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300" r:id="rId33"/>
    <p:sldId id="301" r:id="rId34"/>
    <p:sldId id="302" r:id="rId35"/>
    <p:sldId id="303" r:id="rId36"/>
    <p:sldId id="304" r:id="rId37"/>
    <p:sldId id="306" r:id="rId38"/>
    <p:sldId id="307" r:id="rId39"/>
    <p:sldId id="308" r:id="rId40"/>
    <p:sldId id="309" r:id="rId41"/>
    <p:sldId id="310" r:id="rId42"/>
    <p:sldId id="311" r:id="rId43"/>
    <p:sldId id="312" r:id="rId44"/>
    <p:sldId id="314" r:id="rId45"/>
    <p:sldId id="328" r:id="rId46"/>
    <p:sldId id="329" r:id="rId47"/>
    <p:sldId id="330" r:id="rId48"/>
    <p:sldId id="331" r:id="rId49"/>
    <p:sldId id="332" r:id="rId50"/>
    <p:sldId id="333" r:id="rId51"/>
    <p:sldId id="334" r:id="rId52"/>
    <p:sldId id="318" r:id="rId53"/>
    <p:sldId id="319" r:id="rId54"/>
    <p:sldId id="320" r:id="rId55"/>
    <p:sldId id="323" r:id="rId56"/>
    <p:sldId id="321" r:id="rId57"/>
    <p:sldId id="322" r:id="rId58"/>
    <p:sldId id="327" r:id="rId59"/>
    <p:sldId id="288" r:id="rId60"/>
    <p:sldId id="289" r:id="rId61"/>
    <p:sldId id="290" r:id="rId62"/>
    <p:sldId id="291" r:id="rId63"/>
    <p:sldId id="292" r:id="rId64"/>
    <p:sldId id="293" r:id="rId65"/>
    <p:sldId id="294" r:id="rId66"/>
    <p:sldId id="295" r:id="rId67"/>
    <p:sldId id="296" r:id="rId68"/>
    <p:sldId id="297" r:id="rId69"/>
    <p:sldId id="298" r:id="rId70"/>
    <p:sldId id="299" r:id="rId71"/>
    <p:sldId id="324" r:id="rId72"/>
    <p:sldId id="325" r:id="rId73"/>
    <p:sldId id="326" r:id="rId7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508CD54-0097-47F1-9996-EC85A65B68E1}" type="datetimeFigureOut">
              <a:rPr lang="tr-TR" smtClean="0"/>
              <a:t>2.04.2022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625413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508CD54-0097-47F1-9996-EC85A65B68E1}" type="datetimeFigureOut">
              <a:rPr lang="tr-TR" smtClean="0"/>
              <a:t>2.04.2022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2959317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508CD54-0097-47F1-9996-EC85A65B68E1}" type="datetimeFigureOut">
              <a:rPr lang="tr-TR" smtClean="0"/>
              <a:t>2.04.2022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110037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508CD54-0097-47F1-9996-EC85A65B68E1}" type="datetimeFigureOut">
              <a:rPr lang="tr-TR" smtClean="0"/>
              <a:t>2.04.2022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281060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508CD54-0097-47F1-9996-EC85A65B68E1}" type="datetimeFigureOut">
              <a:rPr lang="tr-TR" smtClean="0"/>
              <a:t>2.04.2022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187358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508CD54-0097-47F1-9996-EC85A65B68E1}" type="datetimeFigureOut">
              <a:rPr lang="tr-TR" smtClean="0"/>
              <a:t>2.04.2022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3488943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508CD54-0097-47F1-9996-EC85A65B68E1}" type="datetimeFigureOut">
              <a:rPr lang="tr-TR" smtClean="0"/>
              <a:t>2.04.2022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3478172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508CD54-0097-47F1-9996-EC85A65B68E1}" type="datetimeFigureOut">
              <a:rPr lang="tr-TR" smtClean="0"/>
              <a:t>2.04.2022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3367200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508CD54-0097-47F1-9996-EC85A65B68E1}" type="datetimeFigureOut">
              <a:rPr lang="tr-TR" smtClean="0"/>
              <a:t>2.04.2022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306761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508CD54-0097-47F1-9996-EC85A65B68E1}" type="datetimeFigureOut">
              <a:rPr lang="tr-TR" smtClean="0"/>
              <a:t>2.04.2022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3651059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508CD54-0097-47F1-9996-EC85A65B68E1}" type="datetimeFigureOut">
              <a:rPr lang="tr-TR" smtClean="0"/>
              <a:t>2.04.2022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238E5E9-C2EB-4ACC-B06D-1351A24A02A2}" type="slidenum">
              <a:rPr lang="tr-TR" smtClean="0"/>
              <a:t>‹#›</a:t>
            </a:fld>
            <a:endParaRPr lang="tr-TR"/>
          </a:p>
        </p:txBody>
      </p:sp>
    </p:spTree>
    <p:extLst>
      <p:ext uri="{BB962C8B-B14F-4D97-AF65-F5344CB8AC3E}">
        <p14:creationId xmlns:p14="http://schemas.microsoft.com/office/powerpoint/2010/main" val="297553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7814"/>
            <a:ext cx="109728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9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CB557B0-81AC-4DE6-94D9-AE1C9FA1A7F7}" type="slidenum">
              <a:rPr lang="tr-TR" altLang="en-US">
                <a:solidFill>
                  <a:srgbClr val="000000"/>
                </a:solidFill>
              </a:rPr>
              <a:pPr/>
              <a:t>‹#›</a:t>
            </a:fld>
            <a:endParaRPr lang="tr-TR" altLang="en-US">
              <a:solidFill>
                <a:srgbClr val="000000"/>
              </a:solidFill>
            </a:endParaRPr>
          </a:p>
        </p:txBody>
      </p:sp>
    </p:spTree>
    <p:extLst>
      <p:ext uri="{BB962C8B-B14F-4D97-AF65-F5344CB8AC3E}">
        <p14:creationId xmlns:p14="http://schemas.microsoft.com/office/powerpoint/2010/main" val="1845952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7814"/>
            <a:ext cx="109728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9600" y="1600201"/>
            <a:ext cx="109728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09600" y="3941763"/>
            <a:ext cx="109728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E0FBC5A-DE53-424D-A546-4D9193CF5597}" type="slidenum">
              <a:rPr lang="tr-TR" altLang="en-US">
                <a:solidFill>
                  <a:srgbClr val="000000"/>
                </a:solidFill>
              </a:rPr>
              <a:pPr/>
              <a:t>‹#›</a:t>
            </a:fld>
            <a:endParaRPr lang="tr-TR" altLang="en-US">
              <a:solidFill>
                <a:srgbClr val="000000"/>
              </a:solidFill>
            </a:endParaRPr>
          </a:p>
        </p:txBody>
      </p:sp>
    </p:spTree>
    <p:extLst>
      <p:ext uri="{BB962C8B-B14F-4D97-AF65-F5344CB8AC3E}">
        <p14:creationId xmlns:p14="http://schemas.microsoft.com/office/powerpoint/2010/main" val="416332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7814"/>
            <a:ext cx="109728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9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6197600" y="1600201"/>
            <a:ext cx="5384800" cy="453072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4533BD7-C626-4C36-9331-AADD648ECF40}" type="slidenum">
              <a:rPr lang="tr-TR" altLang="en-US">
                <a:solidFill>
                  <a:srgbClr val="000000"/>
                </a:solidFill>
              </a:rPr>
              <a:pPr/>
              <a:t>‹#›</a:t>
            </a:fld>
            <a:endParaRPr lang="tr-TR" altLang="en-US">
              <a:solidFill>
                <a:srgbClr val="000000"/>
              </a:solidFill>
            </a:endParaRPr>
          </a:p>
        </p:txBody>
      </p:sp>
    </p:spTree>
    <p:extLst>
      <p:ext uri="{BB962C8B-B14F-4D97-AF65-F5344CB8AC3E}">
        <p14:creationId xmlns:p14="http://schemas.microsoft.com/office/powerpoint/2010/main" val="2170425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7814"/>
            <a:ext cx="109728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9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7600" y="1600201"/>
            <a:ext cx="53848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7600" y="3941763"/>
            <a:ext cx="53848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9CBC0C5E-E019-48F6-9B40-F50F8FDB95B1}" type="slidenum">
              <a:rPr lang="tr-TR" altLang="en-US">
                <a:solidFill>
                  <a:srgbClr val="000000"/>
                </a:solidFill>
              </a:rPr>
              <a:pPr/>
              <a:t>‹#›</a:t>
            </a:fld>
            <a:endParaRPr lang="tr-TR" altLang="en-US">
              <a:solidFill>
                <a:srgbClr val="000000"/>
              </a:solidFill>
            </a:endParaRPr>
          </a:p>
        </p:txBody>
      </p:sp>
    </p:spTree>
    <p:extLst>
      <p:ext uri="{BB962C8B-B14F-4D97-AF65-F5344CB8AC3E}">
        <p14:creationId xmlns:p14="http://schemas.microsoft.com/office/powerpoint/2010/main" val="1679543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9600" y="277813"/>
            <a:ext cx="10972800" cy="58531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5" name="Rectangle 6"/>
          <p:cNvSpPr>
            <a:spLocks noGrp="1" noChangeArrowheads="1"/>
          </p:cNvSpPr>
          <p:nvPr>
            <p:ph type="sldNum" sz="quarter" idx="12"/>
          </p:nvPr>
        </p:nvSpPr>
        <p:spPr>
          <a:ln/>
        </p:spPr>
        <p:txBody>
          <a:bodyPr/>
          <a:lstStyle>
            <a:lvl1pPr>
              <a:defRPr/>
            </a:lvl1pPr>
          </a:lstStyle>
          <a:p>
            <a:fld id="{221D757F-F1C1-47AE-9157-3EA7F7F6AEAB}" type="slidenum">
              <a:rPr lang="tr-TR" altLang="en-US"/>
              <a:pPr/>
              <a:t>‹#›</a:t>
            </a:fld>
            <a:endParaRPr lang="tr-TR" altLang="en-US"/>
          </a:p>
        </p:txBody>
      </p:sp>
    </p:spTree>
    <p:extLst>
      <p:ext uri="{BB962C8B-B14F-4D97-AF65-F5344CB8AC3E}">
        <p14:creationId xmlns:p14="http://schemas.microsoft.com/office/powerpoint/2010/main" val="3557922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8CD54-0097-47F1-9996-EC85A65B68E1}" type="datetimeFigureOut">
              <a:rPr lang="tr-TR" smtClean="0"/>
              <a:t>2.04.2022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8E5E9-C2EB-4ACC-B06D-1351A24A02A2}" type="slidenum">
              <a:rPr lang="tr-TR" smtClean="0"/>
              <a:t>‹#›</a:t>
            </a:fld>
            <a:endParaRPr lang="tr-TR"/>
          </a:p>
        </p:txBody>
      </p:sp>
    </p:spTree>
    <p:extLst>
      <p:ext uri="{BB962C8B-B14F-4D97-AF65-F5344CB8AC3E}">
        <p14:creationId xmlns:p14="http://schemas.microsoft.com/office/powerpoint/2010/main" val="67752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acilveilkyardim.com/acilbakim/SSresim/SS1.JP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acilveilkyardim.com/acilbakim/SSresim/SS9.JPG"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image" Target="../media/image72.png"/></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Sinir Sistemi</a:t>
            </a:r>
            <a:endParaRPr lang="tr-TR" b="1" dirty="0"/>
          </a:p>
        </p:txBody>
      </p:sp>
      <p:sp>
        <p:nvSpPr>
          <p:cNvPr id="3" name="Alt Başlık 2"/>
          <p:cNvSpPr>
            <a:spLocks noGrp="1"/>
          </p:cNvSpPr>
          <p:nvPr>
            <p:ph type="subTitle" idx="1"/>
          </p:nvPr>
        </p:nvSpPr>
        <p:spPr>
          <a:xfrm>
            <a:off x="1587690" y="4325370"/>
            <a:ext cx="9144000" cy="1655762"/>
          </a:xfrm>
        </p:spPr>
        <p:txBody>
          <a:bodyPr/>
          <a:lstStyle/>
          <a:p>
            <a:r>
              <a:rPr lang="tr-TR" dirty="0" smtClean="0"/>
              <a:t>Dr. </a:t>
            </a:r>
            <a:r>
              <a:rPr lang="tr-TR" dirty="0" err="1" smtClean="0"/>
              <a:t>Öğr</a:t>
            </a:r>
            <a:r>
              <a:rPr lang="tr-TR" dirty="0" smtClean="0"/>
              <a:t>. Üyesi Ali Erman KENT</a:t>
            </a:r>
            <a:endParaRPr lang="tr-TR" dirty="0"/>
          </a:p>
        </p:txBody>
      </p:sp>
    </p:spTree>
    <p:extLst>
      <p:ext uri="{BB962C8B-B14F-4D97-AF65-F5344CB8AC3E}">
        <p14:creationId xmlns:p14="http://schemas.microsoft.com/office/powerpoint/2010/main" val="237298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tr-TR" altLang="tr-TR" sz="3200" b="1" dirty="0">
                <a:latin typeface="Times New Roman" panose="02020603050405020304" pitchFamily="18" charset="0"/>
              </a:rPr>
              <a:t>SİNİR SİSTEMİNİN YAPISI (</a:t>
            </a:r>
            <a:r>
              <a:rPr lang="tr-TR" altLang="tr-TR" sz="3200" b="1" dirty="0">
                <a:latin typeface="Times New Roman" panose="02020603050405020304" pitchFamily="18" charset="0"/>
                <a:hlinkClick r:id="rId2"/>
              </a:rPr>
              <a:t>ANATOMİSİ</a:t>
            </a:r>
            <a:r>
              <a:rPr lang="tr-TR" altLang="tr-TR" sz="3200" b="1" dirty="0">
                <a:latin typeface="Times New Roman" panose="02020603050405020304" pitchFamily="18" charset="0"/>
              </a:rPr>
              <a:t>)</a:t>
            </a:r>
          </a:p>
        </p:txBody>
      </p:sp>
      <p:sp>
        <p:nvSpPr>
          <p:cNvPr id="11267" name="Rectangle 3"/>
          <p:cNvSpPr>
            <a:spLocks noGrp="1" noChangeArrowheads="1"/>
          </p:cNvSpPr>
          <p:nvPr>
            <p:ph type="body" sz="half" idx="1"/>
          </p:nvPr>
        </p:nvSpPr>
        <p:spPr>
          <a:xfrm>
            <a:off x="900492" y="1616859"/>
            <a:ext cx="4038600" cy="4530725"/>
          </a:xfrm>
        </p:spPr>
        <p:txBody>
          <a:bodyPr>
            <a:normAutofit lnSpcReduction="10000"/>
          </a:bodyPr>
          <a:lstStyle/>
          <a:p>
            <a:pPr eaLnBrk="1" hangingPunct="1">
              <a:lnSpc>
                <a:spcPct val="90000"/>
              </a:lnSpc>
              <a:buFont typeface="Wingdings" panose="05000000000000000000" pitchFamily="2" charset="2"/>
              <a:buNone/>
            </a:pPr>
            <a:r>
              <a:rPr lang="tr-TR" altLang="tr-TR" sz="2400" dirty="0">
                <a:latin typeface="Times New Roman" panose="02020603050405020304" pitchFamily="18" charset="0"/>
              </a:rPr>
              <a:t>İki bölümde incelenir:</a:t>
            </a:r>
          </a:p>
          <a:p>
            <a:pPr eaLnBrk="1" hangingPunct="1">
              <a:lnSpc>
                <a:spcPct val="90000"/>
              </a:lnSpc>
              <a:buFont typeface="Wingdings" panose="05000000000000000000" pitchFamily="2" charset="2"/>
              <a:buNone/>
            </a:pPr>
            <a:r>
              <a:rPr lang="tr-TR" altLang="tr-TR" sz="2400" b="1" dirty="0">
                <a:latin typeface="Times New Roman" panose="02020603050405020304" pitchFamily="18" charset="0"/>
              </a:rPr>
              <a:t>A.  Merkezi Sinir Sistemi(MSS):</a:t>
            </a:r>
            <a:r>
              <a:rPr lang="tr-TR" altLang="tr-TR" sz="2400" dirty="0">
                <a:latin typeface="Times New Roman" panose="02020603050405020304" pitchFamily="18" charset="0"/>
              </a:rPr>
              <a:t> Beyin ve </a:t>
            </a:r>
            <a:r>
              <a:rPr lang="tr-TR" altLang="tr-TR" sz="2400" dirty="0" smtClean="0">
                <a:latin typeface="Times New Roman" panose="02020603050405020304" pitchFamily="18" charset="0"/>
              </a:rPr>
              <a:t>omurilik</a:t>
            </a:r>
          </a:p>
          <a:p>
            <a:pPr eaLnBrk="1" hangingPunct="1">
              <a:lnSpc>
                <a:spcPct val="90000"/>
              </a:lnSpc>
              <a:buFont typeface="Wingdings" panose="05000000000000000000" pitchFamily="2" charset="2"/>
              <a:buNone/>
            </a:pPr>
            <a:r>
              <a:rPr lang="tr-TR" altLang="tr-TR" sz="2400" b="1" dirty="0" smtClean="0">
                <a:latin typeface="Times New Roman" panose="02020603050405020304" pitchFamily="18" charset="0"/>
              </a:rPr>
              <a:t>B</a:t>
            </a:r>
            <a:r>
              <a:rPr lang="tr-TR" altLang="tr-TR" sz="2400" b="1" dirty="0">
                <a:latin typeface="Times New Roman" panose="02020603050405020304" pitchFamily="18" charset="0"/>
              </a:rPr>
              <a:t>.  Çevresel(</a:t>
            </a:r>
            <a:r>
              <a:rPr lang="tr-TR" altLang="tr-TR" sz="2400" b="1" dirty="0" err="1">
                <a:latin typeface="Times New Roman" panose="02020603050405020304" pitchFamily="18" charset="0"/>
              </a:rPr>
              <a:t>periferik</a:t>
            </a:r>
            <a:r>
              <a:rPr lang="tr-TR" altLang="tr-TR" sz="2400" b="1" dirty="0">
                <a:latin typeface="Times New Roman" panose="02020603050405020304" pitchFamily="18" charset="0"/>
              </a:rPr>
              <a:t>) Sinir Sistemi:</a:t>
            </a:r>
            <a:r>
              <a:rPr lang="tr-TR" altLang="tr-TR" sz="2400" dirty="0">
                <a:latin typeface="Times New Roman" panose="02020603050405020304" pitchFamily="18" charset="0"/>
              </a:rPr>
              <a:t> duyular ve hareketten sorumlu, kafa ve omurilik (</a:t>
            </a:r>
            <a:r>
              <a:rPr lang="tr-TR" altLang="tr-TR" sz="2400" dirty="0" err="1">
                <a:latin typeface="Times New Roman" panose="02020603050405020304" pitchFamily="18" charset="0"/>
              </a:rPr>
              <a:t>kraniyal</a:t>
            </a:r>
            <a:r>
              <a:rPr lang="tr-TR" altLang="tr-TR" sz="2400" dirty="0">
                <a:latin typeface="Times New Roman" panose="02020603050405020304" pitchFamily="18" charset="0"/>
              </a:rPr>
              <a:t> ve </a:t>
            </a:r>
            <a:r>
              <a:rPr lang="tr-TR" altLang="tr-TR" sz="2400" dirty="0" err="1">
                <a:latin typeface="Times New Roman" panose="02020603050405020304" pitchFamily="18" charset="0"/>
              </a:rPr>
              <a:t>spinal</a:t>
            </a:r>
            <a:r>
              <a:rPr lang="tr-TR" altLang="tr-TR" sz="2400" dirty="0">
                <a:latin typeface="Times New Roman" panose="02020603050405020304" pitchFamily="18" charset="0"/>
              </a:rPr>
              <a:t>) sinirlerinden oluşur. Bu sinirler kasların, </a:t>
            </a:r>
            <a:r>
              <a:rPr lang="tr-TR" altLang="tr-TR" sz="2400" dirty="0" smtClean="0">
                <a:latin typeface="Times New Roman" panose="02020603050405020304" pitchFamily="18" charset="0"/>
              </a:rPr>
              <a:t>salgı bezlerinin </a:t>
            </a:r>
            <a:r>
              <a:rPr lang="tr-TR" altLang="tr-TR" sz="2400" dirty="0">
                <a:latin typeface="Times New Roman" panose="02020603050405020304" pitchFamily="18" charset="0"/>
              </a:rPr>
              <a:t>ve tüm duyu algılayıcılarının MSS ile bağlantısını yapar.</a:t>
            </a:r>
          </a:p>
        </p:txBody>
      </p:sp>
      <p:pic>
        <p:nvPicPr>
          <p:cNvPr id="11268" name="Picture 5" descr="sinir_sistemi"/>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456364" y="1484314"/>
            <a:ext cx="3914775" cy="3527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94315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tr-TR" altLang="tr-TR" sz="3200" b="1" dirty="0">
                <a:latin typeface="Times New Roman" panose="02020603050405020304" pitchFamily="18" charset="0"/>
              </a:rPr>
              <a:t>A. MERKEZİ SİNİR SİSTEMİ</a:t>
            </a:r>
            <a:r>
              <a:rPr lang="tr-TR" altLang="tr-TR" b="1" dirty="0" smtClean="0"/>
              <a:t> </a:t>
            </a:r>
          </a:p>
        </p:txBody>
      </p:sp>
      <p:sp>
        <p:nvSpPr>
          <p:cNvPr id="12291" name="Rectangle 3"/>
          <p:cNvSpPr>
            <a:spLocks noGrp="1" noChangeArrowheads="1"/>
          </p:cNvSpPr>
          <p:nvPr>
            <p:ph type="body" sz="half" idx="1"/>
          </p:nvPr>
        </p:nvSpPr>
        <p:spPr/>
        <p:txBody>
          <a:bodyPr>
            <a:normAutofit fontScale="92500" lnSpcReduction="10000"/>
          </a:bodyPr>
          <a:lstStyle/>
          <a:p>
            <a:pPr marL="609600" indent="-609600" eaLnBrk="1" hangingPunct="1">
              <a:buNone/>
            </a:pPr>
            <a:r>
              <a:rPr lang="tr-TR" altLang="tr-TR" sz="3200" b="1" dirty="0">
                <a:latin typeface="Times New Roman" panose="02020603050405020304" pitchFamily="18" charset="0"/>
              </a:rPr>
              <a:t>1- BEYİN (SEREBRUM)</a:t>
            </a:r>
          </a:p>
          <a:p>
            <a:pPr marL="609600" indent="-609600" eaLnBrk="1" hangingPunct="1"/>
            <a:r>
              <a:rPr lang="tr-TR" altLang="tr-TR" sz="2400" dirty="0">
                <a:latin typeface="Times New Roman" panose="02020603050405020304" pitchFamily="18" charset="0"/>
              </a:rPr>
              <a:t>Beyin iki yarım </a:t>
            </a:r>
            <a:r>
              <a:rPr lang="tr-TR" altLang="tr-TR" sz="2400" dirty="0" smtClean="0">
                <a:latin typeface="Times New Roman" panose="02020603050405020304" pitchFamily="18" charset="0"/>
              </a:rPr>
              <a:t>küreden (</a:t>
            </a:r>
            <a:r>
              <a:rPr lang="tr-TR" altLang="tr-TR" sz="2400" dirty="0" err="1" smtClean="0">
                <a:latin typeface="Times New Roman" panose="02020603050405020304" pitchFamily="18" charset="0"/>
              </a:rPr>
              <a:t>hemisfer</a:t>
            </a:r>
            <a:r>
              <a:rPr lang="tr-TR" altLang="tr-TR" sz="2400" dirty="0" smtClean="0">
                <a:latin typeface="Times New Roman" panose="02020603050405020304" pitchFamily="18" charset="0"/>
              </a:rPr>
              <a:t>)</a:t>
            </a:r>
            <a:r>
              <a:rPr lang="tr-TR" altLang="tr-TR" sz="2400" dirty="0">
                <a:latin typeface="Times New Roman" panose="02020603050405020304" pitchFamily="18" charset="0"/>
              </a:rPr>
              <a:t>  meydana  gelmiştir, </a:t>
            </a:r>
            <a:endParaRPr lang="tr-TR" altLang="tr-TR" sz="2400" dirty="0" smtClean="0">
              <a:latin typeface="Times New Roman" panose="02020603050405020304" pitchFamily="18" charset="0"/>
            </a:endParaRPr>
          </a:p>
          <a:p>
            <a:pPr marL="609600" indent="-609600" eaLnBrk="1" hangingPunct="1"/>
            <a:r>
              <a:rPr lang="tr-TR" altLang="tr-TR" sz="2400" dirty="0" err="1">
                <a:latin typeface="Times New Roman" panose="02020603050405020304" pitchFamily="18" charset="0"/>
              </a:rPr>
              <a:t>G</a:t>
            </a:r>
            <a:r>
              <a:rPr lang="tr-TR" altLang="tr-TR" sz="2400" dirty="0" err="1" smtClean="0">
                <a:latin typeface="Times New Roman" panose="02020603050405020304" pitchFamily="18" charset="0"/>
              </a:rPr>
              <a:t>yrus</a:t>
            </a:r>
            <a:r>
              <a:rPr lang="tr-TR" altLang="tr-TR" sz="2400" dirty="0" smtClean="0">
                <a:latin typeface="Times New Roman" panose="02020603050405020304" pitchFamily="18" charset="0"/>
              </a:rPr>
              <a:t> </a:t>
            </a:r>
            <a:r>
              <a:rPr lang="tr-TR" altLang="tr-TR" sz="2400" dirty="0">
                <a:latin typeface="Times New Roman" panose="02020603050405020304" pitchFamily="18" charset="0"/>
              </a:rPr>
              <a:t>ve </a:t>
            </a:r>
            <a:r>
              <a:rPr lang="tr-TR" altLang="tr-TR" sz="2400" dirty="0" err="1">
                <a:latin typeface="Times New Roman" panose="02020603050405020304" pitchFamily="18" charset="0"/>
              </a:rPr>
              <a:t>sulcuslarla</a:t>
            </a:r>
            <a:r>
              <a:rPr lang="tr-TR" altLang="tr-TR" sz="2400" dirty="0">
                <a:latin typeface="Times New Roman" panose="02020603050405020304" pitchFamily="18" charset="0"/>
              </a:rPr>
              <a:t> kaplıdır.</a:t>
            </a:r>
          </a:p>
          <a:p>
            <a:pPr marL="609600" indent="-609600" eaLnBrk="1" hangingPunct="1"/>
            <a:r>
              <a:rPr lang="tr-TR" altLang="tr-TR" sz="2400" dirty="0" smtClean="0">
                <a:latin typeface="Times New Roman" panose="02020603050405020304" pitchFamily="18" charset="0"/>
              </a:rPr>
              <a:t>Sağ </a:t>
            </a:r>
            <a:r>
              <a:rPr lang="tr-TR" altLang="tr-TR" sz="2400" dirty="0">
                <a:latin typeface="Times New Roman" panose="02020603050405020304" pitchFamily="18" charset="0"/>
              </a:rPr>
              <a:t>yarım küre vücudun sol, sol yarım küre de vücudun sağ tarafını yönetir. </a:t>
            </a:r>
            <a:br>
              <a:rPr lang="tr-TR" altLang="tr-TR" sz="2400" dirty="0">
                <a:latin typeface="Times New Roman" panose="02020603050405020304" pitchFamily="18" charset="0"/>
              </a:rPr>
            </a:br>
            <a:r>
              <a:rPr lang="tr-TR" altLang="tr-TR" sz="2400" dirty="0">
                <a:latin typeface="Times New Roman" panose="02020603050405020304" pitchFamily="18" charset="0"/>
              </a:rPr>
              <a:t/>
            </a:r>
            <a:br>
              <a:rPr lang="tr-TR" altLang="tr-TR" sz="2400" dirty="0">
                <a:latin typeface="Times New Roman" panose="02020603050405020304" pitchFamily="18" charset="0"/>
              </a:rPr>
            </a:br>
            <a:endParaRPr lang="tr-TR" altLang="tr-TR" sz="2400" dirty="0">
              <a:latin typeface="Times New Roman" panose="02020603050405020304" pitchFamily="18" charset="0"/>
            </a:endParaRPr>
          </a:p>
        </p:txBody>
      </p:sp>
      <p:pic>
        <p:nvPicPr>
          <p:cNvPr id="12292" name="Picture 5" descr="beyi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56364" y="3644901"/>
            <a:ext cx="2143125" cy="2143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52238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title"/>
          </p:nvPr>
        </p:nvSpPr>
        <p:spPr/>
        <p:txBody>
          <a:bodyPr/>
          <a:lstStyle/>
          <a:p>
            <a:pPr eaLnBrk="1" hangingPunct="1"/>
            <a:endParaRPr lang="tr-TR" altLang="tr-TR" smtClean="0"/>
          </a:p>
        </p:txBody>
      </p:sp>
      <p:sp>
        <p:nvSpPr>
          <p:cNvPr id="13315" name="Rectangle 3"/>
          <p:cNvSpPr>
            <a:spLocks noGrp="1" noChangeArrowheads="1"/>
          </p:cNvSpPr>
          <p:nvPr>
            <p:ph type="body" sz="half" idx="1"/>
          </p:nvPr>
        </p:nvSpPr>
        <p:spPr>
          <a:xfrm>
            <a:off x="1350868" y="1773238"/>
            <a:ext cx="4038600" cy="4530725"/>
          </a:xfrm>
        </p:spPr>
        <p:txBody>
          <a:bodyPr/>
          <a:lstStyle/>
          <a:p>
            <a:pPr eaLnBrk="1" hangingPunct="1"/>
            <a:r>
              <a:rPr lang="tr-TR" altLang="tr-TR" sz="2400" dirty="0">
                <a:latin typeface="Times New Roman" panose="02020603050405020304" pitchFamily="18" charset="0"/>
              </a:rPr>
              <a:t>Her yarım küre dört ana loba ayrılmıştır: </a:t>
            </a:r>
            <a:r>
              <a:rPr lang="tr-TR" altLang="tr-TR" sz="2400" dirty="0" err="1">
                <a:latin typeface="Times New Roman" panose="02020603050405020304" pitchFamily="18" charset="0"/>
              </a:rPr>
              <a:t>frontal</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parietal</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temporal</a:t>
            </a:r>
            <a:r>
              <a:rPr lang="tr-TR" altLang="tr-TR" sz="2400" dirty="0">
                <a:latin typeface="Times New Roman" panose="02020603050405020304" pitchFamily="18" charset="0"/>
              </a:rPr>
              <a:t> ve </a:t>
            </a:r>
            <a:r>
              <a:rPr lang="tr-TR" altLang="tr-TR" sz="2400" dirty="0" err="1">
                <a:latin typeface="Times New Roman" panose="02020603050405020304" pitchFamily="18" charset="0"/>
              </a:rPr>
              <a:t>oksipital</a:t>
            </a:r>
            <a:r>
              <a:rPr lang="tr-TR" altLang="tr-TR" sz="2400" dirty="0">
                <a:latin typeface="Times New Roman" panose="02020603050405020304" pitchFamily="18" charset="0"/>
              </a:rPr>
              <a:t> olmak üzere. </a:t>
            </a:r>
          </a:p>
          <a:p>
            <a:pPr eaLnBrk="1" hangingPunct="1"/>
            <a:r>
              <a:rPr lang="tr-TR" altLang="tr-TR" sz="2400" dirty="0">
                <a:latin typeface="Times New Roman" panose="02020603050405020304" pitchFamily="18" charset="0"/>
              </a:rPr>
              <a:t>Her lobun farklı işlevleri vardır </a:t>
            </a:r>
            <a:endParaRPr lang="tr-TR" altLang="tr-TR" sz="2400" dirty="0" smtClean="0">
              <a:latin typeface="Times New Roman" panose="02020603050405020304" pitchFamily="18" charset="0"/>
            </a:endParaRPr>
          </a:p>
          <a:p>
            <a:pPr eaLnBrk="1" hangingPunct="1">
              <a:buFont typeface="Wingdings" panose="05000000000000000000" pitchFamily="2" charset="2"/>
              <a:buNone/>
            </a:pPr>
            <a:endParaRPr lang="tr-TR" altLang="tr-TR" sz="2400" dirty="0">
              <a:latin typeface="Times New Roman" panose="02020603050405020304" pitchFamily="18" charset="0"/>
            </a:endParaRPr>
          </a:p>
        </p:txBody>
      </p:sp>
      <p:pic>
        <p:nvPicPr>
          <p:cNvPr id="13316" name="Picture 6" descr="tem"/>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311901" y="1773238"/>
            <a:ext cx="4105275" cy="3287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83014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tr-TR" altLang="tr-TR" b="1" dirty="0" smtClean="0">
                <a:latin typeface="Times New Roman" panose="02020603050405020304" pitchFamily="18" charset="0"/>
                <a:cs typeface="Times New Roman" panose="02020603050405020304" pitchFamily="18" charset="0"/>
              </a:rPr>
              <a:t>Beyni Koruyan Yapılar</a:t>
            </a:r>
          </a:p>
        </p:txBody>
      </p:sp>
      <p:sp>
        <p:nvSpPr>
          <p:cNvPr id="14339"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400" b="1" dirty="0">
                <a:latin typeface="Times New Roman" panose="02020603050405020304" pitchFamily="18" charset="0"/>
              </a:rPr>
              <a:t>1. </a:t>
            </a:r>
            <a:r>
              <a:rPr lang="tr-TR" altLang="tr-TR" sz="2400" dirty="0">
                <a:latin typeface="Times New Roman" panose="02020603050405020304" pitchFamily="18" charset="0"/>
              </a:rPr>
              <a:t>Kalın ve saçlı deri (</a:t>
            </a:r>
            <a:r>
              <a:rPr lang="tr-TR" altLang="tr-TR" sz="2400" dirty="0" err="1">
                <a:latin typeface="Times New Roman" panose="02020603050405020304" pitchFamily="18" charset="0"/>
              </a:rPr>
              <a:t>skalp</a:t>
            </a:r>
            <a:r>
              <a:rPr lang="tr-TR" altLang="tr-TR" sz="2400" dirty="0">
                <a:latin typeface="Times New Roman" panose="02020603050405020304" pitchFamily="18" charset="0"/>
              </a:rPr>
              <a:t>) ile altındaki kas ve </a:t>
            </a:r>
            <a:r>
              <a:rPr lang="tr-TR" altLang="tr-TR" sz="2400" dirty="0" err="1">
                <a:latin typeface="Times New Roman" panose="02020603050405020304" pitchFamily="18" charset="0"/>
              </a:rPr>
              <a:t>fasya</a:t>
            </a:r>
            <a:endParaRPr lang="tr-TR" altLang="tr-TR" sz="2400" dirty="0">
              <a:latin typeface="Times New Roman" panose="02020603050405020304" pitchFamily="18" charset="0"/>
            </a:endParaRPr>
          </a:p>
          <a:p>
            <a:pPr eaLnBrk="1" hangingPunct="1">
              <a:buFont typeface="Wingdings" panose="05000000000000000000" pitchFamily="2" charset="2"/>
              <a:buNone/>
            </a:pPr>
            <a:r>
              <a:rPr lang="tr-TR" altLang="tr-TR" sz="2400" b="1" dirty="0">
                <a:latin typeface="Times New Roman" panose="02020603050405020304" pitchFamily="18" charset="0"/>
              </a:rPr>
              <a:t>2.</a:t>
            </a:r>
            <a:r>
              <a:rPr lang="tr-TR" altLang="tr-TR" sz="2400" dirty="0">
                <a:latin typeface="Times New Roman" panose="02020603050405020304" pitchFamily="18" charset="0"/>
              </a:rPr>
              <a:t> Tabula </a:t>
            </a:r>
            <a:r>
              <a:rPr lang="tr-TR" altLang="tr-TR" sz="2400" dirty="0" err="1">
                <a:latin typeface="Times New Roman" panose="02020603050405020304" pitchFamily="18" charset="0"/>
              </a:rPr>
              <a:t>interna</a:t>
            </a:r>
            <a:r>
              <a:rPr lang="tr-TR" altLang="tr-TR" sz="2400" dirty="0">
                <a:latin typeface="Times New Roman" panose="02020603050405020304" pitchFamily="18" charset="0"/>
              </a:rPr>
              <a:t> ve </a:t>
            </a:r>
            <a:r>
              <a:rPr lang="tr-TR" altLang="tr-TR" sz="2400" dirty="0" err="1">
                <a:latin typeface="Times New Roman" panose="02020603050405020304" pitchFamily="18" charset="0"/>
              </a:rPr>
              <a:t>tabula</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eksterna</a:t>
            </a:r>
            <a:r>
              <a:rPr lang="tr-TR" altLang="tr-TR" sz="2400" dirty="0">
                <a:latin typeface="Times New Roman" panose="02020603050405020304" pitchFamily="18" charset="0"/>
              </a:rPr>
              <a:t> adı verilen iki tabakadan oluşan kafatası, kafa kemiğinin koruyuculuk etkisini iki kat arttırmaktadır. </a:t>
            </a:r>
            <a:endParaRPr lang="tr-TR" altLang="tr-TR" sz="2400" dirty="0" smtClean="0">
              <a:latin typeface="Times New Roman" panose="02020603050405020304" pitchFamily="18" charset="0"/>
            </a:endParaRPr>
          </a:p>
        </p:txBody>
      </p:sp>
      <p:pic>
        <p:nvPicPr>
          <p:cNvPr id="14340" name="Picture 5" descr="tt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55218" y="3407368"/>
            <a:ext cx="2630487" cy="2665412"/>
          </a:xfr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a:blip r:embed="rId3"/>
          <a:stretch>
            <a:fillRect/>
          </a:stretch>
        </p:blipFill>
        <p:spPr>
          <a:xfrm>
            <a:off x="513702" y="4122051"/>
            <a:ext cx="5347646" cy="1637304"/>
          </a:xfrm>
          <a:prstGeom prst="rect">
            <a:avLst/>
          </a:prstGeom>
        </p:spPr>
      </p:pic>
    </p:spTree>
    <p:extLst>
      <p:ext uri="{BB962C8B-B14F-4D97-AF65-F5344CB8AC3E}">
        <p14:creationId xmlns:p14="http://schemas.microsoft.com/office/powerpoint/2010/main" val="1228486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endParaRPr lang="tr-TR" altLang="tr-TR" smtClean="0"/>
          </a:p>
        </p:txBody>
      </p:sp>
      <p:sp>
        <p:nvSpPr>
          <p:cNvPr id="15363" name="Rectangle 3"/>
          <p:cNvSpPr>
            <a:spLocks noGrp="1" noChangeArrowheads="1"/>
          </p:cNvSpPr>
          <p:nvPr>
            <p:ph type="body" sz="half" idx="1"/>
          </p:nvPr>
        </p:nvSpPr>
        <p:spPr>
          <a:xfrm>
            <a:off x="609600" y="1417639"/>
            <a:ext cx="8229600" cy="2187575"/>
          </a:xfrm>
        </p:spPr>
        <p:txBody>
          <a:bodyPr/>
          <a:lstStyle/>
          <a:p>
            <a:pPr>
              <a:buNone/>
            </a:pPr>
            <a:r>
              <a:rPr lang="tr-TR" altLang="tr-TR" sz="2800" dirty="0" smtClean="0">
                <a:latin typeface="Times New Roman" panose="02020603050405020304" pitchFamily="18" charset="0"/>
              </a:rPr>
              <a:t>3. Beyin </a:t>
            </a:r>
            <a:r>
              <a:rPr lang="tr-TR" altLang="tr-TR" sz="2800" dirty="0">
                <a:latin typeface="Times New Roman" panose="02020603050405020304" pitchFamily="18" charset="0"/>
              </a:rPr>
              <a:t>ve omurilik </a:t>
            </a:r>
            <a:r>
              <a:rPr lang="tr-TR" altLang="tr-TR" sz="2800" dirty="0" smtClean="0">
                <a:latin typeface="Times New Roman" panose="02020603050405020304" pitchFamily="18" charset="0"/>
              </a:rPr>
              <a:t>üç </a:t>
            </a:r>
            <a:r>
              <a:rPr lang="tr-TR" altLang="tr-TR" sz="2800" dirty="0">
                <a:latin typeface="Times New Roman" panose="02020603050405020304" pitchFamily="18" charset="0"/>
              </a:rPr>
              <a:t>tabakadan oluşan zarla koruma altına </a:t>
            </a:r>
            <a:r>
              <a:rPr lang="tr-TR" altLang="tr-TR" sz="2800" dirty="0" smtClean="0">
                <a:latin typeface="Times New Roman" panose="02020603050405020304" pitchFamily="18" charset="0"/>
              </a:rPr>
              <a:t>alınmıştır (</a:t>
            </a:r>
            <a:r>
              <a:rPr lang="tr-TR" altLang="tr-TR" sz="2400" b="1" dirty="0" err="1" smtClean="0">
                <a:latin typeface="Times New Roman" panose="02020603050405020304" pitchFamily="18" charset="0"/>
                <a:hlinkClick r:id="rId2"/>
              </a:rPr>
              <a:t>meninks</a:t>
            </a:r>
            <a:r>
              <a:rPr lang="tr-TR" altLang="tr-TR" sz="2400" b="1" dirty="0" smtClean="0">
                <a:latin typeface="Times New Roman" panose="02020603050405020304" pitchFamily="18" charset="0"/>
              </a:rPr>
              <a:t>)</a:t>
            </a:r>
            <a:r>
              <a:rPr lang="tr-TR" altLang="tr-TR" sz="2400" dirty="0" smtClean="0">
                <a:latin typeface="Times New Roman" panose="02020603050405020304" pitchFamily="18" charset="0"/>
              </a:rPr>
              <a:t> </a:t>
            </a:r>
            <a:endParaRPr lang="tr-TR" altLang="tr-TR" sz="2600" dirty="0"/>
          </a:p>
        </p:txBody>
      </p:sp>
      <p:pic>
        <p:nvPicPr>
          <p:cNvPr id="15364" name="Picture 6" descr="meee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732460" y="3231795"/>
            <a:ext cx="3384550" cy="2963862"/>
          </a:xfrm>
        </p:spPr>
      </p:pic>
      <p:pic>
        <p:nvPicPr>
          <p:cNvPr id="2" name="Resim 1"/>
          <p:cNvPicPr>
            <a:picLocks noChangeAspect="1"/>
          </p:cNvPicPr>
          <p:nvPr/>
        </p:nvPicPr>
        <p:blipFill>
          <a:blip r:embed="rId4"/>
          <a:stretch>
            <a:fillRect/>
          </a:stretch>
        </p:blipFill>
        <p:spPr>
          <a:xfrm>
            <a:off x="7086958" y="3375878"/>
            <a:ext cx="3980452" cy="2697376"/>
          </a:xfrm>
          <a:prstGeom prst="rect">
            <a:avLst/>
          </a:prstGeom>
        </p:spPr>
      </p:pic>
    </p:spTree>
    <p:extLst>
      <p:ext uri="{BB962C8B-B14F-4D97-AF65-F5344CB8AC3E}">
        <p14:creationId xmlns:p14="http://schemas.microsoft.com/office/powerpoint/2010/main" val="3365365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tr-TR" altLang="tr-TR" sz="3800" b="1" dirty="0" smtClean="0">
                <a:latin typeface="Times New Roman" panose="02020603050405020304" pitchFamily="18" charset="0"/>
                <a:cs typeface="Times New Roman" panose="02020603050405020304" pitchFamily="18" charset="0"/>
              </a:rPr>
              <a:t>BEYİN </a:t>
            </a:r>
            <a:r>
              <a:rPr lang="tr-TR" altLang="tr-TR" sz="3800" b="1" dirty="0">
                <a:latin typeface="Times New Roman" panose="02020603050405020304" pitchFamily="18" charset="0"/>
                <a:cs typeface="Times New Roman" panose="02020603050405020304" pitchFamily="18" charset="0"/>
              </a:rPr>
              <a:t>-OMURİLİK SIVISI (BOS)</a:t>
            </a:r>
            <a:r>
              <a:rPr lang="tr-TR" altLang="tr-TR" sz="3800" dirty="0"/>
              <a:t/>
            </a:r>
            <a:br>
              <a:rPr lang="tr-TR" altLang="tr-TR" sz="3800" dirty="0"/>
            </a:br>
            <a:endParaRPr lang="tr-TR" altLang="tr-TR" sz="3800" dirty="0"/>
          </a:p>
        </p:txBody>
      </p:sp>
      <p:sp>
        <p:nvSpPr>
          <p:cNvPr id="38915" name="Rectangle 3"/>
          <p:cNvSpPr>
            <a:spLocks noGrp="1" noChangeArrowheads="1"/>
          </p:cNvSpPr>
          <p:nvPr>
            <p:ph type="body" sz="half" idx="1"/>
          </p:nvPr>
        </p:nvSpPr>
        <p:spPr/>
        <p:txBody>
          <a:bodyPr>
            <a:normAutofit fontScale="92500" lnSpcReduction="10000"/>
          </a:bodyPr>
          <a:lstStyle/>
          <a:p>
            <a:pPr eaLnBrk="1" hangingPunct="1">
              <a:lnSpc>
                <a:spcPct val="90000"/>
              </a:lnSpc>
            </a:pPr>
            <a:r>
              <a:rPr lang="tr-TR" altLang="tr-TR" sz="2400" dirty="0" err="1">
                <a:latin typeface="Times New Roman" panose="02020603050405020304" pitchFamily="18" charset="0"/>
              </a:rPr>
              <a:t>Araknoid</a:t>
            </a:r>
            <a:r>
              <a:rPr lang="tr-TR" altLang="tr-TR" sz="2400" dirty="0">
                <a:latin typeface="Times New Roman" panose="02020603050405020304" pitchFamily="18" charset="0"/>
              </a:rPr>
              <a:t> ve </a:t>
            </a:r>
            <a:r>
              <a:rPr lang="tr-TR" altLang="tr-TR" sz="2400" dirty="0" err="1">
                <a:latin typeface="Times New Roman" panose="02020603050405020304" pitchFamily="18" charset="0"/>
              </a:rPr>
              <a:t>piamater</a:t>
            </a:r>
            <a:r>
              <a:rPr lang="tr-TR" altLang="tr-TR" sz="2400" dirty="0">
                <a:latin typeface="Times New Roman" panose="02020603050405020304" pitchFamily="18" charset="0"/>
              </a:rPr>
              <a:t> arasındaki alanı </a:t>
            </a:r>
            <a:r>
              <a:rPr lang="tr-TR" altLang="tr-TR" sz="2400" dirty="0" smtClean="0">
                <a:latin typeface="Times New Roman" panose="02020603050405020304" pitchFamily="18" charset="0"/>
              </a:rPr>
              <a:t>doldurur</a:t>
            </a:r>
          </a:p>
          <a:p>
            <a:r>
              <a:rPr lang="tr-TR" altLang="tr-TR" sz="2400" dirty="0" smtClean="0">
                <a:latin typeface="Times New Roman" panose="02020603050405020304" pitchFamily="18" charset="0"/>
              </a:rPr>
              <a:t>Büyük çoğunluğu, </a:t>
            </a:r>
            <a:r>
              <a:rPr lang="tr-TR" altLang="tr-TR" sz="2400" dirty="0" err="1" smtClean="0">
                <a:latin typeface="Times New Roman" panose="02020603050405020304" pitchFamily="18" charset="0"/>
              </a:rPr>
              <a:t>ventriküllerin</a:t>
            </a:r>
            <a:r>
              <a:rPr lang="tr-TR" altLang="tr-TR" sz="2400" dirty="0" smtClean="0">
                <a:latin typeface="Times New Roman" panose="02020603050405020304" pitchFamily="18" charset="0"/>
              </a:rPr>
              <a:t> </a:t>
            </a:r>
            <a:r>
              <a:rPr lang="tr-TR" altLang="tr-TR" sz="2400" dirty="0">
                <a:latin typeface="Times New Roman" panose="02020603050405020304" pitchFamily="18" charset="0"/>
              </a:rPr>
              <a:t>içinde yer alan </a:t>
            </a:r>
            <a:r>
              <a:rPr lang="tr-TR" altLang="tr-TR" sz="2400" dirty="0" err="1">
                <a:latin typeface="Times New Roman" panose="02020603050405020304" pitchFamily="18" charset="0"/>
              </a:rPr>
              <a:t>koroid</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pleksus</a:t>
            </a:r>
            <a:r>
              <a:rPr lang="tr-TR" altLang="tr-TR" sz="2400" dirty="0">
                <a:latin typeface="Times New Roman" panose="02020603050405020304" pitchFamily="18" charset="0"/>
              </a:rPr>
              <a:t> adı verilen bir yapının içinde üretilir. </a:t>
            </a:r>
          </a:p>
          <a:p>
            <a:pPr eaLnBrk="1" hangingPunct="1">
              <a:lnSpc>
                <a:spcPct val="90000"/>
              </a:lnSpc>
            </a:pPr>
            <a:r>
              <a:rPr lang="tr-TR" altLang="tr-TR" sz="2400" dirty="0">
                <a:latin typeface="Times New Roman" panose="02020603050405020304" pitchFamily="18" charset="0"/>
              </a:rPr>
              <a:t>Beyin ve omurilik bu sıvı </a:t>
            </a:r>
            <a:r>
              <a:rPr lang="tr-TR" altLang="tr-TR" sz="2400" dirty="0" smtClean="0">
                <a:latin typeface="Times New Roman" panose="02020603050405020304" pitchFamily="18" charset="0"/>
              </a:rPr>
              <a:t>içindedir</a:t>
            </a:r>
          </a:p>
          <a:p>
            <a:pPr marL="0" indent="0" eaLnBrk="1" hangingPunct="1">
              <a:lnSpc>
                <a:spcPct val="90000"/>
              </a:lnSpc>
              <a:buNone/>
            </a:pPr>
            <a:r>
              <a:rPr lang="tr-TR" altLang="tr-TR" sz="2400" dirty="0" smtClean="0">
                <a:latin typeface="Times New Roman" panose="02020603050405020304" pitchFamily="18" charset="0"/>
              </a:rPr>
              <a:t>Görevleri;</a:t>
            </a:r>
          </a:p>
          <a:p>
            <a:pPr eaLnBrk="1" hangingPunct="1">
              <a:lnSpc>
                <a:spcPct val="90000"/>
              </a:lnSpc>
            </a:pPr>
            <a:r>
              <a:rPr lang="tr-TR" altLang="tr-TR" sz="2400" dirty="0" smtClean="0">
                <a:latin typeface="Times New Roman" panose="02020603050405020304" pitchFamily="18" charset="0"/>
              </a:rPr>
              <a:t>Açık renkli olan </a:t>
            </a:r>
            <a:r>
              <a:rPr lang="tr-TR" altLang="tr-TR" sz="2400" dirty="0">
                <a:latin typeface="Times New Roman" panose="02020603050405020304" pitchFamily="18" charset="0"/>
              </a:rPr>
              <a:t>bu sıvı yaralanmalarda bir </a:t>
            </a:r>
            <a:r>
              <a:rPr lang="tr-TR" altLang="tr-TR" sz="2400" dirty="0" smtClean="0">
                <a:latin typeface="Times New Roman" panose="02020603050405020304" pitchFamily="18" charset="0"/>
              </a:rPr>
              <a:t>yastık </a:t>
            </a:r>
            <a:r>
              <a:rPr lang="tr-TR" altLang="tr-TR" sz="2400" dirty="0">
                <a:latin typeface="Times New Roman" panose="02020603050405020304" pitchFamily="18" charset="0"/>
              </a:rPr>
              <a:t>görevi yaparak beyni çarpma ve darbelerden korur. </a:t>
            </a:r>
            <a:endParaRPr lang="tr-TR" altLang="tr-TR" sz="2400" dirty="0" smtClean="0">
              <a:latin typeface="Times New Roman" panose="02020603050405020304" pitchFamily="18" charset="0"/>
            </a:endParaRPr>
          </a:p>
          <a:p>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Beyin </a:t>
            </a:r>
            <a:r>
              <a:rPr lang="tr-TR" altLang="tr-TR" sz="2400" dirty="0">
                <a:latin typeface="Times New Roman" panose="02020603050405020304" pitchFamily="18" charset="0"/>
              </a:rPr>
              <a:t>ile kan arasındaki besin maddesi ile atık madde değişimini sağlar. </a:t>
            </a:r>
          </a:p>
          <a:p>
            <a:endParaRPr lang="tr-TR" altLang="tr-TR" sz="2400" dirty="0">
              <a:latin typeface="Times New Roman" panose="02020603050405020304" pitchFamily="18" charset="0"/>
            </a:endParaRPr>
          </a:p>
          <a:p>
            <a:pPr eaLnBrk="1" hangingPunct="1">
              <a:lnSpc>
                <a:spcPct val="90000"/>
              </a:lnSpc>
            </a:pPr>
            <a:endParaRPr lang="tr-TR" altLang="tr-TR" sz="2400" dirty="0">
              <a:latin typeface="Times New Roman" panose="02020603050405020304" pitchFamily="18" charset="0"/>
            </a:endParaRPr>
          </a:p>
        </p:txBody>
      </p:sp>
      <p:pic>
        <p:nvPicPr>
          <p:cNvPr id="3" name="İçerik Yer Tutucusu 2"/>
          <p:cNvPicPr>
            <a:picLocks noGrp="1" noChangeAspect="1"/>
          </p:cNvPicPr>
          <p:nvPr>
            <p:ph sz="half" idx="2"/>
          </p:nvPr>
        </p:nvPicPr>
        <p:blipFill>
          <a:blip r:embed="rId2"/>
          <a:stretch>
            <a:fillRect/>
          </a:stretch>
        </p:blipFill>
        <p:spPr>
          <a:xfrm>
            <a:off x="7084705" y="1137004"/>
            <a:ext cx="3912026" cy="4349395"/>
          </a:xfrm>
          <a:prstGeom prst="rect">
            <a:avLst/>
          </a:prstGeom>
        </p:spPr>
      </p:pic>
    </p:spTree>
    <p:extLst>
      <p:ext uri="{BB962C8B-B14F-4D97-AF65-F5344CB8AC3E}">
        <p14:creationId xmlns:p14="http://schemas.microsoft.com/office/powerpoint/2010/main" val="114546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tr-TR" altLang="tr-TR" b="1" dirty="0" smtClean="0">
                <a:latin typeface="Times New Roman" panose="02020603050405020304" pitchFamily="18" charset="0"/>
                <a:cs typeface="Times New Roman" panose="02020603050405020304" pitchFamily="18" charset="0"/>
              </a:rPr>
              <a:t>BOS SIVISI</a:t>
            </a:r>
          </a:p>
        </p:txBody>
      </p:sp>
      <p:sp>
        <p:nvSpPr>
          <p:cNvPr id="40963" name="Rectangle 3"/>
          <p:cNvSpPr>
            <a:spLocks noGrp="1" noChangeArrowheads="1"/>
          </p:cNvSpPr>
          <p:nvPr>
            <p:ph idx="1"/>
          </p:nvPr>
        </p:nvSpPr>
        <p:spPr/>
        <p:txBody>
          <a:bodyPr/>
          <a:lstStyle/>
          <a:p>
            <a:pPr eaLnBrk="1" hangingPunct="1"/>
            <a:r>
              <a:rPr lang="tr-TR" altLang="tr-TR" sz="2800" dirty="0">
                <a:latin typeface="Times New Roman" panose="02020603050405020304" pitchFamily="18" charset="0"/>
              </a:rPr>
              <a:t>Kafatası kırıklarında koruyucu dış tabakalar zarar gördüğünde dışarı akabilir. En sık görülen </a:t>
            </a:r>
            <a:r>
              <a:rPr lang="tr-TR" altLang="tr-TR" sz="2800" dirty="0" smtClean="0">
                <a:latin typeface="Times New Roman" panose="02020603050405020304" pitchFamily="18" charset="0"/>
              </a:rPr>
              <a:t>burundan </a:t>
            </a:r>
            <a:r>
              <a:rPr lang="tr-TR" altLang="tr-TR" sz="2800" dirty="0">
                <a:latin typeface="Times New Roman" panose="02020603050405020304" pitchFamily="18" charset="0"/>
              </a:rPr>
              <a:t>(</a:t>
            </a:r>
            <a:r>
              <a:rPr lang="tr-TR" altLang="tr-TR" sz="2800" dirty="0" err="1">
                <a:latin typeface="Times New Roman" panose="02020603050405020304" pitchFamily="18" charset="0"/>
              </a:rPr>
              <a:t>rinore</a:t>
            </a:r>
            <a:r>
              <a:rPr lang="tr-TR" altLang="tr-TR" sz="2800" dirty="0">
                <a:latin typeface="Times New Roman" panose="02020603050405020304" pitchFamily="18" charset="0"/>
              </a:rPr>
              <a:t>) ve/veya kulaktan(</a:t>
            </a:r>
            <a:r>
              <a:rPr lang="tr-TR" altLang="tr-TR" sz="2800" dirty="0" err="1">
                <a:latin typeface="Times New Roman" panose="02020603050405020304" pitchFamily="18" charset="0"/>
              </a:rPr>
              <a:t>otore</a:t>
            </a:r>
            <a:r>
              <a:rPr lang="tr-TR" altLang="tr-TR" sz="2800" dirty="0">
                <a:latin typeface="Times New Roman" panose="02020603050405020304" pitchFamily="18" charset="0"/>
              </a:rPr>
              <a:t>) olan akmalardır.</a:t>
            </a:r>
          </a:p>
        </p:txBody>
      </p:sp>
      <p:pic>
        <p:nvPicPr>
          <p:cNvPr id="40964" name="Picture 4" descr="rrr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400" y="3217864"/>
            <a:ext cx="338455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544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b="1" dirty="0" smtClean="0"/>
              <a:t>BEYNİN BÖLÜMLERİ</a:t>
            </a:r>
            <a:endParaRPr lang="tr-TR" b="1" dirty="0"/>
          </a:p>
        </p:txBody>
      </p:sp>
      <p:sp>
        <p:nvSpPr>
          <p:cNvPr id="6" name="İçerik Yer Tutucusu 5"/>
          <p:cNvSpPr>
            <a:spLocks noGrp="1"/>
          </p:cNvSpPr>
          <p:nvPr>
            <p:ph sz="half" idx="1"/>
          </p:nvPr>
        </p:nvSpPr>
        <p:spPr/>
        <p:txBody>
          <a:bodyPr>
            <a:normAutofit/>
          </a:bodyPr>
          <a:lstStyle/>
          <a:p>
            <a:r>
              <a:rPr lang="tr-TR" sz="2400" b="1" dirty="0" smtClean="0">
                <a:latin typeface="Times New Roman" panose="02020603050405020304" pitchFamily="18" charset="0"/>
                <a:cs typeface="Times New Roman" panose="02020603050405020304" pitchFamily="18" charset="0"/>
              </a:rPr>
              <a:t>ALT BEYİN: </a:t>
            </a:r>
            <a:r>
              <a:rPr lang="tr-TR" sz="2400" dirty="0" err="1" smtClean="0">
                <a:latin typeface="Times New Roman" panose="02020603050405020304" pitchFamily="18" charset="0"/>
                <a:cs typeface="Times New Roman" panose="02020603050405020304" pitchFamily="18" charset="0"/>
              </a:rPr>
              <a:t>medulla</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pons</a:t>
            </a:r>
            <a:r>
              <a:rPr lang="tr-TR" sz="2400" dirty="0" smtClean="0">
                <a:latin typeface="Times New Roman" panose="02020603050405020304" pitchFamily="18" charset="0"/>
                <a:cs typeface="Times New Roman" panose="02020603050405020304" pitchFamily="18" charset="0"/>
              </a:rPr>
              <a:t>, beyincik</a:t>
            </a:r>
          </a:p>
          <a:p>
            <a:endParaRPr lang="tr-TR" sz="2400" b="1" dirty="0" smtClean="0">
              <a:latin typeface="Times New Roman" panose="02020603050405020304" pitchFamily="18" charset="0"/>
              <a:cs typeface="Times New Roman" panose="02020603050405020304" pitchFamily="18" charset="0"/>
            </a:endParaRPr>
          </a:p>
          <a:p>
            <a:r>
              <a:rPr lang="tr-TR" sz="2400" b="1" dirty="0" smtClean="0">
                <a:latin typeface="Times New Roman" panose="02020603050405020304" pitchFamily="18" charset="0"/>
                <a:cs typeface="Times New Roman" panose="02020603050405020304" pitchFamily="18" charset="0"/>
              </a:rPr>
              <a:t>ORTA BEYİN: </a:t>
            </a:r>
            <a:r>
              <a:rPr lang="tr-TR" sz="2400" dirty="0" smtClean="0">
                <a:latin typeface="Times New Roman" panose="02020603050405020304" pitchFamily="18" charset="0"/>
                <a:cs typeface="Times New Roman" panose="02020603050405020304" pitchFamily="18" charset="0"/>
              </a:rPr>
              <a:t>üst </a:t>
            </a:r>
            <a:r>
              <a:rPr lang="tr-TR" sz="2400" dirty="0" err="1" smtClean="0">
                <a:latin typeface="Times New Roman" panose="02020603050405020304" pitchFamily="18" charset="0"/>
                <a:cs typeface="Times New Roman" panose="02020603050405020304" pitchFamily="18" charset="0"/>
              </a:rPr>
              <a:t>kollikulus</a:t>
            </a:r>
            <a:r>
              <a:rPr lang="tr-TR" sz="2400" dirty="0" smtClean="0">
                <a:latin typeface="Times New Roman" panose="02020603050405020304" pitchFamily="18" charset="0"/>
                <a:cs typeface="Times New Roman" panose="02020603050405020304" pitchFamily="18" charset="0"/>
              </a:rPr>
              <a:t>, alt </a:t>
            </a:r>
            <a:r>
              <a:rPr lang="tr-TR" sz="2400" dirty="0" err="1" smtClean="0">
                <a:latin typeface="Times New Roman" panose="02020603050405020304" pitchFamily="18" charset="0"/>
                <a:cs typeface="Times New Roman" panose="02020603050405020304" pitchFamily="18" charset="0"/>
              </a:rPr>
              <a:t>kollikulus</a:t>
            </a:r>
            <a:r>
              <a:rPr lang="tr-TR" sz="2400" dirty="0" smtClean="0">
                <a:latin typeface="Times New Roman" panose="02020603050405020304" pitchFamily="18" charset="0"/>
                <a:cs typeface="Times New Roman" panose="02020603050405020304" pitchFamily="18" charset="0"/>
              </a:rPr>
              <a:t> ve </a:t>
            </a:r>
            <a:r>
              <a:rPr lang="tr-TR" sz="2400" dirty="0" err="1" smtClean="0">
                <a:latin typeface="Times New Roman" panose="02020603050405020304" pitchFamily="18" charset="0"/>
                <a:cs typeface="Times New Roman" panose="02020603050405020304" pitchFamily="18" charset="0"/>
              </a:rPr>
              <a:t>substantia</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nigra</a:t>
            </a:r>
            <a:r>
              <a:rPr lang="tr-TR" sz="2400"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siyah madde)</a:t>
            </a:r>
          </a:p>
          <a:p>
            <a:endParaRPr lang="tr-TR" sz="2400" b="1" dirty="0" smtClean="0">
              <a:latin typeface="Times New Roman" panose="02020603050405020304" pitchFamily="18" charset="0"/>
              <a:cs typeface="Times New Roman" panose="02020603050405020304" pitchFamily="18" charset="0"/>
            </a:endParaRPr>
          </a:p>
          <a:p>
            <a:r>
              <a:rPr lang="tr-TR" sz="2400" b="1" dirty="0" smtClean="0">
                <a:latin typeface="Times New Roman" panose="02020603050405020304" pitchFamily="18" charset="0"/>
                <a:cs typeface="Times New Roman" panose="02020603050405020304" pitchFamily="18" charset="0"/>
              </a:rPr>
              <a:t>ÖN BEYİN</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talamus</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hipotalamus</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hipokampus</a:t>
            </a:r>
            <a:r>
              <a:rPr lang="tr-TR" sz="2400" dirty="0" smtClean="0">
                <a:latin typeface="Times New Roman" panose="02020603050405020304" pitchFamily="18" charset="0"/>
                <a:cs typeface="Times New Roman" panose="02020603050405020304" pitchFamily="18" charset="0"/>
              </a:rPr>
              <a:t>, bazal </a:t>
            </a:r>
            <a:r>
              <a:rPr lang="tr-TR" sz="2400" dirty="0" err="1" smtClean="0">
                <a:latin typeface="Times New Roman" panose="02020603050405020304" pitchFamily="18" charset="0"/>
                <a:cs typeface="Times New Roman" panose="02020603050405020304" pitchFamily="18" charset="0"/>
              </a:rPr>
              <a:t>ganglia</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amigdala</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serebral</a:t>
            </a:r>
            <a:r>
              <a:rPr lang="tr-TR" sz="2400" dirty="0" smtClean="0">
                <a:latin typeface="Times New Roman" panose="02020603050405020304" pitchFamily="18" charset="0"/>
                <a:cs typeface="Times New Roman" panose="02020603050405020304" pitchFamily="18" charset="0"/>
              </a:rPr>
              <a:t> korteks ...</a:t>
            </a:r>
            <a:endParaRPr lang="tr-TR" sz="2400" dirty="0">
              <a:latin typeface="Times New Roman" panose="02020603050405020304" pitchFamily="18" charset="0"/>
              <a:cs typeface="Times New Roman" panose="02020603050405020304" pitchFamily="18" charset="0"/>
            </a:endParaRPr>
          </a:p>
        </p:txBody>
      </p:sp>
      <p:pic>
        <p:nvPicPr>
          <p:cNvPr id="10" name="İçerik Yer Tutucusu 9"/>
          <p:cNvPicPr>
            <a:picLocks noGrp="1" noChangeAspect="1"/>
          </p:cNvPicPr>
          <p:nvPr>
            <p:ph sz="half" idx="2"/>
          </p:nvPr>
        </p:nvPicPr>
        <p:blipFill>
          <a:blip r:embed="rId2"/>
          <a:stretch>
            <a:fillRect/>
          </a:stretch>
        </p:blipFill>
        <p:spPr>
          <a:xfrm>
            <a:off x="6543938" y="1542059"/>
            <a:ext cx="4973635" cy="4012579"/>
          </a:xfrm>
          <a:prstGeom prst="rect">
            <a:avLst/>
          </a:prstGeom>
        </p:spPr>
      </p:pic>
    </p:spTree>
    <p:extLst>
      <p:ext uri="{BB962C8B-B14F-4D97-AF65-F5344CB8AC3E}">
        <p14:creationId xmlns:p14="http://schemas.microsoft.com/office/powerpoint/2010/main" val="1455855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Times New Roman" panose="02020603050405020304" pitchFamily="18" charset="0"/>
                <a:cs typeface="Times New Roman" panose="02020603050405020304" pitchFamily="18" charset="0"/>
              </a:rPr>
              <a:t>ALT </a:t>
            </a:r>
            <a:r>
              <a:rPr lang="tr-TR" b="1" dirty="0">
                <a:latin typeface="Times New Roman" panose="02020603050405020304" pitchFamily="18" charset="0"/>
                <a:cs typeface="Times New Roman" panose="02020603050405020304" pitchFamily="18" charset="0"/>
              </a:rPr>
              <a:t>BEYİN</a:t>
            </a:r>
          </a:p>
        </p:txBody>
      </p:sp>
      <p:sp>
        <p:nvSpPr>
          <p:cNvPr id="3" name="İçerik Yer Tutucusu 2"/>
          <p:cNvSpPr>
            <a:spLocks noGrp="1"/>
          </p:cNvSpPr>
          <p:nvPr>
            <p:ph sz="half" idx="1"/>
          </p:nvPr>
        </p:nvSpPr>
        <p:spPr>
          <a:xfrm>
            <a:off x="838199" y="1825625"/>
            <a:ext cx="5862852" cy="4411402"/>
          </a:xfrm>
        </p:spPr>
        <p:txBody>
          <a:bodyPr/>
          <a:lstStyle/>
          <a:p>
            <a:r>
              <a:rPr lang="tr-TR" dirty="0"/>
              <a:t>Beynin en alt kısmıdır</a:t>
            </a:r>
          </a:p>
          <a:p>
            <a:r>
              <a:rPr lang="tr-TR" dirty="0" err="1" smtClean="0"/>
              <a:t>Medulla</a:t>
            </a:r>
            <a:r>
              <a:rPr lang="tr-TR" dirty="0" smtClean="0"/>
              <a:t> </a:t>
            </a:r>
            <a:r>
              <a:rPr lang="tr-TR" dirty="0" err="1" smtClean="0"/>
              <a:t>oblangata</a:t>
            </a:r>
            <a:r>
              <a:rPr lang="tr-TR" dirty="0" smtClean="0"/>
              <a:t>+ pons+beyincik</a:t>
            </a:r>
          </a:p>
          <a:p>
            <a:pPr marL="0" indent="0">
              <a:buNone/>
            </a:pPr>
            <a:endParaRPr lang="tr-TR" dirty="0" smtClean="0"/>
          </a:p>
          <a:p>
            <a:pPr marL="0" indent="0">
              <a:buNone/>
            </a:pPr>
            <a:r>
              <a:rPr lang="tr-TR" b="1" dirty="0" smtClean="0"/>
              <a:t>Beyin sapı </a:t>
            </a:r>
            <a:r>
              <a:rPr lang="tr-TR" dirty="0" smtClean="0"/>
              <a:t>orta beyin (</a:t>
            </a:r>
            <a:r>
              <a:rPr lang="tr-TR" dirty="0" err="1" smtClean="0"/>
              <a:t>mezensefalon</a:t>
            </a:r>
            <a:r>
              <a:rPr lang="tr-TR" dirty="0"/>
              <a:t>), </a:t>
            </a:r>
            <a:r>
              <a:rPr lang="tr-TR" dirty="0" err="1"/>
              <a:t>pons</a:t>
            </a:r>
            <a:r>
              <a:rPr lang="tr-TR" dirty="0"/>
              <a:t> </a:t>
            </a:r>
            <a:r>
              <a:rPr lang="tr-TR" dirty="0" smtClean="0"/>
              <a:t>ve </a:t>
            </a:r>
            <a:r>
              <a:rPr lang="tr-TR" dirty="0"/>
              <a:t>o</a:t>
            </a:r>
            <a:r>
              <a:rPr lang="tr-TR" dirty="0" smtClean="0"/>
              <a:t>murilik </a:t>
            </a:r>
            <a:r>
              <a:rPr lang="tr-TR" dirty="0"/>
              <a:t>Soğanı (</a:t>
            </a:r>
            <a:r>
              <a:rPr lang="tr-TR" dirty="0" err="1"/>
              <a:t>medulla</a:t>
            </a:r>
            <a:r>
              <a:rPr lang="tr-TR" dirty="0"/>
              <a:t> </a:t>
            </a:r>
            <a:r>
              <a:rPr lang="tr-TR" dirty="0" err="1"/>
              <a:t>oblongatanın</a:t>
            </a:r>
            <a:r>
              <a:rPr lang="tr-TR" dirty="0"/>
              <a:t>) bileşimi olarak tanımlanır. </a:t>
            </a:r>
          </a:p>
        </p:txBody>
      </p:sp>
      <p:pic>
        <p:nvPicPr>
          <p:cNvPr id="6" name="İçerik Yer Tutucusu 5"/>
          <p:cNvPicPr>
            <a:picLocks noGrp="1" noChangeAspect="1"/>
          </p:cNvPicPr>
          <p:nvPr>
            <p:ph sz="half" idx="2"/>
          </p:nvPr>
        </p:nvPicPr>
        <p:blipFill>
          <a:blip r:embed="rId2"/>
          <a:stretch>
            <a:fillRect/>
          </a:stretch>
        </p:blipFill>
        <p:spPr>
          <a:xfrm>
            <a:off x="6965888" y="1825625"/>
            <a:ext cx="4544292" cy="2609897"/>
          </a:xfrm>
          <a:prstGeom prst="rect">
            <a:avLst/>
          </a:prstGeom>
        </p:spPr>
      </p:pic>
    </p:spTree>
    <p:extLst>
      <p:ext uri="{BB962C8B-B14F-4D97-AF65-F5344CB8AC3E}">
        <p14:creationId xmlns:p14="http://schemas.microsoft.com/office/powerpoint/2010/main" val="2813178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title"/>
          </p:nvPr>
        </p:nvSpPr>
        <p:spPr/>
        <p:txBody>
          <a:bodyPr>
            <a:normAutofit fontScale="90000"/>
          </a:bodyPr>
          <a:lstStyle/>
          <a:p>
            <a:r>
              <a:rPr lang="tr-TR" altLang="tr-TR" b="1" dirty="0">
                <a:latin typeface="Times New Roman" panose="02020603050405020304" pitchFamily="18" charset="0"/>
              </a:rPr>
              <a:t>OMURİLİK </a:t>
            </a:r>
            <a:r>
              <a:rPr lang="tr-TR" altLang="tr-TR" b="1" dirty="0" smtClean="0">
                <a:latin typeface="Times New Roman" panose="02020603050405020304" pitchFamily="18" charset="0"/>
              </a:rPr>
              <a:t>SOĞANI </a:t>
            </a:r>
            <a:br>
              <a:rPr lang="tr-TR" altLang="tr-TR" b="1" dirty="0" smtClean="0">
                <a:latin typeface="Times New Roman" panose="02020603050405020304" pitchFamily="18" charset="0"/>
              </a:rPr>
            </a:br>
            <a:r>
              <a:rPr lang="tr-TR" altLang="tr-TR" b="1" dirty="0" smtClean="0">
                <a:latin typeface="Times New Roman" panose="02020603050405020304" pitchFamily="18" charset="0"/>
              </a:rPr>
              <a:t>(</a:t>
            </a:r>
            <a:r>
              <a:rPr lang="tr-TR" altLang="tr-TR" b="1" dirty="0" err="1">
                <a:latin typeface="Times New Roman" panose="02020603050405020304" pitchFamily="18" charset="0"/>
              </a:rPr>
              <a:t>medulla</a:t>
            </a:r>
            <a:r>
              <a:rPr lang="tr-TR" altLang="tr-TR" b="1" dirty="0">
                <a:latin typeface="Times New Roman" panose="02020603050405020304" pitchFamily="18" charset="0"/>
              </a:rPr>
              <a:t> </a:t>
            </a:r>
            <a:r>
              <a:rPr lang="tr-TR" altLang="tr-TR" b="1" dirty="0" err="1">
                <a:latin typeface="Times New Roman" panose="02020603050405020304" pitchFamily="18" charset="0"/>
              </a:rPr>
              <a:t>oblangata</a:t>
            </a:r>
            <a:r>
              <a:rPr lang="tr-TR" altLang="tr-TR" b="1" dirty="0">
                <a:latin typeface="Times New Roman" panose="02020603050405020304" pitchFamily="18" charset="0"/>
              </a:rPr>
              <a:t>, </a:t>
            </a:r>
            <a:r>
              <a:rPr lang="tr-TR" altLang="tr-TR" b="1" dirty="0" err="1">
                <a:latin typeface="Times New Roman" panose="02020603050405020304" pitchFamily="18" charset="0"/>
              </a:rPr>
              <a:t>bulbus</a:t>
            </a:r>
            <a:r>
              <a:rPr lang="tr-TR" altLang="tr-TR" b="1" dirty="0" smtClean="0">
                <a:latin typeface="Times New Roman" panose="02020603050405020304" pitchFamily="18" charset="0"/>
              </a:rPr>
              <a:t>) </a:t>
            </a:r>
            <a:endParaRPr lang="tr-TR" altLang="tr-TR" b="1" dirty="0" smtClean="0">
              <a:latin typeface="Times New Roman" panose="02020603050405020304" pitchFamily="18" charset="0"/>
              <a:cs typeface="Times New Roman" panose="02020603050405020304" pitchFamily="18" charset="0"/>
            </a:endParaRPr>
          </a:p>
        </p:txBody>
      </p:sp>
      <p:sp>
        <p:nvSpPr>
          <p:cNvPr id="32771" name="Rectangle 3"/>
          <p:cNvSpPr>
            <a:spLocks noGrp="1" noChangeArrowheads="1"/>
          </p:cNvSpPr>
          <p:nvPr>
            <p:ph type="body" sz="half" idx="1"/>
          </p:nvPr>
        </p:nvSpPr>
        <p:spPr/>
        <p:txBody>
          <a:bodyPr>
            <a:normAutofit/>
          </a:bodyPr>
          <a:lstStyle/>
          <a:p>
            <a:pPr eaLnBrk="1" hangingPunct="1">
              <a:buFont typeface="Wingdings" panose="05000000000000000000" pitchFamily="2" charset="2"/>
              <a:buNone/>
            </a:pPr>
            <a:r>
              <a:rPr lang="tr-TR" altLang="tr-TR" sz="2400" dirty="0" smtClean="0">
                <a:latin typeface="Times New Roman" panose="02020603050405020304" pitchFamily="18" charset="0"/>
              </a:rPr>
              <a:t>Beyin </a:t>
            </a:r>
            <a:r>
              <a:rPr lang="tr-TR" altLang="tr-TR" sz="2400" dirty="0">
                <a:latin typeface="Times New Roman" panose="02020603050405020304" pitchFamily="18" charset="0"/>
              </a:rPr>
              <a:t>sapının omurilikle birleşen en alt kısmına omurilik soğanı denir. </a:t>
            </a:r>
            <a:endParaRPr lang="tr-TR" altLang="tr-TR" sz="2400" dirty="0" smtClean="0">
              <a:latin typeface="Times New Roman" panose="02020603050405020304" pitchFamily="18" charset="0"/>
            </a:endParaRPr>
          </a:p>
          <a:p>
            <a:pPr eaLnBrk="1" hangingPunct="1">
              <a:buFont typeface="Wingdings" panose="05000000000000000000" pitchFamily="2" charset="2"/>
              <a:buNone/>
            </a:pPr>
            <a:r>
              <a:rPr lang="tr-TR" altLang="tr-TR" sz="2400" b="1" dirty="0" smtClean="0">
                <a:latin typeface="Times New Roman" panose="02020603050405020304" pitchFamily="18" charset="0"/>
              </a:rPr>
              <a:t>Solunumun </a:t>
            </a:r>
            <a:r>
              <a:rPr lang="tr-TR" altLang="tr-TR" sz="2400" b="1" dirty="0">
                <a:latin typeface="Times New Roman" panose="02020603050405020304" pitchFamily="18" charset="0"/>
              </a:rPr>
              <a:t>ve dolaşımın merkezidir.</a:t>
            </a:r>
            <a:r>
              <a:rPr lang="tr-TR" altLang="tr-TR" sz="2400" dirty="0">
                <a:latin typeface="Times New Roman" panose="02020603050405020304" pitchFamily="18" charset="0"/>
              </a:rPr>
              <a:t> </a:t>
            </a:r>
            <a:endParaRPr lang="tr-TR" altLang="tr-TR" sz="2400" dirty="0" smtClean="0">
              <a:latin typeface="Times New Roman" panose="02020603050405020304" pitchFamily="18" charset="0"/>
            </a:endParaRPr>
          </a:p>
          <a:p>
            <a:pPr eaLnBrk="1" hangingPunct="1">
              <a:buFont typeface="Wingdings" panose="05000000000000000000" pitchFamily="2" charset="2"/>
              <a:buNone/>
            </a:pPr>
            <a:r>
              <a:rPr lang="tr-TR" altLang="tr-TR" sz="2400" dirty="0" smtClean="0">
                <a:latin typeface="Times New Roman" panose="02020603050405020304" pitchFamily="18" charset="0"/>
              </a:rPr>
              <a:t>Solunum </a:t>
            </a:r>
            <a:r>
              <a:rPr lang="tr-TR" altLang="tr-TR" sz="2400" dirty="0">
                <a:latin typeface="Times New Roman" panose="02020603050405020304" pitchFamily="18" charset="0"/>
              </a:rPr>
              <a:t>hareketlerini ve kalbin çalışma hızını kontrol eder. </a:t>
            </a:r>
          </a:p>
          <a:p>
            <a:pPr marL="0" indent="0" eaLnBrk="1" hangingPunct="1">
              <a:buNone/>
            </a:pPr>
            <a:r>
              <a:rPr lang="tr-TR" altLang="tr-TR" sz="2400" dirty="0">
                <a:latin typeface="Times New Roman" panose="02020603050405020304" pitchFamily="18" charset="0"/>
              </a:rPr>
              <a:t>Kan damarlarının </a:t>
            </a:r>
            <a:r>
              <a:rPr lang="tr-TR" altLang="tr-TR" sz="2400" dirty="0" err="1">
                <a:latin typeface="Times New Roman" panose="02020603050405020304" pitchFamily="18" charset="0"/>
              </a:rPr>
              <a:t>vazokontriksiyonu</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vazodilatasyonu</a:t>
            </a:r>
            <a:r>
              <a:rPr lang="tr-TR" altLang="tr-TR" sz="2400" dirty="0">
                <a:latin typeface="Times New Roman" panose="02020603050405020304" pitchFamily="18" charset="0"/>
              </a:rPr>
              <a:t>, yutma, öksürme, hapşırma, kusma, tükürük salgılama gibi </a:t>
            </a:r>
            <a:r>
              <a:rPr lang="tr-TR" altLang="tr-TR" sz="2400" dirty="0" smtClean="0">
                <a:latin typeface="Times New Roman" panose="02020603050405020304" pitchFamily="18" charset="0"/>
              </a:rPr>
              <a:t>hareketlerin </a:t>
            </a:r>
            <a:r>
              <a:rPr lang="tr-TR" altLang="tr-TR" sz="2400" dirty="0">
                <a:latin typeface="Times New Roman" panose="02020603050405020304" pitchFamily="18" charset="0"/>
              </a:rPr>
              <a:t>merkezidir</a:t>
            </a:r>
          </a:p>
        </p:txBody>
      </p:sp>
      <p:pic>
        <p:nvPicPr>
          <p:cNvPr id="32772" name="Picture 7" descr="om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67439" y="1700214"/>
            <a:ext cx="3959225" cy="317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75819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r-TR" b="1" dirty="0" smtClean="0">
                <a:latin typeface="Times New Roman" panose="02020603050405020304" pitchFamily="18" charset="0"/>
                <a:cs typeface="Times New Roman" panose="02020603050405020304" pitchFamily="18" charset="0"/>
              </a:rPr>
              <a:t>Pons </a:t>
            </a:r>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endParaRPr lang="tr-TR" altLang="tr-TR" b="1" dirty="0" smtClean="0">
              <a:latin typeface="Times New Roman" panose="02020603050405020304" pitchFamily="18" charset="0"/>
              <a:cs typeface="Times New Roman" panose="02020603050405020304" pitchFamily="18" charset="0"/>
            </a:endParaRPr>
          </a:p>
        </p:txBody>
      </p:sp>
      <p:sp>
        <p:nvSpPr>
          <p:cNvPr id="2" name="İçerik Yer Tutucusu 1"/>
          <p:cNvSpPr>
            <a:spLocks noGrp="1"/>
          </p:cNvSpPr>
          <p:nvPr>
            <p:ph sz="half" idx="1"/>
          </p:nvPr>
        </p:nvSpPr>
        <p:spPr/>
        <p:txBody>
          <a:bodyPr>
            <a:normAutofit fontScale="85000" lnSpcReduction="20000"/>
          </a:bodyPr>
          <a:lstStyle/>
          <a:p>
            <a:r>
              <a:rPr lang="tr-TR" dirty="0" smtClean="0"/>
              <a:t>Ön </a:t>
            </a:r>
            <a:r>
              <a:rPr lang="tr-TR" dirty="0"/>
              <a:t>beyin, beyincik ve omurilik soğanı arasında yer alan bu yapı enine sinir tellerinden oluşur. </a:t>
            </a:r>
            <a:endParaRPr lang="tr-TR" dirty="0" smtClean="0"/>
          </a:p>
          <a:p>
            <a:r>
              <a:rPr lang="tr-TR" dirty="0" err="1" smtClean="0"/>
              <a:t>Varoli</a:t>
            </a:r>
            <a:r>
              <a:rPr lang="tr-TR" dirty="0" smtClean="0"/>
              <a:t> </a:t>
            </a:r>
            <a:r>
              <a:rPr lang="tr-TR" dirty="0"/>
              <a:t>köprüsü de denilen bu yapı beyinciğin iki yarım küresi arasındaki </a:t>
            </a:r>
            <a:r>
              <a:rPr lang="tr-TR" dirty="0" err="1"/>
              <a:t>impuls</a:t>
            </a:r>
            <a:r>
              <a:rPr lang="tr-TR" dirty="0"/>
              <a:t> iletimini sağlar. </a:t>
            </a:r>
            <a:endParaRPr lang="tr-TR" dirty="0" smtClean="0"/>
          </a:p>
          <a:p>
            <a:r>
              <a:rPr lang="tr-TR" dirty="0" smtClean="0"/>
              <a:t>Pons </a:t>
            </a:r>
            <a:r>
              <a:rPr lang="tr-TR" dirty="0"/>
              <a:t>ön ve arka olarak iki bölümde incelenir; </a:t>
            </a:r>
            <a:endParaRPr lang="tr-TR" dirty="0" smtClean="0"/>
          </a:p>
          <a:p>
            <a:r>
              <a:rPr lang="tr-TR" dirty="0"/>
              <a:t>Ö</a:t>
            </a:r>
            <a:r>
              <a:rPr lang="tr-TR" dirty="0" smtClean="0"/>
              <a:t>n </a:t>
            </a:r>
            <a:r>
              <a:rPr lang="tr-TR" dirty="0"/>
              <a:t>bölümde çoğunlukla lifler bulunur. Arka kısımda ise çekirdekler vardır. </a:t>
            </a:r>
            <a:endParaRPr lang="tr-TR" dirty="0" smtClean="0"/>
          </a:p>
          <a:p>
            <a:r>
              <a:rPr lang="tr-TR" b="1" dirty="0" smtClean="0"/>
              <a:t>Solunumla </a:t>
            </a:r>
            <a:r>
              <a:rPr lang="tr-TR" b="1" dirty="0"/>
              <a:t>ilgili önemli bir </a:t>
            </a:r>
            <a:r>
              <a:rPr lang="tr-TR" b="1" dirty="0" smtClean="0"/>
              <a:t>merkezdir</a:t>
            </a:r>
          </a:p>
          <a:p>
            <a:r>
              <a:rPr lang="tr-TR" b="1" dirty="0" smtClean="0"/>
              <a:t>Vücuttaki </a:t>
            </a:r>
            <a:r>
              <a:rPr lang="tr-TR" b="1" dirty="0"/>
              <a:t>aynı tür kasları, aynı anda farklı işler için kullanabilmemizi sağlar.</a:t>
            </a:r>
          </a:p>
        </p:txBody>
      </p:sp>
      <p:sp>
        <p:nvSpPr>
          <p:cNvPr id="5" name="AutoShape 2" descr="P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 name="Resim 5"/>
          <p:cNvPicPr>
            <a:picLocks noChangeAspect="1"/>
          </p:cNvPicPr>
          <p:nvPr/>
        </p:nvPicPr>
        <p:blipFill>
          <a:blip r:embed="rId2"/>
          <a:stretch>
            <a:fillRect/>
          </a:stretch>
        </p:blipFill>
        <p:spPr>
          <a:xfrm>
            <a:off x="7944571" y="7937"/>
            <a:ext cx="2954527" cy="2994274"/>
          </a:xfrm>
          <a:prstGeom prst="rect">
            <a:avLst/>
          </a:prstGeom>
        </p:spPr>
      </p:pic>
      <p:pic>
        <p:nvPicPr>
          <p:cNvPr id="7" name="Resim 6"/>
          <p:cNvPicPr>
            <a:picLocks noChangeAspect="1"/>
          </p:cNvPicPr>
          <p:nvPr/>
        </p:nvPicPr>
        <p:blipFill>
          <a:blip r:embed="rId3"/>
          <a:stretch>
            <a:fillRect/>
          </a:stretch>
        </p:blipFill>
        <p:spPr>
          <a:xfrm>
            <a:off x="6905766" y="3993675"/>
            <a:ext cx="4120487" cy="2307473"/>
          </a:xfrm>
          <a:prstGeom prst="rect">
            <a:avLst/>
          </a:prstGeom>
        </p:spPr>
      </p:pic>
    </p:spTree>
    <p:extLst>
      <p:ext uri="{BB962C8B-B14F-4D97-AF65-F5344CB8AC3E}">
        <p14:creationId xmlns:p14="http://schemas.microsoft.com/office/powerpoint/2010/main" val="1366063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tr-TR" altLang="tr-TR" sz="3200" b="1" dirty="0" smtClean="0">
                <a:latin typeface="Times New Roman" panose="02020603050405020304" pitchFamily="18" charset="0"/>
              </a:rPr>
              <a:t>BEYİNCİK </a:t>
            </a:r>
            <a:r>
              <a:rPr lang="tr-TR" altLang="tr-TR" sz="3200" b="1" dirty="0">
                <a:latin typeface="Times New Roman" panose="02020603050405020304" pitchFamily="18" charset="0"/>
              </a:rPr>
              <a:t>(SEREBELLUM)</a:t>
            </a:r>
          </a:p>
        </p:txBody>
      </p:sp>
      <p:sp>
        <p:nvSpPr>
          <p:cNvPr id="35843" name="Rectangle 3"/>
          <p:cNvSpPr>
            <a:spLocks noGrp="1" noChangeArrowheads="1"/>
          </p:cNvSpPr>
          <p:nvPr>
            <p:ph type="body" sz="half" idx="1"/>
          </p:nvPr>
        </p:nvSpPr>
        <p:spPr/>
        <p:txBody>
          <a:bodyPr/>
          <a:lstStyle/>
          <a:p>
            <a:pPr eaLnBrk="1" hangingPunct="1"/>
            <a:r>
              <a:rPr lang="tr-TR" altLang="tr-TR" sz="2400" dirty="0">
                <a:latin typeface="Times New Roman" panose="02020603050405020304" pitchFamily="18" charset="0"/>
              </a:rPr>
              <a:t>Beyin sapının hemen arka kısmında yer alan beyincik, merkezi sinir sisteminin ağırlığının yaklaşık % 10’nu oluşturur. </a:t>
            </a:r>
            <a:endParaRPr lang="tr-TR" altLang="tr-TR" sz="2400" dirty="0" smtClean="0">
              <a:latin typeface="Times New Roman" panose="02020603050405020304" pitchFamily="18" charset="0"/>
            </a:endParaRPr>
          </a:p>
          <a:p>
            <a:pPr eaLnBrk="1" hangingPunct="1"/>
            <a:r>
              <a:rPr lang="tr-TR" altLang="tr-TR" sz="2400" dirty="0" smtClean="0">
                <a:latin typeface="Times New Roman" panose="02020603050405020304" pitchFamily="18" charset="0"/>
              </a:rPr>
              <a:t>Beyincik </a:t>
            </a:r>
            <a:r>
              <a:rPr lang="tr-TR" altLang="tr-TR" sz="2400" dirty="0">
                <a:latin typeface="Times New Roman" panose="02020603050405020304" pitchFamily="18" charset="0"/>
              </a:rPr>
              <a:t>de iki yarım küreden oluşmuştur ve onları da saran kabuğu vardır. </a:t>
            </a:r>
          </a:p>
          <a:p>
            <a:pPr eaLnBrk="1" hangingPunct="1"/>
            <a:r>
              <a:rPr lang="tr-TR" altLang="tr-TR" sz="2400" b="1" dirty="0">
                <a:latin typeface="Times New Roman" panose="02020603050405020304" pitchFamily="18" charset="0"/>
              </a:rPr>
              <a:t>En önemli görevi hareket, denge ve </a:t>
            </a:r>
            <a:r>
              <a:rPr lang="tr-TR" altLang="tr-TR" sz="2400" b="1" dirty="0">
                <a:latin typeface="Times New Roman" panose="02020603050405020304" pitchFamily="18" charset="0"/>
                <a:cs typeface="Times New Roman" panose="02020603050405020304" pitchFamily="18" charset="0"/>
              </a:rPr>
              <a:t>duruşun sağlanmasıyla ilgilidir. </a:t>
            </a:r>
            <a:endParaRPr lang="tr-TR" altLang="tr-TR" sz="2400" b="1" dirty="0" smtClean="0">
              <a:latin typeface="Times New Roman" panose="02020603050405020304" pitchFamily="18" charset="0"/>
              <a:cs typeface="Times New Roman" panose="02020603050405020304" pitchFamily="18" charset="0"/>
            </a:endParaRPr>
          </a:p>
          <a:p>
            <a:r>
              <a:rPr lang="tr-TR" sz="2400" b="1" dirty="0">
                <a:latin typeface="Times New Roman" panose="02020603050405020304" pitchFamily="18" charset="0"/>
                <a:cs typeface="Times New Roman" panose="02020603050405020304" pitchFamily="18" charset="0"/>
              </a:rPr>
              <a:t>Kas hareketlerinin düzenlenmesinden, </a:t>
            </a:r>
            <a:r>
              <a:rPr lang="tr-TR" sz="2400" b="1" dirty="0" smtClean="0">
                <a:latin typeface="Times New Roman" panose="02020603050405020304" pitchFamily="18" charset="0"/>
                <a:cs typeface="Times New Roman" panose="02020603050405020304" pitchFamily="18" charset="0"/>
              </a:rPr>
              <a:t>dengenin sağlanmasından, beden </a:t>
            </a:r>
            <a:r>
              <a:rPr lang="tr-TR" sz="2400" b="1" dirty="0">
                <a:latin typeface="Times New Roman" panose="02020603050405020304" pitchFamily="18" charset="0"/>
                <a:cs typeface="Times New Roman" panose="02020603050405020304" pitchFamily="18" charset="0"/>
              </a:rPr>
              <a:t>pozisyonunun alınmasından sorumludur.</a:t>
            </a:r>
            <a:endParaRPr lang="tr-TR" altLang="tr-TR" sz="2400" b="1"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sz="half" idx="2"/>
          </p:nvPr>
        </p:nvPicPr>
        <p:blipFill>
          <a:blip r:embed="rId2"/>
          <a:stretch>
            <a:fillRect/>
          </a:stretch>
        </p:blipFill>
        <p:spPr>
          <a:xfrm>
            <a:off x="7737877" y="1417639"/>
            <a:ext cx="3844523" cy="2152933"/>
          </a:xfrm>
          <a:prstGeom prst="rect">
            <a:avLst/>
          </a:prstGeom>
        </p:spPr>
      </p:pic>
      <p:pic>
        <p:nvPicPr>
          <p:cNvPr id="2" name="Resim 1"/>
          <p:cNvPicPr>
            <a:picLocks noChangeAspect="1"/>
          </p:cNvPicPr>
          <p:nvPr/>
        </p:nvPicPr>
        <p:blipFill>
          <a:blip r:embed="rId3"/>
          <a:stretch>
            <a:fillRect/>
          </a:stretch>
        </p:blipFill>
        <p:spPr>
          <a:xfrm>
            <a:off x="7506268" y="3949249"/>
            <a:ext cx="3818535" cy="2007810"/>
          </a:xfrm>
          <a:prstGeom prst="rect">
            <a:avLst/>
          </a:prstGeom>
        </p:spPr>
      </p:pic>
    </p:spTree>
    <p:extLst>
      <p:ext uri="{BB962C8B-B14F-4D97-AF65-F5344CB8AC3E}">
        <p14:creationId xmlns:p14="http://schemas.microsoft.com/office/powerpoint/2010/main" val="3218354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p:txBody>
          <a:bodyPr/>
          <a:lstStyle/>
          <a:p>
            <a:r>
              <a:rPr lang="tr-TR" altLang="tr-TR" b="1" dirty="0">
                <a:latin typeface="Times New Roman" panose="02020603050405020304" pitchFamily="18" charset="0"/>
              </a:rPr>
              <a:t>ORTA BEYİN (</a:t>
            </a:r>
            <a:r>
              <a:rPr lang="tr-TR" altLang="tr-TR" b="1" dirty="0" err="1">
                <a:latin typeface="Times New Roman" panose="02020603050405020304" pitchFamily="18" charset="0"/>
              </a:rPr>
              <a:t>mesencephalon</a:t>
            </a:r>
            <a:r>
              <a:rPr lang="tr-TR" altLang="tr-TR" b="1" dirty="0" smtClean="0">
                <a:latin typeface="Times New Roman" panose="02020603050405020304" pitchFamily="18" charset="0"/>
              </a:rPr>
              <a:t>)</a:t>
            </a:r>
            <a:endParaRPr lang="tr-TR" altLang="tr-TR" b="1" dirty="0" smtClean="0"/>
          </a:p>
        </p:txBody>
      </p:sp>
      <p:sp>
        <p:nvSpPr>
          <p:cNvPr id="34819" name="Rectangle 3"/>
          <p:cNvSpPr>
            <a:spLocks noGrp="1" noChangeArrowheads="1"/>
          </p:cNvSpPr>
          <p:nvPr>
            <p:ph type="body" sz="half" idx="1"/>
          </p:nvPr>
        </p:nvSpPr>
        <p:spPr/>
        <p:txBody>
          <a:bodyPr/>
          <a:lstStyle/>
          <a:p>
            <a:pPr eaLnBrk="1" hangingPunct="1">
              <a:lnSpc>
                <a:spcPct val="90000"/>
              </a:lnSpc>
            </a:pPr>
            <a:r>
              <a:rPr lang="tr-TR" altLang="tr-TR" sz="2400" dirty="0" smtClean="0">
                <a:latin typeface="Times New Roman" panose="02020603050405020304" pitchFamily="18" charset="0"/>
              </a:rPr>
              <a:t>Beyin sapının en küçük bölümüdür</a:t>
            </a:r>
          </a:p>
          <a:p>
            <a:pPr eaLnBrk="1" hangingPunct="1">
              <a:lnSpc>
                <a:spcPct val="90000"/>
              </a:lnSpc>
            </a:pPr>
            <a:r>
              <a:rPr lang="tr-TR" altLang="tr-TR" sz="2400" b="1" dirty="0" smtClean="0">
                <a:latin typeface="Times New Roman" panose="02020603050405020304" pitchFamily="18" charset="0"/>
              </a:rPr>
              <a:t>Görme </a:t>
            </a:r>
            <a:r>
              <a:rPr lang="tr-TR" altLang="tr-TR" sz="2400" b="1" dirty="0">
                <a:latin typeface="Times New Roman" panose="02020603050405020304" pitchFamily="18" charset="0"/>
              </a:rPr>
              <a:t>ve işitme ile bunların başlattığı reflekslerle ilgilidir. </a:t>
            </a:r>
            <a:endParaRPr lang="tr-TR" altLang="tr-TR" sz="2400" b="1" dirty="0" smtClean="0">
              <a:latin typeface="Times New Roman" panose="02020603050405020304" pitchFamily="18" charset="0"/>
            </a:endParaRPr>
          </a:p>
          <a:p>
            <a:pPr eaLnBrk="1" hangingPunct="1">
              <a:lnSpc>
                <a:spcPct val="90000"/>
              </a:lnSpc>
            </a:pPr>
            <a:r>
              <a:rPr lang="tr-TR" altLang="tr-TR" sz="2400" dirty="0" smtClean="0">
                <a:latin typeface="Times New Roman" panose="02020603050405020304" pitchFamily="18" charset="0"/>
              </a:rPr>
              <a:t>Orta </a:t>
            </a:r>
            <a:r>
              <a:rPr lang="tr-TR" altLang="tr-TR" sz="2400" dirty="0">
                <a:latin typeface="Times New Roman" panose="02020603050405020304" pitchFamily="18" charset="0"/>
              </a:rPr>
              <a:t>beyinde substantia </a:t>
            </a:r>
            <a:r>
              <a:rPr lang="tr-TR" altLang="tr-TR" sz="2400" dirty="0" err="1">
                <a:latin typeface="Times New Roman" panose="02020603050405020304" pitchFamily="18" charset="0"/>
              </a:rPr>
              <a:t>nigra</a:t>
            </a:r>
            <a:r>
              <a:rPr lang="tr-TR" altLang="tr-TR" sz="2400" dirty="0">
                <a:latin typeface="Times New Roman" panose="02020603050405020304" pitchFamily="18" charset="0"/>
              </a:rPr>
              <a:t> denen geniş ve koyu renkli çekirdekler bulunur. </a:t>
            </a:r>
          </a:p>
          <a:p>
            <a:pPr eaLnBrk="1" hangingPunct="1">
              <a:lnSpc>
                <a:spcPct val="90000"/>
              </a:lnSpc>
            </a:pPr>
            <a:r>
              <a:rPr lang="tr-TR" altLang="tr-TR" sz="2400" dirty="0" err="1">
                <a:latin typeface="Times New Roman" panose="02020603050405020304" pitchFamily="18" charset="0"/>
              </a:rPr>
              <a:t>Dopamin</a:t>
            </a:r>
            <a:r>
              <a:rPr lang="tr-TR" altLang="tr-TR" sz="2400" dirty="0">
                <a:latin typeface="Times New Roman" panose="02020603050405020304" pitchFamily="18" charset="0"/>
              </a:rPr>
              <a:t> salgılayan bu bölgenin hasarı sonucu </a:t>
            </a:r>
            <a:r>
              <a:rPr lang="tr-TR" altLang="tr-TR" sz="2400" dirty="0" err="1">
                <a:latin typeface="Times New Roman" panose="02020603050405020304" pitchFamily="18" charset="0"/>
              </a:rPr>
              <a:t>parkinson</a:t>
            </a:r>
            <a:r>
              <a:rPr lang="tr-TR" altLang="tr-TR" sz="2400" dirty="0">
                <a:latin typeface="Times New Roman" panose="02020603050405020304" pitchFamily="18" charset="0"/>
              </a:rPr>
              <a:t> adı verilen hastalık oluşur.</a:t>
            </a:r>
          </a:p>
        </p:txBody>
      </p:sp>
      <p:pic>
        <p:nvPicPr>
          <p:cNvPr id="4" name="İçerik Yer Tutucusu 3"/>
          <p:cNvPicPr>
            <a:picLocks noGrp="1" noChangeAspect="1"/>
          </p:cNvPicPr>
          <p:nvPr>
            <p:ph sz="half" idx="2"/>
          </p:nvPr>
        </p:nvPicPr>
        <p:blipFill>
          <a:blip r:embed="rId2"/>
          <a:stretch>
            <a:fillRect/>
          </a:stretch>
        </p:blipFill>
        <p:spPr>
          <a:xfrm>
            <a:off x="8568330" y="541479"/>
            <a:ext cx="3623670" cy="3170711"/>
          </a:xfrm>
          <a:prstGeom prst="rect">
            <a:avLst/>
          </a:prstGeom>
        </p:spPr>
      </p:pic>
      <p:pic>
        <p:nvPicPr>
          <p:cNvPr id="5" name="Resim 4"/>
          <p:cNvPicPr>
            <a:picLocks noChangeAspect="1"/>
          </p:cNvPicPr>
          <p:nvPr/>
        </p:nvPicPr>
        <p:blipFill>
          <a:blip r:embed="rId3"/>
          <a:stretch>
            <a:fillRect/>
          </a:stretch>
        </p:blipFill>
        <p:spPr>
          <a:xfrm>
            <a:off x="8214388" y="4125820"/>
            <a:ext cx="3977612" cy="2144791"/>
          </a:xfrm>
          <a:prstGeom prst="rect">
            <a:avLst/>
          </a:prstGeom>
        </p:spPr>
      </p:pic>
      <p:pic>
        <p:nvPicPr>
          <p:cNvPr id="2" name="Resim 1"/>
          <p:cNvPicPr>
            <a:picLocks noChangeAspect="1"/>
          </p:cNvPicPr>
          <p:nvPr/>
        </p:nvPicPr>
        <p:blipFill>
          <a:blip r:embed="rId4"/>
          <a:stretch>
            <a:fillRect/>
          </a:stretch>
        </p:blipFill>
        <p:spPr>
          <a:xfrm>
            <a:off x="5721601" y="1751204"/>
            <a:ext cx="2846729" cy="2041051"/>
          </a:xfrm>
          <a:prstGeom prst="rect">
            <a:avLst/>
          </a:prstGeom>
        </p:spPr>
      </p:pic>
    </p:spTree>
    <p:extLst>
      <p:ext uri="{BB962C8B-B14F-4D97-AF65-F5344CB8AC3E}">
        <p14:creationId xmlns:p14="http://schemas.microsoft.com/office/powerpoint/2010/main" val="2801086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b="1" dirty="0">
                <a:latin typeface="Times New Roman" panose="02020603050405020304" pitchFamily="18" charset="0"/>
                <a:cs typeface="Times New Roman" panose="02020603050405020304" pitchFamily="18" charset="0"/>
              </a:rPr>
              <a:t>ÖN-BEYİN</a:t>
            </a:r>
          </a:p>
        </p:txBody>
      </p:sp>
      <p:sp>
        <p:nvSpPr>
          <p:cNvPr id="6" name="İçerik Yer Tutucusu 5"/>
          <p:cNvSpPr>
            <a:spLocks noGrp="1"/>
          </p:cNvSpPr>
          <p:nvPr>
            <p:ph idx="1"/>
          </p:nvPr>
        </p:nvSpPr>
        <p:spPr/>
        <p:txBody>
          <a:bodyPr>
            <a:normAutofit/>
          </a:bodyPr>
          <a:lstStyle/>
          <a:p>
            <a:r>
              <a:rPr lang="tr-TR" sz="2400" b="1" dirty="0" err="1">
                <a:latin typeface="Times New Roman" panose="02020603050405020304" pitchFamily="18" charset="0"/>
                <a:cs typeface="Times New Roman" panose="02020603050405020304" pitchFamily="18" charset="0"/>
              </a:rPr>
              <a:t>Talamus</a:t>
            </a:r>
            <a:r>
              <a:rPr lang="tr-TR" sz="2400" b="1" dirty="0">
                <a:latin typeface="Times New Roman" panose="02020603050405020304" pitchFamily="18" charset="0"/>
                <a:cs typeface="Times New Roman" panose="02020603050405020304" pitchFamily="18" charset="0"/>
              </a:rPr>
              <a:t>, </a:t>
            </a:r>
            <a:r>
              <a:rPr lang="tr-TR" sz="2400" b="1" dirty="0" err="1">
                <a:latin typeface="Times New Roman" panose="02020603050405020304" pitchFamily="18" charset="0"/>
                <a:cs typeface="Times New Roman" panose="02020603050405020304" pitchFamily="18" charset="0"/>
              </a:rPr>
              <a:t>hipotalamus</a:t>
            </a:r>
            <a:r>
              <a:rPr lang="tr-TR" sz="2400" b="1" dirty="0">
                <a:latin typeface="Times New Roman" panose="02020603050405020304" pitchFamily="18" charset="0"/>
                <a:cs typeface="Times New Roman" panose="02020603050405020304" pitchFamily="18" charset="0"/>
              </a:rPr>
              <a:t>, hipofiz bezi, </a:t>
            </a:r>
            <a:r>
              <a:rPr lang="tr-TR" sz="2400" b="1" dirty="0" err="1">
                <a:latin typeface="Times New Roman" panose="02020603050405020304" pitchFamily="18" charset="0"/>
                <a:cs typeface="Times New Roman" panose="02020603050405020304" pitchFamily="18" charset="0"/>
              </a:rPr>
              <a:t>limbik</a:t>
            </a:r>
            <a:r>
              <a:rPr lang="tr-TR" sz="2400" b="1" dirty="0">
                <a:latin typeface="Times New Roman" panose="02020603050405020304" pitchFamily="18" charset="0"/>
                <a:cs typeface="Times New Roman" panose="02020603050405020304" pitchFamily="18" charset="0"/>
              </a:rPr>
              <a:t> sistem, bazal </a:t>
            </a:r>
            <a:r>
              <a:rPr lang="tr-TR" sz="2400" b="1" dirty="0" err="1">
                <a:latin typeface="Times New Roman" panose="02020603050405020304" pitchFamily="18" charset="0"/>
                <a:cs typeface="Times New Roman" panose="02020603050405020304" pitchFamily="18" charset="0"/>
              </a:rPr>
              <a:t>ganglionlar</a:t>
            </a:r>
            <a:r>
              <a:rPr lang="tr-TR" sz="2400" b="1" dirty="0">
                <a:latin typeface="Times New Roman" panose="02020603050405020304" pitchFamily="18" charset="0"/>
                <a:cs typeface="Times New Roman" panose="02020603050405020304" pitchFamily="18" charset="0"/>
              </a:rPr>
              <a:t> ve beyin kabuğunu içerir</a:t>
            </a:r>
          </a:p>
          <a:p>
            <a:r>
              <a:rPr lang="tr-TR" sz="2400" dirty="0">
                <a:latin typeface="Times New Roman" panose="02020603050405020304" pitchFamily="18" charset="0"/>
                <a:cs typeface="Times New Roman" panose="02020603050405020304" pitchFamily="18" charset="0"/>
              </a:rPr>
              <a:t>Beynin </a:t>
            </a:r>
            <a:r>
              <a:rPr lang="tr-TR" sz="2400" dirty="0" smtClean="0">
                <a:latin typeface="Times New Roman" panose="02020603050405020304" pitchFamily="18" charset="0"/>
                <a:cs typeface="Times New Roman" panose="02020603050405020304" pitchFamily="18" charset="0"/>
              </a:rPr>
              <a:t>en </a:t>
            </a:r>
            <a:r>
              <a:rPr lang="tr-TR" sz="2400" dirty="0">
                <a:latin typeface="Times New Roman" panose="02020603050405020304" pitchFamily="18" charset="0"/>
                <a:cs typeface="Times New Roman" panose="02020603050405020304" pitchFamily="18" charset="0"/>
              </a:rPr>
              <a:t>geniş kısmıdır.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İki </a:t>
            </a:r>
            <a:r>
              <a:rPr lang="tr-TR" sz="2400" dirty="0">
                <a:latin typeface="Times New Roman" panose="02020603050405020304" pitchFamily="18" charset="0"/>
                <a:cs typeface="Times New Roman" panose="02020603050405020304" pitchFamily="18" charset="0"/>
              </a:rPr>
              <a:t>yarı küreden oluşmuştur. </a:t>
            </a:r>
          </a:p>
        </p:txBody>
      </p:sp>
      <p:pic>
        <p:nvPicPr>
          <p:cNvPr id="8" name="Resim 7"/>
          <p:cNvPicPr>
            <a:picLocks noChangeAspect="1"/>
          </p:cNvPicPr>
          <p:nvPr/>
        </p:nvPicPr>
        <p:blipFill>
          <a:blip r:embed="rId2"/>
          <a:stretch>
            <a:fillRect/>
          </a:stretch>
        </p:blipFill>
        <p:spPr>
          <a:xfrm>
            <a:off x="6196084" y="3585168"/>
            <a:ext cx="4407302" cy="2986633"/>
          </a:xfrm>
          <a:prstGeom prst="rect">
            <a:avLst/>
          </a:prstGeom>
        </p:spPr>
      </p:pic>
    </p:spTree>
    <p:extLst>
      <p:ext uri="{BB962C8B-B14F-4D97-AF65-F5344CB8AC3E}">
        <p14:creationId xmlns:p14="http://schemas.microsoft.com/office/powerpoint/2010/main" val="277403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tr-TR" altLang="tr-TR" sz="3600" b="1" dirty="0" smtClean="0">
                <a:latin typeface="Times New Roman" panose="02020603050405020304" pitchFamily="18" charset="0"/>
              </a:rPr>
              <a:t>TALAMUS</a:t>
            </a:r>
            <a:endParaRPr lang="tr-TR" altLang="tr-TR" sz="3600" b="1" dirty="0">
              <a:latin typeface="Times New Roman" panose="02020603050405020304" pitchFamily="18" charset="0"/>
            </a:endParaRPr>
          </a:p>
        </p:txBody>
      </p:sp>
      <p:sp>
        <p:nvSpPr>
          <p:cNvPr id="43011" name="Rectangle 3"/>
          <p:cNvSpPr>
            <a:spLocks noGrp="1" noChangeArrowheads="1"/>
          </p:cNvSpPr>
          <p:nvPr>
            <p:ph idx="1"/>
          </p:nvPr>
        </p:nvSpPr>
        <p:spPr/>
        <p:txBody>
          <a:bodyPr/>
          <a:lstStyle/>
          <a:p>
            <a:pPr eaLnBrk="1" hangingPunct="1"/>
            <a:r>
              <a:rPr lang="tr-TR" altLang="tr-TR" sz="2400" b="1" dirty="0" err="1">
                <a:latin typeface="Times New Roman" panose="02020603050405020304" pitchFamily="18" charset="0"/>
              </a:rPr>
              <a:t>Talamus</a:t>
            </a:r>
            <a:r>
              <a:rPr lang="tr-TR" altLang="tr-TR" sz="2400" b="1" dirty="0">
                <a:latin typeface="Times New Roman" panose="02020603050405020304" pitchFamily="18" charset="0"/>
              </a:rPr>
              <a:t> çevreden gelen duyusal bilgiyi alıp bunu </a:t>
            </a:r>
            <a:r>
              <a:rPr lang="tr-TR" altLang="tr-TR" sz="2400" b="1" dirty="0" err="1">
                <a:latin typeface="Times New Roman" panose="02020603050405020304" pitchFamily="18" charset="0"/>
              </a:rPr>
              <a:t>serebral</a:t>
            </a:r>
            <a:r>
              <a:rPr lang="tr-TR" altLang="tr-TR" sz="2400" b="1" dirty="0">
                <a:latin typeface="Times New Roman" panose="02020603050405020304" pitchFamily="18" charset="0"/>
              </a:rPr>
              <a:t> kortekse iletir. Ayrıca </a:t>
            </a:r>
            <a:r>
              <a:rPr lang="tr-TR" altLang="tr-TR" sz="2400" b="1" dirty="0" err="1">
                <a:latin typeface="Times New Roman" panose="02020603050405020304" pitchFamily="18" charset="0"/>
              </a:rPr>
              <a:t>serebral</a:t>
            </a:r>
            <a:r>
              <a:rPr lang="tr-TR" altLang="tr-TR" sz="2400" b="1" dirty="0">
                <a:latin typeface="Times New Roman" panose="02020603050405020304" pitchFamily="18" charset="0"/>
              </a:rPr>
              <a:t> </a:t>
            </a:r>
            <a:r>
              <a:rPr lang="tr-TR" altLang="tr-TR" sz="2400" b="1" dirty="0" err="1">
                <a:latin typeface="Times New Roman" panose="02020603050405020304" pitchFamily="18" charset="0"/>
              </a:rPr>
              <a:t>korteksden</a:t>
            </a:r>
            <a:r>
              <a:rPr lang="tr-TR" altLang="tr-TR" sz="2400" b="1" dirty="0">
                <a:latin typeface="Times New Roman" panose="02020603050405020304" pitchFamily="18" charset="0"/>
              </a:rPr>
              <a:t> gelen bilgileri de omurilik ve beynin diğer kısımlarına iletir. </a:t>
            </a:r>
            <a:endParaRPr lang="tr-TR" altLang="tr-TR" sz="2400" b="1" dirty="0" smtClean="0">
              <a:latin typeface="Times New Roman" panose="02020603050405020304" pitchFamily="18" charset="0"/>
            </a:endParaRPr>
          </a:p>
          <a:p>
            <a:pPr eaLnBrk="1" hangingPunct="1"/>
            <a:r>
              <a:rPr lang="tr-TR" altLang="tr-TR" sz="2400" dirty="0" smtClean="0">
                <a:latin typeface="Times New Roman" panose="02020603050405020304" pitchFamily="18" charset="0"/>
              </a:rPr>
              <a:t>Görevi </a:t>
            </a:r>
            <a:r>
              <a:rPr lang="tr-TR" altLang="tr-TR" sz="2400" dirty="0">
                <a:latin typeface="Times New Roman" panose="02020603050405020304" pitchFamily="18" charset="0"/>
              </a:rPr>
              <a:t>duyusal ve motor bilgilerin birbiriyle bütünleştirilmesidir</a:t>
            </a:r>
            <a:r>
              <a:rPr lang="tr-TR" altLang="tr-TR" sz="2400" dirty="0" smtClean="0">
                <a:latin typeface="Times New Roman" panose="02020603050405020304" pitchFamily="18" charset="0"/>
              </a:rPr>
              <a:t>.</a:t>
            </a:r>
          </a:p>
          <a:p>
            <a:r>
              <a:rPr lang="tr-TR" altLang="tr-TR" sz="2400" dirty="0">
                <a:latin typeface="Times New Roman" panose="02020603050405020304" pitchFamily="18" charset="0"/>
              </a:rPr>
              <a:t>Beynin giriş </a:t>
            </a:r>
            <a:r>
              <a:rPr lang="tr-TR" altLang="tr-TR" sz="2400" dirty="0" smtClean="0">
                <a:latin typeface="Times New Roman" panose="02020603050405020304" pitchFamily="18" charset="0"/>
              </a:rPr>
              <a:t>kapısıdır </a:t>
            </a:r>
          </a:p>
          <a:p>
            <a:r>
              <a:rPr lang="tr-TR" altLang="tr-TR" sz="2400" dirty="0" smtClean="0">
                <a:latin typeface="Times New Roman" panose="02020603050405020304" pitchFamily="18" charset="0"/>
              </a:rPr>
              <a:t>Beynin </a:t>
            </a:r>
            <a:r>
              <a:rPr lang="tr-TR" altLang="tr-TR" sz="2400" dirty="0">
                <a:latin typeface="Times New Roman" panose="02020603050405020304" pitchFamily="18" charset="0"/>
              </a:rPr>
              <a:t>tam ortasında yer alır ve her iki </a:t>
            </a:r>
            <a:r>
              <a:rPr lang="tr-TR" altLang="tr-TR" sz="2400" dirty="0" smtClean="0">
                <a:latin typeface="Times New Roman" panose="02020603050405020304" pitchFamily="18" charset="0"/>
              </a:rPr>
              <a:t>tarafta birer tane </a:t>
            </a:r>
            <a:r>
              <a:rPr lang="tr-TR" altLang="tr-TR" sz="2400" dirty="0">
                <a:latin typeface="Times New Roman" panose="02020603050405020304" pitchFamily="18" charset="0"/>
              </a:rPr>
              <a:t>bulunur. </a:t>
            </a:r>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Hangi </a:t>
            </a:r>
            <a:r>
              <a:rPr lang="tr-TR" altLang="tr-TR" sz="2400" dirty="0">
                <a:latin typeface="Times New Roman" panose="02020603050405020304" pitchFamily="18" charset="0"/>
              </a:rPr>
              <a:t>bilginin beynin ne tarafına gideceğini belirler. </a:t>
            </a:r>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Bir </a:t>
            </a:r>
            <a:r>
              <a:rPr lang="tr-TR" altLang="tr-TR" sz="2400" dirty="0">
                <a:latin typeface="Times New Roman" panose="02020603050405020304" pitchFamily="18" charset="0"/>
              </a:rPr>
              <a:t>filtre görevi görür</a:t>
            </a:r>
          </a:p>
        </p:txBody>
      </p:sp>
      <p:pic>
        <p:nvPicPr>
          <p:cNvPr id="43012" name="Picture 4" descr="ttt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5495" y="4584959"/>
            <a:ext cx="2503021" cy="202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672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tr-TR" altLang="tr-TR" sz="3600" b="1" dirty="0" smtClean="0">
                <a:latin typeface="Times New Roman" panose="02020603050405020304" pitchFamily="18" charset="0"/>
              </a:rPr>
              <a:t>HİPOTALAMUS</a:t>
            </a:r>
            <a:endParaRPr lang="tr-TR" altLang="tr-TR" sz="3600" b="1" dirty="0">
              <a:latin typeface="Times New Roman" panose="02020603050405020304" pitchFamily="18" charset="0"/>
            </a:endParaRPr>
          </a:p>
        </p:txBody>
      </p:sp>
      <p:sp>
        <p:nvSpPr>
          <p:cNvPr id="41987" name="Rectangle 3"/>
          <p:cNvSpPr>
            <a:spLocks noGrp="1" noChangeArrowheads="1"/>
          </p:cNvSpPr>
          <p:nvPr>
            <p:ph type="body" sz="half" idx="1"/>
          </p:nvPr>
        </p:nvSpPr>
        <p:spPr>
          <a:xfrm>
            <a:off x="504967" y="1268414"/>
            <a:ext cx="5636525" cy="5227920"/>
          </a:xfrm>
        </p:spPr>
        <p:txBody>
          <a:bodyPr>
            <a:normAutofit/>
          </a:bodyPr>
          <a:lstStyle/>
          <a:p>
            <a:r>
              <a:rPr lang="tr-TR" altLang="tr-TR" sz="2400" dirty="0" smtClean="0">
                <a:latin typeface="Times New Roman" panose="02020603050405020304" pitchFamily="18" charset="0"/>
                <a:cs typeface="Times New Roman" panose="02020603050405020304" pitchFamily="18" charset="0"/>
              </a:rPr>
              <a:t>Beynin tabanında yer alan bezelye büyüklüğünde bir yapıdır. </a:t>
            </a:r>
          </a:p>
          <a:p>
            <a:pPr eaLnBrk="1" hangingPunct="1"/>
            <a:r>
              <a:rPr lang="tr-TR" altLang="tr-TR" sz="2400" b="1" dirty="0" smtClean="0">
                <a:latin typeface="Times New Roman" panose="02020603050405020304" pitchFamily="18" charset="0"/>
                <a:cs typeface="Times New Roman" panose="02020603050405020304" pitchFamily="18" charset="0"/>
              </a:rPr>
              <a:t>Vücut ısısının düzenleyicisidir. </a:t>
            </a:r>
          </a:p>
          <a:p>
            <a:pPr eaLnBrk="1" hangingPunct="1"/>
            <a:r>
              <a:rPr lang="tr-TR" altLang="tr-TR" sz="2400" dirty="0" smtClean="0">
                <a:latin typeface="Times New Roman" panose="02020603050405020304" pitchFamily="18" charset="0"/>
                <a:cs typeface="Times New Roman" panose="02020603050405020304" pitchFamily="18" charset="0"/>
              </a:rPr>
              <a:t>Isı artışını algılar </a:t>
            </a:r>
            <a:r>
              <a:rPr lang="tr-TR" altLang="tr-TR" sz="2400" dirty="0">
                <a:latin typeface="Times New Roman" panose="02020603050405020304" pitchFamily="18" charset="0"/>
                <a:cs typeface="Times New Roman" panose="02020603050405020304" pitchFamily="18" charset="0"/>
              </a:rPr>
              <a:t>ve derideki kılcal damarların genişlemesini ve terle ısı kaybı sayesinde vücudun soğumasını sağlar. </a:t>
            </a:r>
          </a:p>
          <a:p>
            <a:pPr eaLnBrk="1" hangingPunct="1"/>
            <a:r>
              <a:rPr lang="tr-TR" altLang="tr-TR" sz="2400" dirty="0" err="1">
                <a:latin typeface="Times New Roman" panose="02020603050405020304" pitchFamily="18" charset="0"/>
                <a:cs typeface="Times New Roman" panose="02020603050405020304" pitchFamily="18" charset="0"/>
              </a:rPr>
              <a:t>Hipotalamus</a:t>
            </a:r>
            <a:r>
              <a:rPr lang="tr-TR" altLang="tr-TR" sz="2400" dirty="0">
                <a:latin typeface="Times New Roman" panose="02020603050405020304" pitchFamily="18" charset="0"/>
                <a:cs typeface="Times New Roman" panose="02020603050405020304" pitchFamily="18" charset="0"/>
              </a:rPr>
              <a:t> aynı zamanda hipofiz bezini kontrol eder. </a:t>
            </a:r>
            <a:endParaRPr lang="tr-TR" alt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Nöronları </a:t>
            </a:r>
            <a:r>
              <a:rPr lang="tr-TR" sz="2400" dirty="0">
                <a:latin typeface="Times New Roman" panose="02020603050405020304" pitchFamily="18" charset="0"/>
                <a:cs typeface="Times New Roman" panose="02020603050405020304" pitchFamily="18" charset="0"/>
              </a:rPr>
              <a:t>veya </a:t>
            </a:r>
            <a:r>
              <a:rPr lang="tr-TR" sz="2400" dirty="0" err="1">
                <a:latin typeface="Times New Roman" panose="02020603050405020304" pitchFamily="18" charset="0"/>
                <a:cs typeface="Times New Roman" panose="02020603050405020304" pitchFamily="18" charset="0"/>
              </a:rPr>
              <a:t>hipotalamik</a:t>
            </a:r>
            <a:r>
              <a:rPr lang="tr-TR" sz="2400" dirty="0">
                <a:latin typeface="Times New Roman" panose="02020603050405020304" pitchFamily="18" charset="0"/>
                <a:cs typeface="Times New Roman" panose="02020603050405020304" pitchFamily="18" charset="0"/>
              </a:rPr>
              <a:t> hormonları vasıtasıyla hipofiz bezine hormonları </a:t>
            </a:r>
            <a:r>
              <a:rPr lang="tr-TR" sz="2400" dirty="0" smtClean="0">
                <a:latin typeface="Times New Roman" panose="02020603050405020304" pitchFamily="18" charset="0"/>
                <a:cs typeface="Times New Roman" panose="02020603050405020304" pitchFamily="18" charset="0"/>
              </a:rPr>
              <a:t>bırakmasını </a:t>
            </a:r>
            <a:r>
              <a:rPr lang="tr-TR" sz="2400" dirty="0">
                <a:latin typeface="Times New Roman" panose="02020603050405020304" pitchFamily="18" charset="0"/>
                <a:cs typeface="Times New Roman" panose="02020603050405020304" pitchFamily="18" charset="0"/>
              </a:rPr>
              <a:t>emreder</a:t>
            </a:r>
            <a:r>
              <a:rPr lang="tr-TR" sz="2400" dirty="0" smtClean="0">
                <a:latin typeface="Times New Roman" panose="02020603050405020304" pitchFamily="18" charset="0"/>
                <a:cs typeface="Times New Roman" panose="02020603050405020304" pitchFamily="18" charset="0"/>
              </a:rPr>
              <a:t>.</a:t>
            </a:r>
          </a:p>
          <a:p>
            <a:r>
              <a:rPr lang="tr-TR" altLang="tr-TR" sz="2400" b="1" dirty="0">
                <a:latin typeface="Times New Roman" panose="02020603050405020304" pitchFamily="18" charset="0"/>
                <a:cs typeface="Times New Roman" panose="02020603050405020304" pitchFamily="18" charset="0"/>
              </a:rPr>
              <a:t>Duyguların, açlığın, susuzluğun düzenlenmesinde rol oynar.</a:t>
            </a:r>
          </a:p>
          <a:p>
            <a:endParaRPr lang="tr-TR" altLang="tr-TR" sz="2400" dirty="0">
              <a:latin typeface="Times New Roman" panose="02020603050405020304" pitchFamily="18" charset="0"/>
              <a:cs typeface="Times New Roman" panose="02020603050405020304" pitchFamily="18" charset="0"/>
            </a:endParaRPr>
          </a:p>
          <a:p>
            <a:pPr eaLnBrk="1" hangingPunct="1"/>
            <a:endParaRPr lang="tr-TR" altLang="tr-TR" sz="2000" dirty="0">
              <a:latin typeface="Times New Roman" panose="02020603050405020304" pitchFamily="18" charset="0"/>
            </a:endParaRPr>
          </a:p>
        </p:txBody>
      </p:sp>
      <p:pic>
        <p:nvPicPr>
          <p:cNvPr id="41988" name="Picture 5" descr="h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299450" y="1417639"/>
            <a:ext cx="3282950" cy="38893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166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latin typeface="Times New Roman" panose="02020603050405020304" pitchFamily="18" charset="0"/>
                <a:cs typeface="Times New Roman" panose="02020603050405020304" pitchFamily="18" charset="0"/>
              </a:rPr>
              <a:t>HİPOFİZ BEZİ</a:t>
            </a:r>
            <a:r>
              <a:rPr lang="tr-TR" dirty="0"/>
              <a:t/>
            </a:r>
            <a:br>
              <a:rPr lang="tr-TR" dirty="0"/>
            </a:br>
            <a:endParaRPr lang="tr-TR" dirty="0"/>
          </a:p>
        </p:txBody>
      </p:sp>
      <p:sp>
        <p:nvSpPr>
          <p:cNvPr id="3" name="Metin Yer Tutucusu 2"/>
          <p:cNvSpPr>
            <a:spLocks noGrp="1"/>
          </p:cNvSpPr>
          <p:nvPr>
            <p:ph type="body" sz="half" idx="1"/>
          </p:nvPr>
        </p:nvSpPr>
        <p:spPr/>
        <p:txBody>
          <a:bodyPr>
            <a:normAutofit/>
          </a:bodyPr>
          <a:lstStyle/>
          <a:p>
            <a:r>
              <a:rPr lang="tr-TR" sz="2400" dirty="0" err="1">
                <a:latin typeface="Times New Roman" panose="02020603050405020304" pitchFamily="18" charset="0"/>
                <a:cs typeface="Times New Roman" panose="02020603050405020304" pitchFamily="18" charset="0"/>
              </a:rPr>
              <a:t>Hipotalamusdan</a:t>
            </a:r>
            <a:r>
              <a:rPr lang="tr-TR" sz="2400" dirty="0">
                <a:latin typeface="Times New Roman" panose="02020603050405020304" pitchFamily="18" charset="0"/>
                <a:cs typeface="Times New Roman" panose="02020603050405020304" pitchFamily="18" charset="0"/>
              </a:rPr>
              <a:t> aldığı direktiflerle hormonları salgılar.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Salgılanan hormonlar </a:t>
            </a:r>
            <a:r>
              <a:rPr lang="tr-TR" sz="2400" dirty="0">
                <a:latin typeface="Times New Roman" panose="02020603050405020304" pitchFamily="18" charset="0"/>
                <a:cs typeface="Times New Roman" panose="02020603050405020304" pitchFamily="18" charset="0"/>
              </a:rPr>
              <a:t>da bazı </a:t>
            </a:r>
            <a:r>
              <a:rPr lang="tr-TR" sz="2400" dirty="0" smtClean="0">
                <a:latin typeface="Times New Roman" panose="02020603050405020304" pitchFamily="18" charset="0"/>
                <a:cs typeface="Times New Roman" panose="02020603050405020304" pitchFamily="18" charset="0"/>
              </a:rPr>
              <a:t>doku veya organların düzgün çalışmalarını </a:t>
            </a:r>
            <a:r>
              <a:rPr lang="tr-TR" sz="2400" dirty="0">
                <a:latin typeface="Times New Roman" panose="02020603050405020304" pitchFamily="18" charset="0"/>
                <a:cs typeface="Times New Roman" panose="02020603050405020304" pitchFamily="18" charset="0"/>
              </a:rPr>
              <a:t>sağlar.</a:t>
            </a:r>
          </a:p>
        </p:txBody>
      </p:sp>
      <p:pic>
        <p:nvPicPr>
          <p:cNvPr id="5" name="İçerik Yer Tutucusu 4"/>
          <p:cNvPicPr>
            <a:picLocks noGrp="1" noChangeAspect="1"/>
          </p:cNvPicPr>
          <p:nvPr>
            <p:ph sz="half" idx="2"/>
          </p:nvPr>
        </p:nvPicPr>
        <p:blipFill>
          <a:blip r:embed="rId2"/>
          <a:stretch>
            <a:fillRect/>
          </a:stretch>
        </p:blipFill>
        <p:spPr>
          <a:xfrm>
            <a:off x="6913784" y="1417639"/>
            <a:ext cx="4531048" cy="2718629"/>
          </a:xfrm>
          <a:prstGeom prst="rect">
            <a:avLst/>
          </a:prstGeom>
        </p:spPr>
      </p:pic>
    </p:spTree>
    <p:extLst>
      <p:ext uri="{BB962C8B-B14F-4D97-AF65-F5344CB8AC3E}">
        <p14:creationId xmlns:p14="http://schemas.microsoft.com/office/powerpoint/2010/main" val="1506350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tr-TR" altLang="tr-TR" sz="3600" b="1" dirty="0" smtClean="0">
                <a:latin typeface="Times New Roman" panose="02020603050405020304" pitchFamily="18" charset="0"/>
              </a:rPr>
              <a:t>LİMBİK </a:t>
            </a:r>
            <a:r>
              <a:rPr lang="tr-TR" altLang="tr-TR" sz="3600" b="1" dirty="0">
                <a:latin typeface="Times New Roman" panose="02020603050405020304" pitchFamily="18" charset="0"/>
              </a:rPr>
              <a:t>SİSTEM</a:t>
            </a:r>
          </a:p>
        </p:txBody>
      </p:sp>
      <p:sp>
        <p:nvSpPr>
          <p:cNvPr id="44035" name="Rectangle 3"/>
          <p:cNvSpPr>
            <a:spLocks noGrp="1" noChangeArrowheads="1"/>
          </p:cNvSpPr>
          <p:nvPr>
            <p:ph type="body" sz="half" idx="1"/>
          </p:nvPr>
        </p:nvSpPr>
        <p:spPr/>
        <p:txBody>
          <a:bodyPr>
            <a:noAutofit/>
          </a:bodyPr>
          <a:lstStyle/>
          <a:p>
            <a:r>
              <a:rPr lang="tr-TR" altLang="tr-TR" sz="2000" b="1" dirty="0">
                <a:latin typeface="Times New Roman" panose="02020603050405020304" pitchFamily="18" charset="0"/>
                <a:cs typeface="Times New Roman" panose="02020603050405020304" pitchFamily="18" charset="0"/>
              </a:rPr>
              <a:t>D</a:t>
            </a:r>
            <a:r>
              <a:rPr lang="tr-TR" altLang="tr-TR" sz="2000" b="1" dirty="0" smtClean="0">
                <a:latin typeface="Times New Roman" panose="02020603050405020304" pitchFamily="18" charset="0"/>
                <a:cs typeface="Times New Roman" panose="02020603050405020304" pitchFamily="18" charset="0"/>
              </a:rPr>
              <a:t>uygusal </a:t>
            </a:r>
            <a:r>
              <a:rPr lang="tr-TR" altLang="tr-TR" sz="2000" b="1" dirty="0">
                <a:latin typeface="Times New Roman" panose="02020603050405020304" pitchFamily="18" charset="0"/>
                <a:cs typeface="Times New Roman" panose="02020603050405020304" pitchFamily="18" charset="0"/>
              </a:rPr>
              <a:t>tepkiyi kontrol eder. </a:t>
            </a:r>
          </a:p>
          <a:p>
            <a:r>
              <a:rPr lang="tr-TR" altLang="tr-TR" sz="2000" b="1" dirty="0" err="1" smtClean="0">
                <a:latin typeface="Times New Roman" panose="02020603050405020304" pitchFamily="18" charset="0"/>
                <a:cs typeface="Times New Roman" panose="02020603050405020304" pitchFamily="18" charset="0"/>
              </a:rPr>
              <a:t>Hipokampus</a:t>
            </a:r>
            <a:r>
              <a:rPr lang="tr-TR" altLang="tr-TR" sz="2000" b="1" dirty="0" smtClean="0">
                <a:latin typeface="Times New Roman" panose="02020603050405020304" pitchFamily="18" charset="0"/>
                <a:cs typeface="Times New Roman" panose="02020603050405020304" pitchFamily="18" charset="0"/>
              </a:rPr>
              <a:t>, </a:t>
            </a:r>
            <a:r>
              <a:rPr lang="tr-TR" altLang="tr-TR" sz="2000" b="1" dirty="0" err="1" smtClean="0">
                <a:latin typeface="Times New Roman" panose="02020603050405020304" pitchFamily="18" charset="0"/>
                <a:cs typeface="Times New Roman" panose="02020603050405020304" pitchFamily="18" charset="0"/>
              </a:rPr>
              <a:t>amigdala</a:t>
            </a:r>
            <a:r>
              <a:rPr lang="tr-TR" altLang="tr-TR" sz="2000" b="1" dirty="0" smtClean="0">
                <a:latin typeface="Times New Roman" panose="02020603050405020304" pitchFamily="18" charset="0"/>
                <a:cs typeface="Times New Roman" panose="02020603050405020304" pitchFamily="18" charset="0"/>
              </a:rPr>
              <a:t> </a:t>
            </a:r>
            <a:r>
              <a:rPr lang="tr-TR" altLang="tr-TR" sz="2000" b="1" dirty="0">
                <a:latin typeface="Times New Roman" panose="02020603050405020304" pitchFamily="18" charset="0"/>
                <a:cs typeface="Times New Roman" panose="02020603050405020304" pitchFamily="18" charset="0"/>
              </a:rPr>
              <a:t>ve </a:t>
            </a:r>
            <a:r>
              <a:rPr lang="tr-TR" altLang="tr-TR" sz="2000" b="1" dirty="0" err="1">
                <a:latin typeface="Times New Roman" panose="02020603050405020304" pitchFamily="18" charset="0"/>
                <a:cs typeface="Times New Roman" panose="02020603050405020304" pitchFamily="18" charset="0"/>
              </a:rPr>
              <a:t>singulat</a:t>
            </a:r>
            <a:r>
              <a:rPr lang="tr-TR" altLang="tr-TR" sz="2000" b="1" dirty="0">
                <a:latin typeface="Times New Roman" panose="02020603050405020304" pitchFamily="18" charset="0"/>
                <a:cs typeface="Times New Roman" panose="02020603050405020304" pitchFamily="18" charset="0"/>
              </a:rPr>
              <a:t> korteks </a:t>
            </a:r>
            <a:r>
              <a:rPr lang="tr-TR" altLang="tr-TR" sz="2000" dirty="0">
                <a:latin typeface="Times New Roman" panose="02020603050405020304" pitchFamily="18" charset="0"/>
                <a:cs typeface="Times New Roman" panose="02020603050405020304" pitchFamily="18" charset="0"/>
              </a:rPr>
              <a:t>den oluşur</a:t>
            </a:r>
            <a:r>
              <a:rPr lang="tr-TR" altLang="tr-TR" sz="2000" dirty="0" smtClean="0">
                <a:latin typeface="Times New Roman" panose="02020603050405020304" pitchFamily="18" charset="0"/>
                <a:cs typeface="Times New Roman" panose="02020603050405020304" pitchFamily="18" charset="0"/>
              </a:rPr>
              <a:t>.</a:t>
            </a:r>
          </a:p>
          <a:p>
            <a:r>
              <a:rPr lang="tr-TR" sz="2000" b="1" dirty="0" err="1">
                <a:latin typeface="Times New Roman" panose="02020603050405020304" pitchFamily="18" charset="0"/>
                <a:cs typeface="Times New Roman" panose="02020603050405020304" pitchFamily="18" charset="0"/>
              </a:rPr>
              <a:t>Amigdala</a:t>
            </a:r>
            <a:r>
              <a:rPr lang="tr-TR" sz="2000" b="1"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Duyguların </a:t>
            </a:r>
            <a:r>
              <a:rPr lang="tr-TR" sz="2000" dirty="0">
                <a:latin typeface="Times New Roman" panose="02020603050405020304" pitchFamily="18" charset="0"/>
                <a:cs typeface="Times New Roman" panose="02020603050405020304" pitchFamily="18" charset="0"/>
              </a:rPr>
              <a:t>ortaya çıktığı yerdir. </a:t>
            </a:r>
            <a:r>
              <a:rPr lang="tr-TR" sz="2000" dirty="0" smtClean="0">
                <a:latin typeface="Times New Roman" panose="02020603050405020304" pitchFamily="18" charset="0"/>
                <a:cs typeface="Times New Roman" panose="02020603050405020304" pitchFamily="18" charset="0"/>
              </a:rPr>
              <a:t>Tehlikeli ve yararlı uyaranları algılamamızı sağlar. </a:t>
            </a:r>
            <a:r>
              <a:rPr lang="tr-TR" sz="2000" dirty="0">
                <a:latin typeface="Times New Roman" panose="02020603050405020304" pitchFamily="18" charset="0"/>
                <a:cs typeface="Times New Roman" panose="02020603050405020304" pitchFamily="18" charset="0"/>
              </a:rPr>
              <a:t>Negatif uyaranlara daha duyarlıdır. Stres ve </a:t>
            </a:r>
            <a:r>
              <a:rPr lang="tr-TR" sz="2000" dirty="0" smtClean="0">
                <a:latin typeface="Times New Roman" panose="02020603050405020304" pitchFamily="18" charset="0"/>
                <a:cs typeface="Times New Roman" panose="02020603050405020304" pitchFamily="18" charset="0"/>
              </a:rPr>
              <a:t>heyecan </a:t>
            </a:r>
            <a:r>
              <a:rPr lang="tr-TR" sz="2000" dirty="0">
                <a:latin typeface="Times New Roman" panose="02020603050405020304" pitchFamily="18" charset="0"/>
                <a:cs typeface="Times New Roman" panose="02020603050405020304" pitchFamily="18" charset="0"/>
              </a:rPr>
              <a:t>tepkisinin verilebilmesini sağlar. </a:t>
            </a:r>
            <a:endParaRPr lang="tr-TR" sz="2000" dirty="0" smtClean="0">
              <a:latin typeface="Times New Roman" panose="02020603050405020304" pitchFamily="18" charset="0"/>
              <a:cs typeface="Times New Roman" panose="02020603050405020304" pitchFamily="18" charset="0"/>
            </a:endParaRPr>
          </a:p>
          <a:p>
            <a:r>
              <a:rPr lang="tr-TR" sz="2000" b="1" dirty="0" err="1" smtClean="0">
                <a:latin typeface="Times New Roman" panose="02020603050405020304" pitchFamily="18" charset="0"/>
                <a:cs typeface="Times New Roman" panose="02020603050405020304" pitchFamily="18" charset="0"/>
              </a:rPr>
              <a:t>Hipokampus</a:t>
            </a:r>
            <a:r>
              <a:rPr lang="tr-TR" sz="2000" b="1"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Hafızanın oluşumunda rol oynar. Bu bölgeye zarar gelmesi öğrenme ve hatırlamada problemlere neden </a:t>
            </a:r>
            <a:r>
              <a:rPr lang="tr-TR" sz="2000" dirty="0" smtClean="0">
                <a:latin typeface="Times New Roman" panose="02020603050405020304" pitchFamily="18" charset="0"/>
                <a:cs typeface="Times New Roman" panose="02020603050405020304" pitchFamily="18" charset="0"/>
              </a:rPr>
              <a:t>olur</a:t>
            </a:r>
          </a:p>
          <a:p>
            <a:r>
              <a:rPr lang="tr-TR" sz="2000" b="1" dirty="0" err="1" smtClean="0">
                <a:latin typeface="Times New Roman" panose="02020603050405020304" pitchFamily="18" charset="0"/>
                <a:cs typeface="Times New Roman" panose="02020603050405020304" pitchFamily="18" charset="0"/>
              </a:rPr>
              <a:t>Singulat</a:t>
            </a:r>
            <a:r>
              <a:rPr lang="tr-TR" sz="2000" b="1" dirty="0" smtClean="0">
                <a:latin typeface="Times New Roman" panose="02020603050405020304" pitchFamily="18" charset="0"/>
                <a:cs typeface="Times New Roman" panose="02020603050405020304" pitchFamily="18" charset="0"/>
              </a:rPr>
              <a:t> </a:t>
            </a:r>
            <a:r>
              <a:rPr lang="tr-TR" sz="2000" b="1" dirty="0">
                <a:latin typeface="Times New Roman" panose="02020603050405020304" pitchFamily="18" charset="0"/>
                <a:cs typeface="Times New Roman" panose="02020603050405020304" pitchFamily="18" charset="0"/>
              </a:rPr>
              <a:t>korteks; </a:t>
            </a:r>
            <a:r>
              <a:rPr lang="tr-TR" sz="2000" dirty="0">
                <a:latin typeface="Times New Roman" panose="02020603050405020304" pitchFamily="18" charset="0"/>
                <a:cs typeface="Times New Roman" panose="02020603050405020304" pitchFamily="18" charset="0"/>
              </a:rPr>
              <a:t>Duyusal işlemlerde ve acının deneyimlenmesinde </a:t>
            </a:r>
            <a:r>
              <a:rPr lang="tr-TR" sz="2000" dirty="0" smtClean="0">
                <a:latin typeface="Times New Roman" panose="02020603050405020304" pitchFamily="18" charset="0"/>
                <a:cs typeface="Times New Roman" panose="02020603050405020304" pitchFamily="18" charset="0"/>
              </a:rPr>
              <a:t>görev alır</a:t>
            </a:r>
            <a:endParaRPr lang="tr-TR" altLang="tr-TR" sz="2000" dirty="0">
              <a:latin typeface="Times New Roman" panose="02020603050405020304" pitchFamily="18" charset="0"/>
              <a:cs typeface="Times New Roman" panose="02020603050405020304" pitchFamily="18" charset="0"/>
            </a:endParaRPr>
          </a:p>
        </p:txBody>
      </p:sp>
      <p:pic>
        <p:nvPicPr>
          <p:cNvPr id="44036" name="Picture 9" descr="hyhhyh"/>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559883" y="139393"/>
            <a:ext cx="3527425" cy="3154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037" name="Picture 10" descr="lllll"/>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9193212" y="3001253"/>
            <a:ext cx="2998788" cy="197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Resim 1"/>
          <p:cNvPicPr>
            <a:picLocks noChangeAspect="1"/>
          </p:cNvPicPr>
          <p:nvPr/>
        </p:nvPicPr>
        <p:blipFill>
          <a:blip r:embed="rId4"/>
          <a:stretch>
            <a:fillRect/>
          </a:stretch>
        </p:blipFill>
        <p:spPr>
          <a:xfrm>
            <a:off x="6559883" y="4643010"/>
            <a:ext cx="2466975" cy="1857375"/>
          </a:xfrm>
          <a:prstGeom prst="rect">
            <a:avLst/>
          </a:prstGeom>
        </p:spPr>
      </p:pic>
    </p:spTree>
    <p:extLst>
      <p:ext uri="{BB962C8B-B14F-4D97-AF65-F5344CB8AC3E}">
        <p14:creationId xmlns:p14="http://schemas.microsoft.com/office/powerpoint/2010/main" val="3390725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tr-TR" altLang="tr-TR" sz="3600" b="1" dirty="0" smtClean="0">
                <a:latin typeface="Times New Roman" panose="02020603050405020304" pitchFamily="18" charset="0"/>
              </a:rPr>
              <a:t>BAZAL </a:t>
            </a:r>
            <a:r>
              <a:rPr lang="tr-TR" altLang="tr-TR" sz="3600" b="1" dirty="0">
                <a:latin typeface="Times New Roman" panose="02020603050405020304" pitchFamily="18" charset="0"/>
              </a:rPr>
              <a:t>GANGLİONLAR</a:t>
            </a:r>
          </a:p>
        </p:txBody>
      </p:sp>
      <p:sp>
        <p:nvSpPr>
          <p:cNvPr id="45059" name="Rectangle 3"/>
          <p:cNvSpPr>
            <a:spLocks noGrp="1" noChangeArrowheads="1"/>
          </p:cNvSpPr>
          <p:nvPr>
            <p:ph type="body" sz="half" idx="1"/>
          </p:nvPr>
        </p:nvSpPr>
        <p:spPr/>
        <p:txBody>
          <a:bodyPr/>
          <a:lstStyle/>
          <a:p>
            <a:pPr eaLnBrk="1" hangingPunct="1"/>
            <a:r>
              <a:rPr lang="tr-TR" altLang="tr-TR" sz="2400" b="1" dirty="0">
                <a:latin typeface="Times New Roman" panose="02020603050405020304" pitchFamily="18" charset="0"/>
                <a:cs typeface="Times New Roman" panose="02020603050405020304" pitchFamily="18" charset="0"/>
              </a:rPr>
              <a:t>H</a:t>
            </a:r>
            <a:r>
              <a:rPr lang="tr-TR" altLang="tr-TR" sz="2400" b="1" dirty="0" smtClean="0">
                <a:latin typeface="Times New Roman" panose="02020603050405020304" pitchFamily="18" charset="0"/>
                <a:cs typeface="Times New Roman" panose="02020603050405020304" pitchFamily="18" charset="0"/>
              </a:rPr>
              <a:t>areketin </a:t>
            </a:r>
            <a:r>
              <a:rPr lang="tr-TR" altLang="tr-TR" sz="2400" b="1" dirty="0">
                <a:latin typeface="Times New Roman" panose="02020603050405020304" pitchFamily="18" charset="0"/>
                <a:cs typeface="Times New Roman" panose="02020603050405020304" pitchFamily="18" charset="0"/>
              </a:rPr>
              <a:t>koordinasyonundan sorumludur. </a:t>
            </a:r>
            <a:endParaRPr lang="tr-TR" altLang="tr-TR" sz="2400" b="1" dirty="0" smtClean="0">
              <a:latin typeface="Times New Roman" panose="02020603050405020304" pitchFamily="18" charset="0"/>
              <a:cs typeface="Times New Roman" panose="02020603050405020304" pitchFamily="18" charset="0"/>
            </a:endParaRPr>
          </a:p>
          <a:p>
            <a:pPr eaLnBrk="1" hangingPunct="1"/>
            <a:r>
              <a:rPr lang="tr-TR" altLang="tr-TR" sz="2400" dirty="0" err="1" smtClean="0">
                <a:latin typeface="Times New Roman" panose="02020603050405020304" pitchFamily="18" charset="0"/>
                <a:cs typeface="Times New Roman" panose="02020603050405020304" pitchFamily="18" charset="0"/>
              </a:rPr>
              <a:t>Globus</a:t>
            </a:r>
            <a:r>
              <a:rPr lang="tr-TR" altLang="tr-TR" sz="2400" dirty="0" smtClean="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pallidus</a:t>
            </a:r>
            <a:r>
              <a:rPr lang="tr-TR" altLang="tr-TR" sz="2400" dirty="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kaudat</a:t>
            </a:r>
            <a:r>
              <a:rPr lang="tr-TR" altLang="tr-TR" sz="2400" dirty="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nükleus</a:t>
            </a:r>
            <a:r>
              <a:rPr lang="tr-TR" altLang="tr-TR" sz="2400" dirty="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subtalamik</a:t>
            </a:r>
            <a:r>
              <a:rPr lang="tr-TR" altLang="tr-TR" sz="2400" dirty="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nükleus</a:t>
            </a:r>
            <a:r>
              <a:rPr lang="tr-TR" altLang="tr-TR" sz="2400" dirty="0">
                <a:latin typeface="Times New Roman" panose="02020603050405020304" pitchFamily="18" charset="0"/>
                <a:cs typeface="Times New Roman" panose="02020603050405020304" pitchFamily="18" charset="0"/>
              </a:rPr>
              <a:t>, </a:t>
            </a:r>
            <a:r>
              <a:rPr lang="tr-TR" altLang="tr-TR" sz="2400" dirty="0" err="1">
                <a:latin typeface="Times New Roman" panose="02020603050405020304" pitchFamily="18" charset="0"/>
                <a:cs typeface="Times New Roman" panose="02020603050405020304" pitchFamily="18" charset="0"/>
              </a:rPr>
              <a:t>putamen</a:t>
            </a:r>
            <a:r>
              <a:rPr lang="tr-TR" altLang="tr-TR" sz="2400" dirty="0">
                <a:latin typeface="Times New Roman" panose="02020603050405020304" pitchFamily="18" charset="0"/>
                <a:cs typeface="Times New Roman" panose="02020603050405020304" pitchFamily="18" charset="0"/>
              </a:rPr>
              <a:t> ve substantia </a:t>
            </a:r>
            <a:r>
              <a:rPr lang="tr-TR" altLang="tr-TR" sz="2400" dirty="0" err="1">
                <a:latin typeface="Times New Roman" panose="02020603050405020304" pitchFamily="18" charset="0"/>
                <a:cs typeface="Times New Roman" panose="02020603050405020304" pitchFamily="18" charset="0"/>
              </a:rPr>
              <a:t>nigra</a:t>
            </a:r>
            <a:r>
              <a:rPr lang="tr-TR" altLang="tr-TR" sz="2400" dirty="0">
                <a:latin typeface="Times New Roman" panose="02020603050405020304" pitchFamily="18" charset="0"/>
                <a:cs typeface="Times New Roman" panose="02020603050405020304" pitchFamily="18" charset="0"/>
              </a:rPr>
              <a:t> denilen yapılardan oluşur </a:t>
            </a:r>
            <a:endParaRPr lang="tr-TR" altLang="tr-TR" sz="2400" dirty="0" smtClean="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İsteğimiz ile başlatılan bir çok hareketin daha sonra otomatik olarak devam etmesinde önemli bir rolü olduğu kabul edilir. </a:t>
            </a:r>
            <a:endParaRPr lang="tr-TR" altLang="tr-TR" sz="2400" dirty="0">
              <a:latin typeface="Times New Roman" panose="02020603050405020304" pitchFamily="18" charset="0"/>
              <a:cs typeface="Times New Roman" panose="02020603050405020304" pitchFamily="18" charset="0"/>
            </a:endParaRPr>
          </a:p>
        </p:txBody>
      </p:sp>
      <p:pic>
        <p:nvPicPr>
          <p:cNvPr id="45060" name="Picture 6" descr="bga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15100" y="1268413"/>
            <a:ext cx="3632200" cy="4824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631310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altLang="tr-TR" sz="3200" b="1" dirty="0">
                <a:latin typeface="Times New Roman" panose="02020603050405020304" pitchFamily="18" charset="0"/>
              </a:rPr>
              <a:t>SEREBRAL KORTEKS</a:t>
            </a:r>
            <a:br>
              <a:rPr lang="tr-TR" altLang="tr-TR" sz="3200" b="1" dirty="0">
                <a:latin typeface="Times New Roman" panose="02020603050405020304" pitchFamily="18" charset="0"/>
              </a:rPr>
            </a:br>
            <a:endParaRPr lang="tr-TR" altLang="tr-TR" sz="3200" b="1" dirty="0">
              <a:latin typeface="Times New Roman" panose="02020603050405020304" pitchFamily="18" charset="0"/>
            </a:endParaRPr>
          </a:p>
        </p:txBody>
      </p:sp>
      <p:sp>
        <p:nvSpPr>
          <p:cNvPr id="26627"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400" dirty="0" err="1" smtClean="0">
                <a:latin typeface="Times New Roman" panose="02020603050405020304" pitchFamily="18" charset="0"/>
              </a:rPr>
              <a:t>Serebrumun</a:t>
            </a:r>
            <a:r>
              <a:rPr lang="tr-TR" altLang="tr-TR" sz="2400" dirty="0" smtClean="0">
                <a:latin typeface="Times New Roman" panose="02020603050405020304" pitchFamily="18" charset="0"/>
              </a:rPr>
              <a:t> </a:t>
            </a:r>
            <a:r>
              <a:rPr lang="tr-TR" altLang="tr-TR" sz="2400" dirty="0">
                <a:latin typeface="Times New Roman" panose="02020603050405020304" pitchFamily="18" charset="0"/>
              </a:rPr>
              <a:t>tüm kıvrımlarını örten </a:t>
            </a:r>
            <a:r>
              <a:rPr lang="tr-TR" altLang="tr-TR" sz="2400" dirty="0" err="1">
                <a:latin typeface="Times New Roman" panose="02020603050405020304" pitchFamily="18" charset="0"/>
              </a:rPr>
              <a:t>serebral</a:t>
            </a:r>
            <a:r>
              <a:rPr lang="tr-TR" altLang="tr-TR" sz="2400" dirty="0">
                <a:latin typeface="Times New Roman" panose="02020603050405020304" pitchFamily="18" charset="0"/>
              </a:rPr>
              <a:t> korteksin kalınlığı 2-6 mm arasındadır.</a:t>
            </a:r>
          </a:p>
          <a:p>
            <a:pPr eaLnBrk="1" hangingPunct="1"/>
            <a:r>
              <a:rPr lang="tr-TR" altLang="tr-TR" sz="2400" dirty="0">
                <a:latin typeface="Times New Roman" panose="02020603050405020304" pitchFamily="18" charset="0"/>
              </a:rPr>
              <a:t> </a:t>
            </a:r>
            <a:r>
              <a:rPr lang="tr-TR" altLang="tr-TR" sz="2400" dirty="0" err="1">
                <a:latin typeface="Times New Roman" panose="02020603050405020304" pitchFamily="18" charset="0"/>
              </a:rPr>
              <a:t>Serebral</a:t>
            </a:r>
            <a:r>
              <a:rPr lang="tr-TR" altLang="tr-TR" sz="2400" dirty="0">
                <a:latin typeface="Times New Roman" panose="02020603050405020304" pitchFamily="18" charset="0"/>
              </a:rPr>
              <a:t> korteksin sağ ve sol yarısı korpus </a:t>
            </a:r>
            <a:r>
              <a:rPr lang="tr-TR" altLang="tr-TR" sz="2400" dirty="0" err="1">
                <a:latin typeface="Times New Roman" panose="02020603050405020304" pitchFamily="18" charset="0"/>
              </a:rPr>
              <a:t>kallosum</a:t>
            </a:r>
            <a:r>
              <a:rPr lang="tr-TR" altLang="tr-TR" sz="2400" dirty="0">
                <a:latin typeface="Times New Roman" panose="02020603050405020304" pitchFamily="18" charset="0"/>
              </a:rPr>
              <a:t> denilen, kalın bir bant oluşturan sinir lifleri ile birbirine bağlanmıştır. </a:t>
            </a:r>
            <a:br>
              <a:rPr lang="tr-TR" altLang="tr-TR" sz="2400" dirty="0">
                <a:latin typeface="Times New Roman" panose="02020603050405020304" pitchFamily="18" charset="0"/>
              </a:rPr>
            </a:br>
            <a:endParaRPr lang="tr-TR" altLang="tr-TR" sz="2400" dirty="0">
              <a:latin typeface="Times New Roman" panose="02020603050405020304" pitchFamily="18" charset="0"/>
            </a:endParaRPr>
          </a:p>
        </p:txBody>
      </p:sp>
      <p:pic>
        <p:nvPicPr>
          <p:cNvPr id="26628" name="Picture 5" descr="c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5048250" y="3945731"/>
            <a:ext cx="2095500" cy="2181225"/>
          </a:xfrm>
        </p:spPr>
      </p:pic>
      <p:pic>
        <p:nvPicPr>
          <p:cNvPr id="2" name="Resim 1"/>
          <p:cNvPicPr>
            <a:picLocks noChangeAspect="1"/>
          </p:cNvPicPr>
          <p:nvPr/>
        </p:nvPicPr>
        <p:blipFill>
          <a:blip r:embed="rId3"/>
          <a:stretch>
            <a:fillRect/>
          </a:stretch>
        </p:blipFill>
        <p:spPr>
          <a:xfrm>
            <a:off x="1660526" y="3971926"/>
            <a:ext cx="2456170" cy="2456170"/>
          </a:xfrm>
          <a:prstGeom prst="rect">
            <a:avLst/>
          </a:prstGeom>
        </p:spPr>
      </p:pic>
    </p:spTree>
    <p:extLst>
      <p:ext uri="{BB962C8B-B14F-4D97-AF65-F5344CB8AC3E}">
        <p14:creationId xmlns:p14="http://schemas.microsoft.com/office/powerpoint/2010/main" val="18659324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altLang="tr-TR" b="1" dirty="0" err="1" smtClean="0">
                <a:latin typeface="Times New Roman" panose="02020603050405020304" pitchFamily="18" charset="0"/>
                <a:cs typeface="Times New Roman" panose="02020603050405020304" pitchFamily="18" charset="0"/>
              </a:rPr>
              <a:t>Sulcus-Gyrus</a:t>
            </a:r>
            <a:endParaRPr lang="tr-TR" altLang="tr-TR" b="1" dirty="0" smtClean="0">
              <a:latin typeface="Times New Roman" panose="02020603050405020304" pitchFamily="18" charset="0"/>
              <a:cs typeface="Times New Roman" panose="02020603050405020304" pitchFamily="18" charset="0"/>
            </a:endParaRPr>
          </a:p>
        </p:txBody>
      </p:sp>
      <p:sp>
        <p:nvSpPr>
          <p:cNvPr id="27651" name="Rectangle 3"/>
          <p:cNvSpPr>
            <a:spLocks noGrp="1" noChangeArrowheads="1"/>
          </p:cNvSpPr>
          <p:nvPr>
            <p:ph idx="1"/>
          </p:nvPr>
        </p:nvSpPr>
        <p:spPr/>
        <p:txBody>
          <a:bodyPr/>
          <a:lstStyle/>
          <a:p>
            <a:pPr eaLnBrk="1" hangingPunct="1"/>
            <a:r>
              <a:rPr lang="tr-TR" altLang="tr-TR" sz="2800" dirty="0">
                <a:latin typeface="Times New Roman" panose="02020603050405020304" pitchFamily="18" charset="0"/>
              </a:rPr>
              <a:t>İnsanlarda </a:t>
            </a:r>
            <a:r>
              <a:rPr lang="tr-TR" altLang="tr-TR" sz="2800" dirty="0" err="1">
                <a:latin typeface="Times New Roman" panose="02020603050405020304" pitchFamily="18" charset="0"/>
              </a:rPr>
              <a:t>serebral</a:t>
            </a:r>
            <a:r>
              <a:rPr lang="tr-TR" altLang="tr-TR" sz="2800" dirty="0">
                <a:latin typeface="Times New Roman" panose="02020603050405020304" pitchFamily="18" charset="0"/>
              </a:rPr>
              <a:t> korteksin yüzeyi pek çok girinti ve çıkıntıyla kaplıdır. </a:t>
            </a:r>
            <a:r>
              <a:rPr lang="tr-TR" altLang="tr-TR" sz="2800" dirty="0" err="1">
                <a:latin typeface="Times New Roman" panose="02020603050405020304" pitchFamily="18" charset="0"/>
              </a:rPr>
              <a:t>Korteksdeki</a:t>
            </a:r>
            <a:r>
              <a:rPr lang="tr-TR" altLang="tr-TR" sz="2800" dirty="0">
                <a:latin typeface="Times New Roman" panose="02020603050405020304" pitchFamily="18" charset="0"/>
              </a:rPr>
              <a:t> çıkıntılara </a:t>
            </a:r>
            <a:r>
              <a:rPr lang="tr-TR" altLang="tr-TR" sz="2800" dirty="0" err="1">
                <a:latin typeface="Times New Roman" panose="02020603050405020304" pitchFamily="18" charset="0"/>
              </a:rPr>
              <a:t>gyrus</a:t>
            </a:r>
            <a:r>
              <a:rPr lang="tr-TR" altLang="tr-TR" sz="2800" dirty="0">
                <a:latin typeface="Times New Roman" panose="02020603050405020304" pitchFamily="18" charset="0"/>
              </a:rPr>
              <a:t>, girintilere </a:t>
            </a:r>
            <a:r>
              <a:rPr lang="tr-TR" altLang="tr-TR" sz="2800" dirty="0" err="1">
                <a:latin typeface="Times New Roman" panose="02020603050405020304" pitchFamily="18" charset="0"/>
              </a:rPr>
              <a:t>sulcus</a:t>
            </a:r>
            <a:r>
              <a:rPr lang="tr-TR" altLang="tr-TR" sz="2800" dirty="0">
                <a:latin typeface="Times New Roman" panose="02020603050405020304" pitchFamily="18" charset="0"/>
              </a:rPr>
              <a:t> denir. </a:t>
            </a:r>
          </a:p>
          <a:p>
            <a:pPr eaLnBrk="1" hangingPunct="1"/>
            <a:r>
              <a:rPr lang="tr-TR" altLang="tr-TR" sz="2800" dirty="0">
                <a:latin typeface="Times New Roman" panose="02020603050405020304" pitchFamily="18" charset="0"/>
              </a:rPr>
              <a:t>Bu şekilde beynin yüzey alanı arttırılmıştır. </a:t>
            </a:r>
          </a:p>
        </p:txBody>
      </p:sp>
      <p:pic>
        <p:nvPicPr>
          <p:cNvPr id="27652" name="Picture 4" descr="bey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8037" y="3660871"/>
            <a:ext cx="2896596" cy="2896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3281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p:txBody>
          <a:bodyPr/>
          <a:lstStyle/>
          <a:p>
            <a:pPr eaLnBrk="1" hangingPunct="1"/>
            <a:r>
              <a:rPr lang="tr-TR" altLang="tr-TR" b="1" dirty="0" err="1" smtClean="0">
                <a:latin typeface="Times New Roman" panose="02020603050405020304" pitchFamily="18" charset="0"/>
                <a:cs typeface="Times New Roman" panose="02020603050405020304" pitchFamily="18" charset="0"/>
              </a:rPr>
              <a:t>Serebral</a:t>
            </a:r>
            <a:r>
              <a:rPr lang="tr-TR" altLang="tr-TR" b="1" dirty="0" smtClean="0">
                <a:latin typeface="Times New Roman" panose="02020603050405020304" pitchFamily="18" charset="0"/>
                <a:cs typeface="Times New Roman" panose="02020603050405020304" pitchFamily="18" charset="0"/>
              </a:rPr>
              <a:t> Korteks</a:t>
            </a:r>
          </a:p>
        </p:txBody>
      </p:sp>
      <p:sp>
        <p:nvSpPr>
          <p:cNvPr id="28675" name="Rectangle 3"/>
          <p:cNvSpPr>
            <a:spLocks noGrp="1" noChangeArrowheads="1"/>
          </p:cNvSpPr>
          <p:nvPr>
            <p:ph type="body" sz="half" idx="1"/>
          </p:nvPr>
        </p:nvSpPr>
        <p:spPr>
          <a:xfrm>
            <a:off x="1981200" y="1600201"/>
            <a:ext cx="8229600" cy="2187575"/>
          </a:xfrm>
        </p:spPr>
        <p:txBody>
          <a:bodyPr/>
          <a:lstStyle/>
          <a:p>
            <a:pPr eaLnBrk="1" hangingPunct="1"/>
            <a:r>
              <a:rPr lang="tr-TR" altLang="tr-TR" sz="2600" dirty="0" err="1">
                <a:latin typeface="Times New Roman" panose="02020603050405020304" pitchFamily="18" charset="0"/>
              </a:rPr>
              <a:t>Serebral</a:t>
            </a:r>
            <a:r>
              <a:rPr lang="tr-TR" altLang="tr-TR" sz="2600" dirty="0">
                <a:latin typeface="Times New Roman" panose="02020603050405020304" pitchFamily="18" charset="0"/>
              </a:rPr>
              <a:t> korteksin görevi düşünme, istemli hareket, dil, sonuç </a:t>
            </a:r>
            <a:r>
              <a:rPr lang="tr-TR" altLang="tr-TR" sz="2600" dirty="0" smtClean="0">
                <a:latin typeface="Times New Roman" panose="02020603050405020304" pitchFamily="18" charset="0"/>
              </a:rPr>
              <a:t>çıkarma ve </a:t>
            </a:r>
            <a:r>
              <a:rPr lang="tr-TR" altLang="tr-TR" sz="2600" dirty="0">
                <a:latin typeface="Times New Roman" panose="02020603050405020304" pitchFamily="18" charset="0"/>
              </a:rPr>
              <a:t>algılamadır.</a:t>
            </a:r>
          </a:p>
          <a:p>
            <a:pPr eaLnBrk="1" hangingPunct="1"/>
            <a:endParaRPr lang="tr-TR" altLang="tr-TR" sz="2600" dirty="0">
              <a:latin typeface="Times New Roman" panose="02020603050405020304" pitchFamily="18" charset="0"/>
            </a:endParaRPr>
          </a:p>
        </p:txBody>
      </p:sp>
      <p:pic>
        <p:nvPicPr>
          <p:cNvPr id="28676" name="Picture 6" descr="c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67213" y="2636838"/>
            <a:ext cx="3249612" cy="3382962"/>
          </a:xfrm>
        </p:spPr>
      </p:pic>
    </p:spTree>
    <p:extLst>
      <p:ext uri="{BB962C8B-B14F-4D97-AF65-F5344CB8AC3E}">
        <p14:creationId xmlns:p14="http://schemas.microsoft.com/office/powerpoint/2010/main" val="3851765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eaLnBrk="1" hangingPunct="1"/>
            <a:endParaRPr lang="tr-TR" altLang="tr-TR" smtClean="0"/>
          </a:p>
        </p:txBody>
      </p:sp>
      <p:sp>
        <p:nvSpPr>
          <p:cNvPr id="29699" name="Rectangle 3"/>
          <p:cNvSpPr>
            <a:spLocks noGrp="1" noChangeArrowheads="1"/>
          </p:cNvSpPr>
          <p:nvPr>
            <p:ph type="body" sz="half" idx="1"/>
          </p:nvPr>
        </p:nvSpPr>
        <p:spPr>
          <a:xfrm>
            <a:off x="1981200" y="1600201"/>
            <a:ext cx="8229600" cy="2187575"/>
          </a:xfrm>
        </p:spPr>
        <p:txBody>
          <a:bodyPr>
            <a:normAutofit lnSpcReduction="10000"/>
          </a:bodyPr>
          <a:lstStyle/>
          <a:p>
            <a:pPr eaLnBrk="1" hangingPunct="1"/>
            <a:r>
              <a:rPr lang="tr-TR" altLang="tr-TR" sz="2400" dirty="0">
                <a:latin typeface="Times New Roman" panose="02020603050405020304" pitchFamily="18" charset="0"/>
              </a:rPr>
              <a:t>Beyin yarı kürelerinden her biri vücudun zıt tarafını kontrol eder. </a:t>
            </a:r>
            <a:endParaRPr lang="tr-TR" altLang="tr-TR" sz="2400" dirty="0" smtClean="0">
              <a:latin typeface="Times New Roman" panose="02020603050405020304" pitchFamily="18" charset="0"/>
            </a:endParaRPr>
          </a:p>
          <a:p>
            <a:pPr eaLnBrk="1" hangingPunct="1"/>
            <a:r>
              <a:rPr lang="tr-TR" altLang="tr-TR" sz="2400" dirty="0" smtClean="0">
                <a:latin typeface="Times New Roman" panose="02020603050405020304" pitchFamily="18" charset="0"/>
              </a:rPr>
              <a:t>İnsanların </a:t>
            </a:r>
            <a:r>
              <a:rPr lang="tr-TR" altLang="tr-TR" sz="2400" dirty="0">
                <a:latin typeface="Times New Roman" panose="02020603050405020304" pitchFamily="18" charset="0"/>
              </a:rPr>
              <a:t>% 90-95’inde sol beyin baskındır. </a:t>
            </a:r>
            <a:endParaRPr lang="tr-TR" altLang="tr-TR" sz="2400" dirty="0" smtClean="0">
              <a:latin typeface="Times New Roman" panose="02020603050405020304" pitchFamily="18" charset="0"/>
            </a:endParaRPr>
          </a:p>
          <a:p>
            <a:pPr eaLnBrk="1" hangingPunct="1"/>
            <a:r>
              <a:rPr lang="tr-TR" altLang="tr-TR" sz="2400" dirty="0" smtClean="0">
                <a:latin typeface="Times New Roman" panose="02020603050405020304" pitchFamily="18" charset="0"/>
              </a:rPr>
              <a:t>Beynin </a:t>
            </a:r>
            <a:r>
              <a:rPr lang="tr-TR" altLang="tr-TR" sz="2400" dirty="0">
                <a:latin typeface="Times New Roman" panose="02020603050405020304" pitchFamily="18" charset="0"/>
              </a:rPr>
              <a:t>sol yarısı, sağ elin kontrolü, konuşma ve yazma dili, bilimsel ve sayısal yetenek, düşünme, mantık ve çözümleme gibi motor alanlara sahiptir.</a:t>
            </a:r>
          </a:p>
        </p:txBody>
      </p:sp>
      <p:pic>
        <p:nvPicPr>
          <p:cNvPr id="29700" name="Picture 6" descr="berr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4803087" y="4491428"/>
            <a:ext cx="2886075" cy="1581150"/>
          </a:xfrm>
        </p:spPr>
      </p:pic>
    </p:spTree>
    <p:extLst>
      <p:ext uri="{BB962C8B-B14F-4D97-AF65-F5344CB8AC3E}">
        <p14:creationId xmlns:p14="http://schemas.microsoft.com/office/powerpoint/2010/main" val="2108839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title"/>
          </p:nvPr>
        </p:nvSpPr>
        <p:spPr/>
        <p:txBody>
          <a:bodyPr/>
          <a:lstStyle/>
          <a:p>
            <a:pPr eaLnBrk="1" hangingPunct="1"/>
            <a:endParaRPr lang="tr-TR" altLang="tr-TR" smtClean="0"/>
          </a:p>
        </p:txBody>
      </p:sp>
      <p:sp>
        <p:nvSpPr>
          <p:cNvPr id="30723" name="Rectangle 3"/>
          <p:cNvSpPr>
            <a:spLocks noGrp="1" noChangeArrowheads="1"/>
          </p:cNvSpPr>
          <p:nvPr>
            <p:ph type="body" sz="half" idx="1"/>
          </p:nvPr>
        </p:nvSpPr>
        <p:spPr/>
        <p:txBody>
          <a:bodyPr/>
          <a:lstStyle/>
          <a:p>
            <a:pPr eaLnBrk="1" hangingPunct="1"/>
            <a:r>
              <a:rPr lang="tr-TR" altLang="tr-TR" sz="2400" dirty="0">
                <a:latin typeface="Times New Roman" panose="02020603050405020304" pitchFamily="18" charset="0"/>
              </a:rPr>
              <a:t>Beynin sağ yarısı ise sol elin </a:t>
            </a:r>
            <a:r>
              <a:rPr lang="tr-TR" altLang="tr-TR" sz="2400" dirty="0" smtClean="0">
                <a:latin typeface="Times New Roman" panose="02020603050405020304" pitchFamily="18" charset="0"/>
              </a:rPr>
              <a:t>kontrolüdür</a:t>
            </a:r>
          </a:p>
          <a:p>
            <a:pPr eaLnBrk="1" hangingPunct="1"/>
            <a:r>
              <a:rPr lang="tr-TR" altLang="tr-TR" sz="2400" dirty="0">
                <a:latin typeface="Times New Roman" panose="02020603050405020304" pitchFamily="18" charset="0"/>
              </a:rPr>
              <a:t>H</a:t>
            </a:r>
            <a:r>
              <a:rPr lang="tr-TR" altLang="tr-TR" sz="2400" dirty="0" smtClean="0">
                <a:latin typeface="Times New Roman" panose="02020603050405020304" pitchFamily="18" charset="0"/>
              </a:rPr>
              <a:t>ayal</a:t>
            </a:r>
            <a:r>
              <a:rPr lang="tr-TR" altLang="tr-TR" sz="2400" dirty="0">
                <a:latin typeface="Times New Roman" panose="02020603050405020304" pitchFamily="18" charset="0"/>
              </a:rPr>
              <a:t>, müzik ve sanat yeteneği, yüzlerin ve üç boyutlu şekillerin tanınması </a:t>
            </a:r>
            <a:r>
              <a:rPr lang="tr-TR" altLang="tr-TR" sz="2400" dirty="0" smtClean="0">
                <a:latin typeface="Times New Roman" panose="02020603050405020304" pitchFamily="18" charset="0"/>
              </a:rPr>
              <a:t>gibi </a:t>
            </a:r>
            <a:r>
              <a:rPr lang="tr-TR" altLang="tr-TR" sz="2400" dirty="0">
                <a:latin typeface="Times New Roman" panose="02020603050405020304" pitchFamily="18" charset="0"/>
              </a:rPr>
              <a:t>özelliklere sahip motor alanlar bulunur</a:t>
            </a:r>
            <a:r>
              <a:rPr lang="tr-TR" altLang="tr-TR" sz="2600" dirty="0"/>
              <a:t> </a:t>
            </a:r>
          </a:p>
        </p:txBody>
      </p:sp>
      <p:pic>
        <p:nvPicPr>
          <p:cNvPr id="30724" name="Picture 7" descr="be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43701" y="1557338"/>
            <a:ext cx="3089275" cy="417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05981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99222" y="286273"/>
            <a:ext cx="10972800" cy="1139825"/>
          </a:xfrm>
        </p:spPr>
        <p:txBody>
          <a:bodyPr>
            <a:normAutofit fontScale="90000"/>
          </a:bodyPr>
          <a:lstStyle/>
          <a:p>
            <a:pPr eaLnBrk="1" hangingPunct="1"/>
            <a:r>
              <a:rPr lang="tr-TR" altLang="tr-TR" sz="3600" b="1" dirty="0" smtClean="0">
                <a:latin typeface="Times New Roman" panose="02020603050405020304" pitchFamily="18" charset="0"/>
                <a:cs typeface="Times New Roman" panose="02020603050405020304" pitchFamily="18" charset="0"/>
              </a:rPr>
              <a:t/>
            </a:r>
            <a:br>
              <a:rPr lang="tr-TR" altLang="tr-TR" sz="3600" b="1" dirty="0" smtClean="0">
                <a:latin typeface="Times New Roman" panose="02020603050405020304" pitchFamily="18" charset="0"/>
                <a:cs typeface="Times New Roman" panose="02020603050405020304" pitchFamily="18" charset="0"/>
              </a:rPr>
            </a:br>
            <a:r>
              <a:rPr lang="tr-TR" altLang="tr-TR" sz="3600" b="1" dirty="0" smtClean="0">
                <a:latin typeface="Times New Roman" panose="02020603050405020304" pitchFamily="18" charset="0"/>
                <a:cs typeface="Times New Roman" panose="02020603050405020304" pitchFamily="18" charset="0"/>
              </a:rPr>
              <a:t>2</a:t>
            </a:r>
            <a:r>
              <a:rPr lang="tr-TR" altLang="tr-TR" sz="3600" b="1" dirty="0">
                <a:latin typeface="Times New Roman" panose="02020603050405020304" pitchFamily="18" charset="0"/>
                <a:cs typeface="Times New Roman" panose="02020603050405020304" pitchFamily="18" charset="0"/>
              </a:rPr>
              <a:t>. OMURİLİK ( MEDULLA SPİNALİS</a:t>
            </a:r>
            <a:r>
              <a:rPr lang="tr-TR" altLang="tr-TR" sz="3800" b="1" dirty="0">
                <a:latin typeface="Times New Roman" panose="02020603050405020304" pitchFamily="18" charset="0"/>
                <a:cs typeface="Times New Roman" panose="02020603050405020304" pitchFamily="18" charset="0"/>
              </a:rPr>
              <a:t>)</a:t>
            </a:r>
            <a:r>
              <a:rPr lang="tr-TR" altLang="tr-TR" sz="3800" dirty="0"/>
              <a:t/>
            </a:r>
            <a:br>
              <a:rPr lang="tr-TR" altLang="tr-TR" sz="3800" dirty="0"/>
            </a:br>
            <a:r>
              <a:rPr lang="tr-TR" altLang="tr-TR" sz="3800" dirty="0"/>
              <a:t/>
            </a:r>
            <a:br>
              <a:rPr lang="tr-TR" altLang="tr-TR" sz="3800" dirty="0"/>
            </a:br>
            <a:endParaRPr lang="tr-TR" altLang="tr-TR" sz="3800" dirty="0"/>
          </a:p>
        </p:txBody>
      </p:sp>
      <p:sp>
        <p:nvSpPr>
          <p:cNvPr id="46083" name="Rectangle 3"/>
          <p:cNvSpPr>
            <a:spLocks noGrp="1" noChangeArrowheads="1"/>
          </p:cNvSpPr>
          <p:nvPr>
            <p:ph type="body" sz="half" idx="1"/>
          </p:nvPr>
        </p:nvSpPr>
        <p:spPr/>
        <p:txBody>
          <a:bodyPr/>
          <a:lstStyle/>
          <a:p>
            <a:pPr eaLnBrk="1" hangingPunct="1">
              <a:lnSpc>
                <a:spcPct val="90000"/>
              </a:lnSpc>
            </a:pPr>
            <a:r>
              <a:rPr lang="tr-TR" altLang="tr-TR" sz="2400" dirty="0">
                <a:latin typeface="Times New Roman" panose="02020603050405020304" pitchFamily="18" charset="0"/>
              </a:rPr>
              <a:t>Omurilik, omurgayı oluşturan omurlar içerisinde bulunan</a:t>
            </a:r>
            <a:r>
              <a:rPr lang="tr-TR" altLang="tr-TR" sz="2400" b="1" dirty="0">
                <a:latin typeface="Times New Roman" panose="02020603050405020304" pitchFamily="18" charset="0"/>
              </a:rPr>
              <a:t>  </a:t>
            </a:r>
            <a:r>
              <a:rPr lang="tr-TR" altLang="tr-TR" sz="2400" dirty="0">
                <a:latin typeface="Times New Roman" panose="02020603050405020304" pitchFamily="18" charset="0"/>
              </a:rPr>
              <a:t>kanal</a:t>
            </a:r>
            <a:r>
              <a:rPr lang="tr-TR" altLang="tr-TR" sz="2400" b="1" dirty="0">
                <a:latin typeface="Times New Roman" panose="02020603050405020304" pitchFamily="18" charset="0"/>
              </a:rPr>
              <a:t> </a:t>
            </a:r>
            <a:r>
              <a:rPr lang="tr-TR" altLang="tr-TR" sz="2400" dirty="0">
                <a:latin typeface="Times New Roman" panose="02020603050405020304" pitchFamily="18" charset="0"/>
              </a:rPr>
              <a:t>boyunca uzanan sinir dokusudur. </a:t>
            </a:r>
          </a:p>
          <a:p>
            <a:pPr eaLnBrk="1" hangingPunct="1">
              <a:lnSpc>
                <a:spcPct val="90000"/>
              </a:lnSpc>
            </a:pPr>
            <a:endParaRPr lang="tr-TR" altLang="tr-TR" sz="2400" dirty="0">
              <a:latin typeface="Times New Roman" panose="02020603050405020304" pitchFamily="18" charset="0"/>
            </a:endParaRPr>
          </a:p>
          <a:p>
            <a:pPr eaLnBrk="1" hangingPunct="1">
              <a:lnSpc>
                <a:spcPct val="90000"/>
              </a:lnSpc>
            </a:pPr>
            <a:r>
              <a:rPr lang="tr-TR" altLang="tr-TR" sz="2400" dirty="0">
                <a:latin typeface="Times New Roman" panose="02020603050405020304" pitchFamily="18" charset="0"/>
              </a:rPr>
              <a:t>Vücut ile beyin arasında iletişimi sağlar. </a:t>
            </a:r>
            <a:endParaRPr lang="tr-TR" altLang="tr-TR" sz="2400" dirty="0" smtClean="0">
              <a:latin typeface="Times New Roman" panose="02020603050405020304" pitchFamily="18" charset="0"/>
            </a:endParaRPr>
          </a:p>
          <a:p>
            <a:pPr eaLnBrk="1" hangingPunct="1">
              <a:lnSpc>
                <a:spcPct val="90000"/>
              </a:lnSpc>
            </a:pPr>
            <a:r>
              <a:rPr lang="tr-TR" altLang="tr-TR" sz="2400" dirty="0" smtClean="0">
                <a:latin typeface="Times New Roman" panose="02020603050405020304" pitchFamily="18" charset="0"/>
              </a:rPr>
              <a:t>Organlardan </a:t>
            </a:r>
            <a:r>
              <a:rPr lang="tr-TR" altLang="tr-TR" sz="2400" dirty="0">
                <a:latin typeface="Times New Roman" panose="02020603050405020304" pitchFamily="18" charset="0"/>
              </a:rPr>
              <a:t>beyne, beyinden organlara giden sinirler, omurilikte çapraz yaparak </a:t>
            </a:r>
            <a:r>
              <a:rPr lang="tr-TR" altLang="tr-TR" sz="2400" dirty="0" smtClean="0">
                <a:latin typeface="Times New Roman" panose="02020603050405020304" pitchFamily="18" charset="0"/>
              </a:rPr>
              <a:t>giderler</a:t>
            </a:r>
            <a:endParaRPr lang="tr-TR" altLang="tr-TR" sz="2400" dirty="0">
              <a:latin typeface="Times New Roman" panose="02020603050405020304" pitchFamily="18" charset="0"/>
            </a:endParaRPr>
          </a:p>
        </p:txBody>
      </p:sp>
      <p:pic>
        <p:nvPicPr>
          <p:cNvPr id="46084" name="Picture 6" descr="m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123872" y="856185"/>
            <a:ext cx="4248150" cy="3402013"/>
          </a:xfr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a:blip r:embed="rId3"/>
          <a:stretch>
            <a:fillRect/>
          </a:stretch>
        </p:blipFill>
        <p:spPr>
          <a:xfrm>
            <a:off x="5344699" y="4828110"/>
            <a:ext cx="2428875" cy="1876425"/>
          </a:xfrm>
          <a:prstGeom prst="rect">
            <a:avLst/>
          </a:prstGeom>
        </p:spPr>
      </p:pic>
      <p:pic>
        <p:nvPicPr>
          <p:cNvPr id="3" name="Resim 2"/>
          <p:cNvPicPr>
            <a:picLocks noChangeAspect="1"/>
          </p:cNvPicPr>
          <p:nvPr/>
        </p:nvPicPr>
        <p:blipFill>
          <a:blip r:embed="rId4"/>
          <a:stretch>
            <a:fillRect/>
          </a:stretch>
        </p:blipFill>
        <p:spPr>
          <a:xfrm>
            <a:off x="9636385" y="4477958"/>
            <a:ext cx="2390775" cy="1914525"/>
          </a:xfrm>
          <a:prstGeom prst="rect">
            <a:avLst/>
          </a:prstGeom>
        </p:spPr>
      </p:pic>
    </p:spTree>
    <p:extLst>
      <p:ext uri="{BB962C8B-B14F-4D97-AF65-F5344CB8AC3E}">
        <p14:creationId xmlns:p14="http://schemas.microsoft.com/office/powerpoint/2010/main" val="17946833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p:txBody>
          <a:bodyPr/>
          <a:lstStyle/>
          <a:p>
            <a:pPr eaLnBrk="1" hangingPunct="1"/>
            <a:endParaRPr lang="tr-TR" altLang="tr-TR" smtClean="0"/>
          </a:p>
        </p:txBody>
      </p:sp>
      <p:sp>
        <p:nvSpPr>
          <p:cNvPr id="47107" name="Rectangle 3"/>
          <p:cNvSpPr>
            <a:spLocks noGrp="1" noChangeArrowheads="1"/>
          </p:cNvSpPr>
          <p:nvPr>
            <p:ph type="body" sz="half" idx="1"/>
          </p:nvPr>
        </p:nvSpPr>
        <p:spPr/>
        <p:txBody>
          <a:bodyPr/>
          <a:lstStyle/>
          <a:p>
            <a:pPr eaLnBrk="1" hangingPunct="1"/>
            <a:r>
              <a:rPr lang="tr-TR" altLang="tr-TR" sz="2400" dirty="0">
                <a:latin typeface="Times New Roman" panose="02020603050405020304" pitchFamily="18" charset="0"/>
              </a:rPr>
              <a:t>Omurilikte yer alan bağlantı sinirleri, kol ve bacakların duyu ve motor sinirleri arasında </a:t>
            </a:r>
            <a:r>
              <a:rPr lang="tr-TR" altLang="tr-TR" sz="2400" b="1" dirty="0">
                <a:latin typeface="Times New Roman" panose="02020603050405020304" pitchFamily="18" charset="0"/>
              </a:rPr>
              <a:t>refleks yayı </a:t>
            </a:r>
            <a:r>
              <a:rPr lang="tr-TR" altLang="tr-TR" sz="2400" dirty="0" smtClean="0">
                <a:latin typeface="Times New Roman" panose="02020603050405020304" pitchFamily="18" charset="0"/>
              </a:rPr>
              <a:t>oluştururlar</a:t>
            </a:r>
          </a:p>
          <a:p>
            <a:pPr eaLnBrk="1" hangingPunct="1"/>
            <a:r>
              <a:rPr lang="tr-TR" altLang="tr-TR" sz="2400" dirty="0">
                <a:latin typeface="Times New Roman" panose="02020603050405020304" pitchFamily="18" charset="0"/>
              </a:rPr>
              <a:t>H</a:t>
            </a:r>
            <a:r>
              <a:rPr lang="tr-TR" altLang="tr-TR" sz="2400" dirty="0" smtClean="0">
                <a:latin typeface="Times New Roman" panose="02020603050405020304" pitchFamily="18" charset="0"/>
              </a:rPr>
              <a:t>em </a:t>
            </a:r>
            <a:r>
              <a:rPr lang="tr-TR" altLang="tr-TR" sz="2400" dirty="0">
                <a:latin typeface="Times New Roman" panose="02020603050405020304" pitchFamily="18" charset="0"/>
              </a:rPr>
              <a:t>somatik(duyulara ve kaslara ait) hem de </a:t>
            </a:r>
            <a:r>
              <a:rPr lang="tr-TR" altLang="tr-TR" sz="2400" dirty="0" err="1">
                <a:latin typeface="Times New Roman" panose="02020603050405020304" pitchFamily="18" charset="0"/>
              </a:rPr>
              <a:t>visseral</a:t>
            </a:r>
            <a:r>
              <a:rPr lang="tr-TR" altLang="tr-TR" sz="2400" dirty="0">
                <a:latin typeface="Times New Roman" panose="02020603050405020304" pitchFamily="18" charset="0"/>
              </a:rPr>
              <a:t>(organlara ait) </a:t>
            </a:r>
            <a:r>
              <a:rPr lang="tr-TR" altLang="tr-TR" sz="2400" dirty="0" err="1">
                <a:latin typeface="Times New Roman" panose="02020603050405020304" pitchFamily="18" charset="0"/>
              </a:rPr>
              <a:t>spinal</a:t>
            </a:r>
            <a:r>
              <a:rPr lang="tr-TR" altLang="tr-TR" sz="2400" dirty="0">
                <a:latin typeface="Times New Roman" panose="02020603050405020304" pitchFamily="18" charset="0"/>
              </a:rPr>
              <a:t> refleks hareketlerini gerçekleştirirler. </a:t>
            </a:r>
          </a:p>
        </p:txBody>
      </p:sp>
      <p:pic>
        <p:nvPicPr>
          <p:cNvPr id="47108" name="Picture 6" descr="ree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3" y="1700213"/>
            <a:ext cx="4176712" cy="374491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8515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tr-TR" altLang="tr-TR" smtClean="0"/>
          </a:p>
        </p:txBody>
      </p:sp>
      <p:sp>
        <p:nvSpPr>
          <p:cNvPr id="48131" name="Rectangle 3"/>
          <p:cNvSpPr>
            <a:spLocks noGrp="1" noChangeArrowheads="1"/>
          </p:cNvSpPr>
          <p:nvPr>
            <p:ph idx="1"/>
          </p:nvPr>
        </p:nvSpPr>
        <p:spPr/>
        <p:txBody>
          <a:bodyPr/>
          <a:lstStyle/>
          <a:p>
            <a:pPr eaLnBrk="1" hangingPunct="1"/>
            <a:r>
              <a:rPr lang="tr-TR" altLang="tr-TR" sz="2800" dirty="0">
                <a:latin typeface="Times New Roman" panose="02020603050405020304" pitchFamily="18" charset="0"/>
              </a:rPr>
              <a:t>Somatik </a:t>
            </a:r>
            <a:r>
              <a:rPr lang="tr-TR" altLang="tr-TR" sz="2800" dirty="0" err="1">
                <a:latin typeface="Times New Roman" panose="02020603050405020304" pitchFamily="18" charset="0"/>
              </a:rPr>
              <a:t>spinal</a:t>
            </a:r>
            <a:r>
              <a:rPr lang="tr-TR" altLang="tr-TR" sz="2800" dirty="0">
                <a:latin typeface="Times New Roman" panose="02020603050405020304" pitchFamily="18" charset="0"/>
              </a:rPr>
              <a:t> refleksler kas ve derideki duyu reseptörlerinden gelen uyaranlara tepkidir. </a:t>
            </a:r>
          </a:p>
          <a:p>
            <a:pPr eaLnBrk="1" hangingPunct="1"/>
            <a:r>
              <a:rPr lang="tr-TR" altLang="tr-TR" sz="2800" dirty="0">
                <a:latin typeface="Times New Roman" panose="02020603050405020304" pitchFamily="18" charset="0"/>
              </a:rPr>
              <a:t>Vücudun çeşitli kısımlarından gelen uyarıları beyne, beynin verdiği emirleri de kaslara ve salgı bezlerine iletir</a:t>
            </a:r>
            <a:r>
              <a:rPr lang="tr-TR" altLang="tr-TR" dirty="0" smtClean="0"/>
              <a:t>. </a:t>
            </a:r>
          </a:p>
        </p:txBody>
      </p:sp>
      <p:pic>
        <p:nvPicPr>
          <p:cNvPr id="2" name="Resim 1"/>
          <p:cNvPicPr>
            <a:picLocks noChangeAspect="1"/>
          </p:cNvPicPr>
          <p:nvPr/>
        </p:nvPicPr>
        <p:blipFill>
          <a:blip r:embed="rId2"/>
          <a:stretch>
            <a:fillRect/>
          </a:stretch>
        </p:blipFill>
        <p:spPr>
          <a:xfrm>
            <a:off x="3630305" y="4001294"/>
            <a:ext cx="4513357" cy="2519083"/>
          </a:xfrm>
          <a:prstGeom prst="rect">
            <a:avLst/>
          </a:prstGeom>
        </p:spPr>
      </p:pic>
    </p:spTree>
    <p:extLst>
      <p:ext uri="{BB962C8B-B14F-4D97-AF65-F5344CB8AC3E}">
        <p14:creationId xmlns:p14="http://schemas.microsoft.com/office/powerpoint/2010/main" val="22890384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838200" y="48420"/>
            <a:ext cx="10515600" cy="1325563"/>
          </a:xfrm>
        </p:spPr>
        <p:txBody>
          <a:bodyPr/>
          <a:lstStyle/>
          <a:p>
            <a:pPr eaLnBrk="1" hangingPunct="1"/>
            <a:r>
              <a:rPr lang="tr-TR" altLang="tr-TR" sz="3600" b="1" dirty="0" smtClean="0">
                <a:latin typeface="Times New Roman" panose="02020603050405020304" pitchFamily="18" charset="0"/>
              </a:rPr>
              <a:t>Refleks</a:t>
            </a:r>
            <a:endParaRPr lang="tr-TR" altLang="tr-TR" sz="3600" b="1" dirty="0">
              <a:latin typeface="Times New Roman" panose="02020603050405020304" pitchFamily="18" charset="0"/>
            </a:endParaRPr>
          </a:p>
        </p:txBody>
      </p:sp>
      <p:sp>
        <p:nvSpPr>
          <p:cNvPr id="49155" name="Rectangle 3"/>
          <p:cNvSpPr>
            <a:spLocks noGrp="1" noChangeArrowheads="1"/>
          </p:cNvSpPr>
          <p:nvPr>
            <p:ph idx="1"/>
          </p:nvPr>
        </p:nvSpPr>
        <p:spPr/>
        <p:txBody>
          <a:bodyPr>
            <a:normAutofit/>
          </a:bodyPr>
          <a:lstStyle/>
          <a:p>
            <a:pPr marL="0" indent="0" eaLnBrk="1" hangingPunct="1">
              <a:lnSpc>
                <a:spcPct val="90000"/>
              </a:lnSpc>
              <a:buNone/>
            </a:pPr>
            <a:r>
              <a:rPr lang="tr-TR" altLang="tr-TR" sz="2000" dirty="0" smtClean="0">
                <a:latin typeface="Times New Roman" panose="02020603050405020304" pitchFamily="18" charset="0"/>
              </a:rPr>
              <a:t>Örnek:</a:t>
            </a:r>
          </a:p>
          <a:p>
            <a:pPr eaLnBrk="1" hangingPunct="1">
              <a:lnSpc>
                <a:spcPct val="90000"/>
              </a:lnSpc>
            </a:pPr>
            <a:r>
              <a:rPr lang="tr-TR" altLang="tr-TR" sz="2000" dirty="0" smtClean="0">
                <a:latin typeface="Times New Roman" panose="02020603050405020304" pitchFamily="18" charset="0"/>
              </a:rPr>
              <a:t>Elimize </a:t>
            </a:r>
            <a:r>
              <a:rPr lang="tr-TR" altLang="tr-TR" sz="2000" dirty="0">
                <a:latin typeface="Times New Roman" panose="02020603050405020304" pitchFamily="18" charset="0"/>
              </a:rPr>
              <a:t>bir şey battığında deri içerisinde bulunan algılayıcılar uyarılır</a:t>
            </a:r>
          </a:p>
          <a:p>
            <a:pPr eaLnBrk="1" hangingPunct="1">
              <a:lnSpc>
                <a:spcPct val="90000"/>
              </a:lnSpc>
            </a:pPr>
            <a:r>
              <a:rPr lang="tr-TR" altLang="tr-TR" sz="2000" dirty="0">
                <a:latin typeface="Times New Roman" panose="02020603050405020304" pitchFamily="18" charset="0"/>
              </a:rPr>
              <a:t>Alınan uyarı duyu sinirlerine iletilir</a:t>
            </a:r>
          </a:p>
          <a:p>
            <a:pPr eaLnBrk="1" hangingPunct="1">
              <a:lnSpc>
                <a:spcPct val="90000"/>
              </a:lnSpc>
            </a:pPr>
            <a:r>
              <a:rPr lang="tr-TR" altLang="tr-TR" sz="2000" dirty="0">
                <a:latin typeface="Times New Roman" panose="02020603050405020304" pitchFamily="18" charset="0"/>
              </a:rPr>
              <a:t>Duyu sinirleri omurilik içerisinde </a:t>
            </a:r>
            <a:r>
              <a:rPr lang="tr-TR" altLang="tr-TR" sz="2000" dirty="0" smtClean="0">
                <a:latin typeface="Times New Roman" panose="02020603050405020304" pitchFamily="18" charset="0"/>
              </a:rPr>
              <a:t>fazla </a:t>
            </a:r>
            <a:r>
              <a:rPr lang="tr-TR" altLang="tr-TR" sz="2000" dirty="0">
                <a:latin typeface="Times New Roman" panose="02020603050405020304" pitchFamily="18" charset="0"/>
              </a:rPr>
              <a:t>sayıda sinir hücresiyle bağlantılıdır</a:t>
            </a:r>
          </a:p>
          <a:p>
            <a:pPr eaLnBrk="1" hangingPunct="1">
              <a:lnSpc>
                <a:spcPct val="90000"/>
              </a:lnSpc>
            </a:pPr>
            <a:r>
              <a:rPr lang="tr-TR" altLang="tr-TR" sz="2000" dirty="0">
                <a:latin typeface="Times New Roman" panose="02020603050405020304" pitchFamily="18" charset="0"/>
              </a:rPr>
              <a:t>Duyu sinirlerinden alınan uyarılara karşı omurilikte oluşturulan yanıt, harekete yöneltici (motor) sinirlere verilir. </a:t>
            </a:r>
          </a:p>
          <a:p>
            <a:pPr eaLnBrk="1" hangingPunct="1">
              <a:lnSpc>
                <a:spcPct val="90000"/>
              </a:lnSpc>
            </a:pPr>
            <a:r>
              <a:rPr lang="tr-TR" altLang="tr-TR" sz="2000" dirty="0">
                <a:latin typeface="Times New Roman" panose="02020603050405020304" pitchFamily="18" charset="0"/>
              </a:rPr>
              <a:t>Bu yanıt, </a:t>
            </a:r>
            <a:r>
              <a:rPr lang="tr-TR" altLang="tr-TR" sz="2000" dirty="0" smtClean="0">
                <a:latin typeface="Times New Roman" panose="02020603050405020304" pitchFamily="18" charset="0"/>
              </a:rPr>
              <a:t>motor sinirlerle </a:t>
            </a:r>
            <a:r>
              <a:rPr lang="tr-TR" altLang="tr-TR" sz="2000" dirty="0">
                <a:latin typeface="Times New Roman" panose="02020603050405020304" pitchFamily="18" charset="0"/>
              </a:rPr>
              <a:t>kol kaslarına iletilerek elimizi hızla çekmemizi sağlar. </a:t>
            </a:r>
          </a:p>
        </p:txBody>
      </p:sp>
      <p:pic>
        <p:nvPicPr>
          <p:cNvPr id="2" name="Resim 1"/>
          <p:cNvPicPr>
            <a:picLocks noChangeAspect="1"/>
          </p:cNvPicPr>
          <p:nvPr/>
        </p:nvPicPr>
        <p:blipFill>
          <a:blip r:embed="rId2"/>
          <a:stretch>
            <a:fillRect/>
          </a:stretch>
        </p:blipFill>
        <p:spPr>
          <a:xfrm>
            <a:off x="7799624" y="4112027"/>
            <a:ext cx="3705439" cy="2622951"/>
          </a:xfrm>
          <a:prstGeom prst="rect">
            <a:avLst/>
          </a:prstGeom>
        </p:spPr>
      </p:pic>
    </p:spTree>
    <p:extLst>
      <p:ext uri="{BB962C8B-B14F-4D97-AF65-F5344CB8AC3E}">
        <p14:creationId xmlns:p14="http://schemas.microsoft.com/office/powerpoint/2010/main" val="6777552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p:txBody>
          <a:bodyPr/>
          <a:lstStyle/>
          <a:p>
            <a:pPr eaLnBrk="1" hangingPunct="1"/>
            <a:endParaRPr lang="tr-TR" altLang="tr-TR" smtClean="0"/>
          </a:p>
        </p:txBody>
      </p:sp>
      <p:sp>
        <p:nvSpPr>
          <p:cNvPr id="50179" name="Rectangle 3"/>
          <p:cNvSpPr>
            <a:spLocks noGrp="1" noChangeArrowheads="1"/>
          </p:cNvSpPr>
          <p:nvPr>
            <p:ph type="body" sz="half" idx="1"/>
          </p:nvPr>
        </p:nvSpPr>
        <p:spPr/>
        <p:txBody>
          <a:bodyPr/>
          <a:lstStyle/>
          <a:p>
            <a:pPr eaLnBrk="1" hangingPunct="1">
              <a:lnSpc>
                <a:spcPct val="90000"/>
              </a:lnSpc>
            </a:pPr>
            <a:r>
              <a:rPr lang="tr-TR" altLang="tr-TR" sz="2100" b="1" dirty="0" err="1" smtClean="0">
                <a:latin typeface="Times New Roman" panose="02020603050405020304" pitchFamily="18" charset="0"/>
              </a:rPr>
              <a:t>Refleksif</a:t>
            </a:r>
            <a:r>
              <a:rPr lang="tr-TR" altLang="tr-TR" sz="2100" b="1" dirty="0" smtClean="0">
                <a:latin typeface="Times New Roman" panose="02020603050405020304" pitchFamily="18" charset="0"/>
              </a:rPr>
              <a:t> hareketlerin </a:t>
            </a:r>
            <a:r>
              <a:rPr lang="tr-TR" altLang="tr-TR" sz="2100" b="1" dirty="0">
                <a:latin typeface="Times New Roman" panose="02020603050405020304" pitchFamily="18" charset="0"/>
              </a:rPr>
              <a:t>merkezi </a:t>
            </a:r>
            <a:r>
              <a:rPr lang="tr-TR" altLang="tr-TR" sz="2100" b="1" dirty="0" smtClean="0">
                <a:latin typeface="Times New Roman" panose="02020603050405020304" pitchFamily="18" charset="0"/>
              </a:rPr>
              <a:t>omuriliktir </a:t>
            </a:r>
            <a:endParaRPr lang="tr-TR" altLang="tr-TR" sz="2100" b="1" dirty="0">
              <a:latin typeface="Times New Roman" panose="02020603050405020304" pitchFamily="18" charset="0"/>
            </a:endParaRPr>
          </a:p>
          <a:p>
            <a:pPr eaLnBrk="1" hangingPunct="1">
              <a:lnSpc>
                <a:spcPct val="90000"/>
              </a:lnSpc>
            </a:pPr>
            <a:r>
              <a:rPr lang="tr-TR" altLang="tr-TR" sz="2100" dirty="0">
                <a:latin typeface="Times New Roman" panose="02020603050405020304" pitchFamily="18" charset="0"/>
              </a:rPr>
              <a:t>Bazı refleksler bireyin özel eğitimiyle kazanılır, örnek: otomobil kullanmak, patenle kaymak, örgü </a:t>
            </a:r>
            <a:r>
              <a:rPr lang="tr-TR" altLang="tr-TR" sz="2100" dirty="0" smtClean="0">
                <a:latin typeface="Times New Roman" panose="02020603050405020304" pitchFamily="18" charset="0"/>
              </a:rPr>
              <a:t>örmek vb</a:t>
            </a:r>
            <a:r>
              <a:rPr lang="tr-TR" altLang="tr-TR" sz="2100" dirty="0">
                <a:latin typeface="Times New Roman" panose="02020603050405020304" pitchFamily="18" charset="0"/>
              </a:rPr>
              <a:t>. Bu hareketler öğrenilene kadar beyin tarafından denetlenir. </a:t>
            </a:r>
          </a:p>
          <a:p>
            <a:pPr eaLnBrk="1" hangingPunct="1">
              <a:lnSpc>
                <a:spcPct val="90000"/>
              </a:lnSpc>
            </a:pPr>
            <a:r>
              <a:rPr lang="tr-TR" altLang="tr-TR" sz="2100" dirty="0">
                <a:latin typeface="Times New Roman" panose="02020603050405020304" pitchFamily="18" charset="0"/>
              </a:rPr>
              <a:t>Hareketler öğrenildikten sonra beyin devreden çıkarak omurilik devreye girer.</a:t>
            </a:r>
          </a:p>
          <a:p>
            <a:pPr eaLnBrk="1" hangingPunct="1">
              <a:lnSpc>
                <a:spcPct val="90000"/>
              </a:lnSpc>
            </a:pPr>
            <a:r>
              <a:rPr lang="tr-TR" altLang="tr-TR" sz="2200" dirty="0"/>
              <a:t> </a:t>
            </a:r>
            <a:r>
              <a:rPr lang="tr-TR" altLang="tr-TR" sz="2100" dirty="0">
                <a:latin typeface="Times New Roman" panose="02020603050405020304" pitchFamily="18" charset="0"/>
              </a:rPr>
              <a:t>Bu tür hareketlerde hata yapılırsa beyin tekrar devreye girer ve hata düzeltilir</a:t>
            </a:r>
          </a:p>
        </p:txBody>
      </p:sp>
      <p:pic>
        <p:nvPicPr>
          <p:cNvPr id="50180" name="Picture 6" descr="moo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56389" y="1628776"/>
            <a:ext cx="3373437" cy="410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47782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tr-TR" altLang="tr-TR" sz="3200" b="1" dirty="0">
                <a:latin typeface="Times New Roman" panose="02020603050405020304" pitchFamily="18" charset="0"/>
              </a:rPr>
              <a:t>Refleks Yayının görevini yapıp yapmadığı nasıl anlaşılır?</a:t>
            </a:r>
          </a:p>
        </p:txBody>
      </p:sp>
      <p:sp>
        <p:nvSpPr>
          <p:cNvPr id="51203" name="Rectangle 3"/>
          <p:cNvSpPr>
            <a:spLocks noGrp="1" noChangeArrowheads="1"/>
          </p:cNvSpPr>
          <p:nvPr>
            <p:ph sz="half" idx="1"/>
          </p:nvPr>
        </p:nvSpPr>
        <p:spPr>
          <a:xfrm>
            <a:off x="232012" y="1825625"/>
            <a:ext cx="8325133" cy="4725300"/>
          </a:xfrm>
        </p:spPr>
        <p:txBody>
          <a:bodyPr>
            <a:normAutofit/>
          </a:bodyPr>
          <a:lstStyle/>
          <a:p>
            <a:pPr eaLnBrk="1" hangingPunct="1">
              <a:lnSpc>
                <a:spcPct val="80000"/>
              </a:lnSpc>
            </a:pPr>
            <a:r>
              <a:rPr lang="tr-TR" altLang="tr-TR" sz="2400" dirty="0">
                <a:latin typeface="Times New Roman" panose="02020603050405020304" pitchFamily="18" charset="0"/>
              </a:rPr>
              <a:t>Duyu sinirine rahatsız edici bir uyarının gelmesi durumunda(sıcak, ağrı </a:t>
            </a:r>
            <a:r>
              <a:rPr lang="tr-TR" altLang="tr-TR" sz="2400" dirty="0" err="1">
                <a:latin typeface="Times New Roman" panose="02020603050405020304" pitchFamily="18" charset="0"/>
              </a:rPr>
              <a:t>vs</a:t>
            </a:r>
            <a:r>
              <a:rPr lang="tr-TR" altLang="tr-TR" sz="2400" dirty="0">
                <a:latin typeface="Times New Roman" panose="02020603050405020304" pitchFamily="18" charset="0"/>
              </a:rPr>
              <a:t>), bağlantı siniri aracılığıyla uyarı doğrudan motor sinire aktarılır ve kas anında (istemsiz olarak) hareket eder</a:t>
            </a:r>
          </a:p>
          <a:p>
            <a:pPr eaLnBrk="1" hangingPunct="1">
              <a:lnSpc>
                <a:spcPct val="80000"/>
              </a:lnSpc>
            </a:pPr>
            <a:r>
              <a:rPr lang="tr-TR" altLang="tr-TR" sz="2400" dirty="0">
                <a:latin typeface="Times New Roman" panose="02020603050405020304" pitchFamily="18" charset="0"/>
              </a:rPr>
              <a:t>Rahatsız edici uyarı beyne gitmeden, kolun veya bacağın bu uyarandan uzaklaşması sağlanmıştır </a:t>
            </a:r>
            <a:r>
              <a:rPr lang="tr-TR" altLang="tr-TR" sz="2400" b="1" dirty="0">
                <a:latin typeface="Times New Roman" panose="02020603050405020304" pitchFamily="18" charset="0"/>
              </a:rPr>
              <a:t>(refleks)</a:t>
            </a:r>
          </a:p>
          <a:p>
            <a:pPr eaLnBrk="1" hangingPunct="1">
              <a:lnSpc>
                <a:spcPct val="80000"/>
              </a:lnSpc>
            </a:pPr>
            <a:r>
              <a:rPr lang="tr-TR" altLang="tr-TR" sz="2400" dirty="0">
                <a:latin typeface="Times New Roman" panose="02020603050405020304" pitchFamily="18" charset="0"/>
              </a:rPr>
              <a:t>Beyin </a:t>
            </a:r>
            <a:r>
              <a:rPr lang="tr-TR" altLang="tr-TR" sz="2400" dirty="0" smtClean="0">
                <a:latin typeface="Times New Roman" panose="02020603050405020304" pitchFamily="18" charset="0"/>
              </a:rPr>
              <a:t>o </a:t>
            </a:r>
            <a:r>
              <a:rPr lang="tr-TR" altLang="tr-TR" sz="2400" dirty="0">
                <a:latin typeface="Times New Roman" panose="02020603050405020304" pitchFamily="18" charset="0"/>
              </a:rPr>
              <a:t>süre içinde devre dışı kalmıştır. </a:t>
            </a:r>
          </a:p>
          <a:p>
            <a:pPr eaLnBrk="1" hangingPunct="1">
              <a:lnSpc>
                <a:spcPct val="80000"/>
              </a:lnSpc>
            </a:pPr>
            <a:r>
              <a:rPr lang="tr-TR" altLang="tr-TR" sz="2400" dirty="0" smtClean="0">
                <a:latin typeface="Times New Roman" panose="02020603050405020304" pitchFamily="18" charset="0"/>
              </a:rPr>
              <a:t>Örneğin, lastik </a:t>
            </a:r>
            <a:r>
              <a:rPr lang="tr-TR" altLang="tr-TR" sz="2400" dirty="0">
                <a:latin typeface="Times New Roman" panose="02020603050405020304" pitchFamily="18" charset="0"/>
              </a:rPr>
              <a:t>çekiç ile </a:t>
            </a:r>
            <a:r>
              <a:rPr lang="tr-TR" altLang="tr-TR" sz="2400" dirty="0" err="1">
                <a:latin typeface="Times New Roman" panose="02020603050405020304" pitchFamily="18" charset="0"/>
              </a:rPr>
              <a:t>patellar</a:t>
            </a:r>
            <a:r>
              <a:rPr lang="tr-TR" altLang="tr-TR" sz="2400" dirty="0">
                <a:latin typeface="Times New Roman" panose="02020603050405020304" pitchFamily="18" charset="0"/>
              </a:rPr>
              <a:t> </a:t>
            </a:r>
            <a:r>
              <a:rPr lang="tr-TR" altLang="tr-TR" sz="2400" dirty="0" err="1">
                <a:latin typeface="Times New Roman" panose="02020603050405020304" pitchFamily="18" charset="0"/>
              </a:rPr>
              <a:t>tendona</a:t>
            </a:r>
            <a:r>
              <a:rPr lang="tr-TR" altLang="tr-TR" sz="2400" dirty="0">
                <a:latin typeface="Times New Roman" panose="02020603050405020304" pitchFamily="18" charset="0"/>
              </a:rPr>
              <a:t> vurularak hastanın refleks yayının sağlamlığı kontrol edilebilmektedir. </a:t>
            </a:r>
          </a:p>
        </p:txBody>
      </p:sp>
      <p:pic>
        <p:nvPicPr>
          <p:cNvPr id="3" name="İçerik Yer Tutucusu 2"/>
          <p:cNvPicPr>
            <a:picLocks noGrp="1" noChangeAspect="1"/>
          </p:cNvPicPr>
          <p:nvPr>
            <p:ph sz="half" idx="2"/>
          </p:nvPr>
        </p:nvPicPr>
        <p:blipFill>
          <a:blip r:embed="rId2"/>
          <a:stretch>
            <a:fillRect/>
          </a:stretch>
        </p:blipFill>
        <p:spPr>
          <a:xfrm>
            <a:off x="9108459" y="2423272"/>
            <a:ext cx="2857500" cy="1600200"/>
          </a:xfrm>
          <a:prstGeom prst="rect">
            <a:avLst/>
          </a:prstGeom>
        </p:spPr>
      </p:pic>
    </p:spTree>
    <p:extLst>
      <p:ext uri="{BB962C8B-B14F-4D97-AF65-F5344CB8AC3E}">
        <p14:creationId xmlns:p14="http://schemas.microsoft.com/office/powerpoint/2010/main" val="30830621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lstStyle/>
          <a:p>
            <a:pPr eaLnBrk="1" hangingPunct="1"/>
            <a:r>
              <a:rPr lang="tr-TR" altLang="tr-TR" sz="4400" b="1">
                <a:latin typeface="Times New Roman" panose="02020603050405020304" pitchFamily="18" charset="0"/>
              </a:rPr>
              <a:t>Reflekslerin muayenesi</a:t>
            </a:r>
          </a:p>
        </p:txBody>
      </p:sp>
      <p:sp>
        <p:nvSpPr>
          <p:cNvPr id="28675" name="Rectangle 4"/>
          <p:cNvSpPr>
            <a:spLocks noGrp="1" noChangeArrowheads="1"/>
          </p:cNvSpPr>
          <p:nvPr>
            <p:ph type="subTitle" idx="1"/>
          </p:nvPr>
        </p:nvSpPr>
        <p:spPr/>
        <p:txBody>
          <a:bodyPr/>
          <a:lstStyle/>
          <a:p>
            <a:pPr eaLnBrk="1" hangingPunct="1"/>
            <a:endParaRPr lang="tr-TR" altLang="tr-TR" smtClean="0"/>
          </a:p>
        </p:txBody>
      </p:sp>
    </p:spTree>
    <p:extLst>
      <p:ext uri="{BB962C8B-B14F-4D97-AF65-F5344CB8AC3E}">
        <p14:creationId xmlns:p14="http://schemas.microsoft.com/office/powerpoint/2010/main" val="29932537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tr-TR" altLang="tr-TR" sz="3600" b="1">
                <a:latin typeface="Times New Roman" panose="02020603050405020304" pitchFamily="18" charset="0"/>
              </a:rPr>
              <a:t>Yüzeyel refleksler:</a:t>
            </a:r>
          </a:p>
        </p:txBody>
      </p:sp>
      <p:sp>
        <p:nvSpPr>
          <p:cNvPr id="29699" name="Rectangle 3"/>
          <p:cNvSpPr>
            <a:spLocks noGrp="1" noChangeArrowheads="1"/>
          </p:cNvSpPr>
          <p:nvPr>
            <p:ph type="body" sz="half" idx="1"/>
          </p:nvPr>
        </p:nvSpPr>
        <p:spPr/>
        <p:txBody>
          <a:bodyPr/>
          <a:lstStyle/>
          <a:p>
            <a:pPr eaLnBrk="1" hangingPunct="1"/>
            <a:r>
              <a:rPr lang="tr-TR" altLang="tr-TR" sz="2400"/>
              <a:t>Yüzeyel refleksler, reseptör organları deri ve mukozalarda bulunan reflekslerdir. </a:t>
            </a:r>
          </a:p>
          <a:p>
            <a:pPr eaLnBrk="1" hangingPunct="1"/>
            <a:endParaRPr lang="tr-TR" altLang="tr-TR" sz="2400"/>
          </a:p>
        </p:txBody>
      </p:sp>
      <p:pic>
        <p:nvPicPr>
          <p:cNvPr id="29700" name="Picture 6" descr="ko"/>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816726" y="1196975"/>
            <a:ext cx="3311525" cy="2319338"/>
          </a:xfrm>
        </p:spPr>
      </p:pic>
      <p:pic>
        <p:nvPicPr>
          <p:cNvPr id="29701" name="Picture 7" descr="kre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672263" y="3860801"/>
            <a:ext cx="3744912" cy="2805113"/>
          </a:xfrm>
        </p:spPr>
      </p:pic>
    </p:spTree>
    <p:extLst>
      <p:ext uri="{BB962C8B-B14F-4D97-AF65-F5344CB8AC3E}">
        <p14:creationId xmlns:p14="http://schemas.microsoft.com/office/powerpoint/2010/main" val="34713602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tr-TR" altLang="tr-TR" sz="3900" b="1" dirty="0"/>
              <a:t>Kornea refleksi</a:t>
            </a:r>
          </a:p>
        </p:txBody>
      </p:sp>
      <p:sp>
        <p:nvSpPr>
          <p:cNvPr id="30723" name="Rectangle 3"/>
          <p:cNvSpPr>
            <a:spLocks noGrp="1" noChangeArrowheads="1"/>
          </p:cNvSpPr>
          <p:nvPr>
            <p:ph type="body" sz="half" idx="1"/>
          </p:nvPr>
        </p:nvSpPr>
        <p:spPr/>
        <p:txBody>
          <a:bodyPr>
            <a:normAutofit/>
          </a:bodyPr>
          <a:lstStyle/>
          <a:p>
            <a:pPr eaLnBrk="1" hangingPunct="1"/>
            <a:r>
              <a:rPr lang="tr-TR" altLang="tr-TR" sz="2400" dirty="0">
                <a:latin typeface="Times New Roman" panose="02020603050405020304" pitchFamily="18" charset="0"/>
              </a:rPr>
              <a:t>Bir pamuk parçası bükülür ucu inceltilir ve gözün dış kısmına hafifçe dokunulur. Hastanın pamuğu görüp kendisini şartlandırmasını engellemek için hastaya yukarı doğru bakması söylenir. Refleks sağlam ise her iki gözde kapanır. Refleksin alınmaması halinde </a:t>
            </a:r>
            <a:r>
              <a:rPr lang="tr-TR" altLang="tr-TR" sz="2400" dirty="0" err="1">
                <a:latin typeface="Times New Roman" panose="02020603050405020304" pitchFamily="18" charset="0"/>
              </a:rPr>
              <a:t>trigeminus</a:t>
            </a:r>
            <a:r>
              <a:rPr lang="tr-TR" altLang="tr-TR" sz="2400" dirty="0">
                <a:latin typeface="Times New Roman" panose="02020603050405020304" pitchFamily="18" charset="0"/>
              </a:rPr>
              <a:t> veya </a:t>
            </a:r>
            <a:r>
              <a:rPr lang="tr-TR" altLang="tr-TR" sz="2400" dirty="0" err="1">
                <a:latin typeface="Times New Roman" panose="02020603050405020304" pitchFamily="18" charset="0"/>
              </a:rPr>
              <a:t>facialis</a:t>
            </a:r>
            <a:r>
              <a:rPr lang="tr-TR" altLang="tr-TR" sz="2400" dirty="0">
                <a:latin typeface="Times New Roman" panose="02020603050405020304" pitchFamily="18" charset="0"/>
              </a:rPr>
              <a:t> sinirinde yada beyindeki odaklarda problem ( lezyon, kesi … ) olduğunu gösterir </a:t>
            </a:r>
          </a:p>
        </p:txBody>
      </p:sp>
      <p:pic>
        <p:nvPicPr>
          <p:cNvPr id="30724" name="Picture 5" descr="k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72263" y="1628775"/>
            <a:ext cx="3714750" cy="2782888"/>
          </a:xfrm>
        </p:spPr>
      </p:pic>
    </p:spTree>
    <p:extLst>
      <p:ext uri="{BB962C8B-B14F-4D97-AF65-F5344CB8AC3E}">
        <p14:creationId xmlns:p14="http://schemas.microsoft.com/office/powerpoint/2010/main" val="35058056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tr-TR" altLang="tr-TR" sz="3500" b="1" dirty="0" err="1"/>
              <a:t>Velum-faringium</a:t>
            </a:r>
            <a:r>
              <a:rPr lang="tr-TR" altLang="tr-TR" sz="3500" b="1" dirty="0"/>
              <a:t> refleksi</a:t>
            </a:r>
            <a:r>
              <a:rPr lang="tr-TR" altLang="tr-TR" sz="3500" dirty="0"/>
              <a:t/>
            </a:r>
            <a:br>
              <a:rPr lang="tr-TR" altLang="tr-TR" sz="3500" dirty="0"/>
            </a:br>
            <a:endParaRPr lang="tr-TR" altLang="tr-TR" sz="3500" dirty="0"/>
          </a:p>
        </p:txBody>
      </p:sp>
      <p:sp>
        <p:nvSpPr>
          <p:cNvPr id="31747" name="Rectangle 3"/>
          <p:cNvSpPr>
            <a:spLocks noGrp="1" noChangeArrowheads="1"/>
          </p:cNvSpPr>
          <p:nvPr>
            <p:ph type="body" sz="half" idx="1"/>
          </p:nvPr>
        </p:nvSpPr>
        <p:spPr/>
        <p:txBody>
          <a:bodyPr/>
          <a:lstStyle/>
          <a:p>
            <a:pPr eaLnBrk="1" hangingPunct="1"/>
            <a:r>
              <a:rPr lang="tr-TR" altLang="tr-TR" sz="2000" dirty="0">
                <a:latin typeface="Times New Roman" panose="02020603050405020304" pitchFamily="18" charset="0"/>
              </a:rPr>
              <a:t>Ucu bükülmüş bir kağıt parçası veya </a:t>
            </a:r>
            <a:r>
              <a:rPr lang="tr-TR" altLang="tr-TR" sz="2000" dirty="0" smtClean="0">
                <a:latin typeface="Times New Roman" panose="02020603050405020304" pitchFamily="18" charset="0"/>
              </a:rPr>
              <a:t>pamuk </a:t>
            </a:r>
            <a:r>
              <a:rPr lang="tr-TR" altLang="tr-TR" sz="2000" dirty="0">
                <a:latin typeface="Times New Roman" panose="02020603050405020304" pitchFamily="18" charset="0"/>
              </a:rPr>
              <a:t>ile yumuşak damağa dokunulur. Bu muayenede yumuşak damak yukarı kalkar, </a:t>
            </a:r>
            <a:r>
              <a:rPr lang="tr-TR" altLang="tr-TR" sz="2000" dirty="0" err="1">
                <a:latin typeface="Times New Roman" panose="02020603050405020304" pitchFamily="18" charset="0"/>
              </a:rPr>
              <a:t>farinks</a:t>
            </a:r>
            <a:r>
              <a:rPr lang="tr-TR" altLang="tr-TR" sz="2000" dirty="0">
                <a:latin typeface="Times New Roman" panose="02020603050405020304" pitchFamily="18" charset="0"/>
              </a:rPr>
              <a:t> kasılır ve hasta öğürür ( kusma refleksi ). </a:t>
            </a:r>
            <a:endParaRPr lang="tr-TR" altLang="tr-TR" sz="2000" dirty="0" smtClean="0">
              <a:latin typeface="Times New Roman" panose="02020603050405020304" pitchFamily="18" charset="0"/>
            </a:endParaRPr>
          </a:p>
          <a:p>
            <a:pPr eaLnBrk="1" hangingPunct="1"/>
            <a:r>
              <a:rPr lang="tr-TR" altLang="tr-TR" sz="2000" dirty="0" smtClean="0">
                <a:latin typeface="Times New Roman" panose="02020603050405020304" pitchFamily="18" charset="0"/>
              </a:rPr>
              <a:t>Bu </a:t>
            </a:r>
            <a:r>
              <a:rPr lang="tr-TR" altLang="tr-TR" sz="2000" dirty="0">
                <a:latin typeface="Times New Roman" panose="02020603050405020304" pitchFamily="18" charset="0"/>
              </a:rPr>
              <a:t>refleksin alınmaması durumunda </a:t>
            </a:r>
            <a:r>
              <a:rPr lang="tr-TR" altLang="tr-TR" sz="2000" dirty="0" err="1">
                <a:latin typeface="Times New Roman" panose="02020603050405020304" pitchFamily="18" charset="0"/>
              </a:rPr>
              <a:t>glossofaringeus,vagus</a:t>
            </a:r>
            <a:r>
              <a:rPr lang="tr-TR" altLang="tr-TR" sz="2000" dirty="0">
                <a:latin typeface="Times New Roman" panose="02020603050405020304" pitchFamily="18" charset="0"/>
              </a:rPr>
              <a:t> sinirlerinde yada beyin odaklarında problem ( lezyon, kesi … ) olduğunu gösterir </a:t>
            </a:r>
          </a:p>
        </p:txBody>
      </p:sp>
      <p:pic>
        <p:nvPicPr>
          <p:cNvPr id="31748" name="Picture 5" descr="farinks-refleks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11900" y="1773238"/>
            <a:ext cx="4033838" cy="279876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5499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tr-TR" altLang="tr-TR" sz="3900" b="1" dirty="0"/>
              <a:t>Karın cildi refleksleri</a:t>
            </a:r>
          </a:p>
        </p:txBody>
      </p:sp>
      <p:sp>
        <p:nvSpPr>
          <p:cNvPr id="32771" name="Rectangle 3"/>
          <p:cNvSpPr>
            <a:spLocks noGrp="1" noChangeArrowheads="1"/>
          </p:cNvSpPr>
          <p:nvPr>
            <p:ph type="body" sz="half" idx="1"/>
          </p:nvPr>
        </p:nvSpPr>
        <p:spPr/>
        <p:txBody>
          <a:bodyPr/>
          <a:lstStyle/>
          <a:p>
            <a:pPr eaLnBrk="1" hangingPunct="1"/>
            <a:r>
              <a:rPr lang="tr-TR" altLang="tr-TR" sz="1800" dirty="0">
                <a:latin typeface="Times New Roman" panose="02020603050405020304" pitchFamily="18" charset="0"/>
              </a:rPr>
              <a:t>Hastaya dizlerini hafifçe büküp, sırt üstü yatması söylenir. Sert bir cisimle hastanın derisi dıştan içe doğru çizilir </a:t>
            </a:r>
            <a:endParaRPr lang="tr-TR" altLang="tr-TR" sz="1800" dirty="0" smtClean="0">
              <a:latin typeface="Times New Roman" panose="02020603050405020304" pitchFamily="18" charset="0"/>
            </a:endParaRPr>
          </a:p>
          <a:p>
            <a:pPr eaLnBrk="1" hangingPunct="1"/>
            <a:r>
              <a:rPr lang="tr-TR" altLang="tr-TR" sz="1800" dirty="0" smtClean="0">
                <a:latin typeface="Times New Roman" panose="02020603050405020304" pitchFamily="18" charset="0"/>
              </a:rPr>
              <a:t>Normalde çok kısa bir süre </a:t>
            </a:r>
            <a:r>
              <a:rPr lang="tr-TR" altLang="tr-TR" sz="1800" dirty="0" err="1" smtClean="0">
                <a:latin typeface="Times New Roman" panose="02020603050405020304" pitchFamily="18" charset="0"/>
              </a:rPr>
              <a:t>umblikus</a:t>
            </a:r>
            <a:r>
              <a:rPr lang="tr-TR" altLang="tr-TR" sz="1800" dirty="0" smtClean="0">
                <a:latin typeface="Times New Roman" panose="02020603050405020304" pitchFamily="18" charset="0"/>
              </a:rPr>
              <a:t> </a:t>
            </a:r>
            <a:r>
              <a:rPr lang="tr-TR" altLang="tr-TR" sz="1800" dirty="0">
                <a:latin typeface="Times New Roman" panose="02020603050405020304" pitchFamily="18" charset="0"/>
              </a:rPr>
              <a:t>çizilen tarafa doğru çekilir.  </a:t>
            </a:r>
          </a:p>
          <a:p>
            <a:pPr eaLnBrk="1" hangingPunct="1"/>
            <a:r>
              <a:rPr lang="tr-TR" altLang="tr-TR" sz="1800" dirty="0">
                <a:latin typeface="Times New Roman" panose="02020603050405020304" pitchFamily="18" charset="0"/>
              </a:rPr>
              <a:t>Karın derisi reflekslerinin yaşlılarda, şişman kişilerde, çok doğum yapmış kadınlarda alınamayabilir</a:t>
            </a:r>
          </a:p>
          <a:p>
            <a:pPr eaLnBrk="1" hangingPunct="1"/>
            <a:r>
              <a:rPr lang="tr-TR" altLang="tr-TR" sz="1800" dirty="0">
                <a:latin typeface="Times New Roman" panose="02020603050405020304" pitchFamily="18" charset="0"/>
              </a:rPr>
              <a:t> Refleksin alınamaması halinde T7-T12 kısmında yada bunun üstündeki alanlarda problem ( lezyon, kesi … ) olduğunu gösterir.</a:t>
            </a:r>
          </a:p>
          <a:p>
            <a:pPr eaLnBrk="1" hangingPunct="1"/>
            <a:endParaRPr lang="tr-TR" altLang="tr-TR" sz="1800" dirty="0">
              <a:latin typeface="Times New Roman" panose="02020603050405020304" pitchFamily="18" charset="0"/>
            </a:endParaRPr>
          </a:p>
        </p:txBody>
      </p:sp>
      <p:pic>
        <p:nvPicPr>
          <p:cNvPr id="32772" name="Picture 5" descr="kr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73626" y="3579814"/>
            <a:ext cx="3167063" cy="2371725"/>
          </a:xfrm>
        </p:spPr>
      </p:pic>
    </p:spTree>
    <p:extLst>
      <p:ext uri="{BB962C8B-B14F-4D97-AF65-F5344CB8AC3E}">
        <p14:creationId xmlns:p14="http://schemas.microsoft.com/office/powerpoint/2010/main" val="3830155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tr-TR" altLang="tr-TR" sz="3900" b="1" dirty="0" err="1"/>
              <a:t>Plantar</a:t>
            </a:r>
            <a:r>
              <a:rPr lang="tr-TR" altLang="tr-TR" sz="3900" b="1" dirty="0"/>
              <a:t> refleks</a:t>
            </a:r>
          </a:p>
        </p:txBody>
      </p:sp>
      <p:sp>
        <p:nvSpPr>
          <p:cNvPr id="34819" name="Rectangle 3"/>
          <p:cNvSpPr>
            <a:spLocks noGrp="1" noChangeArrowheads="1"/>
          </p:cNvSpPr>
          <p:nvPr>
            <p:ph type="body" sz="half" idx="1"/>
          </p:nvPr>
        </p:nvSpPr>
        <p:spPr/>
        <p:txBody>
          <a:bodyPr/>
          <a:lstStyle/>
          <a:p>
            <a:pPr eaLnBrk="1" hangingPunct="1">
              <a:lnSpc>
                <a:spcPct val="80000"/>
              </a:lnSpc>
            </a:pPr>
            <a:r>
              <a:rPr lang="tr-TR" altLang="tr-TR" sz="2000" dirty="0">
                <a:latin typeface="Times New Roman" panose="02020603050405020304" pitchFamily="18" charset="0"/>
              </a:rPr>
              <a:t>Ayak tabanının dış kısmı, topuktan küçük parmağa doğru </a:t>
            </a:r>
            <a:r>
              <a:rPr lang="tr-TR" altLang="tr-TR" sz="2000" dirty="0" smtClean="0">
                <a:latin typeface="Times New Roman" panose="02020603050405020304" pitchFamily="18" charset="0"/>
              </a:rPr>
              <a:t>yukarı yönde </a:t>
            </a:r>
            <a:r>
              <a:rPr lang="tr-TR" altLang="tr-TR" sz="2000" dirty="0">
                <a:latin typeface="Times New Roman" panose="02020603050405020304" pitchFamily="18" charset="0"/>
              </a:rPr>
              <a:t>doğru sert bir cisimle </a:t>
            </a:r>
            <a:r>
              <a:rPr lang="tr-TR" altLang="tr-TR" sz="2000" dirty="0" smtClean="0">
                <a:latin typeface="Times New Roman" panose="02020603050405020304" pitchFamily="18" charset="0"/>
              </a:rPr>
              <a:t>çizilir</a:t>
            </a:r>
            <a:r>
              <a:rPr lang="tr-TR" altLang="tr-TR" sz="2000" dirty="0">
                <a:latin typeface="Times New Roman" panose="02020603050405020304" pitchFamily="18" charset="0"/>
              </a:rPr>
              <a:t>. </a:t>
            </a:r>
          </a:p>
          <a:p>
            <a:pPr eaLnBrk="1" hangingPunct="1">
              <a:lnSpc>
                <a:spcPct val="80000"/>
              </a:lnSpc>
            </a:pPr>
            <a:r>
              <a:rPr lang="tr-TR" altLang="tr-TR" sz="2000" dirty="0">
                <a:latin typeface="Times New Roman" panose="02020603050405020304" pitchFamily="18" charset="0"/>
              </a:rPr>
              <a:t>Normal refleks ayak parmaklarının ayak tabanına doğru kasılmasıdır.  </a:t>
            </a:r>
          </a:p>
          <a:p>
            <a:pPr eaLnBrk="1" hangingPunct="1">
              <a:lnSpc>
                <a:spcPct val="80000"/>
              </a:lnSpc>
            </a:pPr>
            <a:r>
              <a:rPr lang="tr-TR" altLang="tr-TR" sz="2000" dirty="0">
                <a:latin typeface="Times New Roman" panose="02020603050405020304" pitchFamily="18" charset="0"/>
              </a:rPr>
              <a:t>Patolojik refleks ise ayak parmaklarının yelpaze şeklinde açılması durumudur (</a:t>
            </a:r>
            <a:r>
              <a:rPr lang="tr-TR" altLang="tr-TR" sz="2000" dirty="0" err="1">
                <a:latin typeface="Times New Roman" panose="02020603050405020304" pitchFamily="18" charset="0"/>
              </a:rPr>
              <a:t>babinski</a:t>
            </a:r>
            <a:r>
              <a:rPr lang="tr-TR" altLang="tr-TR" sz="2000" dirty="0">
                <a:latin typeface="Times New Roman" panose="02020603050405020304" pitchFamily="18" charset="0"/>
              </a:rPr>
              <a:t>)</a:t>
            </a:r>
          </a:p>
          <a:p>
            <a:pPr eaLnBrk="1" hangingPunct="1">
              <a:lnSpc>
                <a:spcPct val="80000"/>
              </a:lnSpc>
            </a:pPr>
            <a:r>
              <a:rPr lang="tr-TR" altLang="tr-TR" sz="2000" dirty="0">
                <a:latin typeface="Times New Roman" panose="02020603050405020304" pitchFamily="18" charset="0"/>
              </a:rPr>
              <a:t> Bu refleksin patolojik olması durumunda S1-S2 kısmında yada bunun üstündeki alanlarda problem ( lezyon, kesi… ) olduğunu gösterir. </a:t>
            </a:r>
          </a:p>
          <a:p>
            <a:pPr eaLnBrk="1" hangingPunct="1">
              <a:lnSpc>
                <a:spcPct val="80000"/>
              </a:lnSpc>
            </a:pPr>
            <a:endParaRPr lang="tr-TR" altLang="tr-TR" sz="2000" dirty="0">
              <a:latin typeface="Times New Roman" panose="02020603050405020304" pitchFamily="18" charset="0"/>
            </a:endParaRPr>
          </a:p>
        </p:txBody>
      </p:sp>
      <p:pic>
        <p:nvPicPr>
          <p:cNvPr id="34820" name="Picture 5" descr="bbbb"/>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83338" y="2041525"/>
            <a:ext cx="4284662" cy="3155950"/>
          </a:xfrm>
        </p:spPr>
      </p:pic>
    </p:spTree>
    <p:extLst>
      <p:ext uri="{BB962C8B-B14F-4D97-AF65-F5344CB8AC3E}">
        <p14:creationId xmlns:p14="http://schemas.microsoft.com/office/powerpoint/2010/main" val="7928943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tr-TR" altLang="tr-TR" sz="3600" b="1">
                <a:latin typeface="Times New Roman" panose="02020603050405020304" pitchFamily="18" charset="0"/>
              </a:rPr>
              <a:t>Derin tendon refleksleri:</a:t>
            </a:r>
          </a:p>
        </p:txBody>
      </p:sp>
      <p:sp>
        <p:nvSpPr>
          <p:cNvPr id="35843" name="Rectangle 3"/>
          <p:cNvSpPr>
            <a:spLocks noGrp="1" noChangeArrowheads="1"/>
          </p:cNvSpPr>
          <p:nvPr>
            <p:ph type="body" sz="half" idx="1"/>
          </p:nvPr>
        </p:nvSpPr>
        <p:spPr/>
        <p:txBody>
          <a:bodyPr/>
          <a:lstStyle/>
          <a:p>
            <a:pPr eaLnBrk="1" hangingPunct="1"/>
            <a:r>
              <a:rPr lang="tr-TR" altLang="tr-TR" sz="2000" dirty="0">
                <a:latin typeface="Times New Roman" panose="02020603050405020304" pitchFamily="18" charset="0"/>
              </a:rPr>
              <a:t>Derin </a:t>
            </a:r>
            <a:r>
              <a:rPr lang="tr-TR" altLang="tr-TR" sz="2000" dirty="0" err="1">
                <a:latin typeface="Times New Roman" panose="02020603050405020304" pitchFamily="18" charset="0"/>
              </a:rPr>
              <a:t>tendon</a:t>
            </a:r>
            <a:r>
              <a:rPr lang="tr-TR" altLang="tr-TR" sz="2000" dirty="0">
                <a:latin typeface="Times New Roman" panose="02020603050405020304" pitchFamily="18" charset="0"/>
              </a:rPr>
              <a:t> refleksleri; </a:t>
            </a:r>
            <a:r>
              <a:rPr lang="tr-TR" altLang="tr-TR" sz="2000" dirty="0" err="1">
                <a:latin typeface="Times New Roman" panose="02020603050405020304" pitchFamily="18" charset="0"/>
              </a:rPr>
              <a:t>periferik</a:t>
            </a:r>
            <a:r>
              <a:rPr lang="tr-TR" altLang="tr-TR" sz="2000" dirty="0">
                <a:latin typeface="Times New Roman" panose="02020603050405020304" pitchFamily="18" charset="0"/>
              </a:rPr>
              <a:t> sinir ve ilgili </a:t>
            </a:r>
            <a:r>
              <a:rPr lang="tr-TR" altLang="tr-TR" sz="2000" dirty="0" err="1">
                <a:latin typeface="Times New Roman" panose="02020603050405020304" pitchFamily="18" charset="0"/>
              </a:rPr>
              <a:t>medulla</a:t>
            </a:r>
            <a:r>
              <a:rPr lang="tr-TR" altLang="tr-TR" sz="2000" dirty="0">
                <a:latin typeface="Times New Roman" panose="02020603050405020304" pitchFamily="18" charset="0"/>
              </a:rPr>
              <a:t> </a:t>
            </a:r>
            <a:r>
              <a:rPr lang="tr-TR" altLang="tr-TR" sz="2000" dirty="0" err="1">
                <a:latin typeface="Times New Roman" panose="02020603050405020304" pitchFamily="18" charset="0"/>
              </a:rPr>
              <a:t>spinalis</a:t>
            </a:r>
            <a:r>
              <a:rPr lang="tr-TR" altLang="tr-TR" sz="2000" dirty="0">
                <a:latin typeface="Times New Roman" panose="02020603050405020304" pitchFamily="18" charset="0"/>
              </a:rPr>
              <a:t> </a:t>
            </a:r>
            <a:r>
              <a:rPr lang="tr-TR" altLang="tr-TR" sz="2000" dirty="0" err="1">
                <a:latin typeface="Times New Roman" panose="02020603050405020304" pitchFamily="18" charset="0"/>
              </a:rPr>
              <a:t>segmenti</a:t>
            </a:r>
            <a:r>
              <a:rPr lang="tr-TR" altLang="tr-TR" sz="2000" dirty="0">
                <a:latin typeface="Times New Roman" panose="02020603050405020304" pitchFamily="18" charset="0"/>
              </a:rPr>
              <a:t> veya </a:t>
            </a:r>
            <a:r>
              <a:rPr lang="tr-TR" altLang="tr-TR" sz="2000" dirty="0" err="1">
                <a:latin typeface="Times New Roman" panose="02020603050405020304" pitchFamily="18" charset="0"/>
              </a:rPr>
              <a:t>effektör</a:t>
            </a:r>
            <a:r>
              <a:rPr lang="tr-TR" altLang="tr-TR" sz="2000" dirty="0">
                <a:latin typeface="Times New Roman" panose="02020603050405020304" pitchFamily="18" charset="0"/>
              </a:rPr>
              <a:t> organ olan kasın hastalıklarında azalır veya kaybolurlar. </a:t>
            </a:r>
            <a:endParaRPr lang="tr-TR" altLang="tr-TR" sz="2000" dirty="0" smtClean="0">
              <a:latin typeface="Times New Roman" panose="02020603050405020304" pitchFamily="18" charset="0"/>
            </a:endParaRPr>
          </a:p>
          <a:p>
            <a:pPr eaLnBrk="1" hangingPunct="1"/>
            <a:r>
              <a:rPr lang="tr-TR" altLang="tr-TR" sz="2000" dirty="0" smtClean="0">
                <a:latin typeface="Times New Roman" panose="02020603050405020304" pitchFamily="18" charset="0"/>
              </a:rPr>
              <a:t>Bu </a:t>
            </a:r>
            <a:r>
              <a:rPr lang="tr-TR" altLang="tr-TR" sz="2000" dirty="0">
                <a:latin typeface="Times New Roman" panose="02020603050405020304" pitchFamily="18" charset="0"/>
              </a:rPr>
              <a:t>refleksler üst merkezlerin inhibitör etkisinden kurtuldukları zaman yani 1. nöron lezyonlarında canlanırlar.</a:t>
            </a:r>
          </a:p>
        </p:txBody>
      </p:sp>
      <p:pic>
        <p:nvPicPr>
          <p:cNvPr id="35844" name="Picture 5" descr="imagesCAE8KN1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96752" y="3478072"/>
            <a:ext cx="2179638" cy="290988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9742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tr-TR" altLang="tr-TR" sz="3600" b="1">
                <a:latin typeface="Times New Roman" panose="02020603050405020304" pitchFamily="18" charset="0"/>
              </a:rPr>
              <a:t>BİCEPS REFLEKSİ</a:t>
            </a:r>
          </a:p>
        </p:txBody>
      </p:sp>
      <p:pic>
        <p:nvPicPr>
          <p:cNvPr id="36867" name="Picture 6" descr="imagesCA406J58"/>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43139" y="1989138"/>
            <a:ext cx="3443287" cy="3605212"/>
          </a:xfrm>
        </p:spPr>
      </p:pic>
      <p:pic>
        <p:nvPicPr>
          <p:cNvPr id="36868" name="Picture 7" descr="imagesCANPX6N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880100" y="2206625"/>
            <a:ext cx="4787900" cy="3182938"/>
          </a:xfrm>
        </p:spPr>
      </p:pic>
    </p:spTree>
    <p:extLst>
      <p:ext uri="{BB962C8B-B14F-4D97-AF65-F5344CB8AC3E}">
        <p14:creationId xmlns:p14="http://schemas.microsoft.com/office/powerpoint/2010/main" val="16197142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tr-TR" altLang="tr-TR" sz="3600">
                <a:latin typeface="Times New Roman" panose="02020603050405020304" pitchFamily="18" charset="0"/>
              </a:rPr>
              <a:t>TRİCEPS REFLEKSİ</a:t>
            </a:r>
          </a:p>
        </p:txBody>
      </p:sp>
      <p:pic>
        <p:nvPicPr>
          <p:cNvPr id="37891" name="Picture 6" descr="imagesCAJT0KLC"/>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19288" y="2278064"/>
            <a:ext cx="4176712" cy="3127375"/>
          </a:xfrm>
        </p:spPr>
      </p:pic>
      <p:pic>
        <p:nvPicPr>
          <p:cNvPr id="37892" name="Picture 7" descr="imagesCAVM7WSB"/>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240464" y="2135188"/>
            <a:ext cx="4427537" cy="3302000"/>
          </a:xfrm>
        </p:spPr>
      </p:pic>
    </p:spTree>
    <p:extLst>
      <p:ext uri="{BB962C8B-B14F-4D97-AF65-F5344CB8AC3E}">
        <p14:creationId xmlns:p14="http://schemas.microsoft.com/office/powerpoint/2010/main" val="28450181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5" descr="untitled"/>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328988" y="1773238"/>
            <a:ext cx="4787900" cy="4895850"/>
          </a:xfrm>
        </p:spPr>
      </p:pic>
      <p:sp>
        <p:nvSpPr>
          <p:cNvPr id="38914" name="Rectangle 2"/>
          <p:cNvSpPr>
            <a:spLocks noGrp="1" noChangeArrowheads="1"/>
          </p:cNvSpPr>
          <p:nvPr>
            <p:ph type="title" idx="4294967295"/>
          </p:nvPr>
        </p:nvSpPr>
        <p:spPr>
          <a:xfrm>
            <a:off x="0" y="260350"/>
            <a:ext cx="8229600" cy="1143000"/>
          </a:xfrm>
        </p:spPr>
        <p:txBody>
          <a:bodyPr/>
          <a:lstStyle/>
          <a:p>
            <a:pPr eaLnBrk="1" hangingPunct="1"/>
            <a:r>
              <a:rPr lang="tr-TR" altLang="tr-TR" sz="3600">
                <a:latin typeface="Times New Roman" panose="02020603050405020304" pitchFamily="18" charset="0"/>
              </a:rPr>
              <a:t>STİLORADİAL REFLEKS</a:t>
            </a:r>
          </a:p>
        </p:txBody>
      </p:sp>
    </p:spTree>
    <p:extLst>
      <p:ext uri="{BB962C8B-B14F-4D97-AF65-F5344CB8AC3E}">
        <p14:creationId xmlns:p14="http://schemas.microsoft.com/office/powerpoint/2010/main" val="33549201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title"/>
          </p:nvPr>
        </p:nvSpPr>
        <p:spPr/>
        <p:txBody>
          <a:bodyPr/>
          <a:lstStyle/>
          <a:p>
            <a:pPr eaLnBrk="1" hangingPunct="1"/>
            <a:r>
              <a:rPr lang="tr-TR" altLang="tr-TR" sz="3600">
                <a:latin typeface="Times New Roman" panose="02020603050405020304" pitchFamily="18" charset="0"/>
              </a:rPr>
              <a:t>PATELLA REFLEKSİ</a:t>
            </a:r>
          </a:p>
        </p:txBody>
      </p:sp>
      <p:sp>
        <p:nvSpPr>
          <p:cNvPr id="39939" name="Rectangle 6"/>
          <p:cNvSpPr>
            <a:spLocks noGrp="1" noChangeArrowheads="1"/>
          </p:cNvSpPr>
          <p:nvPr>
            <p:ph sz="half" idx="1"/>
          </p:nvPr>
        </p:nvSpPr>
        <p:spPr/>
        <p:txBody>
          <a:bodyPr/>
          <a:lstStyle/>
          <a:p>
            <a:pPr eaLnBrk="1" hangingPunct="1"/>
            <a:endParaRPr lang="tr-TR" altLang="tr-TR" sz="2600"/>
          </a:p>
        </p:txBody>
      </p:sp>
      <p:pic>
        <p:nvPicPr>
          <p:cNvPr id="39941" name="Picture 8" descr="pa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1" y="1844676"/>
            <a:ext cx="4392613" cy="3609975"/>
          </a:xfrm>
        </p:spPr>
      </p:pic>
      <p:pic>
        <p:nvPicPr>
          <p:cNvPr id="39940" name="Picture 4"/>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0" y="1614488"/>
            <a:ext cx="4052888" cy="4497387"/>
          </a:xfrm>
          <a:noFill/>
        </p:spPr>
      </p:pic>
    </p:spTree>
    <p:extLst>
      <p:ext uri="{BB962C8B-B14F-4D97-AF65-F5344CB8AC3E}">
        <p14:creationId xmlns:p14="http://schemas.microsoft.com/office/powerpoint/2010/main" val="1624216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tr-TR" altLang="tr-TR" sz="3600">
                <a:latin typeface="Times New Roman" panose="02020603050405020304" pitchFamily="18" charset="0"/>
              </a:rPr>
              <a:t>AŞİL REFLEKSİ</a:t>
            </a:r>
          </a:p>
        </p:txBody>
      </p:sp>
      <p:sp>
        <p:nvSpPr>
          <p:cNvPr id="40963" name="Rectangle 3"/>
          <p:cNvSpPr>
            <a:spLocks noGrp="1" noChangeArrowheads="1"/>
          </p:cNvSpPr>
          <p:nvPr>
            <p:ph idx="1"/>
          </p:nvPr>
        </p:nvSpPr>
        <p:spPr/>
        <p:txBody>
          <a:bodyPr/>
          <a:lstStyle/>
          <a:p>
            <a:pPr eaLnBrk="1" hangingPunct="1"/>
            <a:endParaRPr lang="tr-TR" altLang="tr-TR" smtClean="0"/>
          </a:p>
        </p:txBody>
      </p:sp>
      <p:pic>
        <p:nvPicPr>
          <p:cNvPr id="40964" name="Picture 4" descr="imagesCAQCY0Z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539" y="1916113"/>
            <a:ext cx="4751387"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0398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tr-TR" altLang="tr-TR" sz="3600" b="1">
                <a:latin typeface="Times New Roman" panose="02020603050405020304" pitchFamily="18" charset="0"/>
              </a:rPr>
              <a:t>Patolojik refleksler</a:t>
            </a:r>
          </a:p>
        </p:txBody>
      </p:sp>
      <p:sp>
        <p:nvSpPr>
          <p:cNvPr id="43011" name="Rectangle 3"/>
          <p:cNvSpPr>
            <a:spLocks noGrp="1" noChangeArrowheads="1"/>
          </p:cNvSpPr>
          <p:nvPr>
            <p:ph idx="1"/>
          </p:nvPr>
        </p:nvSpPr>
        <p:spPr/>
        <p:txBody>
          <a:bodyPr/>
          <a:lstStyle/>
          <a:p>
            <a:pPr eaLnBrk="1" hangingPunct="1"/>
            <a:r>
              <a:rPr lang="tr-TR" altLang="tr-TR" sz="2400">
                <a:latin typeface="Times New Roman" panose="02020603050405020304" pitchFamily="18" charset="0"/>
              </a:rPr>
              <a:t>Üst motor nöron hastalıkları ile ilişkili olarak, medulla spinalis ilkel reflekslerinin serebral inhibisyondan kurtulması patolojik reflekslerin temel mekanizmasını oluşturur.</a:t>
            </a:r>
          </a:p>
        </p:txBody>
      </p:sp>
    </p:spTree>
    <p:extLst>
      <p:ext uri="{BB962C8B-B14F-4D97-AF65-F5344CB8AC3E}">
        <p14:creationId xmlns:p14="http://schemas.microsoft.com/office/powerpoint/2010/main" val="34469416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sz="3000" b="1" dirty="0">
                <a:latin typeface="Times New Roman" panose="02020603050405020304" pitchFamily="18" charset="0"/>
                <a:cs typeface="Times New Roman" panose="02020603050405020304" pitchFamily="18" charset="0"/>
              </a:rPr>
              <a:t>İlkel refleksler</a:t>
            </a:r>
          </a:p>
          <a:p>
            <a:r>
              <a:rPr lang="tr-TR" sz="2600" dirty="0">
                <a:latin typeface="Times New Roman" panose="02020603050405020304" pitchFamily="18" charset="0"/>
                <a:cs typeface="Times New Roman" panose="02020603050405020304" pitchFamily="18" charset="0"/>
              </a:rPr>
              <a:t>Erişkinde hareket santral sinir sistemi tarafından kontrol edilir. </a:t>
            </a:r>
            <a:r>
              <a:rPr lang="tr-TR" sz="2600" dirty="0" err="1">
                <a:latin typeface="Times New Roman" panose="02020603050405020304" pitchFamily="18" charset="0"/>
                <a:cs typeface="Times New Roman" panose="02020603050405020304" pitchFamily="18" charset="0"/>
              </a:rPr>
              <a:t>Yenidoğanda</a:t>
            </a:r>
            <a:r>
              <a:rPr lang="tr-TR" sz="2600" dirty="0">
                <a:latin typeface="Times New Roman" panose="02020603050405020304" pitchFamily="18" charset="0"/>
                <a:cs typeface="Times New Roman" panose="02020603050405020304" pitchFamily="18" charset="0"/>
              </a:rPr>
              <a:t> ise bu kontrol beyin sapı ve </a:t>
            </a:r>
            <a:r>
              <a:rPr lang="tr-TR" sz="2600" dirty="0" err="1">
                <a:latin typeface="Times New Roman" panose="02020603050405020304" pitchFamily="18" charset="0"/>
                <a:cs typeface="Times New Roman" panose="02020603050405020304" pitchFamily="18" charset="0"/>
              </a:rPr>
              <a:t>spinal</a:t>
            </a:r>
            <a:r>
              <a:rPr lang="tr-TR" sz="2600" dirty="0">
                <a:latin typeface="Times New Roman" panose="02020603050405020304" pitchFamily="18" charset="0"/>
                <a:cs typeface="Times New Roman" panose="02020603050405020304" pitchFamily="18" charset="0"/>
              </a:rPr>
              <a:t> </a:t>
            </a:r>
            <a:r>
              <a:rPr lang="tr-TR" sz="2600" dirty="0" err="1">
                <a:latin typeface="Times New Roman" panose="02020603050405020304" pitchFamily="18" charset="0"/>
                <a:cs typeface="Times New Roman" panose="02020603050405020304" pitchFamily="18" charset="0"/>
              </a:rPr>
              <a:t>kord</a:t>
            </a:r>
            <a:r>
              <a:rPr lang="tr-TR" sz="2600" dirty="0">
                <a:latin typeface="Times New Roman" panose="02020603050405020304" pitchFamily="18" charset="0"/>
                <a:cs typeface="Times New Roman" panose="02020603050405020304" pitchFamily="18" charset="0"/>
              </a:rPr>
              <a:t> altındadır ve ilkel refleksler </a:t>
            </a:r>
            <a:r>
              <a:rPr lang="tr-TR" sz="2600" dirty="0" smtClean="0">
                <a:latin typeface="Times New Roman" panose="02020603050405020304" pitchFamily="18" charset="0"/>
                <a:cs typeface="Times New Roman" panose="02020603050405020304" pitchFamily="18" charset="0"/>
              </a:rPr>
              <a:t>şeklindedir</a:t>
            </a:r>
            <a:endParaRPr lang="tr-TR" sz="2600" dirty="0">
              <a:latin typeface="Times New Roman" panose="02020603050405020304" pitchFamily="18" charset="0"/>
              <a:cs typeface="Times New Roman" panose="02020603050405020304" pitchFamily="18" charset="0"/>
            </a:endParaRPr>
          </a:p>
          <a:p>
            <a:r>
              <a:rPr lang="tr-TR" sz="2600" dirty="0">
                <a:latin typeface="Times New Roman" panose="02020603050405020304" pitchFamily="18" charset="0"/>
                <a:cs typeface="Times New Roman" panose="02020603050405020304" pitchFamily="18" charset="0"/>
              </a:rPr>
              <a:t>Bunlar </a:t>
            </a:r>
            <a:r>
              <a:rPr lang="tr-TR" sz="2600" dirty="0" smtClean="0">
                <a:latin typeface="Times New Roman" panose="02020603050405020304" pitchFamily="18" charset="0"/>
                <a:cs typeface="Times New Roman" panose="02020603050405020304" pitchFamily="18" charset="0"/>
              </a:rPr>
              <a:t>3-6.ayda </a:t>
            </a:r>
            <a:r>
              <a:rPr lang="tr-TR" sz="2600" dirty="0">
                <a:latin typeface="Times New Roman" panose="02020603050405020304" pitchFamily="18" charset="0"/>
                <a:cs typeface="Times New Roman" panose="02020603050405020304" pitchFamily="18" charset="0"/>
              </a:rPr>
              <a:t>kaybolurlar, 6 aydan sonra halen gözlenmesi hastalık </a:t>
            </a:r>
            <a:r>
              <a:rPr lang="tr-TR" sz="2600" dirty="0" smtClean="0">
                <a:latin typeface="Times New Roman" panose="02020603050405020304" pitchFamily="18" charset="0"/>
                <a:cs typeface="Times New Roman" panose="02020603050405020304" pitchFamily="18" charset="0"/>
              </a:rPr>
              <a:t>belirtisidir</a:t>
            </a:r>
            <a:endParaRPr lang="tr-TR" sz="2600" dirty="0">
              <a:latin typeface="Times New Roman" panose="02020603050405020304" pitchFamily="18" charset="0"/>
              <a:cs typeface="Times New Roman" panose="02020603050405020304" pitchFamily="18" charset="0"/>
            </a:endParaRPr>
          </a:p>
          <a:p>
            <a:r>
              <a:rPr lang="tr-TR" sz="2600" dirty="0">
                <a:latin typeface="Times New Roman" panose="02020603050405020304" pitchFamily="18" charset="0"/>
                <a:cs typeface="Times New Roman" panose="02020603050405020304" pitchFamily="18" charset="0"/>
              </a:rPr>
              <a:t>Bunlar bir uyarıya karşı oluşan istemsiz </a:t>
            </a:r>
            <a:r>
              <a:rPr lang="tr-TR" sz="2600" dirty="0" smtClean="0">
                <a:latin typeface="Times New Roman" panose="02020603050405020304" pitchFamily="18" charset="0"/>
                <a:cs typeface="Times New Roman" panose="02020603050405020304" pitchFamily="18" charset="0"/>
              </a:rPr>
              <a:t>reflekslerdir</a:t>
            </a:r>
            <a:endParaRPr lang="tr-TR" sz="2600" dirty="0">
              <a:latin typeface="Times New Roman" panose="02020603050405020304" pitchFamily="18" charset="0"/>
              <a:cs typeface="Times New Roman" panose="02020603050405020304" pitchFamily="18" charset="0"/>
            </a:endParaRPr>
          </a:p>
          <a:p>
            <a:r>
              <a:rPr lang="tr-TR" sz="2600" dirty="0">
                <a:latin typeface="Times New Roman" panose="02020603050405020304" pitchFamily="18" charset="0"/>
                <a:cs typeface="Times New Roman" panose="02020603050405020304" pitchFamily="18" charset="0"/>
              </a:rPr>
              <a:t>Santral sistemi olgunlaştıkça bu refleksler baskılanır</a:t>
            </a:r>
          </a:p>
          <a:p>
            <a:endParaRPr lang="tr-TR" dirty="0"/>
          </a:p>
        </p:txBody>
      </p:sp>
    </p:spTree>
    <p:extLst>
      <p:ext uri="{BB962C8B-B14F-4D97-AF65-F5344CB8AC3E}">
        <p14:creationId xmlns:p14="http://schemas.microsoft.com/office/powerpoint/2010/main" val="2745364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tr-TR" altLang="tr-TR" b="1" dirty="0" smtClean="0">
              <a:solidFill>
                <a:srgbClr val="000099"/>
              </a:solidFill>
            </a:endParaRPr>
          </a:p>
        </p:txBody>
      </p:sp>
      <p:sp>
        <p:nvSpPr>
          <p:cNvPr id="26627"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b="1" dirty="0"/>
              <a:t>İlkel</a:t>
            </a:r>
            <a:r>
              <a:rPr lang="tr-TR" altLang="tr-TR" sz="3200" b="1" dirty="0"/>
              <a:t> refleksler</a:t>
            </a:r>
          </a:p>
          <a:p>
            <a:pPr eaLnBrk="1" hangingPunct="1">
              <a:buFont typeface="Wingdings" panose="05000000000000000000" pitchFamily="2" charset="2"/>
              <a:buChar char="u"/>
            </a:pPr>
            <a:endParaRPr lang="tr-TR" altLang="tr-TR" sz="2400" dirty="0"/>
          </a:p>
          <a:p>
            <a:pPr marL="0" indent="0" eaLnBrk="1" hangingPunct="1">
              <a:buNone/>
            </a:pPr>
            <a:r>
              <a:rPr lang="tr-TR" altLang="tr-TR" sz="2400" dirty="0" err="1"/>
              <a:t>Moro</a:t>
            </a:r>
            <a:r>
              <a:rPr lang="tr-TR" altLang="tr-TR" sz="2400" dirty="0"/>
              <a:t> refleksi</a:t>
            </a:r>
          </a:p>
        </p:txBody>
      </p:sp>
      <p:pic>
        <p:nvPicPr>
          <p:cNvPr id="26628" name="Picture 5" descr="moro-reflex"/>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24588" y="2362200"/>
            <a:ext cx="3810000" cy="3048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475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tr-TR" altLang="tr-TR" b="1" dirty="0" smtClean="0">
              <a:solidFill>
                <a:srgbClr val="000099"/>
              </a:solidFill>
            </a:endParaRPr>
          </a:p>
        </p:txBody>
      </p:sp>
      <p:sp>
        <p:nvSpPr>
          <p:cNvPr id="27651"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400" b="1" dirty="0"/>
              <a:t>İlkel refleksler</a:t>
            </a:r>
            <a:r>
              <a:rPr lang="tr-TR" altLang="tr-TR" sz="2400" dirty="0"/>
              <a:t> </a:t>
            </a:r>
          </a:p>
          <a:p>
            <a:pPr eaLnBrk="1" hangingPunct="1">
              <a:buFont typeface="Wingdings" panose="05000000000000000000" pitchFamily="2" charset="2"/>
              <a:buChar char="u"/>
            </a:pPr>
            <a:endParaRPr lang="tr-TR" altLang="tr-TR" sz="2000" dirty="0"/>
          </a:p>
          <a:p>
            <a:pPr marL="0" indent="0" eaLnBrk="1" hangingPunct="1">
              <a:buNone/>
            </a:pPr>
            <a:r>
              <a:rPr lang="tr-TR" altLang="tr-TR" sz="2000" dirty="0"/>
              <a:t>Arama refleksi</a:t>
            </a:r>
          </a:p>
          <a:p>
            <a:pPr eaLnBrk="1" hangingPunct="1">
              <a:buFont typeface="Wingdings" panose="05000000000000000000" pitchFamily="2" charset="2"/>
              <a:buChar char="u"/>
            </a:pPr>
            <a:endParaRPr lang="tr-TR" altLang="tr-TR" sz="2000" dirty="0"/>
          </a:p>
          <a:p>
            <a:pPr eaLnBrk="1" hangingPunct="1">
              <a:buFont typeface="Wingdings" panose="05000000000000000000" pitchFamily="2" charset="2"/>
              <a:buChar char="u"/>
            </a:pPr>
            <a:endParaRPr lang="tr-TR" altLang="tr-TR" sz="2000" dirty="0"/>
          </a:p>
          <a:p>
            <a:pPr marL="0" indent="0" eaLnBrk="1" hangingPunct="1">
              <a:buNone/>
            </a:pPr>
            <a:r>
              <a:rPr lang="tr-TR" altLang="tr-TR" sz="2000" dirty="0" err="1"/>
              <a:t>Palmar</a:t>
            </a:r>
            <a:r>
              <a:rPr lang="tr-TR" altLang="tr-TR" sz="2000" dirty="0"/>
              <a:t> yakalama</a:t>
            </a:r>
          </a:p>
        </p:txBody>
      </p:sp>
      <p:pic>
        <p:nvPicPr>
          <p:cNvPr id="27652" name="Picture 5" descr="ppp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67439" y="2249489"/>
            <a:ext cx="4249737" cy="30067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919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tr-TR" altLang="tr-TR" b="1" dirty="0" smtClean="0">
              <a:solidFill>
                <a:srgbClr val="000099"/>
              </a:solidFill>
            </a:endParaRPr>
          </a:p>
        </p:txBody>
      </p:sp>
      <p:sp>
        <p:nvSpPr>
          <p:cNvPr id="28675" name="Rectangle 3"/>
          <p:cNvSpPr>
            <a:spLocks noGrp="1" noChangeArrowheads="1"/>
          </p:cNvSpPr>
          <p:nvPr>
            <p:ph type="body" sz="half" idx="1"/>
          </p:nvPr>
        </p:nvSpPr>
        <p:spPr>
          <a:xfrm>
            <a:off x="2208213" y="1844676"/>
            <a:ext cx="3924300" cy="2879725"/>
          </a:xfrm>
        </p:spPr>
        <p:txBody>
          <a:bodyPr/>
          <a:lstStyle/>
          <a:p>
            <a:pPr eaLnBrk="1" hangingPunct="1">
              <a:buFont typeface="Wingdings" panose="05000000000000000000" pitchFamily="2" charset="2"/>
              <a:buNone/>
            </a:pPr>
            <a:r>
              <a:rPr lang="tr-TR" altLang="tr-TR" sz="3200" b="1" dirty="0"/>
              <a:t>İlkel refleksler</a:t>
            </a:r>
            <a:endParaRPr lang="tr-TR" altLang="tr-TR" sz="2400" b="1" dirty="0"/>
          </a:p>
          <a:p>
            <a:pPr eaLnBrk="1" hangingPunct="1">
              <a:buFont typeface="Wingdings" panose="05000000000000000000" pitchFamily="2" charset="2"/>
              <a:buNone/>
            </a:pPr>
            <a:endParaRPr lang="tr-TR" altLang="tr-TR" sz="2400" b="1" dirty="0"/>
          </a:p>
          <a:p>
            <a:pPr marL="0" indent="0" eaLnBrk="1" hangingPunct="1">
              <a:buNone/>
            </a:pPr>
            <a:r>
              <a:rPr lang="tr-TR" altLang="tr-TR" sz="2000" dirty="0"/>
              <a:t>Asimetrik tonik boyun refleksi</a:t>
            </a:r>
            <a:endParaRPr lang="tr-TR" altLang="tr-TR" sz="2600" dirty="0"/>
          </a:p>
        </p:txBody>
      </p:sp>
      <p:pic>
        <p:nvPicPr>
          <p:cNvPr id="28676" name="Picture 7" descr="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88163" y="2420939"/>
            <a:ext cx="2736850" cy="259238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0823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eaLnBrk="1" hangingPunct="1"/>
            <a:endParaRPr lang="tr-TR" altLang="tr-TR" smtClean="0"/>
          </a:p>
        </p:txBody>
      </p:sp>
      <p:sp>
        <p:nvSpPr>
          <p:cNvPr id="29699" name="Rectangle 3"/>
          <p:cNvSpPr>
            <a:spLocks noGrp="1" noChangeArrowheads="1"/>
          </p:cNvSpPr>
          <p:nvPr>
            <p:ph type="body" sz="half" idx="1"/>
          </p:nvPr>
        </p:nvSpPr>
        <p:spPr/>
        <p:txBody>
          <a:bodyPr/>
          <a:lstStyle/>
          <a:p>
            <a:pPr marL="0" indent="0" eaLnBrk="1" hangingPunct="1">
              <a:buNone/>
            </a:pPr>
            <a:r>
              <a:rPr lang="tr-TR" altLang="tr-TR" sz="2000" b="1" dirty="0"/>
              <a:t>Adımlama </a:t>
            </a:r>
            <a:r>
              <a:rPr lang="tr-TR" altLang="tr-TR" sz="2000" b="1" dirty="0" smtClean="0"/>
              <a:t>refleksi </a:t>
            </a:r>
            <a:endParaRPr lang="tr-TR" altLang="tr-TR" sz="2000" b="1" dirty="0"/>
          </a:p>
        </p:txBody>
      </p:sp>
      <p:pic>
        <p:nvPicPr>
          <p:cNvPr id="29700" name="Picture 6" descr="ad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03839" y="2924176"/>
            <a:ext cx="3240087" cy="28479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2815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eaLnBrk="1" hangingPunct="1"/>
            <a:endParaRPr lang="tr-TR" altLang="tr-TR" smtClean="0"/>
          </a:p>
        </p:txBody>
      </p:sp>
      <p:sp>
        <p:nvSpPr>
          <p:cNvPr id="30723" name="Rectangle 3"/>
          <p:cNvSpPr>
            <a:spLocks noGrp="1" noChangeArrowheads="1"/>
          </p:cNvSpPr>
          <p:nvPr>
            <p:ph type="body" sz="half" idx="1"/>
          </p:nvPr>
        </p:nvSpPr>
        <p:spPr/>
        <p:txBody>
          <a:bodyPr/>
          <a:lstStyle/>
          <a:p>
            <a:pPr marL="0" indent="0" eaLnBrk="1" hangingPunct="1">
              <a:buNone/>
            </a:pPr>
            <a:r>
              <a:rPr lang="tr-TR" altLang="tr-TR" sz="2600" dirty="0"/>
              <a:t>Emme Refleksi</a:t>
            </a:r>
          </a:p>
        </p:txBody>
      </p:sp>
      <p:pic>
        <p:nvPicPr>
          <p:cNvPr id="30724" name="Picture 6" descr="e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72038" y="3227388"/>
            <a:ext cx="3600450" cy="269716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9094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p:txBody>
          <a:bodyPr/>
          <a:lstStyle/>
          <a:p>
            <a:pPr eaLnBrk="1" hangingPunct="1"/>
            <a:endParaRPr lang="tr-TR" altLang="tr-TR" smtClean="0"/>
          </a:p>
        </p:txBody>
      </p:sp>
      <p:sp>
        <p:nvSpPr>
          <p:cNvPr id="31747" name="Rectangle 3"/>
          <p:cNvSpPr>
            <a:spLocks noGrp="1" noChangeArrowheads="1"/>
          </p:cNvSpPr>
          <p:nvPr>
            <p:ph type="body" sz="half" idx="1"/>
          </p:nvPr>
        </p:nvSpPr>
        <p:spPr/>
        <p:txBody>
          <a:bodyPr/>
          <a:lstStyle/>
          <a:p>
            <a:pPr eaLnBrk="1" hangingPunct="1"/>
            <a:r>
              <a:rPr lang="tr-TR" altLang="tr-TR" sz="2600"/>
              <a:t>Babinski Refleksi, </a:t>
            </a:r>
          </a:p>
        </p:txBody>
      </p:sp>
      <p:pic>
        <p:nvPicPr>
          <p:cNvPr id="31748" name="Picture 6" descr="bbbbb"/>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59376" y="2822575"/>
            <a:ext cx="3241675" cy="29654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3799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54842" y="260351"/>
            <a:ext cx="9867071" cy="1139825"/>
          </a:xfrm>
        </p:spPr>
        <p:txBody>
          <a:bodyPr/>
          <a:lstStyle/>
          <a:p>
            <a:pPr eaLnBrk="1" hangingPunct="1"/>
            <a:r>
              <a:rPr lang="tr-TR" altLang="tr-TR" sz="3200" b="1" dirty="0">
                <a:latin typeface="Times New Roman" panose="02020603050405020304" pitchFamily="18" charset="0"/>
              </a:rPr>
              <a:t>B. ÇEVRESEL (PERIFERİK)  SİNİR SİSTEMİ</a:t>
            </a:r>
            <a:r>
              <a:rPr lang="tr-TR" altLang="tr-TR" sz="3800" b="1" dirty="0"/>
              <a:t> </a:t>
            </a:r>
          </a:p>
        </p:txBody>
      </p:sp>
      <p:sp>
        <p:nvSpPr>
          <p:cNvPr id="54275" name="Rectangle 3"/>
          <p:cNvSpPr>
            <a:spLocks noGrp="1" noChangeArrowheads="1"/>
          </p:cNvSpPr>
          <p:nvPr>
            <p:ph idx="1"/>
          </p:nvPr>
        </p:nvSpPr>
        <p:spPr>
          <a:xfrm>
            <a:off x="177422" y="1400176"/>
            <a:ext cx="11586948" cy="5355466"/>
          </a:xfrm>
        </p:spPr>
        <p:txBody>
          <a:bodyPr>
            <a:normAutofit/>
          </a:bodyPr>
          <a:lstStyle/>
          <a:p>
            <a:r>
              <a:rPr lang="tr-TR" altLang="tr-TR" sz="2400" dirty="0" err="1">
                <a:latin typeface="Times New Roman" panose="02020603050405020304" pitchFamily="18" charset="0"/>
                <a:cs typeface="Times New Roman" panose="02020603050405020304" pitchFamily="18" charset="0"/>
              </a:rPr>
              <a:t>MSS’ni</a:t>
            </a:r>
            <a:r>
              <a:rPr lang="tr-TR" altLang="tr-TR" sz="2400" dirty="0">
                <a:latin typeface="Times New Roman" panose="02020603050405020304" pitchFamily="18" charset="0"/>
                <a:cs typeface="Times New Roman" panose="02020603050405020304" pitchFamily="18" charset="0"/>
              </a:rPr>
              <a:t> oluşturan beyin ve omurilik dışında kalan sinir sistemi </a:t>
            </a:r>
            <a:r>
              <a:rPr lang="tr-TR" altLang="tr-TR" sz="2400" dirty="0" smtClean="0">
                <a:latin typeface="Times New Roman" panose="02020603050405020304" pitchFamily="18" charset="0"/>
                <a:cs typeface="Times New Roman" panose="02020603050405020304" pitchFamily="18" charset="0"/>
              </a:rPr>
              <a:t>bölümüdür</a:t>
            </a:r>
          </a:p>
          <a:p>
            <a:r>
              <a:rPr lang="tr-TR" sz="2400" b="1" dirty="0">
                <a:latin typeface="Times New Roman" panose="02020603050405020304" pitchFamily="18" charset="0"/>
                <a:cs typeface="Times New Roman" panose="02020603050405020304" pitchFamily="18" charset="0"/>
              </a:rPr>
              <a:t>12 çift kafa (</a:t>
            </a:r>
            <a:r>
              <a:rPr lang="tr-TR" sz="2400" b="1" dirty="0" err="1">
                <a:latin typeface="Times New Roman" panose="02020603050405020304" pitchFamily="18" charset="0"/>
                <a:cs typeface="Times New Roman" panose="02020603050405020304" pitchFamily="18" charset="0"/>
              </a:rPr>
              <a:t>kraniyal</a:t>
            </a:r>
            <a:r>
              <a:rPr lang="tr-TR" sz="2400" b="1" dirty="0">
                <a:latin typeface="Times New Roman" panose="02020603050405020304" pitchFamily="18" charset="0"/>
                <a:cs typeface="Times New Roman" panose="02020603050405020304" pitchFamily="18" charset="0"/>
              </a:rPr>
              <a:t>) ve 31 çift omurilik (</a:t>
            </a:r>
            <a:r>
              <a:rPr lang="tr-TR" sz="2400" b="1" dirty="0" err="1">
                <a:latin typeface="Times New Roman" panose="02020603050405020304" pitchFamily="18" charset="0"/>
                <a:cs typeface="Times New Roman" panose="02020603050405020304" pitchFamily="18" charset="0"/>
              </a:rPr>
              <a:t>spinal</a:t>
            </a:r>
            <a:r>
              <a:rPr lang="tr-TR" sz="2400" b="1" dirty="0">
                <a:latin typeface="Times New Roman" panose="02020603050405020304" pitchFamily="18" charset="0"/>
                <a:cs typeface="Times New Roman" panose="02020603050405020304" pitchFamily="18" charset="0"/>
              </a:rPr>
              <a:t> ) sinirlerinden </a:t>
            </a:r>
            <a:r>
              <a:rPr lang="tr-TR" sz="2400" b="1" dirty="0" smtClean="0">
                <a:latin typeface="Times New Roman" panose="02020603050405020304" pitchFamily="18" charset="0"/>
                <a:cs typeface="Times New Roman" panose="02020603050405020304" pitchFamily="18" charset="0"/>
              </a:rPr>
              <a:t>oluşur</a:t>
            </a:r>
            <a:endParaRPr lang="tr-TR" altLang="tr-TR" sz="2400" b="1" dirty="0" smtClean="0">
              <a:latin typeface="Times New Roman" panose="02020603050405020304" pitchFamily="18" charset="0"/>
              <a:cs typeface="Times New Roman" panose="02020603050405020304" pitchFamily="18" charset="0"/>
            </a:endParaRPr>
          </a:p>
          <a:p>
            <a:r>
              <a:rPr lang="tr-TR" altLang="tr-TR" sz="2400" dirty="0">
                <a:latin typeface="Times New Roman" panose="02020603050405020304" pitchFamily="18" charset="0"/>
              </a:rPr>
              <a:t>M</a:t>
            </a:r>
            <a:r>
              <a:rPr lang="tr-TR" altLang="tr-TR" sz="2400" dirty="0" smtClean="0">
                <a:latin typeface="Times New Roman" panose="02020603050405020304" pitchFamily="18" charset="0"/>
              </a:rPr>
              <a:t>erkez </a:t>
            </a:r>
            <a:r>
              <a:rPr lang="tr-TR" altLang="tr-TR" sz="2400" dirty="0">
                <a:latin typeface="Times New Roman" panose="02020603050405020304" pitchFamily="18" charset="0"/>
              </a:rPr>
              <a:t>sinir sistemi ile periferide bulunan vücut bölümleri ve organlar arasındaki bağlantıyı sağlarlar. </a:t>
            </a:r>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Bu </a:t>
            </a:r>
            <a:r>
              <a:rPr lang="tr-TR" altLang="tr-TR" sz="2400" dirty="0">
                <a:latin typeface="Times New Roman" panose="02020603050405020304" pitchFamily="18" charset="0"/>
              </a:rPr>
              <a:t>bağlantılar sayesinde vücuttaki birçok organ aynı amaç için uyumlu bir şekilde çalışırlar. </a:t>
            </a:r>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Vücudun </a:t>
            </a:r>
            <a:r>
              <a:rPr lang="tr-TR" altLang="tr-TR" sz="2400" dirty="0">
                <a:latin typeface="Times New Roman" panose="02020603050405020304" pitchFamily="18" charset="0"/>
              </a:rPr>
              <a:t>bir bütün olarak çalışıp hareket etmesinde </a:t>
            </a:r>
            <a:r>
              <a:rPr lang="tr-TR" altLang="tr-TR" sz="2400" b="1" dirty="0">
                <a:latin typeface="Times New Roman" panose="02020603050405020304" pitchFamily="18" charset="0"/>
              </a:rPr>
              <a:t>somatik ve </a:t>
            </a:r>
            <a:r>
              <a:rPr lang="tr-TR" altLang="tr-TR" sz="2400" b="1" dirty="0" err="1">
                <a:latin typeface="Times New Roman" panose="02020603050405020304" pitchFamily="18" charset="0"/>
              </a:rPr>
              <a:t>visseral</a:t>
            </a:r>
            <a:r>
              <a:rPr lang="tr-TR" altLang="tr-TR" sz="2400" b="1" dirty="0">
                <a:latin typeface="Times New Roman" panose="02020603050405020304" pitchFamily="18" charset="0"/>
              </a:rPr>
              <a:t> </a:t>
            </a:r>
            <a:r>
              <a:rPr lang="tr-TR" altLang="tr-TR" sz="2400" dirty="0">
                <a:latin typeface="Times New Roman" panose="02020603050405020304" pitchFamily="18" charset="0"/>
              </a:rPr>
              <a:t>iki alt sistem rol oynar. </a:t>
            </a:r>
            <a:endParaRPr lang="tr-TR" altLang="tr-TR" sz="2400" dirty="0" smtClean="0">
              <a:latin typeface="Times New Roman" panose="02020603050405020304" pitchFamily="18" charset="0"/>
            </a:endParaRPr>
          </a:p>
          <a:p>
            <a:r>
              <a:rPr lang="tr-TR" altLang="tr-TR" sz="2400" dirty="0" smtClean="0">
                <a:latin typeface="Times New Roman" panose="02020603050405020304" pitchFamily="18" charset="0"/>
              </a:rPr>
              <a:t>Dış </a:t>
            </a:r>
            <a:r>
              <a:rPr lang="tr-TR" altLang="tr-TR" sz="2400" dirty="0">
                <a:latin typeface="Times New Roman" panose="02020603050405020304" pitchFamily="18" charset="0"/>
              </a:rPr>
              <a:t>ortam­dan gelen uyarılar ile istemli çalışan yapıları (Örneğin çizgili kaslar) idare eden sisteme </a:t>
            </a:r>
            <a:r>
              <a:rPr lang="tr-TR" altLang="tr-TR" sz="2400" dirty="0">
                <a:solidFill>
                  <a:srgbClr val="FF0000"/>
                </a:solidFill>
                <a:latin typeface="Times New Roman" panose="02020603050405020304" pitchFamily="18" charset="0"/>
              </a:rPr>
              <a:t>SOMATİK SİSTEM </a:t>
            </a:r>
            <a:r>
              <a:rPr lang="tr-TR" altLang="tr-TR" sz="2400" dirty="0">
                <a:latin typeface="Times New Roman" panose="02020603050405020304" pitchFamily="18" charset="0"/>
              </a:rPr>
              <a:t>, vücudun iç ortamından gelen uyarılar ile istemsiz çalışan yapıları idare eden sisteme de </a:t>
            </a:r>
            <a:r>
              <a:rPr lang="tr-TR" altLang="tr-TR" sz="2400" dirty="0">
                <a:solidFill>
                  <a:srgbClr val="FF0000"/>
                </a:solidFill>
                <a:latin typeface="Times New Roman" panose="02020603050405020304" pitchFamily="18" charset="0"/>
              </a:rPr>
              <a:t>VİSSERAL-OTONOM SİSTEM </a:t>
            </a:r>
            <a:r>
              <a:rPr lang="tr-TR" altLang="tr-TR" sz="2400" dirty="0">
                <a:latin typeface="Times New Roman" panose="02020603050405020304" pitchFamily="18" charset="0"/>
              </a:rPr>
              <a:t>denir.</a:t>
            </a:r>
          </a:p>
        </p:txBody>
      </p:sp>
    </p:spTree>
    <p:extLst>
      <p:ext uri="{BB962C8B-B14F-4D97-AF65-F5344CB8AC3E}">
        <p14:creationId xmlns:p14="http://schemas.microsoft.com/office/powerpoint/2010/main" val="7866450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Periferik</a:t>
            </a:r>
            <a:r>
              <a:rPr lang="tr-TR" b="1" dirty="0" smtClean="0"/>
              <a:t> Sinirler</a:t>
            </a:r>
            <a:endParaRPr lang="tr-TR" b="1" dirty="0"/>
          </a:p>
        </p:txBody>
      </p:sp>
      <p:sp>
        <p:nvSpPr>
          <p:cNvPr id="3" name="İçerik Yer Tutucusu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Bir </a:t>
            </a:r>
            <a:r>
              <a:rPr lang="tr-TR" sz="2400" dirty="0" err="1" smtClean="0">
                <a:latin typeface="Times New Roman" panose="02020603050405020304" pitchFamily="18" charset="0"/>
                <a:cs typeface="Times New Roman" panose="02020603050405020304" pitchFamily="18" charset="0"/>
              </a:rPr>
              <a:t>periferik</a:t>
            </a:r>
            <a:r>
              <a:rPr lang="tr-TR" sz="2400" dirty="0" smtClean="0">
                <a:latin typeface="Times New Roman" panose="02020603050405020304" pitchFamily="18" charset="0"/>
                <a:cs typeface="Times New Roman" panose="02020603050405020304" pitchFamily="18" charset="0"/>
              </a:rPr>
              <a:t> sinir tek tip liften (Duysal veya motor) oluşabildiği gibi karışık da olabilir. </a:t>
            </a:r>
          </a:p>
          <a:p>
            <a:r>
              <a:rPr lang="tr-TR" sz="2400" dirty="0" err="1" smtClean="0">
                <a:latin typeface="Times New Roman" panose="02020603050405020304" pitchFamily="18" charset="0"/>
                <a:cs typeface="Times New Roman" panose="02020603050405020304" pitchFamily="18" charset="0"/>
              </a:rPr>
              <a:t>Periferden</a:t>
            </a:r>
            <a:r>
              <a:rPr lang="tr-TR" sz="2400" dirty="0" smtClean="0">
                <a:latin typeface="Times New Roman" panose="02020603050405020304" pitchFamily="18" charset="0"/>
                <a:cs typeface="Times New Roman" panose="02020603050405020304" pitchFamily="18" charset="0"/>
              </a:rPr>
              <a:t> aldığı izlenimleri (Ağrı. ısı. ışık. ses vb.) merkez sinir sistemine taşıyan duyurucu sinirlere </a:t>
            </a:r>
            <a:r>
              <a:rPr lang="tr-TR" sz="2400" b="1" dirty="0" smtClean="0">
                <a:latin typeface="Times New Roman" panose="02020603050405020304" pitchFamily="18" charset="0"/>
                <a:cs typeface="Times New Roman" panose="02020603050405020304" pitchFamily="18" charset="0"/>
              </a:rPr>
              <a:t>DUYSAL SİNİRLER (</a:t>
            </a:r>
            <a:r>
              <a:rPr lang="tr-TR" sz="2400" b="1" dirty="0" err="1" smtClean="0">
                <a:latin typeface="Times New Roman" panose="02020603050405020304" pitchFamily="18" charset="0"/>
                <a:cs typeface="Times New Roman" panose="02020603050405020304" pitchFamily="18" charset="0"/>
              </a:rPr>
              <a:t>N.sensorialis</a:t>
            </a:r>
            <a:r>
              <a:rPr lang="tr-TR" sz="2400" b="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denir</a:t>
            </a:r>
          </a:p>
          <a:p>
            <a:r>
              <a:rPr lang="tr-TR" sz="2400" dirty="0">
                <a:latin typeface="Times New Roman" panose="02020603050405020304" pitchFamily="18" charset="0"/>
                <a:cs typeface="Times New Roman" panose="02020603050405020304" pitchFamily="18" charset="0"/>
              </a:rPr>
              <a:t>M</a:t>
            </a:r>
            <a:r>
              <a:rPr lang="tr-TR" sz="2400" dirty="0" smtClean="0">
                <a:latin typeface="Times New Roman" panose="02020603050405020304" pitchFamily="18" charset="0"/>
                <a:cs typeface="Times New Roman" panose="02020603050405020304" pitchFamily="18" charset="0"/>
              </a:rPr>
              <a:t>erkez sinir siste­minden aldığı emirleri </a:t>
            </a:r>
            <a:r>
              <a:rPr lang="tr-TR" sz="2400" dirty="0" err="1" smtClean="0">
                <a:latin typeface="Times New Roman" panose="02020603050405020304" pitchFamily="18" charset="0"/>
                <a:cs typeface="Times New Roman" panose="02020603050405020304" pitchFamily="18" charset="0"/>
              </a:rPr>
              <a:t>periferdeki</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effektör</a:t>
            </a:r>
            <a:r>
              <a:rPr lang="tr-TR" sz="2400" dirty="0" smtClean="0">
                <a:latin typeface="Times New Roman" panose="02020603050405020304" pitchFamily="18" charset="0"/>
                <a:cs typeface="Times New Roman" panose="02020603050405020304" pitchFamily="18" charset="0"/>
              </a:rPr>
              <a:t> yapılara (</a:t>
            </a:r>
            <a:r>
              <a:rPr lang="tr-TR" sz="2400" dirty="0" err="1" smtClean="0">
                <a:latin typeface="Times New Roman" panose="02020603050405020304" pitchFamily="18" charset="0"/>
                <a:cs typeface="Times New Roman" panose="02020603050405020304" pitchFamily="18" charset="0"/>
              </a:rPr>
              <a:t>Kas.bez</a:t>
            </a:r>
            <a:r>
              <a:rPr lang="tr-TR" sz="2400" dirty="0" smtClean="0">
                <a:latin typeface="Times New Roman" panose="02020603050405020304" pitchFamily="18" charset="0"/>
                <a:cs typeface="Times New Roman" panose="02020603050405020304" pitchFamily="18" charset="0"/>
              </a:rPr>
              <a:t> vb.) taşıyan çalıştı­rıcı sinirlere </a:t>
            </a:r>
            <a:r>
              <a:rPr lang="tr-TR" sz="2400" b="1" dirty="0" smtClean="0">
                <a:latin typeface="Times New Roman" panose="02020603050405020304" pitchFamily="18" charset="0"/>
                <a:cs typeface="Times New Roman" panose="02020603050405020304" pitchFamily="18" charset="0"/>
              </a:rPr>
              <a:t>MOTOR SİNİRLER (N. </a:t>
            </a:r>
            <a:r>
              <a:rPr lang="tr-TR" sz="2400" b="1" dirty="0" err="1" smtClean="0">
                <a:latin typeface="Times New Roman" panose="02020603050405020304" pitchFamily="18" charset="0"/>
                <a:cs typeface="Times New Roman" panose="02020603050405020304" pitchFamily="18" charset="0"/>
              </a:rPr>
              <a:t>motorius</a:t>
            </a:r>
            <a:r>
              <a:rPr lang="tr-TR" sz="2400" b="1" dirty="0" smtClean="0">
                <a:latin typeface="Times New Roman" panose="02020603050405020304" pitchFamily="18" charset="0"/>
                <a:cs typeface="Times New Roman" panose="02020603050405020304" pitchFamily="18" charset="0"/>
              </a:rPr>
              <a:t>. </a:t>
            </a:r>
            <a:r>
              <a:rPr lang="tr-TR" sz="2400" b="1" dirty="0" err="1" smtClean="0">
                <a:latin typeface="Times New Roman" panose="02020603050405020304" pitchFamily="18" charset="0"/>
                <a:cs typeface="Times New Roman" panose="02020603050405020304" pitchFamily="18" charset="0"/>
              </a:rPr>
              <a:t>somatomotor</a:t>
            </a:r>
            <a:r>
              <a:rPr lang="tr-TR" sz="2400" b="1" dirty="0" smtClean="0">
                <a:latin typeface="Times New Roman" panose="02020603050405020304" pitchFamily="18" charset="0"/>
                <a:cs typeface="Times New Roman" panose="02020603050405020304" pitchFamily="18" charset="0"/>
              </a:rPr>
              <a:t> veya </a:t>
            </a:r>
            <a:r>
              <a:rPr lang="tr-TR" sz="2400" b="1" dirty="0" err="1" smtClean="0">
                <a:latin typeface="Times New Roman" panose="02020603050405020304" pitchFamily="18" charset="0"/>
                <a:cs typeface="Times New Roman" panose="02020603050405020304" pitchFamily="18" charset="0"/>
              </a:rPr>
              <a:t>visseromotor</a:t>
            </a:r>
            <a:r>
              <a:rPr lang="tr-TR" sz="2400" b="1" dirty="0" smtClean="0">
                <a:latin typeface="Times New Roman" panose="02020603050405020304" pitchFamily="18" charset="0"/>
                <a:cs typeface="Times New Roman" panose="02020603050405020304" pitchFamily="18" charset="0"/>
              </a:rPr>
              <a:t>)</a:t>
            </a:r>
            <a:r>
              <a:rPr lang="tr-TR" sz="2400" dirty="0" smtClean="0">
                <a:latin typeface="Times New Roman" panose="02020603050405020304" pitchFamily="18" charset="0"/>
                <a:cs typeface="Times New Roman" panose="02020603050405020304" pitchFamily="18" charset="0"/>
              </a:rPr>
              <a:t> denir. </a:t>
            </a:r>
          </a:p>
          <a:p>
            <a:r>
              <a:rPr lang="tr-TR" sz="2400" dirty="0" smtClean="0">
                <a:latin typeface="Times New Roman" panose="02020603050405020304" pitchFamily="18" charset="0"/>
                <a:cs typeface="Times New Roman" panose="02020603050405020304" pitchFamily="18" charset="0"/>
              </a:rPr>
              <a:t>Ortak olarak motor ve duysal liflerden oluşmuş sinirlere ise </a:t>
            </a:r>
            <a:r>
              <a:rPr lang="tr-TR" sz="2400" b="1" dirty="0" smtClean="0">
                <a:latin typeface="Times New Roman" panose="02020603050405020304" pitchFamily="18" charset="0"/>
                <a:cs typeface="Times New Roman" panose="02020603050405020304" pitchFamily="18" charset="0"/>
              </a:rPr>
              <a:t>KARMA SİNİR (</a:t>
            </a:r>
            <a:r>
              <a:rPr lang="tr-TR" sz="2400" b="1" dirty="0" err="1" smtClean="0">
                <a:latin typeface="Times New Roman" panose="02020603050405020304" pitchFamily="18" charset="0"/>
                <a:cs typeface="Times New Roman" panose="02020603050405020304" pitchFamily="18" charset="0"/>
              </a:rPr>
              <a:t>N.mixtus</a:t>
            </a:r>
            <a:r>
              <a:rPr lang="tr-TR" sz="2400" b="1" dirty="0" smtClean="0">
                <a:latin typeface="Times New Roman" panose="02020603050405020304" pitchFamily="18" charset="0"/>
                <a:cs typeface="Times New Roman" panose="02020603050405020304" pitchFamily="18" charset="0"/>
              </a:rPr>
              <a:t>)</a:t>
            </a:r>
            <a:r>
              <a:rPr lang="tr-TR" sz="2400" dirty="0" smtClean="0">
                <a:latin typeface="Times New Roman" panose="02020603050405020304" pitchFamily="18" charset="0"/>
                <a:cs typeface="Times New Roman" panose="02020603050405020304" pitchFamily="18" charset="0"/>
              </a:rPr>
              <a:t> adı verilir.</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7204526" y="5096672"/>
            <a:ext cx="2239726" cy="1635085"/>
          </a:xfrm>
          <a:prstGeom prst="rect">
            <a:avLst/>
          </a:prstGeom>
        </p:spPr>
      </p:pic>
    </p:spTree>
    <p:extLst>
      <p:ext uri="{BB962C8B-B14F-4D97-AF65-F5344CB8AC3E}">
        <p14:creationId xmlns:p14="http://schemas.microsoft.com/office/powerpoint/2010/main" val="2367671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SOMATİK SİNİR SİSTEMİ</a:t>
            </a:r>
            <a:endParaRPr lang="tr-TR" b="1" dirty="0"/>
          </a:p>
        </p:txBody>
      </p:sp>
      <p:sp>
        <p:nvSpPr>
          <p:cNvPr id="3" name="İçerik Yer Tutucusu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Dış ortamda meydana gelen çeşitli değişiklikleri (Isı. ışık. ses. basınç. konum vb.),merkez sinir sistemine bu değişikliklere karşı </a:t>
            </a:r>
            <a:r>
              <a:rPr lang="tr-TR" sz="2400" dirty="0" err="1" smtClean="0">
                <a:latin typeface="Times New Roman" panose="02020603050405020304" pitchFamily="18" charset="0"/>
                <a:cs typeface="Times New Roman" panose="02020603050405020304" pitchFamily="18" charset="0"/>
              </a:rPr>
              <a:t>MSS’nin</a:t>
            </a:r>
            <a:r>
              <a:rPr lang="tr-TR" sz="2400" dirty="0" smtClean="0">
                <a:latin typeface="Times New Roman" panose="02020603050405020304" pitchFamily="18" charset="0"/>
                <a:cs typeface="Times New Roman" panose="02020603050405020304" pitchFamily="18" charset="0"/>
              </a:rPr>
              <a:t> hazırladığı emirleri, ilgili yapılara (Kaslar vb.) taşıyan sinirler ve bunlarla ilgili reseptörler SOMATİK SİS­TEM içinde ele alınırlar.</a:t>
            </a:r>
          </a:p>
          <a:p>
            <a:r>
              <a:rPr lang="tr-TR" sz="2400" dirty="0" smtClean="0">
                <a:latin typeface="Times New Roman" panose="02020603050405020304" pitchFamily="18" charset="0"/>
                <a:cs typeface="Times New Roman" panose="02020603050405020304" pitchFamily="18" charset="0"/>
              </a:rPr>
              <a:t>Bu başlık altında, beyine bağlanan 12 çift </a:t>
            </a:r>
            <a:r>
              <a:rPr lang="tr-TR" sz="2400" dirty="0" err="1" smtClean="0">
                <a:latin typeface="Times New Roman" panose="02020603050405020304" pitchFamily="18" charset="0"/>
                <a:cs typeface="Times New Roman" panose="02020603050405020304" pitchFamily="18" charset="0"/>
              </a:rPr>
              <a:t>kranial</a:t>
            </a:r>
            <a:r>
              <a:rPr lang="tr-TR" sz="2400" dirty="0" smtClean="0">
                <a:latin typeface="Times New Roman" panose="02020603050405020304" pitchFamily="18" charset="0"/>
                <a:cs typeface="Times New Roman" panose="02020603050405020304" pitchFamily="18" charset="0"/>
              </a:rPr>
              <a:t> sinir ile omuriliğe bağlanan 31 çift </a:t>
            </a:r>
            <a:r>
              <a:rPr lang="tr-TR" sz="2400" dirty="0" err="1" smtClean="0">
                <a:latin typeface="Times New Roman" panose="02020603050405020304" pitchFamily="18" charset="0"/>
                <a:cs typeface="Times New Roman" panose="02020603050405020304" pitchFamily="18" charset="0"/>
              </a:rPr>
              <a:t>spinal</a:t>
            </a:r>
            <a:r>
              <a:rPr lang="tr-TR" sz="2400" dirty="0" smtClean="0">
                <a:latin typeface="Times New Roman" panose="02020603050405020304" pitchFamily="18" charset="0"/>
                <a:cs typeface="Times New Roman" panose="02020603050405020304" pitchFamily="18" charset="0"/>
              </a:rPr>
              <a:t> sinir ve yaptıkları sinir ağları (</a:t>
            </a:r>
            <a:r>
              <a:rPr lang="tr-TR" sz="2400" dirty="0" err="1" smtClean="0">
                <a:latin typeface="Times New Roman" panose="02020603050405020304" pitchFamily="18" charset="0"/>
                <a:cs typeface="Times New Roman" panose="02020603050405020304" pitchFamily="18" charset="0"/>
              </a:rPr>
              <a:t>Pleksus</a:t>
            </a:r>
            <a:r>
              <a:rPr lang="tr-TR" sz="2400" dirty="0" smtClean="0">
                <a:latin typeface="Times New Roman" panose="02020603050405020304" pitchFamily="18" charset="0"/>
                <a:cs typeface="Times New Roman" panose="02020603050405020304" pitchFamily="18" charset="0"/>
              </a:rPr>
              <a:t>) incelenir.</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393373" y="4134513"/>
            <a:ext cx="2560021" cy="2459409"/>
          </a:xfrm>
          <a:prstGeom prst="rect">
            <a:avLst/>
          </a:prstGeom>
        </p:spPr>
      </p:pic>
      <p:pic>
        <p:nvPicPr>
          <p:cNvPr id="5" name="Resim 4"/>
          <p:cNvPicPr>
            <a:picLocks noChangeAspect="1"/>
          </p:cNvPicPr>
          <p:nvPr/>
        </p:nvPicPr>
        <p:blipFill>
          <a:blip r:embed="rId3"/>
          <a:stretch>
            <a:fillRect/>
          </a:stretch>
        </p:blipFill>
        <p:spPr>
          <a:xfrm>
            <a:off x="3534699" y="4479372"/>
            <a:ext cx="2162175" cy="2114550"/>
          </a:xfrm>
          <a:prstGeom prst="rect">
            <a:avLst/>
          </a:prstGeom>
        </p:spPr>
      </p:pic>
      <p:cxnSp>
        <p:nvCxnSpPr>
          <p:cNvPr id="7" name="Düz Ok Bağlayıcısı 6"/>
          <p:cNvCxnSpPr/>
          <p:nvPr/>
        </p:nvCxnSpPr>
        <p:spPr>
          <a:xfrm flipH="1">
            <a:off x="4735773" y="4012442"/>
            <a:ext cx="1624084" cy="5868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859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6786" y="0"/>
            <a:ext cx="10515600" cy="1325563"/>
          </a:xfrm>
        </p:spPr>
        <p:txBody>
          <a:bodyPr/>
          <a:lstStyle/>
          <a:p>
            <a:pPr eaLnBrk="1" hangingPunct="1"/>
            <a:r>
              <a:rPr lang="tr-TR" altLang="tr-TR" sz="3800" b="1" dirty="0" err="1"/>
              <a:t>Spinal</a:t>
            </a:r>
            <a:r>
              <a:rPr lang="tr-TR" altLang="tr-TR" sz="3800" b="1" dirty="0"/>
              <a:t> </a:t>
            </a:r>
            <a:r>
              <a:rPr lang="tr-TR" altLang="tr-TR" sz="3800" b="1" dirty="0" err="1"/>
              <a:t>corddan</a:t>
            </a:r>
            <a:r>
              <a:rPr lang="tr-TR" altLang="tr-TR" sz="3800" b="1" dirty="0"/>
              <a:t> toplam 31 çift </a:t>
            </a:r>
            <a:r>
              <a:rPr lang="tr-TR" altLang="tr-TR" sz="3800" b="1" dirty="0" err="1" smtClean="0"/>
              <a:t>spinal</a:t>
            </a:r>
            <a:r>
              <a:rPr lang="tr-TR" altLang="tr-TR" sz="3800" b="1" dirty="0" smtClean="0"/>
              <a:t> sinir </a:t>
            </a:r>
            <a:r>
              <a:rPr lang="tr-TR" altLang="tr-TR" sz="3800" b="1" dirty="0"/>
              <a:t>çıkar</a:t>
            </a:r>
          </a:p>
        </p:txBody>
      </p:sp>
      <p:pic>
        <p:nvPicPr>
          <p:cNvPr id="4" name="İçerik Yer Tutucusu 3"/>
          <p:cNvPicPr>
            <a:picLocks noGrp="1" noChangeAspect="1"/>
          </p:cNvPicPr>
          <p:nvPr>
            <p:ph idx="1"/>
          </p:nvPr>
        </p:nvPicPr>
        <p:blipFill>
          <a:blip r:embed="rId2"/>
          <a:stretch>
            <a:fillRect/>
          </a:stretch>
        </p:blipFill>
        <p:spPr>
          <a:xfrm>
            <a:off x="178951" y="1175436"/>
            <a:ext cx="6958827" cy="5219121"/>
          </a:xfrm>
          <a:prstGeom prst="rect">
            <a:avLst/>
          </a:prstGeom>
        </p:spPr>
      </p:pic>
      <p:pic>
        <p:nvPicPr>
          <p:cNvPr id="5" name="Resim 4"/>
          <p:cNvPicPr>
            <a:picLocks noChangeAspect="1"/>
          </p:cNvPicPr>
          <p:nvPr/>
        </p:nvPicPr>
        <p:blipFill>
          <a:blip r:embed="rId3"/>
          <a:stretch>
            <a:fillRect/>
          </a:stretch>
        </p:blipFill>
        <p:spPr>
          <a:xfrm>
            <a:off x="6723797" y="1746912"/>
            <a:ext cx="5040576" cy="3780432"/>
          </a:xfrm>
          <a:prstGeom prst="rect">
            <a:avLst/>
          </a:prstGeom>
        </p:spPr>
      </p:pic>
    </p:spTree>
    <p:extLst>
      <p:ext uri="{BB962C8B-B14F-4D97-AF65-F5344CB8AC3E}">
        <p14:creationId xmlns:p14="http://schemas.microsoft.com/office/powerpoint/2010/main" val="32265718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8"/>
          <p:cNvSpPr>
            <a:spLocks noGrp="1" noChangeArrowheads="1"/>
          </p:cNvSpPr>
          <p:nvPr>
            <p:ph type="title"/>
          </p:nvPr>
        </p:nvSpPr>
        <p:spPr/>
        <p:txBody>
          <a:bodyPr/>
          <a:lstStyle/>
          <a:p>
            <a:pPr eaLnBrk="1" hangingPunct="1"/>
            <a:endParaRPr lang="tr-TR" altLang="tr-TR" smtClean="0"/>
          </a:p>
        </p:txBody>
      </p:sp>
      <p:sp>
        <p:nvSpPr>
          <p:cNvPr id="56323" name="Rectangle 3"/>
          <p:cNvSpPr>
            <a:spLocks noGrp="1" noChangeArrowheads="1"/>
          </p:cNvSpPr>
          <p:nvPr>
            <p:ph type="body" sz="half" idx="1"/>
          </p:nvPr>
        </p:nvSpPr>
        <p:spPr/>
        <p:txBody>
          <a:bodyPr/>
          <a:lstStyle/>
          <a:p>
            <a:pPr eaLnBrk="1" hangingPunct="1"/>
            <a:r>
              <a:rPr lang="tr-TR" altLang="tr-TR" sz="2400" dirty="0" err="1">
                <a:latin typeface="Times New Roman" panose="02020603050405020304" pitchFamily="18" charset="0"/>
              </a:rPr>
              <a:t>Spinal</a:t>
            </a:r>
            <a:r>
              <a:rPr lang="tr-TR" altLang="tr-TR" sz="2400" dirty="0">
                <a:latin typeface="Times New Roman" panose="02020603050405020304" pitchFamily="18" charset="0"/>
              </a:rPr>
              <a:t> sinir kökleri birleşerek karmaşık sinir ağlarını (</a:t>
            </a:r>
            <a:r>
              <a:rPr lang="tr-TR" altLang="tr-TR" sz="2400" dirty="0" err="1">
                <a:latin typeface="Times New Roman" panose="02020603050405020304" pitchFamily="18" charset="0"/>
              </a:rPr>
              <a:t>pleksus</a:t>
            </a:r>
            <a:r>
              <a:rPr lang="tr-TR" altLang="tr-TR" sz="2400" dirty="0">
                <a:latin typeface="Times New Roman" panose="02020603050405020304" pitchFamily="18" charset="0"/>
              </a:rPr>
              <a:t>) oluştururlar. </a:t>
            </a:r>
          </a:p>
          <a:p>
            <a:pPr eaLnBrk="1" hangingPunct="1"/>
            <a:endParaRPr lang="tr-TR" altLang="tr-TR" sz="2400" dirty="0" smtClean="0">
              <a:latin typeface="Times New Roman" panose="02020603050405020304" pitchFamily="18" charset="0"/>
            </a:endParaRPr>
          </a:p>
          <a:p>
            <a:pPr eaLnBrk="1" hangingPunct="1"/>
            <a:r>
              <a:rPr lang="tr-TR" altLang="tr-TR" sz="2400" dirty="0" smtClean="0">
                <a:latin typeface="Times New Roman" panose="02020603050405020304" pitchFamily="18" charset="0"/>
              </a:rPr>
              <a:t>Bu </a:t>
            </a:r>
            <a:r>
              <a:rPr lang="tr-TR" altLang="tr-TR" sz="2400" dirty="0">
                <a:latin typeface="Times New Roman" panose="02020603050405020304" pitchFamily="18" charset="0"/>
              </a:rPr>
              <a:t>sinir ağları, kollarda </a:t>
            </a:r>
            <a:r>
              <a:rPr lang="tr-TR" altLang="tr-TR" sz="2400" b="1" dirty="0">
                <a:latin typeface="Times New Roman" panose="02020603050405020304" pitchFamily="18" charset="0"/>
              </a:rPr>
              <a:t>BRAKİYAL PLEKSUS</a:t>
            </a:r>
            <a:r>
              <a:rPr lang="tr-TR" altLang="tr-TR" sz="2400" dirty="0">
                <a:latin typeface="Times New Roman" panose="02020603050405020304" pitchFamily="18" charset="0"/>
              </a:rPr>
              <a:t>, bacaklarda </a:t>
            </a:r>
            <a:r>
              <a:rPr lang="tr-TR" altLang="tr-TR" sz="2400" b="1" dirty="0">
                <a:latin typeface="Times New Roman" panose="02020603050405020304" pitchFamily="18" charset="0"/>
              </a:rPr>
              <a:t>LUMBOSAKRAL PLEKSUS</a:t>
            </a:r>
            <a:r>
              <a:rPr lang="tr-TR" altLang="tr-TR" sz="2400" dirty="0">
                <a:latin typeface="Times New Roman" panose="02020603050405020304" pitchFamily="18" charset="0"/>
              </a:rPr>
              <a:t> adını almaktadır. </a:t>
            </a:r>
          </a:p>
        </p:txBody>
      </p:sp>
      <p:pic>
        <p:nvPicPr>
          <p:cNvPr id="56324" name="Picture 7" descr="untitle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032626" y="1628776"/>
            <a:ext cx="2735263" cy="2132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5" name="Picture 10" descr="brrr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032625" y="3914775"/>
            <a:ext cx="2592388" cy="20764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1877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7"/>
          <p:cNvSpPr>
            <a:spLocks noGrp="1"/>
          </p:cNvSpPr>
          <p:nvPr>
            <p:ph type="title"/>
          </p:nvPr>
        </p:nvSpPr>
        <p:spPr/>
        <p:txBody>
          <a:bodyPr/>
          <a:lstStyle/>
          <a:p>
            <a:r>
              <a:rPr lang="tr-TR" b="1" dirty="0" err="1" smtClean="0"/>
              <a:t>Brachial</a:t>
            </a:r>
            <a:r>
              <a:rPr lang="tr-TR" b="1" dirty="0" smtClean="0"/>
              <a:t> </a:t>
            </a:r>
            <a:r>
              <a:rPr lang="tr-TR" b="1" dirty="0" err="1" smtClean="0"/>
              <a:t>Pleksus</a:t>
            </a:r>
            <a:r>
              <a:rPr lang="tr-TR" b="1" dirty="0" smtClean="0"/>
              <a:t> yaralanmaları</a:t>
            </a:r>
            <a:endParaRPr lang="tr-TR" b="1" dirty="0"/>
          </a:p>
        </p:txBody>
      </p:sp>
      <p:pic>
        <p:nvPicPr>
          <p:cNvPr id="11" name="İçerik Yer Tutucusu 10"/>
          <p:cNvPicPr>
            <a:picLocks noGrp="1" noChangeAspect="1"/>
          </p:cNvPicPr>
          <p:nvPr>
            <p:ph sz="half" idx="1"/>
          </p:nvPr>
        </p:nvPicPr>
        <p:blipFill>
          <a:blip r:embed="rId2"/>
          <a:stretch>
            <a:fillRect/>
          </a:stretch>
        </p:blipFill>
        <p:spPr>
          <a:xfrm>
            <a:off x="456063" y="4339988"/>
            <a:ext cx="3119184" cy="2303469"/>
          </a:xfrm>
          <a:prstGeom prst="rect">
            <a:avLst/>
          </a:prstGeom>
        </p:spPr>
      </p:pic>
      <p:pic>
        <p:nvPicPr>
          <p:cNvPr id="13" name="İçerik Yer Tutucusu 12"/>
          <p:cNvPicPr>
            <a:picLocks noGrp="1" noChangeAspect="1"/>
          </p:cNvPicPr>
          <p:nvPr>
            <p:ph sz="half" idx="2"/>
          </p:nvPr>
        </p:nvPicPr>
        <p:blipFill>
          <a:blip r:embed="rId3"/>
          <a:stretch>
            <a:fillRect/>
          </a:stretch>
        </p:blipFill>
        <p:spPr>
          <a:xfrm>
            <a:off x="8164972" y="2042365"/>
            <a:ext cx="3039840" cy="2583378"/>
          </a:xfrm>
          <a:prstGeom prst="rect">
            <a:avLst/>
          </a:prstGeom>
        </p:spPr>
      </p:pic>
      <p:pic>
        <p:nvPicPr>
          <p:cNvPr id="12" name="Resim 11"/>
          <p:cNvPicPr>
            <a:picLocks noChangeAspect="1"/>
          </p:cNvPicPr>
          <p:nvPr/>
        </p:nvPicPr>
        <p:blipFill>
          <a:blip r:embed="rId4"/>
          <a:stretch>
            <a:fillRect/>
          </a:stretch>
        </p:blipFill>
        <p:spPr>
          <a:xfrm>
            <a:off x="286636" y="1224456"/>
            <a:ext cx="2684603" cy="2800667"/>
          </a:xfrm>
          <a:prstGeom prst="rect">
            <a:avLst/>
          </a:prstGeom>
        </p:spPr>
      </p:pic>
      <p:pic>
        <p:nvPicPr>
          <p:cNvPr id="14" name="Resim 13"/>
          <p:cNvPicPr>
            <a:picLocks noChangeAspect="1"/>
          </p:cNvPicPr>
          <p:nvPr/>
        </p:nvPicPr>
        <p:blipFill>
          <a:blip r:embed="rId5"/>
          <a:stretch>
            <a:fillRect/>
          </a:stretch>
        </p:blipFill>
        <p:spPr>
          <a:xfrm>
            <a:off x="4411428" y="3334054"/>
            <a:ext cx="1924744" cy="2459808"/>
          </a:xfrm>
          <a:prstGeom prst="rect">
            <a:avLst/>
          </a:prstGeom>
        </p:spPr>
      </p:pic>
    </p:spTree>
    <p:extLst>
      <p:ext uri="{BB962C8B-B14F-4D97-AF65-F5344CB8AC3E}">
        <p14:creationId xmlns:p14="http://schemas.microsoft.com/office/powerpoint/2010/main" val="16608064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Periferik</a:t>
            </a:r>
            <a:r>
              <a:rPr lang="tr-TR" b="1" dirty="0" smtClean="0"/>
              <a:t> Sinir Yaralanmaları</a:t>
            </a:r>
            <a:endParaRPr lang="tr-TR" b="1" dirty="0"/>
          </a:p>
        </p:txBody>
      </p:sp>
      <p:pic>
        <p:nvPicPr>
          <p:cNvPr id="5" name="İçerik Yer Tutucusu 4"/>
          <p:cNvPicPr>
            <a:picLocks noGrp="1" noChangeAspect="1"/>
          </p:cNvPicPr>
          <p:nvPr>
            <p:ph sz="half" idx="1"/>
          </p:nvPr>
        </p:nvPicPr>
        <p:blipFill>
          <a:blip r:embed="rId2"/>
          <a:stretch>
            <a:fillRect/>
          </a:stretch>
        </p:blipFill>
        <p:spPr>
          <a:xfrm>
            <a:off x="588514" y="1825625"/>
            <a:ext cx="3369337" cy="2522825"/>
          </a:xfrm>
          <a:prstGeom prst="rect">
            <a:avLst/>
          </a:prstGeom>
        </p:spPr>
      </p:pic>
      <p:pic>
        <p:nvPicPr>
          <p:cNvPr id="8" name="İçerik Yer Tutucusu 7"/>
          <p:cNvPicPr>
            <a:picLocks noGrp="1" noChangeAspect="1"/>
          </p:cNvPicPr>
          <p:nvPr>
            <p:ph sz="half" idx="2"/>
          </p:nvPr>
        </p:nvPicPr>
        <p:blipFill>
          <a:blip r:embed="rId3"/>
          <a:stretch>
            <a:fillRect/>
          </a:stretch>
        </p:blipFill>
        <p:spPr>
          <a:xfrm>
            <a:off x="8393373" y="365125"/>
            <a:ext cx="2717681" cy="3609638"/>
          </a:xfrm>
          <a:prstGeom prst="rect">
            <a:avLst/>
          </a:prstGeom>
        </p:spPr>
      </p:pic>
      <p:pic>
        <p:nvPicPr>
          <p:cNvPr id="9" name="Resim 8"/>
          <p:cNvPicPr>
            <a:picLocks noChangeAspect="1"/>
          </p:cNvPicPr>
          <p:nvPr/>
        </p:nvPicPr>
        <p:blipFill>
          <a:blip r:embed="rId4"/>
          <a:stretch>
            <a:fillRect/>
          </a:stretch>
        </p:blipFill>
        <p:spPr>
          <a:xfrm>
            <a:off x="7294653" y="4577087"/>
            <a:ext cx="2613621" cy="2088528"/>
          </a:xfrm>
          <a:prstGeom prst="rect">
            <a:avLst/>
          </a:prstGeom>
        </p:spPr>
      </p:pic>
      <p:pic>
        <p:nvPicPr>
          <p:cNvPr id="10" name="Resim 9"/>
          <p:cNvPicPr>
            <a:picLocks noChangeAspect="1"/>
          </p:cNvPicPr>
          <p:nvPr/>
        </p:nvPicPr>
        <p:blipFill>
          <a:blip r:embed="rId5"/>
          <a:stretch>
            <a:fillRect/>
          </a:stretch>
        </p:blipFill>
        <p:spPr>
          <a:xfrm>
            <a:off x="4698647" y="1690688"/>
            <a:ext cx="2353260" cy="3810330"/>
          </a:xfrm>
          <a:prstGeom prst="rect">
            <a:avLst/>
          </a:prstGeom>
        </p:spPr>
      </p:pic>
    </p:spTree>
    <p:extLst>
      <p:ext uri="{BB962C8B-B14F-4D97-AF65-F5344CB8AC3E}">
        <p14:creationId xmlns:p14="http://schemas.microsoft.com/office/powerpoint/2010/main" val="765827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altLang="tr-TR" sz="4800" b="1" dirty="0">
                <a:latin typeface="Times New Roman" panose="02020603050405020304" pitchFamily="18" charset="0"/>
              </a:rPr>
              <a:t>Kranial S</a:t>
            </a:r>
            <a:r>
              <a:rPr lang="tr-TR" altLang="tr-TR" sz="4800" b="1" dirty="0" smtClean="0">
                <a:latin typeface="Times New Roman" panose="02020603050405020304" pitchFamily="18" charset="0"/>
              </a:rPr>
              <a:t>inirler</a:t>
            </a:r>
            <a:endParaRPr lang="tr-TR" altLang="tr-TR" sz="4800" b="1" dirty="0">
              <a:latin typeface="Times New Roman" panose="02020603050405020304" pitchFamily="18" charset="0"/>
            </a:endParaRPr>
          </a:p>
        </p:txBody>
      </p:sp>
      <p:sp>
        <p:nvSpPr>
          <p:cNvPr id="2" name="İçerik Yer Tutucusu 1"/>
          <p:cNvSpPr>
            <a:spLocks noGrp="1"/>
          </p:cNvSpPr>
          <p:nvPr>
            <p:ph idx="1"/>
          </p:nvPr>
        </p:nvSpPr>
        <p:spPr/>
        <p:txBody>
          <a:bodyPr>
            <a:normAutofit/>
          </a:bodyPr>
          <a:lstStyle/>
          <a:p>
            <a:r>
              <a:rPr lang="tr-TR" sz="2400" dirty="0">
                <a:latin typeface="Times New Roman" panose="02020603050405020304" pitchFamily="18" charset="0"/>
                <a:cs typeface="Times New Roman" panose="02020603050405020304" pitchFamily="18" charset="0"/>
              </a:rPr>
              <a:t>Kranial sinirler, beyinden çıkan ve kafatası tabanındaki deliklerden geçerek baş ve boyuna dağılan 12 çift </a:t>
            </a:r>
            <a:r>
              <a:rPr lang="tr-TR" sz="2400" dirty="0" smtClean="0">
                <a:latin typeface="Times New Roman" panose="02020603050405020304" pitchFamily="18" charset="0"/>
                <a:cs typeface="Times New Roman" panose="02020603050405020304" pitchFamily="18" charset="0"/>
              </a:rPr>
              <a:t>sinirdir </a:t>
            </a:r>
          </a:p>
          <a:p>
            <a:r>
              <a:rPr lang="tr-TR" sz="2400" dirty="0" smtClean="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sinirlerden X. Kafa çifti olan N. </a:t>
            </a:r>
            <a:r>
              <a:rPr lang="tr-TR" sz="2400" dirty="0" err="1">
                <a:latin typeface="Times New Roman" panose="02020603050405020304" pitchFamily="18" charset="0"/>
                <a:cs typeface="Times New Roman" panose="02020603050405020304" pitchFamily="18" charset="0"/>
              </a:rPr>
              <a:t>Vagus</a:t>
            </a:r>
            <a:r>
              <a:rPr lang="tr-TR" sz="2400" dirty="0">
                <a:latin typeface="Times New Roman" panose="02020603050405020304" pitchFamily="18" charset="0"/>
                <a:cs typeface="Times New Roman" panose="02020603050405020304" pitchFamily="18" charset="0"/>
              </a:rPr>
              <a:t> göğüs ve karın organlarına kadar dağılır.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Kafa </a:t>
            </a:r>
            <a:r>
              <a:rPr lang="tr-TR" sz="2400" dirty="0">
                <a:latin typeface="Times New Roman" panose="02020603050405020304" pitchFamily="18" charset="0"/>
                <a:cs typeface="Times New Roman" panose="02020603050405020304" pitchFamily="18" charset="0"/>
              </a:rPr>
              <a:t>çiftlerinin numaralandırılması beyne bağlanış sırasına göre (önden arkaya doğru) yapılmıştır. </a:t>
            </a:r>
          </a:p>
        </p:txBody>
      </p:sp>
      <p:pic>
        <p:nvPicPr>
          <p:cNvPr id="3" name="Resim 2"/>
          <p:cNvPicPr>
            <a:picLocks noChangeAspect="1"/>
          </p:cNvPicPr>
          <p:nvPr/>
        </p:nvPicPr>
        <p:blipFill>
          <a:blip r:embed="rId2"/>
          <a:stretch>
            <a:fillRect/>
          </a:stretch>
        </p:blipFill>
        <p:spPr>
          <a:xfrm>
            <a:off x="7783489" y="4273550"/>
            <a:ext cx="2247900" cy="2038350"/>
          </a:xfrm>
          <a:prstGeom prst="rect">
            <a:avLst/>
          </a:prstGeom>
        </p:spPr>
      </p:pic>
    </p:spTree>
    <p:extLst>
      <p:ext uri="{BB962C8B-B14F-4D97-AF65-F5344CB8AC3E}">
        <p14:creationId xmlns:p14="http://schemas.microsoft.com/office/powerpoint/2010/main" val="329084499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tr-TR" altLang="tr-TR" sz="3600" b="1">
              <a:latin typeface="Times New Roman" panose="02020603050405020304" pitchFamily="18" charset="0"/>
            </a:endParaRPr>
          </a:p>
        </p:txBody>
      </p:sp>
      <p:sp>
        <p:nvSpPr>
          <p:cNvPr id="17411" name="Rectangle 3"/>
          <p:cNvSpPr>
            <a:spLocks noGrp="1" noChangeArrowheads="1"/>
          </p:cNvSpPr>
          <p:nvPr>
            <p:ph type="body" sz="half" idx="1"/>
          </p:nvPr>
        </p:nvSpPr>
        <p:spPr/>
        <p:txBody>
          <a:bodyPr/>
          <a:lstStyle/>
          <a:p>
            <a:pPr eaLnBrk="1" hangingPunct="1">
              <a:lnSpc>
                <a:spcPct val="80000"/>
              </a:lnSpc>
              <a:buFont typeface="Wingdings" panose="05000000000000000000" pitchFamily="2" charset="2"/>
              <a:buNone/>
            </a:pPr>
            <a:r>
              <a:rPr lang="tr-TR" altLang="tr-TR" b="1" dirty="0" err="1">
                <a:latin typeface="Times New Roman" panose="02020603050405020304" pitchFamily="18" charset="0"/>
              </a:rPr>
              <a:t>Olfaktor</a:t>
            </a:r>
            <a:r>
              <a:rPr lang="tr-TR" altLang="tr-TR" b="1" dirty="0">
                <a:latin typeface="Times New Roman" panose="02020603050405020304" pitchFamily="18" charset="0"/>
              </a:rPr>
              <a:t> sinir (I): </a:t>
            </a:r>
            <a:endParaRPr lang="tr-TR" altLang="tr-TR" b="1" dirty="0" smtClean="0">
              <a:latin typeface="Times New Roman" panose="02020603050405020304" pitchFamily="18" charset="0"/>
            </a:endParaRPr>
          </a:p>
          <a:p>
            <a:pPr>
              <a:lnSpc>
                <a:spcPct val="80000"/>
              </a:lnSpc>
              <a:buNone/>
            </a:pPr>
            <a:r>
              <a:rPr lang="tr-TR" dirty="0">
                <a:latin typeface="Times New Roman" panose="02020603050405020304" pitchFamily="18" charset="0"/>
                <a:cs typeface="Times New Roman" panose="02020603050405020304" pitchFamily="18" charset="0"/>
              </a:rPr>
              <a:t>Koku uyarılarını </a:t>
            </a:r>
            <a:r>
              <a:rPr lang="tr-TR" dirty="0" err="1">
                <a:latin typeface="Times New Roman" panose="02020603050405020304" pitchFamily="18" charset="0"/>
                <a:cs typeface="Times New Roman" panose="02020603050405020304" pitchFamily="18" charset="0"/>
              </a:rPr>
              <a:t>temporal</a:t>
            </a:r>
            <a:r>
              <a:rPr lang="tr-TR" dirty="0">
                <a:latin typeface="Times New Roman" panose="02020603050405020304" pitchFamily="18" charset="0"/>
                <a:cs typeface="Times New Roman" panose="02020603050405020304" pitchFamily="18" charset="0"/>
              </a:rPr>
              <a:t> lobdaki koku merkezine götüren duyu siniridir. Burun boşluğunda başlar </a:t>
            </a:r>
            <a:r>
              <a:rPr lang="tr-TR" dirty="0" err="1">
                <a:latin typeface="Times New Roman" panose="02020603050405020304" pitchFamily="18" charset="0"/>
                <a:cs typeface="Times New Roman" panose="02020603050405020304" pitchFamily="18" charset="0"/>
              </a:rPr>
              <a:t>serebrumda</a:t>
            </a:r>
            <a:r>
              <a:rPr lang="tr-TR" dirty="0">
                <a:latin typeface="Times New Roman" panose="02020603050405020304" pitchFamily="18" charset="0"/>
                <a:cs typeface="Times New Roman" panose="02020603050405020304" pitchFamily="18" charset="0"/>
              </a:rPr>
              <a:t> sonlanır.</a:t>
            </a:r>
            <a:endParaRPr lang="tr-TR" altLang="tr-TR" b="1" dirty="0">
              <a:latin typeface="Times New Roman" panose="02020603050405020304" pitchFamily="18" charset="0"/>
              <a:cs typeface="Times New Roman" panose="02020603050405020304" pitchFamily="18" charset="0"/>
            </a:endParaRPr>
          </a:p>
          <a:p>
            <a:pPr eaLnBrk="1" hangingPunct="1">
              <a:lnSpc>
                <a:spcPct val="80000"/>
              </a:lnSpc>
              <a:buFont typeface="Wingdings" panose="05000000000000000000" pitchFamily="2" charset="2"/>
              <a:buNone/>
            </a:pPr>
            <a:r>
              <a:rPr lang="tr-TR" altLang="tr-TR" dirty="0" smtClean="0">
                <a:latin typeface="Times New Roman" panose="02020603050405020304" pitchFamily="18" charset="0"/>
                <a:cs typeface="Times New Roman" panose="02020603050405020304" pitchFamily="18" charset="0"/>
              </a:rPr>
              <a:t>Testi </a:t>
            </a:r>
            <a:r>
              <a:rPr lang="tr-TR" altLang="tr-TR" dirty="0" err="1" smtClean="0">
                <a:latin typeface="Times New Roman" panose="02020603050405020304" pitchFamily="18" charset="0"/>
                <a:cs typeface="Times New Roman" panose="02020603050405020304" pitchFamily="18" charset="0"/>
              </a:rPr>
              <a:t>irritan</a:t>
            </a:r>
            <a:r>
              <a:rPr lang="tr-TR" altLang="tr-TR" dirty="0" smtClean="0">
                <a:latin typeface="Times New Roman" panose="02020603050405020304" pitchFamily="18" charset="0"/>
                <a:cs typeface="Times New Roman" panose="02020603050405020304" pitchFamily="18" charset="0"/>
              </a:rPr>
              <a:t> </a:t>
            </a:r>
            <a:r>
              <a:rPr lang="tr-TR" altLang="tr-TR" dirty="0">
                <a:latin typeface="Times New Roman" panose="02020603050405020304" pitchFamily="18" charset="0"/>
                <a:cs typeface="Times New Roman" panose="02020603050405020304" pitchFamily="18" charset="0"/>
              </a:rPr>
              <a:t>olmayan aromatik maddelerle yapılır(sabun, tütün gibi) algılama ve ayırt etme test edilir.</a:t>
            </a:r>
          </a:p>
        </p:txBody>
      </p:sp>
      <p:pic>
        <p:nvPicPr>
          <p:cNvPr id="17412" name="Picture 5" descr="imagesCA65BAD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4" y="1882776"/>
            <a:ext cx="4427537" cy="36226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7305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p:txBody>
          <a:bodyPr/>
          <a:lstStyle/>
          <a:p>
            <a:pPr eaLnBrk="1" hangingPunct="1"/>
            <a:endParaRPr lang="tr-TR" altLang="tr-TR" smtClean="0"/>
          </a:p>
        </p:txBody>
      </p:sp>
      <p:sp>
        <p:nvSpPr>
          <p:cNvPr id="18435" name="Rectangle 3"/>
          <p:cNvSpPr>
            <a:spLocks noGrp="1" noChangeArrowheads="1"/>
          </p:cNvSpPr>
          <p:nvPr>
            <p:ph type="body" sz="half" idx="1"/>
          </p:nvPr>
        </p:nvSpPr>
        <p:spPr>
          <a:xfrm>
            <a:off x="909354" y="1559803"/>
            <a:ext cx="4038600" cy="4530725"/>
          </a:xfrm>
        </p:spPr>
        <p:txBody>
          <a:bodyPr>
            <a:normAutofit/>
          </a:bodyPr>
          <a:lstStyle/>
          <a:p>
            <a:pPr>
              <a:buNone/>
            </a:pPr>
            <a:r>
              <a:rPr lang="tr-TR" altLang="tr-TR" sz="2000" b="1" dirty="0">
                <a:latin typeface="Times New Roman" panose="02020603050405020304" pitchFamily="18" charset="0"/>
              </a:rPr>
              <a:t>Optik sinir (II): </a:t>
            </a:r>
            <a:r>
              <a:rPr lang="tr-TR" sz="2000" dirty="0">
                <a:latin typeface="Times New Roman" panose="02020603050405020304" pitchFamily="18" charset="0"/>
                <a:cs typeface="Times New Roman" panose="02020603050405020304" pitchFamily="18" charset="0"/>
              </a:rPr>
              <a:t>Görme duyusu taşır. Merkezi gözün retina tabakasındadır. Aldığı görme ile ilgili uyarıları </a:t>
            </a:r>
            <a:r>
              <a:rPr lang="tr-TR" sz="2000" dirty="0" err="1">
                <a:latin typeface="Times New Roman" panose="02020603050405020304" pitchFamily="18" charset="0"/>
                <a:cs typeface="Times New Roman" panose="02020603050405020304" pitchFamily="18" charset="0"/>
              </a:rPr>
              <a:t>oksipital</a:t>
            </a:r>
            <a:r>
              <a:rPr lang="tr-TR" sz="2000" dirty="0">
                <a:latin typeface="Times New Roman" panose="02020603050405020304" pitchFamily="18" charset="0"/>
                <a:cs typeface="Times New Roman" panose="02020603050405020304" pitchFamily="18" charset="0"/>
              </a:rPr>
              <a:t> lobdaki görme merkezine götüren duyurucu sinirdir</a:t>
            </a:r>
            <a:endParaRPr lang="tr-TR" altLang="tr-TR" sz="2000" b="1" dirty="0" smtClean="0">
              <a:latin typeface="Times New Roman" panose="02020603050405020304" pitchFamily="18" charset="0"/>
              <a:cs typeface="Times New Roman" panose="02020603050405020304" pitchFamily="18" charset="0"/>
            </a:endParaRPr>
          </a:p>
          <a:p>
            <a:pPr eaLnBrk="1" hangingPunct="1">
              <a:lnSpc>
                <a:spcPct val="90000"/>
              </a:lnSpc>
              <a:buFont typeface="Wingdings" panose="05000000000000000000" pitchFamily="2" charset="2"/>
              <a:buNone/>
            </a:pPr>
            <a:r>
              <a:rPr lang="tr-TR" altLang="tr-TR" sz="2000" dirty="0" smtClean="0">
                <a:latin typeface="Times New Roman" panose="02020603050405020304" pitchFamily="18" charset="0"/>
              </a:rPr>
              <a:t>Görme </a:t>
            </a:r>
            <a:r>
              <a:rPr lang="tr-TR" altLang="tr-TR" sz="2000" dirty="0">
                <a:latin typeface="Times New Roman" panose="02020603050405020304" pitchFamily="18" charset="0"/>
              </a:rPr>
              <a:t>keskinliği; Hasta ışığı, hareketi görebiliyor mu? Parmak sayabiliyor mu, duvardaki tablodan okuma keskinliği kontrol edilir </a:t>
            </a:r>
          </a:p>
          <a:p>
            <a:pPr eaLnBrk="1" hangingPunct="1">
              <a:lnSpc>
                <a:spcPct val="90000"/>
              </a:lnSpc>
            </a:pPr>
            <a:r>
              <a:rPr lang="tr-TR" altLang="tr-TR" sz="2000" dirty="0" err="1" smtClean="0">
                <a:latin typeface="Times New Roman" panose="02020603050405020304" pitchFamily="18" charset="0"/>
              </a:rPr>
              <a:t>Pupillalar</a:t>
            </a:r>
            <a:r>
              <a:rPr lang="tr-TR" altLang="tr-TR" sz="2000" dirty="0">
                <a:latin typeface="Times New Roman" panose="02020603050405020304" pitchFamily="18" charset="0"/>
              </a:rPr>
              <a:t>; Büyüklük, şekil, eşitlik, ışığa reaksiyonu, </a:t>
            </a:r>
            <a:r>
              <a:rPr lang="tr-TR" altLang="tr-TR" sz="2000" dirty="0" err="1">
                <a:latin typeface="Times New Roman" panose="02020603050405020304" pitchFamily="18" charset="0"/>
              </a:rPr>
              <a:t>akomodasyon</a:t>
            </a:r>
            <a:r>
              <a:rPr lang="tr-TR" altLang="tr-TR" sz="2000" dirty="0">
                <a:latin typeface="Times New Roman" panose="02020603050405020304" pitchFamily="18" charset="0"/>
              </a:rPr>
              <a:t> ve </a:t>
            </a:r>
            <a:r>
              <a:rPr lang="tr-TR" altLang="tr-TR" sz="2000" dirty="0" err="1">
                <a:latin typeface="Times New Roman" panose="02020603050405020304" pitchFamily="18" charset="0"/>
              </a:rPr>
              <a:t>konverjans</a:t>
            </a:r>
            <a:r>
              <a:rPr lang="tr-TR" altLang="tr-TR" sz="2000" dirty="0">
                <a:latin typeface="Times New Roman" panose="02020603050405020304" pitchFamily="18" charset="0"/>
              </a:rPr>
              <a:t> reaksiyonuna bakılır.</a:t>
            </a:r>
          </a:p>
          <a:p>
            <a:pPr eaLnBrk="1" hangingPunct="1">
              <a:lnSpc>
                <a:spcPct val="90000"/>
              </a:lnSpc>
            </a:pPr>
            <a:endParaRPr lang="tr-TR" altLang="tr-TR" sz="2000" dirty="0"/>
          </a:p>
        </p:txBody>
      </p:sp>
      <p:pic>
        <p:nvPicPr>
          <p:cNvPr id="18436" name="Picture 8" descr="op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43701" y="1971676"/>
            <a:ext cx="3673475" cy="31845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5599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tr-TR" altLang="tr-TR" b="1" dirty="0" smtClean="0"/>
              <a:t>Göz hareketleri</a:t>
            </a:r>
          </a:p>
        </p:txBody>
      </p:sp>
      <p:sp>
        <p:nvSpPr>
          <p:cNvPr id="19459" name="Rectangle 3"/>
          <p:cNvSpPr>
            <a:spLocks noGrp="1" noChangeArrowheads="1"/>
          </p:cNvSpPr>
          <p:nvPr>
            <p:ph idx="1"/>
          </p:nvPr>
        </p:nvSpPr>
        <p:spPr/>
        <p:txBody>
          <a:bodyPr/>
          <a:lstStyle/>
          <a:p>
            <a:pPr eaLnBrk="1" hangingPunct="1">
              <a:buFont typeface="Wingdings" panose="05000000000000000000" pitchFamily="2" charset="2"/>
              <a:buNone/>
            </a:pPr>
            <a:r>
              <a:rPr lang="tr-TR" altLang="tr-TR" sz="2000" b="1" dirty="0" err="1">
                <a:latin typeface="Times New Roman" panose="02020603050405020304" pitchFamily="18" charset="0"/>
              </a:rPr>
              <a:t>Okülomotor</a:t>
            </a:r>
            <a:r>
              <a:rPr lang="tr-TR" altLang="tr-TR" sz="2000" b="1" dirty="0">
                <a:latin typeface="Times New Roman" panose="02020603050405020304" pitchFamily="18" charset="0"/>
              </a:rPr>
              <a:t> (III), Troklear (IV), Abdusens (VI) sinirleri</a:t>
            </a:r>
            <a:r>
              <a:rPr lang="tr-TR" altLang="tr-TR" sz="2000" b="1" dirty="0" smtClean="0">
                <a:latin typeface="Times New Roman" panose="02020603050405020304" pitchFamily="18" charset="0"/>
              </a:rPr>
              <a:t>:</a:t>
            </a:r>
          </a:p>
          <a:p>
            <a:pPr>
              <a:buNone/>
            </a:pPr>
            <a:r>
              <a:rPr lang="tr-TR" altLang="tr-TR" sz="2000" b="1" dirty="0" err="1" smtClean="0">
                <a:latin typeface="Times New Roman" panose="02020603050405020304" pitchFamily="18" charset="0"/>
              </a:rPr>
              <a:t>Okülomotor</a:t>
            </a:r>
            <a:r>
              <a:rPr lang="tr-TR" altLang="tr-TR" sz="2000" b="1" dirty="0" smtClean="0">
                <a:latin typeface="Times New Roman" panose="02020603050405020304" pitchFamily="18" charset="0"/>
              </a:rPr>
              <a:t>: Göz hareketleri siniri, </a:t>
            </a:r>
            <a:r>
              <a:rPr lang="tr-TR" sz="2000" dirty="0"/>
              <a:t>Göz kaslarına motor lif taşır. Gözün aşağı-yukarı, </a:t>
            </a:r>
            <a:r>
              <a:rPr lang="tr-TR" sz="2000" dirty="0" smtClean="0"/>
              <a:t>içe dışa </a:t>
            </a:r>
            <a:r>
              <a:rPr lang="tr-TR" sz="2000" dirty="0"/>
              <a:t>hareketlerini ve göz kapağının hareketlerini sağlar. </a:t>
            </a:r>
            <a:endParaRPr lang="tr-TR" altLang="tr-TR" sz="2000" b="1" dirty="0" smtClean="0">
              <a:latin typeface="Times New Roman" panose="02020603050405020304" pitchFamily="18" charset="0"/>
            </a:endParaRPr>
          </a:p>
          <a:p>
            <a:pPr>
              <a:buNone/>
            </a:pPr>
            <a:r>
              <a:rPr lang="tr-TR" altLang="tr-TR" sz="2000" b="1" dirty="0" smtClean="0">
                <a:latin typeface="Times New Roman" panose="02020603050405020304" pitchFamily="18" charset="0"/>
              </a:rPr>
              <a:t>Troklear: Göz hareketleri siniri, </a:t>
            </a:r>
            <a:r>
              <a:rPr lang="tr-TR" sz="2000" dirty="0"/>
              <a:t>Gözün hareketlerini yapmasını sağlayan motor lifler taşıyan bir sinirdir.</a:t>
            </a:r>
            <a:endParaRPr lang="tr-TR" altLang="tr-TR" sz="2000" b="1" dirty="0" smtClean="0">
              <a:latin typeface="Times New Roman" panose="02020603050405020304" pitchFamily="18" charset="0"/>
            </a:endParaRPr>
          </a:p>
          <a:p>
            <a:pPr>
              <a:buNone/>
            </a:pPr>
            <a:r>
              <a:rPr lang="tr-TR" altLang="tr-TR" sz="2000" b="1" dirty="0" smtClean="0">
                <a:latin typeface="Times New Roman" panose="02020603050405020304" pitchFamily="18" charset="0"/>
              </a:rPr>
              <a:t>Abdusens: Gözün uzaklaştırıcı siniri, </a:t>
            </a:r>
            <a:r>
              <a:rPr lang="tr-TR" sz="2000" dirty="0"/>
              <a:t>Gözü oynatır ve dış yana döndürür</a:t>
            </a:r>
            <a:endParaRPr lang="tr-TR" altLang="tr-TR" sz="2000" b="1" dirty="0">
              <a:latin typeface="Times New Roman" panose="02020603050405020304" pitchFamily="18" charset="0"/>
            </a:endParaRPr>
          </a:p>
          <a:p>
            <a:pPr eaLnBrk="1" hangingPunct="1"/>
            <a:r>
              <a:rPr lang="tr-TR" altLang="tr-TR" sz="2000" dirty="0" smtClean="0">
                <a:latin typeface="Times New Roman" panose="02020603050405020304" pitchFamily="18" charset="0"/>
              </a:rPr>
              <a:t>Oküler </a:t>
            </a:r>
            <a:r>
              <a:rPr lang="tr-TR" altLang="tr-TR" sz="2000" dirty="0">
                <a:latin typeface="Times New Roman" panose="02020603050405020304" pitchFamily="18" charset="0"/>
              </a:rPr>
              <a:t>hareket: muayenesi her bir kasın maksimal gücünü ortaya koyan altı farklı bakış yönünde muayene edilir</a:t>
            </a:r>
            <a:r>
              <a:rPr lang="tr-TR" altLang="tr-TR" sz="2000" dirty="0" smtClean="0">
                <a:latin typeface="Times New Roman" panose="02020603050405020304" pitchFamily="18" charset="0"/>
              </a:rPr>
              <a:t>. </a:t>
            </a:r>
            <a:endParaRPr lang="tr-TR" altLang="tr-TR" sz="2000" dirty="0">
              <a:latin typeface="Times New Roman" panose="02020603050405020304" pitchFamily="18" charset="0"/>
            </a:endParaRPr>
          </a:p>
          <a:p>
            <a:pPr eaLnBrk="1" hangingPunct="1"/>
            <a:r>
              <a:rPr lang="tr-TR" altLang="tr-TR" sz="2000" dirty="0" err="1">
                <a:latin typeface="Times New Roman" panose="02020603050405020304" pitchFamily="18" charset="0"/>
              </a:rPr>
              <a:t>Diplopi</a:t>
            </a:r>
            <a:r>
              <a:rPr lang="tr-TR" altLang="tr-TR" sz="2000" dirty="0">
                <a:latin typeface="Times New Roman" panose="02020603050405020304" pitchFamily="18" charset="0"/>
              </a:rPr>
              <a:t> </a:t>
            </a:r>
            <a:r>
              <a:rPr lang="tr-TR" altLang="tr-TR" sz="2000" dirty="0" smtClean="0">
                <a:latin typeface="Times New Roman" panose="02020603050405020304" pitchFamily="18" charset="0"/>
              </a:rPr>
              <a:t>sorgulanır</a:t>
            </a:r>
          </a:p>
          <a:p>
            <a:pPr eaLnBrk="1" hangingPunct="1"/>
            <a:r>
              <a:rPr lang="tr-TR" altLang="tr-TR" sz="2000" dirty="0" err="1" smtClean="0">
                <a:latin typeface="Times New Roman" panose="02020603050405020304" pitchFamily="18" charset="0"/>
              </a:rPr>
              <a:t>Konjuge</a:t>
            </a:r>
            <a:r>
              <a:rPr lang="tr-TR" altLang="tr-TR" sz="2000" dirty="0" smtClean="0">
                <a:latin typeface="Times New Roman" panose="02020603050405020304" pitchFamily="18" charset="0"/>
              </a:rPr>
              <a:t> </a:t>
            </a:r>
            <a:r>
              <a:rPr lang="tr-TR" altLang="tr-TR" sz="2000" dirty="0">
                <a:latin typeface="Times New Roman" panose="02020603050405020304" pitchFamily="18" charset="0"/>
              </a:rPr>
              <a:t>hareket; </a:t>
            </a:r>
            <a:r>
              <a:rPr lang="tr-TR" altLang="tr-TR" sz="2000" dirty="0" err="1">
                <a:latin typeface="Times New Roman" panose="02020603050405020304" pitchFamily="18" charset="0"/>
              </a:rPr>
              <a:t>Horizontal</a:t>
            </a:r>
            <a:r>
              <a:rPr lang="tr-TR" altLang="tr-TR" sz="2000" dirty="0">
                <a:latin typeface="Times New Roman" panose="02020603050405020304" pitchFamily="18" charset="0"/>
              </a:rPr>
              <a:t> veya </a:t>
            </a:r>
            <a:r>
              <a:rPr lang="tr-TR" altLang="tr-TR" sz="2000" dirty="0" err="1">
                <a:latin typeface="Times New Roman" panose="02020603050405020304" pitchFamily="18" charset="0"/>
              </a:rPr>
              <a:t>vertikal</a:t>
            </a:r>
            <a:r>
              <a:rPr lang="tr-TR" altLang="tr-TR" sz="2000" dirty="0">
                <a:latin typeface="Times New Roman" panose="02020603050405020304" pitchFamily="18" charset="0"/>
              </a:rPr>
              <a:t> yönde gözlerin birlikte hareket edebilme yeteneği (</a:t>
            </a:r>
            <a:r>
              <a:rPr lang="tr-TR" altLang="tr-TR" sz="2000" dirty="0" err="1">
                <a:latin typeface="Times New Roman" panose="02020603050405020304" pitchFamily="18" charset="0"/>
              </a:rPr>
              <a:t>konjuge</a:t>
            </a:r>
            <a:r>
              <a:rPr lang="tr-TR" altLang="tr-TR" sz="2000" dirty="0">
                <a:latin typeface="Times New Roman" panose="02020603050405020304" pitchFamily="18" charset="0"/>
              </a:rPr>
              <a:t> olarak) kontrol edilir.</a:t>
            </a:r>
          </a:p>
          <a:p>
            <a:pPr eaLnBrk="1" hangingPunct="1"/>
            <a:r>
              <a:rPr lang="tr-TR" altLang="tr-TR" sz="2000" dirty="0" err="1">
                <a:latin typeface="Times New Roman" panose="02020603050405020304" pitchFamily="18" charset="0"/>
              </a:rPr>
              <a:t>Nistagmus</a:t>
            </a:r>
            <a:r>
              <a:rPr lang="tr-TR" altLang="tr-TR" sz="2000" dirty="0">
                <a:latin typeface="Times New Roman" panose="02020603050405020304" pitchFamily="18" charset="0"/>
              </a:rPr>
              <a:t>; hangi yöne olduğu not edilir.</a:t>
            </a:r>
          </a:p>
        </p:txBody>
      </p:sp>
    </p:spTree>
    <p:extLst>
      <p:ext uri="{BB962C8B-B14F-4D97-AF65-F5344CB8AC3E}">
        <p14:creationId xmlns:p14="http://schemas.microsoft.com/office/powerpoint/2010/main" val="30184717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endParaRPr lang="tr-TR" altLang="tr-TR" dirty="0" smtClean="0"/>
          </a:p>
        </p:txBody>
      </p:sp>
      <p:sp>
        <p:nvSpPr>
          <p:cNvPr id="20483" name="Rectangle 3"/>
          <p:cNvSpPr>
            <a:spLocks noGrp="1" noChangeArrowheads="1"/>
          </p:cNvSpPr>
          <p:nvPr>
            <p:ph type="body" sz="half" idx="1"/>
          </p:nvPr>
        </p:nvSpPr>
        <p:spPr>
          <a:xfrm>
            <a:off x="805218" y="1125539"/>
            <a:ext cx="5152670" cy="5029601"/>
          </a:xfrm>
        </p:spPr>
        <p:txBody>
          <a:bodyPr>
            <a:normAutofit/>
          </a:bodyPr>
          <a:lstStyle/>
          <a:p>
            <a:pPr eaLnBrk="1" hangingPunct="1">
              <a:buFont typeface="Wingdings" panose="05000000000000000000" pitchFamily="2" charset="2"/>
              <a:buNone/>
            </a:pPr>
            <a:r>
              <a:rPr lang="tr-TR" altLang="tr-TR" sz="2400" b="1" dirty="0" err="1" smtClean="0">
                <a:latin typeface="Times New Roman" panose="02020603050405020304" pitchFamily="18" charset="0"/>
              </a:rPr>
              <a:t>Trigeminal</a:t>
            </a:r>
            <a:r>
              <a:rPr lang="tr-TR" altLang="tr-TR" sz="2400" b="1" dirty="0" smtClean="0">
                <a:latin typeface="Times New Roman" panose="02020603050405020304" pitchFamily="18" charset="0"/>
              </a:rPr>
              <a:t> sinir (V): </a:t>
            </a:r>
            <a:r>
              <a:rPr lang="tr-TR" altLang="tr-TR" sz="2400" dirty="0">
                <a:latin typeface="Times New Roman" panose="02020603050405020304" pitchFamily="18" charset="0"/>
              </a:rPr>
              <a:t>Ç</a:t>
            </a:r>
            <a:r>
              <a:rPr lang="tr-TR" altLang="tr-TR" sz="2400" dirty="0" smtClean="0">
                <a:latin typeface="Times New Roman" panose="02020603050405020304" pitchFamily="18" charset="0"/>
              </a:rPr>
              <a:t>iğneme kaslarının </a:t>
            </a:r>
            <a:r>
              <a:rPr lang="tr-TR" altLang="tr-TR" sz="2400" dirty="0" err="1" smtClean="0">
                <a:latin typeface="Times New Roman" panose="02020603050405020304" pitchFamily="18" charset="0"/>
              </a:rPr>
              <a:t>innervasyonuyla</a:t>
            </a:r>
            <a:r>
              <a:rPr lang="tr-TR" altLang="tr-TR" sz="2400" dirty="0" smtClean="0">
                <a:latin typeface="Times New Roman" panose="02020603050405020304" pitchFamily="18" charset="0"/>
              </a:rPr>
              <a:t> birlikte yüzün, duyusal </a:t>
            </a:r>
            <a:r>
              <a:rPr lang="tr-TR" altLang="tr-TR" sz="2400" dirty="0" err="1" smtClean="0">
                <a:latin typeface="Times New Roman" panose="02020603050405020304" pitchFamily="18" charset="0"/>
              </a:rPr>
              <a:t>innervasyonundan</a:t>
            </a:r>
            <a:r>
              <a:rPr lang="tr-TR" altLang="tr-TR" sz="2400" dirty="0" smtClean="0">
                <a:latin typeface="Times New Roman" panose="02020603050405020304" pitchFamily="18" charset="0"/>
              </a:rPr>
              <a:t> sorumludur</a:t>
            </a:r>
          </a:p>
          <a:p>
            <a:pPr eaLnBrk="1" hangingPunct="1"/>
            <a:r>
              <a:rPr lang="tr-TR" altLang="tr-TR" sz="2400" dirty="0" smtClean="0">
                <a:latin typeface="Times New Roman" panose="02020603050405020304" pitchFamily="18" charset="0"/>
              </a:rPr>
              <a:t>Motor fonksiyonun muayenesinde esas, çiğneme kaslarının motor gücünün değerlendirilmesidir. </a:t>
            </a:r>
          </a:p>
          <a:p>
            <a:pPr eaLnBrk="1" hangingPunct="1"/>
            <a:r>
              <a:rPr lang="tr-TR" altLang="tr-TR" sz="2400" dirty="0" smtClean="0">
                <a:latin typeface="Times New Roman" panose="02020603050405020304" pitchFamily="18" charset="0"/>
              </a:rPr>
              <a:t>Tek taraflı paralizide ağız açıldığında çenenin lezyon tarafına kaydığı görülür. </a:t>
            </a:r>
          </a:p>
          <a:p>
            <a:pPr eaLnBrk="1" hangingPunct="1"/>
            <a:r>
              <a:rPr lang="tr-TR" altLang="tr-TR" sz="2400" dirty="0" smtClean="0">
                <a:latin typeface="Times New Roman" panose="02020603050405020304" pitchFamily="18" charset="0"/>
              </a:rPr>
              <a:t>Hastaya dişlerini sıkması söylenerek </a:t>
            </a:r>
            <a:r>
              <a:rPr lang="tr-TR" altLang="tr-TR" sz="2400" dirty="0" err="1" smtClean="0">
                <a:latin typeface="Times New Roman" panose="02020603050405020304" pitchFamily="18" charset="0"/>
              </a:rPr>
              <a:t>masseter</a:t>
            </a:r>
            <a:r>
              <a:rPr lang="tr-TR" altLang="tr-TR" sz="2400" dirty="0" smtClean="0">
                <a:latin typeface="Times New Roman" panose="02020603050405020304" pitchFamily="18" charset="0"/>
              </a:rPr>
              <a:t> ve </a:t>
            </a:r>
            <a:r>
              <a:rPr lang="tr-TR" altLang="tr-TR" sz="2400" dirty="0" err="1" smtClean="0">
                <a:latin typeface="Times New Roman" panose="02020603050405020304" pitchFamily="18" charset="0"/>
              </a:rPr>
              <a:t>temporal</a:t>
            </a:r>
            <a:r>
              <a:rPr lang="tr-TR" altLang="tr-TR" sz="2400" dirty="0" smtClean="0">
                <a:latin typeface="Times New Roman" panose="02020603050405020304" pitchFamily="18" charset="0"/>
              </a:rPr>
              <a:t> kaslar </a:t>
            </a:r>
            <a:r>
              <a:rPr lang="tr-TR" altLang="tr-TR" sz="2400" dirty="0" err="1" smtClean="0">
                <a:latin typeface="Times New Roman" panose="02020603050405020304" pitchFamily="18" charset="0"/>
              </a:rPr>
              <a:t>palpe</a:t>
            </a:r>
            <a:r>
              <a:rPr lang="tr-TR" altLang="tr-TR" sz="2400" dirty="0" smtClean="0">
                <a:latin typeface="Times New Roman" panose="02020603050405020304" pitchFamily="18" charset="0"/>
              </a:rPr>
              <a:t> edilir.</a:t>
            </a:r>
            <a:endParaRPr lang="tr-TR" altLang="tr-TR" sz="2400" dirty="0">
              <a:latin typeface="Times New Roman" panose="02020603050405020304" pitchFamily="18" charset="0"/>
            </a:endParaRPr>
          </a:p>
        </p:txBody>
      </p:sp>
      <p:pic>
        <p:nvPicPr>
          <p:cNvPr id="20484" name="Picture 6" descr="trr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42075" y="1484314"/>
            <a:ext cx="3987800" cy="43211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7291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83359" y="189434"/>
            <a:ext cx="10515600" cy="4351338"/>
          </a:xfrm>
        </p:spPr>
        <p:txBody>
          <a:bodyPr/>
          <a:lstStyle/>
          <a:p>
            <a:pPr eaLnBrk="1" hangingPunct="1">
              <a:lnSpc>
                <a:spcPct val="90000"/>
              </a:lnSpc>
              <a:buFont typeface="Wingdings" panose="05000000000000000000" pitchFamily="2" charset="2"/>
              <a:buNone/>
            </a:pPr>
            <a:r>
              <a:rPr lang="tr-TR" altLang="tr-TR" sz="2000" b="1" dirty="0">
                <a:latin typeface="Times New Roman" panose="02020603050405020304" pitchFamily="18" charset="0"/>
              </a:rPr>
              <a:t>Fasial sinir (VII): </a:t>
            </a:r>
            <a:r>
              <a:rPr lang="tr-TR" altLang="tr-TR" sz="2000" dirty="0">
                <a:latin typeface="Times New Roman" panose="02020603050405020304" pitchFamily="18" charset="0"/>
              </a:rPr>
              <a:t>Motor, otonom ve duyu fonksiyonları olan </a:t>
            </a:r>
            <a:r>
              <a:rPr lang="tr-TR" altLang="tr-TR" sz="2000" dirty="0" err="1">
                <a:latin typeface="Times New Roman" panose="02020603050405020304" pitchFamily="18" charset="0"/>
              </a:rPr>
              <a:t>mikst</a:t>
            </a:r>
            <a:r>
              <a:rPr lang="tr-TR" altLang="tr-TR" sz="2000" dirty="0">
                <a:latin typeface="Times New Roman" panose="02020603050405020304" pitchFamily="18" charset="0"/>
              </a:rPr>
              <a:t> bir sinirdir. </a:t>
            </a:r>
          </a:p>
          <a:p>
            <a:pPr eaLnBrk="1" hangingPunct="1">
              <a:lnSpc>
                <a:spcPct val="90000"/>
              </a:lnSpc>
            </a:pPr>
            <a:r>
              <a:rPr lang="tr-TR" altLang="tr-TR" sz="2000" dirty="0">
                <a:latin typeface="Times New Roman" panose="02020603050405020304" pitchFamily="18" charset="0"/>
              </a:rPr>
              <a:t>Yüzde dudak ve göz çevresindeki mimik kaslarını ve </a:t>
            </a:r>
            <a:r>
              <a:rPr lang="tr-TR" altLang="tr-TR" sz="2000" dirty="0" err="1">
                <a:latin typeface="Times New Roman" panose="02020603050405020304" pitchFamily="18" charset="0"/>
              </a:rPr>
              <a:t>platisma</a:t>
            </a:r>
            <a:r>
              <a:rPr lang="tr-TR" altLang="tr-TR" sz="2000" dirty="0">
                <a:latin typeface="Times New Roman" panose="02020603050405020304" pitchFamily="18" charset="0"/>
              </a:rPr>
              <a:t> kasını </a:t>
            </a:r>
            <a:r>
              <a:rPr lang="tr-TR" altLang="tr-TR" sz="2000" dirty="0" err="1">
                <a:latin typeface="Times New Roman" panose="02020603050405020304" pitchFamily="18" charset="0"/>
              </a:rPr>
              <a:t>innerve</a:t>
            </a:r>
            <a:r>
              <a:rPr lang="tr-TR" altLang="tr-TR" sz="2000" dirty="0">
                <a:latin typeface="Times New Roman" panose="02020603050405020304" pitchFamily="18" charset="0"/>
              </a:rPr>
              <a:t> eder. </a:t>
            </a:r>
          </a:p>
          <a:p>
            <a:pPr eaLnBrk="1" hangingPunct="1">
              <a:lnSpc>
                <a:spcPct val="90000"/>
              </a:lnSpc>
            </a:pPr>
            <a:r>
              <a:rPr lang="tr-TR" altLang="tr-TR" sz="2000" dirty="0">
                <a:latin typeface="Times New Roman" panose="02020603050405020304" pitchFamily="18" charset="0"/>
              </a:rPr>
              <a:t>Dilin 2/3 ön kısmının tat duyusunu sağlar. </a:t>
            </a:r>
          </a:p>
          <a:p>
            <a:pPr eaLnBrk="1" hangingPunct="1">
              <a:lnSpc>
                <a:spcPct val="90000"/>
              </a:lnSpc>
            </a:pPr>
            <a:r>
              <a:rPr lang="tr-TR" altLang="tr-TR" sz="2000" dirty="0">
                <a:latin typeface="Times New Roman" panose="02020603050405020304" pitchFamily="18" charset="0"/>
              </a:rPr>
              <a:t>Gözyaşı, </a:t>
            </a:r>
            <a:r>
              <a:rPr lang="tr-TR" altLang="tr-TR" sz="2000" dirty="0" err="1">
                <a:latin typeface="Times New Roman" panose="02020603050405020304" pitchFamily="18" charset="0"/>
              </a:rPr>
              <a:t>submaksiller</a:t>
            </a:r>
            <a:r>
              <a:rPr lang="tr-TR" altLang="tr-TR" sz="2000" dirty="0">
                <a:latin typeface="Times New Roman" panose="02020603050405020304" pitchFamily="18" charset="0"/>
              </a:rPr>
              <a:t> ve </a:t>
            </a:r>
            <a:r>
              <a:rPr lang="tr-TR" altLang="tr-TR" sz="2000" dirty="0" err="1">
                <a:latin typeface="Times New Roman" panose="02020603050405020304" pitchFamily="18" charset="0"/>
              </a:rPr>
              <a:t>sublingual</a:t>
            </a:r>
            <a:r>
              <a:rPr lang="tr-TR" altLang="tr-TR" sz="2000" dirty="0">
                <a:latin typeface="Times New Roman" panose="02020603050405020304" pitchFamily="18" charset="0"/>
              </a:rPr>
              <a:t> bezlere ulaşan </a:t>
            </a:r>
            <a:r>
              <a:rPr lang="tr-TR" altLang="tr-TR" sz="2000" dirty="0" err="1">
                <a:latin typeface="Times New Roman" panose="02020603050405020304" pitchFamily="18" charset="0"/>
              </a:rPr>
              <a:t>fasiyal</a:t>
            </a:r>
            <a:r>
              <a:rPr lang="tr-TR" altLang="tr-TR" sz="2000" dirty="0">
                <a:latin typeface="Times New Roman" panose="02020603050405020304" pitchFamily="18" charset="0"/>
              </a:rPr>
              <a:t> sinir lifleri, sinirin salgılama ile ilgili </a:t>
            </a:r>
            <a:r>
              <a:rPr lang="tr-TR" altLang="tr-TR" sz="2000" dirty="0" err="1">
                <a:latin typeface="Times New Roman" panose="02020603050405020304" pitchFamily="18" charset="0"/>
              </a:rPr>
              <a:t>vejetatif</a:t>
            </a:r>
            <a:r>
              <a:rPr lang="tr-TR" altLang="tr-TR" sz="2000" dirty="0">
                <a:latin typeface="Times New Roman" panose="02020603050405020304" pitchFamily="18" charset="0"/>
              </a:rPr>
              <a:t> fonksiyonunu yerine getirir.</a:t>
            </a:r>
          </a:p>
          <a:p>
            <a:pPr eaLnBrk="1" hangingPunct="1">
              <a:lnSpc>
                <a:spcPct val="90000"/>
              </a:lnSpc>
            </a:pPr>
            <a:r>
              <a:rPr lang="tr-TR" altLang="tr-TR" sz="2000" dirty="0" err="1">
                <a:latin typeface="Times New Roman" panose="02020603050405020304" pitchFamily="18" charset="0"/>
              </a:rPr>
              <a:t>Fasiyal</a:t>
            </a:r>
            <a:r>
              <a:rPr lang="tr-TR" altLang="tr-TR" sz="2000" dirty="0">
                <a:latin typeface="Times New Roman" panose="02020603050405020304" pitchFamily="18" charset="0"/>
              </a:rPr>
              <a:t> sinirin muayenesinde özellikle motor fonksiyonu değerlendirilir.</a:t>
            </a:r>
          </a:p>
          <a:p>
            <a:pPr eaLnBrk="1" hangingPunct="1">
              <a:lnSpc>
                <a:spcPct val="90000"/>
              </a:lnSpc>
            </a:pPr>
            <a:r>
              <a:rPr lang="tr-TR" altLang="tr-TR" sz="2000" dirty="0">
                <a:latin typeface="Times New Roman" panose="02020603050405020304" pitchFamily="18" charset="0"/>
              </a:rPr>
              <a:t>Öncelikle hastanın yüzü gözlenir. Yüzün iki tarafının simetrisine, alın çizgilerine ve göz kırpma hareketlerinin aynı derecede yapılıp yapılmadığına bakılır. </a:t>
            </a:r>
          </a:p>
          <a:p>
            <a:pPr eaLnBrk="1" hangingPunct="1">
              <a:lnSpc>
                <a:spcPct val="90000"/>
              </a:lnSpc>
            </a:pPr>
            <a:r>
              <a:rPr lang="tr-TR" altLang="tr-TR" sz="2000" dirty="0">
                <a:latin typeface="Times New Roman" panose="02020603050405020304" pitchFamily="18" charset="0"/>
              </a:rPr>
              <a:t>Sonra hastanın kaşlarını çatması, kaldırması, gözlerini sıkı bir şekilde yumması ve dişlerini gösterir şekilde dudak kenarlarını germesi istenir. </a:t>
            </a:r>
          </a:p>
        </p:txBody>
      </p:sp>
      <p:pic>
        <p:nvPicPr>
          <p:cNvPr id="3" name="Resim 2"/>
          <p:cNvPicPr>
            <a:picLocks noChangeAspect="1"/>
          </p:cNvPicPr>
          <p:nvPr/>
        </p:nvPicPr>
        <p:blipFill>
          <a:blip r:embed="rId2"/>
          <a:stretch>
            <a:fillRect/>
          </a:stretch>
        </p:blipFill>
        <p:spPr>
          <a:xfrm>
            <a:off x="6141919" y="3942293"/>
            <a:ext cx="3275037" cy="2915707"/>
          </a:xfrm>
          <a:prstGeom prst="rect">
            <a:avLst/>
          </a:prstGeom>
        </p:spPr>
      </p:pic>
    </p:spTree>
    <p:extLst>
      <p:ext uri="{BB962C8B-B14F-4D97-AF65-F5344CB8AC3E}">
        <p14:creationId xmlns:p14="http://schemas.microsoft.com/office/powerpoint/2010/main" val="36389762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p:txBody>
          <a:bodyPr/>
          <a:lstStyle/>
          <a:p>
            <a:pPr eaLnBrk="1" hangingPunct="1"/>
            <a:r>
              <a:rPr lang="tr-TR" altLang="tr-TR" b="1" dirty="0" smtClean="0"/>
              <a:t>Fasial Paralizi</a:t>
            </a:r>
          </a:p>
        </p:txBody>
      </p:sp>
      <p:sp>
        <p:nvSpPr>
          <p:cNvPr id="22531" name="Rectangle 3"/>
          <p:cNvSpPr>
            <a:spLocks noGrp="1" noChangeArrowheads="1"/>
          </p:cNvSpPr>
          <p:nvPr>
            <p:ph type="body" sz="half" idx="1"/>
          </p:nvPr>
        </p:nvSpPr>
        <p:spPr/>
        <p:txBody>
          <a:bodyPr/>
          <a:lstStyle/>
          <a:p>
            <a:pPr eaLnBrk="1" hangingPunct="1"/>
            <a:r>
              <a:rPr lang="tr-TR" altLang="tr-TR" sz="2000">
                <a:latin typeface="Times New Roman" panose="02020603050405020304" pitchFamily="18" charset="0"/>
              </a:rPr>
              <a:t>Fasiyal paraliziler santral ve periferik tipte olurlar. </a:t>
            </a:r>
          </a:p>
          <a:p>
            <a:pPr eaLnBrk="1" hangingPunct="1"/>
            <a:r>
              <a:rPr lang="tr-TR" altLang="tr-TR" sz="2000">
                <a:latin typeface="Times New Roman" panose="02020603050405020304" pitchFamily="18" charset="0"/>
              </a:rPr>
              <a:t>Santral tip fasiyal paralizide kuvvetsizlik yüzün alt yarısındadır. Hasta paretik tarafta gözünü kapatabilir. </a:t>
            </a:r>
          </a:p>
          <a:p>
            <a:pPr eaLnBrk="1" hangingPunct="1"/>
            <a:r>
              <a:rPr lang="tr-TR" altLang="tr-TR" sz="2000">
                <a:latin typeface="Times New Roman" panose="02020603050405020304" pitchFamily="18" charset="0"/>
              </a:rPr>
              <a:t>Periferik fasiyal paralizide ise tutulan yüz yarısında ağız etrafındaki kaslarla birlikte göz çevresinde ve alın kaslarında da kuvvetsizlik vardır.</a:t>
            </a:r>
          </a:p>
          <a:p>
            <a:pPr eaLnBrk="1" hangingPunct="1"/>
            <a:endParaRPr lang="tr-TR" altLang="tr-TR" sz="2000">
              <a:latin typeface="Times New Roman" panose="02020603050405020304" pitchFamily="18" charset="0"/>
            </a:endParaRPr>
          </a:p>
        </p:txBody>
      </p:sp>
      <p:pic>
        <p:nvPicPr>
          <p:cNvPr id="22533" name="Picture 10" descr="untitle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680325" y="549275"/>
            <a:ext cx="1987550" cy="2897188"/>
          </a:xfrm>
          <a:noFill/>
          <a:extLst>
            <a:ext uri="{909E8E84-426E-40DD-AFC4-6F175D3DCCD1}">
              <a14:hiddenFill xmlns:a14="http://schemas.microsoft.com/office/drawing/2010/main">
                <a:solidFill>
                  <a:srgbClr val="FFFFFF"/>
                </a:solidFill>
              </a14:hiddenFill>
            </a:ext>
          </a:extLst>
        </p:spPr>
      </p:pic>
      <p:pic>
        <p:nvPicPr>
          <p:cNvPr id="22532" name="Picture 9" descr="image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024563" y="3860801"/>
            <a:ext cx="3708400" cy="27781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3123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p:txBody>
          <a:bodyPr/>
          <a:lstStyle/>
          <a:p>
            <a:pPr eaLnBrk="1" hangingPunct="1"/>
            <a:endParaRPr lang="tr-TR" altLang="tr-TR" smtClean="0"/>
          </a:p>
        </p:txBody>
      </p:sp>
      <p:sp>
        <p:nvSpPr>
          <p:cNvPr id="23555" name="Rectangle 3"/>
          <p:cNvSpPr>
            <a:spLocks noGrp="1" noChangeArrowheads="1"/>
          </p:cNvSpPr>
          <p:nvPr>
            <p:ph type="body" sz="half" idx="1"/>
          </p:nvPr>
        </p:nvSpPr>
        <p:spPr/>
        <p:txBody>
          <a:bodyPr/>
          <a:lstStyle/>
          <a:p>
            <a:pPr>
              <a:buNone/>
            </a:pPr>
            <a:r>
              <a:rPr lang="tr-TR" altLang="tr-TR" b="1" dirty="0" err="1" smtClean="0">
                <a:latin typeface="Times New Roman" panose="02020603050405020304" pitchFamily="18" charset="0"/>
              </a:rPr>
              <a:t>Vestibulo</a:t>
            </a:r>
            <a:r>
              <a:rPr lang="tr-TR" altLang="tr-TR" b="1" dirty="0" smtClean="0">
                <a:latin typeface="Times New Roman" panose="02020603050405020304" pitchFamily="18" charset="0"/>
              </a:rPr>
              <a:t> </a:t>
            </a:r>
            <a:r>
              <a:rPr lang="tr-TR" altLang="tr-TR" b="1" dirty="0" err="1" smtClean="0">
                <a:latin typeface="Times New Roman" panose="02020603050405020304" pitchFamily="18" charset="0"/>
              </a:rPr>
              <a:t>cochlear</a:t>
            </a:r>
            <a:r>
              <a:rPr lang="tr-TR" altLang="tr-TR" b="1" dirty="0" smtClean="0">
                <a:latin typeface="Times New Roman" panose="02020603050405020304" pitchFamily="18" charset="0"/>
              </a:rPr>
              <a:t> Sinir - </a:t>
            </a:r>
            <a:r>
              <a:rPr lang="tr-TR" altLang="tr-TR" b="1" dirty="0" smtClean="0">
                <a:solidFill>
                  <a:prstClr val="black"/>
                </a:solidFill>
                <a:latin typeface="Times New Roman" panose="02020603050405020304" pitchFamily="18" charset="0"/>
              </a:rPr>
              <a:t>VIII</a:t>
            </a:r>
            <a:r>
              <a:rPr lang="tr-TR" altLang="tr-TR" b="1" dirty="0" smtClean="0">
                <a:solidFill>
                  <a:prstClr val="black"/>
                </a:solidFill>
                <a:latin typeface="Times New Roman" panose="02020603050405020304" pitchFamily="18" charset="0"/>
              </a:rPr>
              <a:t>. Sinir</a:t>
            </a:r>
            <a:endParaRPr lang="tr-TR" altLang="tr-TR" b="1" dirty="0" smtClean="0">
              <a:latin typeface="Times New Roman" panose="02020603050405020304" pitchFamily="18" charset="0"/>
            </a:endParaRPr>
          </a:p>
          <a:p>
            <a:pPr>
              <a:buNone/>
            </a:pPr>
            <a:endParaRPr lang="tr-TR" altLang="tr-TR" sz="2000" dirty="0" smtClean="0">
              <a:latin typeface="Times New Roman" panose="02020603050405020304" pitchFamily="18" charset="0"/>
            </a:endParaRPr>
          </a:p>
          <a:p>
            <a:pPr>
              <a:buNone/>
            </a:pPr>
            <a:r>
              <a:rPr lang="tr-TR" altLang="tr-TR" sz="2000" dirty="0" smtClean="0">
                <a:latin typeface="Times New Roman" panose="02020603050405020304" pitchFamily="18" charset="0"/>
              </a:rPr>
              <a:t>Sekizinci </a:t>
            </a:r>
            <a:r>
              <a:rPr lang="tr-TR" altLang="tr-TR" sz="2000" dirty="0" err="1">
                <a:latin typeface="Times New Roman" panose="02020603050405020304" pitchFamily="18" charset="0"/>
              </a:rPr>
              <a:t>kranyal</a:t>
            </a:r>
            <a:r>
              <a:rPr lang="tr-TR" altLang="tr-TR" sz="2000" dirty="0">
                <a:latin typeface="Times New Roman" panose="02020603050405020304" pitchFamily="18" charset="0"/>
              </a:rPr>
              <a:t> sinirin iki bölümü vardır. </a:t>
            </a:r>
          </a:p>
          <a:p>
            <a:pPr eaLnBrk="1" hangingPunct="1"/>
            <a:r>
              <a:rPr lang="tr-TR" altLang="tr-TR" sz="2000" dirty="0">
                <a:latin typeface="Times New Roman" panose="02020603050405020304" pitchFamily="18" charset="0"/>
              </a:rPr>
              <a:t>İşitme ile ilgili olanı </a:t>
            </a:r>
            <a:r>
              <a:rPr lang="tr-TR" altLang="tr-TR" sz="2000" dirty="0" err="1">
                <a:latin typeface="Times New Roman" panose="02020603050405020304" pitchFamily="18" charset="0"/>
              </a:rPr>
              <a:t>N.koklearis</a:t>
            </a:r>
            <a:r>
              <a:rPr lang="tr-TR" altLang="tr-TR" sz="2000" dirty="0">
                <a:latin typeface="Times New Roman" panose="02020603050405020304" pitchFamily="18" charset="0"/>
              </a:rPr>
              <a:t>, </a:t>
            </a:r>
            <a:endParaRPr lang="tr-TR" altLang="tr-TR" sz="2000" dirty="0" smtClean="0">
              <a:latin typeface="Times New Roman" panose="02020603050405020304" pitchFamily="18" charset="0"/>
            </a:endParaRPr>
          </a:p>
          <a:p>
            <a:pPr eaLnBrk="1" hangingPunct="1"/>
            <a:r>
              <a:rPr lang="tr-TR" altLang="tr-TR" sz="2000" dirty="0">
                <a:latin typeface="Times New Roman" panose="02020603050405020304" pitchFamily="18" charset="0"/>
              </a:rPr>
              <a:t>D</a:t>
            </a:r>
            <a:r>
              <a:rPr lang="tr-TR" altLang="tr-TR" sz="2000" dirty="0" smtClean="0">
                <a:latin typeface="Times New Roman" panose="02020603050405020304" pitchFamily="18" charset="0"/>
              </a:rPr>
              <a:t>enge </a:t>
            </a:r>
            <a:r>
              <a:rPr lang="tr-TR" altLang="tr-TR" sz="2000" dirty="0">
                <a:latin typeface="Times New Roman" panose="02020603050405020304" pitchFamily="18" charset="0"/>
              </a:rPr>
              <a:t>ve koordinasyonla ilgili olan </a:t>
            </a:r>
            <a:r>
              <a:rPr lang="tr-TR" altLang="tr-TR" sz="2000" dirty="0" err="1">
                <a:latin typeface="Times New Roman" panose="02020603050405020304" pitchFamily="18" charset="0"/>
              </a:rPr>
              <a:t>N.Vestibülaristir</a:t>
            </a:r>
            <a:r>
              <a:rPr lang="tr-TR" altLang="tr-TR" sz="2000" dirty="0">
                <a:latin typeface="Times New Roman" panose="02020603050405020304" pitchFamily="18" charset="0"/>
              </a:rPr>
              <a:t>. </a:t>
            </a:r>
          </a:p>
        </p:txBody>
      </p:sp>
      <p:pic>
        <p:nvPicPr>
          <p:cNvPr id="23556" name="Picture 9" descr="ooooo"/>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032625" y="1236664"/>
            <a:ext cx="3240088" cy="2308225"/>
          </a:xfrm>
          <a:noFill/>
          <a:extLst>
            <a:ext uri="{909E8E84-426E-40DD-AFC4-6F175D3DCCD1}">
              <a14:hiddenFill xmlns:a14="http://schemas.microsoft.com/office/drawing/2010/main">
                <a:solidFill>
                  <a:srgbClr val="FFFFFF"/>
                </a:solidFill>
              </a14:hiddenFill>
            </a:ext>
          </a:extLst>
        </p:spPr>
      </p:pic>
      <p:pic>
        <p:nvPicPr>
          <p:cNvPr id="23557" name="Picture 10" descr="ddddd"/>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959601" y="3716338"/>
            <a:ext cx="2735263" cy="23812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2273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pPr eaLnBrk="1" hangingPunct="1"/>
            <a:endParaRPr lang="tr-TR" altLang="tr-TR" smtClean="0"/>
          </a:p>
        </p:txBody>
      </p:sp>
      <p:sp>
        <p:nvSpPr>
          <p:cNvPr id="24579"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000" b="1">
                <a:latin typeface="Times New Roman" panose="02020603050405020304" pitchFamily="18" charset="0"/>
              </a:rPr>
              <a:t>Glossofaringeal sinir (IX): </a:t>
            </a:r>
            <a:r>
              <a:rPr lang="tr-TR" altLang="tr-TR" sz="2000">
                <a:latin typeface="Times New Roman" panose="02020603050405020304" pitchFamily="18" charset="0"/>
              </a:rPr>
              <a:t>En önemli görevi 10. kranyal sinirle birlikte yutma fonksiyonunu sağlamasıdır. Dilin 1/3 arka kısmının duyusunu ve parotis bezinin sekresyon fonksiyonunu da sağlar. </a:t>
            </a:r>
          </a:p>
        </p:txBody>
      </p:sp>
      <p:pic>
        <p:nvPicPr>
          <p:cNvPr id="24580" name="Picture 6" descr="glll"/>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87938" y="3068638"/>
            <a:ext cx="2908300" cy="30543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17498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p:txBody>
          <a:bodyPr/>
          <a:lstStyle/>
          <a:p>
            <a:pPr eaLnBrk="1" hangingPunct="1"/>
            <a:endParaRPr lang="tr-TR" altLang="tr-TR" smtClean="0"/>
          </a:p>
        </p:txBody>
      </p:sp>
      <p:sp>
        <p:nvSpPr>
          <p:cNvPr id="25603" name="Rectangle 3"/>
          <p:cNvSpPr>
            <a:spLocks noGrp="1" noChangeArrowheads="1"/>
          </p:cNvSpPr>
          <p:nvPr>
            <p:ph type="body" sz="half" idx="1"/>
          </p:nvPr>
        </p:nvSpPr>
        <p:spPr>
          <a:xfrm>
            <a:off x="247933" y="1508920"/>
            <a:ext cx="11639267" cy="2858364"/>
          </a:xfrm>
        </p:spPr>
        <p:txBody>
          <a:bodyPr>
            <a:normAutofit/>
          </a:bodyPr>
          <a:lstStyle/>
          <a:p>
            <a:pPr>
              <a:buNone/>
            </a:pPr>
            <a:r>
              <a:rPr lang="tr-TR" altLang="tr-TR" sz="2400" b="1" dirty="0" err="1">
                <a:latin typeface="Times New Roman" panose="02020603050405020304" pitchFamily="18" charset="0"/>
                <a:cs typeface="Times New Roman" panose="02020603050405020304" pitchFamily="18" charset="0"/>
              </a:rPr>
              <a:t>Vagus</a:t>
            </a:r>
            <a:r>
              <a:rPr lang="tr-TR" altLang="tr-TR" sz="2400" b="1" dirty="0">
                <a:latin typeface="Times New Roman" panose="02020603050405020304" pitchFamily="18" charset="0"/>
                <a:cs typeface="Times New Roman" panose="02020603050405020304" pitchFamily="18" charset="0"/>
              </a:rPr>
              <a:t> siniri (X): </a:t>
            </a:r>
            <a:endParaRPr lang="tr-TR" altLang="tr-TR" sz="2400" b="1" dirty="0" smtClean="0">
              <a:latin typeface="Times New Roman" panose="02020603050405020304" pitchFamily="18" charset="0"/>
              <a:cs typeface="Times New Roman" panose="02020603050405020304" pitchFamily="18" charset="0"/>
            </a:endParaRPr>
          </a:p>
          <a:p>
            <a:pPr>
              <a:buNone/>
            </a:pPr>
            <a:r>
              <a:rPr lang="tr-TR" sz="2000" dirty="0" err="1" smtClean="0">
                <a:latin typeface="Times New Roman" panose="02020603050405020304" pitchFamily="18" charset="0"/>
                <a:cs typeface="Times New Roman" panose="02020603050405020304" pitchFamily="18" charset="0"/>
              </a:rPr>
              <a:t>Kranial</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sinirlerin en uzunu ve en geniş dağılıma sahip olanıdır. </a:t>
            </a:r>
            <a:endParaRPr lang="tr-TR" sz="2000" dirty="0" smtClean="0">
              <a:latin typeface="Times New Roman" panose="02020603050405020304" pitchFamily="18" charset="0"/>
              <a:cs typeface="Times New Roman" panose="02020603050405020304" pitchFamily="18" charset="0"/>
            </a:endParaRPr>
          </a:p>
          <a:p>
            <a:pPr>
              <a:buNone/>
            </a:pPr>
            <a:r>
              <a:rPr lang="tr-TR" sz="2000" dirty="0">
                <a:latin typeface="Times New Roman" panose="02020603050405020304" pitchFamily="18" charset="0"/>
                <a:cs typeface="Times New Roman" panose="02020603050405020304" pitchFamily="18" charset="0"/>
              </a:rPr>
              <a:t>İ</a:t>
            </a:r>
            <a:r>
              <a:rPr lang="tr-TR" sz="2000" dirty="0" smtClean="0">
                <a:latin typeface="Times New Roman" panose="02020603050405020304" pitchFamily="18" charset="0"/>
                <a:cs typeface="Times New Roman" panose="02020603050405020304" pitchFamily="18" charset="0"/>
              </a:rPr>
              <a:t>ç </a:t>
            </a:r>
            <a:r>
              <a:rPr lang="tr-TR" sz="2000" dirty="0">
                <a:latin typeface="Times New Roman" panose="02020603050405020304" pitchFamily="18" charset="0"/>
                <a:cs typeface="Times New Roman" panose="02020603050405020304" pitchFamily="18" charset="0"/>
              </a:rPr>
              <a:t>organlara motor, duyu ve parasempatik lifler taşıyan karma bir sinirdir. </a:t>
            </a:r>
            <a:endParaRPr lang="tr-TR" sz="2000" dirty="0" smtClean="0">
              <a:latin typeface="Times New Roman" panose="02020603050405020304" pitchFamily="18" charset="0"/>
              <a:cs typeface="Times New Roman" panose="02020603050405020304" pitchFamily="18" charset="0"/>
            </a:endParaRPr>
          </a:p>
          <a:p>
            <a:pPr>
              <a:buNone/>
            </a:pPr>
            <a:r>
              <a:rPr lang="tr-TR" sz="2000" dirty="0" smtClean="0">
                <a:latin typeface="Times New Roman" panose="02020603050405020304" pitchFamily="18" charset="0"/>
                <a:cs typeface="Times New Roman" panose="02020603050405020304" pitchFamily="18" charset="0"/>
              </a:rPr>
              <a:t>Göğüs </a:t>
            </a:r>
            <a:r>
              <a:rPr lang="tr-TR" sz="2000" dirty="0">
                <a:latin typeface="Times New Roman" panose="02020603050405020304" pitchFamily="18" charset="0"/>
                <a:cs typeface="Times New Roman" panose="02020603050405020304" pitchFamily="18" charset="0"/>
              </a:rPr>
              <a:t>boşluğunda kalp, akciğerler, bronşlar, soluk borusu ve gırtlağa dallar verir. </a:t>
            </a:r>
            <a:endParaRPr lang="tr-TR" sz="2000" dirty="0" smtClean="0">
              <a:latin typeface="Times New Roman" panose="02020603050405020304" pitchFamily="18" charset="0"/>
              <a:cs typeface="Times New Roman" panose="02020603050405020304" pitchFamily="18" charset="0"/>
            </a:endParaRPr>
          </a:p>
          <a:p>
            <a:pPr>
              <a:buNone/>
            </a:pPr>
            <a:r>
              <a:rPr lang="tr-TR" sz="2000" dirty="0" smtClean="0">
                <a:latin typeface="Times New Roman" panose="02020603050405020304" pitchFamily="18" charset="0"/>
                <a:cs typeface="Times New Roman" panose="02020603050405020304" pitchFamily="18" charset="0"/>
              </a:rPr>
              <a:t>Karın </a:t>
            </a:r>
            <a:r>
              <a:rPr lang="tr-TR" sz="2000" dirty="0">
                <a:latin typeface="Times New Roman" panose="02020603050405020304" pitchFamily="18" charset="0"/>
                <a:cs typeface="Times New Roman" panose="02020603050405020304" pitchFamily="18" charset="0"/>
              </a:rPr>
              <a:t>boşluğu içinde karaciğer, safra kesesi, yemek borusu, böbrekler, mide, bağırsak ve pankreasa dallar verir. </a:t>
            </a:r>
            <a:endParaRPr lang="tr-TR" altLang="tr-TR" sz="2000" b="1"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lang="tr-TR" altLang="tr-TR" sz="2000" dirty="0" err="1" smtClean="0">
                <a:latin typeface="Times New Roman" panose="02020603050405020304" pitchFamily="18" charset="0"/>
                <a:cs typeface="Times New Roman" panose="02020603050405020304" pitchFamily="18" charset="0"/>
              </a:rPr>
              <a:t>Vital</a:t>
            </a:r>
            <a:r>
              <a:rPr lang="tr-TR" altLang="tr-TR" sz="2000" dirty="0" smtClean="0">
                <a:latin typeface="Times New Roman" panose="02020603050405020304" pitchFamily="18" charset="0"/>
                <a:cs typeface="Times New Roman" panose="02020603050405020304" pitchFamily="18" charset="0"/>
              </a:rPr>
              <a:t> </a:t>
            </a:r>
            <a:r>
              <a:rPr lang="tr-TR" altLang="tr-TR" sz="2000" dirty="0">
                <a:latin typeface="Times New Roman" panose="02020603050405020304" pitchFamily="18" charset="0"/>
                <a:cs typeface="Times New Roman" panose="02020603050405020304" pitchFamily="18" charset="0"/>
              </a:rPr>
              <a:t>fonksiyonların regülasyonu başta olmak üzere yutma, ses çıkarma gibi çeşitli fonksiyonları olan bir sinirdir. </a:t>
            </a:r>
          </a:p>
        </p:txBody>
      </p:sp>
      <p:pic>
        <p:nvPicPr>
          <p:cNvPr id="25604" name="Picture 8" descr="v"/>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5557625" y="4523415"/>
            <a:ext cx="2305050" cy="1981200"/>
          </a:xfrm>
        </p:spPr>
      </p:pic>
    </p:spTree>
    <p:extLst>
      <p:ext uri="{BB962C8B-B14F-4D97-AF65-F5344CB8AC3E}">
        <p14:creationId xmlns:p14="http://schemas.microsoft.com/office/powerpoint/2010/main" val="210298816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p:txBody>
          <a:bodyPr/>
          <a:lstStyle/>
          <a:p>
            <a:pPr eaLnBrk="1" hangingPunct="1"/>
            <a:endParaRPr lang="tr-TR" altLang="tr-TR" smtClean="0"/>
          </a:p>
        </p:txBody>
      </p:sp>
      <p:sp>
        <p:nvSpPr>
          <p:cNvPr id="26627"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400" b="1" dirty="0" err="1">
                <a:latin typeface="Times New Roman" panose="02020603050405020304" pitchFamily="18" charset="0"/>
              </a:rPr>
              <a:t>Aksesuvar</a:t>
            </a:r>
            <a:r>
              <a:rPr lang="tr-TR" altLang="tr-TR" sz="2400" b="1" dirty="0">
                <a:latin typeface="Times New Roman" panose="02020603050405020304" pitchFamily="18" charset="0"/>
              </a:rPr>
              <a:t> sinir (XI</a:t>
            </a:r>
            <a:r>
              <a:rPr lang="tr-TR" altLang="tr-TR" sz="2400" b="1" dirty="0" smtClean="0">
                <a:latin typeface="Times New Roman" panose="02020603050405020304" pitchFamily="18" charset="0"/>
              </a:rPr>
              <a:t>):</a:t>
            </a:r>
          </a:p>
          <a:p>
            <a:r>
              <a:rPr lang="tr-TR" altLang="tr-TR" sz="2000" dirty="0" smtClean="0">
                <a:latin typeface="Times New Roman" panose="02020603050405020304" pitchFamily="18" charset="0"/>
              </a:rPr>
              <a:t>Motor </a:t>
            </a:r>
            <a:r>
              <a:rPr lang="tr-TR" altLang="tr-TR" sz="2000" dirty="0">
                <a:latin typeface="Times New Roman" panose="02020603050405020304" pitchFamily="18" charset="0"/>
              </a:rPr>
              <a:t>bir sinirdir. </a:t>
            </a:r>
          </a:p>
          <a:p>
            <a:pPr eaLnBrk="1" hangingPunct="1"/>
            <a:r>
              <a:rPr lang="tr-TR" altLang="tr-TR" sz="2000" dirty="0" err="1">
                <a:latin typeface="Times New Roman" panose="02020603050405020304" pitchFamily="18" charset="0"/>
              </a:rPr>
              <a:t>Sternokleidomastoid</a:t>
            </a:r>
            <a:r>
              <a:rPr lang="tr-TR" altLang="tr-TR" sz="2000" dirty="0">
                <a:latin typeface="Times New Roman" panose="02020603050405020304" pitchFamily="18" charset="0"/>
              </a:rPr>
              <a:t> ve trapez kasın üst kısmını </a:t>
            </a:r>
            <a:r>
              <a:rPr lang="tr-TR" altLang="tr-TR" sz="2000" dirty="0" err="1">
                <a:latin typeface="Times New Roman" panose="02020603050405020304" pitchFamily="18" charset="0"/>
              </a:rPr>
              <a:t>innerve</a:t>
            </a:r>
            <a:r>
              <a:rPr lang="tr-TR" altLang="tr-TR" sz="2000" dirty="0">
                <a:latin typeface="Times New Roman" panose="02020603050405020304" pitchFamily="18" charset="0"/>
              </a:rPr>
              <a:t> eder. </a:t>
            </a:r>
          </a:p>
          <a:p>
            <a:pPr eaLnBrk="1" hangingPunct="1"/>
            <a:r>
              <a:rPr lang="tr-TR" altLang="tr-TR" sz="2000" dirty="0" err="1">
                <a:latin typeface="Times New Roman" panose="02020603050405020304" pitchFamily="18" charset="0"/>
              </a:rPr>
              <a:t>Sternokleidomastoid</a:t>
            </a:r>
            <a:r>
              <a:rPr lang="tr-TR" altLang="tr-TR" sz="2000" dirty="0">
                <a:latin typeface="Times New Roman" panose="02020603050405020304" pitchFamily="18" charset="0"/>
              </a:rPr>
              <a:t> kasın muayenesinde hasta çenesiyle bir dirence </a:t>
            </a:r>
            <a:r>
              <a:rPr lang="tr-TR" altLang="tr-TR" sz="2000" dirty="0" smtClean="0">
                <a:latin typeface="Times New Roman" panose="02020603050405020304" pitchFamily="18" charset="0"/>
              </a:rPr>
              <a:t>karşı </a:t>
            </a:r>
            <a:r>
              <a:rPr lang="tr-TR" altLang="tr-TR" sz="2000" dirty="0">
                <a:latin typeface="Times New Roman" panose="02020603050405020304" pitchFamily="18" charset="0"/>
              </a:rPr>
              <a:t>başını çevirdiğinde bu kasın </a:t>
            </a:r>
            <a:r>
              <a:rPr lang="tr-TR" altLang="tr-TR" sz="2000" dirty="0" err="1">
                <a:latin typeface="Times New Roman" panose="02020603050405020304" pitchFamily="18" charset="0"/>
              </a:rPr>
              <a:t>inspeksiyon</a:t>
            </a:r>
            <a:r>
              <a:rPr lang="tr-TR" altLang="tr-TR" sz="2000" dirty="0">
                <a:latin typeface="Times New Roman" panose="02020603050405020304" pitchFamily="18" charset="0"/>
              </a:rPr>
              <a:t> ve </a:t>
            </a:r>
            <a:r>
              <a:rPr lang="tr-TR" altLang="tr-TR" sz="2000" dirty="0" err="1">
                <a:latin typeface="Times New Roman" panose="02020603050405020304" pitchFamily="18" charset="0"/>
              </a:rPr>
              <a:t>palpasyonla</a:t>
            </a:r>
            <a:r>
              <a:rPr lang="tr-TR" altLang="tr-TR" sz="2000" dirty="0">
                <a:latin typeface="Times New Roman" panose="02020603050405020304" pitchFamily="18" charset="0"/>
              </a:rPr>
              <a:t> kasılması görülür ve hissedilir. </a:t>
            </a:r>
          </a:p>
          <a:p>
            <a:pPr eaLnBrk="1" hangingPunct="1"/>
            <a:r>
              <a:rPr lang="tr-TR" altLang="tr-TR" sz="2000" dirty="0">
                <a:latin typeface="Times New Roman" panose="02020603050405020304" pitchFamily="18" charset="0"/>
              </a:rPr>
              <a:t>Trapez kasın muayenesi bir dirence karşı omuzun kaldırılması şeklinde yapılır.</a:t>
            </a:r>
          </a:p>
        </p:txBody>
      </p:sp>
      <p:pic>
        <p:nvPicPr>
          <p:cNvPr id="26628" name="Picture 6" descr="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50075" y="1557339"/>
            <a:ext cx="3335338" cy="37433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2960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eaLnBrk="1" hangingPunct="1"/>
            <a:endParaRPr lang="tr-TR" altLang="tr-TR" smtClean="0"/>
          </a:p>
        </p:txBody>
      </p:sp>
      <p:sp>
        <p:nvSpPr>
          <p:cNvPr id="27651" name="Rectangle 3"/>
          <p:cNvSpPr>
            <a:spLocks noGrp="1" noChangeArrowheads="1"/>
          </p:cNvSpPr>
          <p:nvPr>
            <p:ph type="body" sz="half" idx="1"/>
          </p:nvPr>
        </p:nvSpPr>
        <p:spPr/>
        <p:txBody>
          <a:bodyPr/>
          <a:lstStyle/>
          <a:p>
            <a:pPr eaLnBrk="1" hangingPunct="1">
              <a:buFont typeface="Wingdings" panose="05000000000000000000" pitchFamily="2" charset="2"/>
              <a:buNone/>
            </a:pPr>
            <a:r>
              <a:rPr lang="tr-TR" altLang="tr-TR" sz="2000" b="1">
                <a:latin typeface="Times New Roman" panose="02020603050405020304" pitchFamily="18" charset="0"/>
              </a:rPr>
              <a:t>Hipoglossal sinir (XII): </a:t>
            </a:r>
            <a:r>
              <a:rPr lang="tr-TR" altLang="tr-TR" sz="2000">
                <a:latin typeface="Times New Roman" panose="02020603050405020304" pitchFamily="18" charset="0"/>
              </a:rPr>
              <a:t>Dilin motor siniridir. </a:t>
            </a:r>
          </a:p>
          <a:p>
            <a:pPr eaLnBrk="1" hangingPunct="1"/>
            <a:r>
              <a:rPr lang="tr-TR" altLang="tr-TR" sz="2000">
                <a:latin typeface="Times New Roman" panose="02020603050405020304" pitchFamily="18" charset="0"/>
              </a:rPr>
              <a:t>Bir tarafta paralizi varsa dil dışarıdayken paralitik tarafa döner. </a:t>
            </a:r>
          </a:p>
          <a:p>
            <a:pPr eaLnBrk="1" hangingPunct="1"/>
            <a:endParaRPr lang="tr-TR" altLang="tr-TR" sz="2000">
              <a:latin typeface="Times New Roman" panose="02020603050405020304" pitchFamily="18" charset="0"/>
            </a:endParaRPr>
          </a:p>
        </p:txBody>
      </p:sp>
      <p:pic>
        <p:nvPicPr>
          <p:cNvPr id="27652" name="Picture 6" descr="h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43476" y="3222625"/>
            <a:ext cx="3457575" cy="27686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9385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b="1" dirty="0" smtClean="0"/>
              <a:t>OTONOM SİNİR SİSTEMİ</a:t>
            </a:r>
            <a:endParaRPr lang="tr-TR" b="1" dirty="0"/>
          </a:p>
        </p:txBody>
      </p:sp>
      <p:sp>
        <p:nvSpPr>
          <p:cNvPr id="6" name="İçerik Yer Tutucusu 5"/>
          <p:cNvSpPr>
            <a:spLocks noGrp="1"/>
          </p:cNvSpPr>
          <p:nvPr>
            <p:ph idx="1"/>
          </p:nvPr>
        </p:nvSpPr>
        <p:spPr/>
        <p:txBody>
          <a:bodyPr>
            <a:normAutofit/>
          </a:bodyPr>
          <a:lstStyle/>
          <a:p>
            <a:r>
              <a:rPr lang="tr-TR" sz="2600" dirty="0" smtClean="0">
                <a:latin typeface="Times New Roman" panose="02020603050405020304" pitchFamily="18" charset="0"/>
                <a:cs typeface="Times New Roman" panose="02020603050405020304" pitchFamily="18" charset="0"/>
              </a:rPr>
              <a:t>Otonom sinir sistemi (</a:t>
            </a:r>
            <a:r>
              <a:rPr lang="tr-TR" sz="2600" dirty="0" err="1" smtClean="0">
                <a:latin typeface="Times New Roman" panose="02020603050405020304" pitchFamily="18" charset="0"/>
                <a:cs typeface="Times New Roman" panose="02020603050405020304" pitchFamily="18" charset="0"/>
              </a:rPr>
              <a:t>Visseral</a:t>
            </a:r>
            <a:r>
              <a:rPr lang="tr-TR" sz="2600" dirty="0" smtClean="0">
                <a:latin typeface="Times New Roman" panose="02020603050405020304" pitchFamily="18" charset="0"/>
                <a:cs typeface="Times New Roman" panose="02020603050405020304" pitchFamily="18" charset="0"/>
              </a:rPr>
              <a:t> veya </a:t>
            </a:r>
            <a:r>
              <a:rPr lang="tr-TR" sz="2600" dirty="0" err="1" smtClean="0">
                <a:latin typeface="Times New Roman" panose="02020603050405020304" pitchFamily="18" charset="0"/>
                <a:cs typeface="Times New Roman" panose="02020603050405020304" pitchFamily="18" charset="0"/>
              </a:rPr>
              <a:t>vegetatif</a:t>
            </a:r>
            <a:r>
              <a:rPr lang="tr-TR" sz="2600" dirty="0" smtClean="0">
                <a:latin typeface="Times New Roman" panose="02020603050405020304" pitchFamily="18" charset="0"/>
                <a:cs typeface="Times New Roman" panose="02020603050405020304" pitchFamily="18" charset="0"/>
              </a:rPr>
              <a:t> sinir sistemi) </a:t>
            </a:r>
            <a:r>
              <a:rPr lang="tr-TR" sz="2600" b="1" dirty="0" smtClean="0">
                <a:latin typeface="Times New Roman" panose="02020603050405020304" pitchFamily="18" charset="0"/>
                <a:cs typeface="Times New Roman" panose="02020603050405020304" pitchFamily="18" charset="0"/>
              </a:rPr>
              <a:t>vücudumuzdaki istem dışı çalışan iç organların çalışmalarını </a:t>
            </a:r>
            <a:r>
              <a:rPr lang="tr-TR" sz="2600" dirty="0" smtClean="0">
                <a:latin typeface="Times New Roman" panose="02020603050405020304" pitchFamily="18" charset="0"/>
                <a:cs typeface="Times New Roman" panose="02020603050405020304" pitchFamily="18" charset="0"/>
              </a:rPr>
              <a:t>düzenleyen bir sistemdir. </a:t>
            </a:r>
          </a:p>
          <a:p>
            <a:r>
              <a:rPr lang="tr-TR" sz="2600" dirty="0" smtClean="0">
                <a:latin typeface="Times New Roman" panose="02020603050405020304" pitchFamily="18" charset="0"/>
                <a:cs typeface="Times New Roman" panose="02020603050405020304" pitchFamily="18" charset="0"/>
              </a:rPr>
              <a:t>Birbiri ile antagonist çalışan, </a:t>
            </a:r>
            <a:r>
              <a:rPr lang="tr-TR" sz="2600" b="1" dirty="0" smtClean="0">
                <a:latin typeface="Times New Roman" panose="02020603050405020304" pitchFamily="18" charset="0"/>
                <a:cs typeface="Times New Roman" panose="02020603050405020304" pitchFamily="18" charset="0"/>
              </a:rPr>
              <a:t>sempatik ve parasempatik olmak üzere iki temel bölümden oluşan</a:t>
            </a:r>
            <a:r>
              <a:rPr lang="tr-TR" sz="2600" dirty="0" smtClean="0">
                <a:latin typeface="Times New Roman" panose="02020603050405020304" pitchFamily="18" charset="0"/>
                <a:cs typeface="Times New Roman" panose="02020603050405020304" pitchFamily="18" charset="0"/>
              </a:rPr>
              <a:t> bu sistem sayesinde, beslenme, solunum, boşaltım, kan dolaşı­mı, üreme ve </a:t>
            </a:r>
            <a:r>
              <a:rPr lang="tr-TR" sz="2600" dirty="0" err="1" smtClean="0">
                <a:latin typeface="Times New Roman" panose="02020603050405020304" pitchFamily="18" charset="0"/>
                <a:cs typeface="Times New Roman" panose="02020603050405020304" pitchFamily="18" charset="0"/>
              </a:rPr>
              <a:t>adaptasyonel</a:t>
            </a:r>
            <a:r>
              <a:rPr lang="tr-TR" sz="2600" dirty="0" smtClean="0">
                <a:latin typeface="Times New Roman" panose="02020603050405020304" pitchFamily="18" charset="0"/>
                <a:cs typeface="Times New Roman" panose="02020603050405020304" pitchFamily="18" charset="0"/>
              </a:rPr>
              <a:t> fonksiyonlar değişen çevre koşullarına rağmen düzenli bir şekilde gerçekleşir</a:t>
            </a:r>
          </a:p>
          <a:p>
            <a:r>
              <a:rPr lang="tr-TR" sz="2600" dirty="0">
                <a:latin typeface="Times New Roman" panose="02020603050405020304" pitchFamily="18" charset="0"/>
                <a:cs typeface="Times New Roman" panose="02020603050405020304" pitchFamily="18" charset="0"/>
              </a:rPr>
              <a:t>V</a:t>
            </a:r>
            <a:r>
              <a:rPr lang="tr-TR" sz="2600" dirty="0" smtClean="0">
                <a:latin typeface="Times New Roman" panose="02020603050405020304" pitchFamily="18" charset="0"/>
                <a:cs typeface="Times New Roman" panose="02020603050405020304" pitchFamily="18" charset="0"/>
              </a:rPr>
              <a:t>ücut iç ortamının belli sınırlardaki sabitliği (</a:t>
            </a:r>
            <a:r>
              <a:rPr lang="tr-TR" sz="2600" dirty="0" err="1" smtClean="0">
                <a:latin typeface="Times New Roman" panose="02020603050405020304" pitchFamily="18" charset="0"/>
                <a:cs typeface="Times New Roman" panose="02020603050405020304" pitchFamily="18" charset="0"/>
              </a:rPr>
              <a:t>homeostasis</a:t>
            </a:r>
            <a:r>
              <a:rPr lang="tr-TR" sz="2600" dirty="0" smtClean="0">
                <a:latin typeface="Times New Roman" panose="02020603050405020304" pitchFamily="18" charset="0"/>
                <a:cs typeface="Times New Roman" panose="02020603050405020304" pitchFamily="18" charset="0"/>
              </a:rPr>
              <a:t>) de korunur. </a:t>
            </a:r>
          </a:p>
          <a:p>
            <a:endParaRPr lang="tr-TR" dirty="0"/>
          </a:p>
        </p:txBody>
      </p:sp>
    </p:spTree>
    <p:extLst>
      <p:ext uri="{BB962C8B-B14F-4D97-AF65-F5344CB8AC3E}">
        <p14:creationId xmlns:p14="http://schemas.microsoft.com/office/powerpoint/2010/main" val="30157588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400" b="1" dirty="0" smtClean="0">
                <a:latin typeface="Times New Roman" panose="02020603050405020304" pitchFamily="18" charset="0"/>
                <a:cs typeface="Times New Roman" panose="02020603050405020304" pitchFamily="18" charset="0"/>
              </a:rPr>
              <a:t>Otonom sistemin sempatik bölümü (Pars </a:t>
            </a:r>
            <a:r>
              <a:rPr lang="tr-TR" sz="2400" b="1" dirty="0" err="1" smtClean="0">
                <a:latin typeface="Times New Roman" panose="02020603050405020304" pitchFamily="18" charset="0"/>
                <a:cs typeface="Times New Roman" panose="02020603050405020304" pitchFamily="18" charset="0"/>
              </a:rPr>
              <a:t>sympathetica</a:t>
            </a:r>
            <a:r>
              <a:rPr lang="tr-TR" sz="2400" b="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vücudun aktif döneminde dominanttır</a:t>
            </a:r>
          </a:p>
          <a:p>
            <a:pPr marL="0" indent="0">
              <a:buNone/>
            </a:pPr>
            <a:r>
              <a:rPr lang="tr-TR" sz="2400" dirty="0" smtClean="0">
                <a:latin typeface="Times New Roman" panose="02020603050405020304" pitchFamily="18" charset="0"/>
                <a:cs typeface="Times New Roman" panose="02020603050405020304" pitchFamily="18" charset="0"/>
              </a:rPr>
              <a:t>Etkileri enerji harcanmasına neden olur</a:t>
            </a:r>
          </a:p>
          <a:p>
            <a:r>
              <a:rPr lang="tr-TR" sz="2400" b="1" dirty="0" smtClean="0">
                <a:latin typeface="Times New Roman" panose="02020603050405020304" pitchFamily="18" charset="0"/>
                <a:cs typeface="Times New Roman" panose="02020603050405020304" pitchFamily="18" charset="0"/>
              </a:rPr>
              <a:t>Otonom sinir sisteminin parasempatik bölümü (Pars </a:t>
            </a:r>
            <a:r>
              <a:rPr lang="tr-TR" sz="2400" b="1" dirty="0" err="1" smtClean="0">
                <a:latin typeface="Times New Roman" panose="02020603050405020304" pitchFamily="18" charset="0"/>
                <a:cs typeface="Times New Roman" panose="02020603050405020304" pitchFamily="18" charset="0"/>
              </a:rPr>
              <a:t>parasympathetica</a:t>
            </a:r>
            <a:r>
              <a:rPr lang="tr-TR" sz="2400" b="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vücudun dinlenme döneminde dominanttır</a:t>
            </a:r>
          </a:p>
          <a:p>
            <a:pPr marL="0" indent="0">
              <a:buNone/>
            </a:pPr>
            <a:r>
              <a:rPr lang="tr-TR" sz="2400" dirty="0" smtClean="0">
                <a:latin typeface="Times New Roman" panose="02020603050405020304" pitchFamily="18" charset="0"/>
                <a:cs typeface="Times New Roman" panose="02020603050405020304" pitchFamily="18" charset="0"/>
              </a:rPr>
              <a:t>Etkileri enerji depolamaya yöneliktir</a:t>
            </a:r>
            <a:endParaRPr lang="tr-TR" sz="2400" dirty="0">
              <a:latin typeface="Times New Roman" panose="02020603050405020304" pitchFamily="18" charset="0"/>
              <a:cs typeface="Times New Roman" panose="02020603050405020304" pitchFamily="18" charset="0"/>
            </a:endParaRPr>
          </a:p>
          <a:p>
            <a:pPr marL="0" indent="0">
              <a:buNone/>
            </a:pPr>
            <a:endParaRPr lang="tr-TR" sz="2400" dirty="0" smtClean="0">
              <a:latin typeface="Times New Roman" panose="02020603050405020304" pitchFamily="18" charset="0"/>
              <a:cs typeface="Times New Roman" panose="02020603050405020304" pitchFamily="18" charset="0"/>
            </a:endParaRPr>
          </a:p>
          <a:p>
            <a:pPr marL="0" indent="0">
              <a:buNone/>
            </a:pPr>
            <a:r>
              <a:rPr lang="tr-TR" sz="2400" dirty="0" smtClean="0">
                <a:latin typeface="Times New Roman" panose="02020603050405020304" pitchFamily="18" charset="0"/>
                <a:cs typeface="Times New Roman" panose="02020603050405020304" pitchFamily="18" charset="0"/>
              </a:rPr>
              <a:t>Sempatik sistem stres ve acil durumlarda güç artışına, parasempatik sistem ise metaboliz­maya </a:t>
            </a:r>
            <a:r>
              <a:rPr lang="tr-TR" sz="2400" dirty="0" err="1" smtClean="0">
                <a:latin typeface="Times New Roman" panose="02020603050405020304" pitchFamily="18" charset="0"/>
                <a:cs typeface="Times New Roman" panose="02020603050405020304" pitchFamily="18" charset="0"/>
              </a:rPr>
              <a:t>rejenerasyon</a:t>
            </a:r>
            <a:r>
              <a:rPr lang="tr-TR" sz="2400" dirty="0" smtClean="0">
                <a:latin typeface="Times New Roman" panose="02020603050405020304" pitchFamily="18" charset="0"/>
                <a:cs typeface="Times New Roman" panose="02020603050405020304" pitchFamily="18" charset="0"/>
              </a:rPr>
              <a:t> ve vücut rezervlerinin yapımına hizmet eder.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355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2553561" y="365125"/>
            <a:ext cx="5307549" cy="7076733"/>
          </a:xfrm>
          <a:prstGeom prst="rect">
            <a:avLst/>
          </a:prstGeom>
        </p:spPr>
      </p:pic>
    </p:spTree>
    <p:extLst>
      <p:ext uri="{BB962C8B-B14F-4D97-AF65-F5344CB8AC3E}">
        <p14:creationId xmlns:p14="http://schemas.microsoft.com/office/powerpoint/2010/main" val="316275108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174</TotalTime>
  <Words>2627</Words>
  <Application>Microsoft Office PowerPoint</Application>
  <PresentationFormat>Geniş ekran</PresentationFormat>
  <Paragraphs>261</Paragraphs>
  <Slides>73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73</vt:i4>
      </vt:variant>
    </vt:vector>
  </HeadingPairs>
  <TitlesOfParts>
    <vt:vector size="79" baseType="lpstr">
      <vt:lpstr>Arial</vt:lpstr>
      <vt:lpstr>Calibri</vt:lpstr>
      <vt:lpstr>Calibri Light</vt:lpstr>
      <vt:lpstr>Times New Roman</vt:lpstr>
      <vt:lpstr>Wingdings</vt:lpstr>
      <vt:lpstr>Office Teması</vt:lpstr>
      <vt:lpstr>Sinir Sistemi</vt:lpstr>
      <vt:lpstr>SİNİR SİSTEMİNİN YAPISI (ANATOMİSİ)</vt:lpstr>
      <vt:lpstr>A. MERKEZİ SİNİR SİSTEMİ </vt:lpstr>
      <vt:lpstr>PowerPoint Sunusu</vt:lpstr>
      <vt:lpstr>Beyni Koruyan Yapılar</vt:lpstr>
      <vt:lpstr>PowerPoint Sunusu</vt:lpstr>
      <vt:lpstr>BEYİN -OMURİLİK SIVISI (BOS) </vt:lpstr>
      <vt:lpstr>BOS SIVISI</vt:lpstr>
      <vt:lpstr>BEYNİN BÖLÜMLERİ</vt:lpstr>
      <vt:lpstr>ALT BEYİN</vt:lpstr>
      <vt:lpstr>OMURİLİK SOĞANI  (medulla oblangata, bulbus) </vt:lpstr>
      <vt:lpstr>Pons  </vt:lpstr>
      <vt:lpstr>BEYİNCİK (SEREBELLUM)</vt:lpstr>
      <vt:lpstr>ORTA BEYİN (mesencephalon)</vt:lpstr>
      <vt:lpstr>ÖN-BEYİN</vt:lpstr>
      <vt:lpstr>TALAMUS</vt:lpstr>
      <vt:lpstr>HİPOTALAMUS</vt:lpstr>
      <vt:lpstr>HİPOFİZ BEZİ </vt:lpstr>
      <vt:lpstr>LİMBİK SİSTEM</vt:lpstr>
      <vt:lpstr>BAZAL GANGLİONLAR</vt:lpstr>
      <vt:lpstr>SEREBRAL KORTEKS </vt:lpstr>
      <vt:lpstr>Sulcus-Gyrus</vt:lpstr>
      <vt:lpstr>Serebral Korteks</vt:lpstr>
      <vt:lpstr>PowerPoint Sunusu</vt:lpstr>
      <vt:lpstr>PowerPoint Sunusu</vt:lpstr>
      <vt:lpstr> 2. OMURİLİK ( MEDULLA SPİNALİS)  </vt:lpstr>
      <vt:lpstr>PowerPoint Sunusu</vt:lpstr>
      <vt:lpstr>PowerPoint Sunusu</vt:lpstr>
      <vt:lpstr>Refleks</vt:lpstr>
      <vt:lpstr>PowerPoint Sunusu</vt:lpstr>
      <vt:lpstr>Refleks Yayının görevini yapıp yapmadığı nasıl anlaşılır?</vt:lpstr>
      <vt:lpstr>Reflekslerin muayenesi</vt:lpstr>
      <vt:lpstr>Yüzeyel refleksler:</vt:lpstr>
      <vt:lpstr>Kornea refleksi</vt:lpstr>
      <vt:lpstr>Velum-faringium refleksi </vt:lpstr>
      <vt:lpstr>Karın cildi refleksleri</vt:lpstr>
      <vt:lpstr>Plantar refleks</vt:lpstr>
      <vt:lpstr>Derin tendon refleksleri:</vt:lpstr>
      <vt:lpstr>BİCEPS REFLEKSİ</vt:lpstr>
      <vt:lpstr>TRİCEPS REFLEKSİ</vt:lpstr>
      <vt:lpstr>STİLORADİAL REFLEKS</vt:lpstr>
      <vt:lpstr>PATELLA REFLEKSİ</vt:lpstr>
      <vt:lpstr>AŞİL REFLEKSİ</vt:lpstr>
      <vt:lpstr>Patolojik refleksler</vt:lpstr>
      <vt:lpstr>PowerPoint Sunusu</vt:lpstr>
      <vt:lpstr>PowerPoint Sunusu</vt:lpstr>
      <vt:lpstr>PowerPoint Sunusu</vt:lpstr>
      <vt:lpstr>PowerPoint Sunusu</vt:lpstr>
      <vt:lpstr>PowerPoint Sunusu</vt:lpstr>
      <vt:lpstr>PowerPoint Sunusu</vt:lpstr>
      <vt:lpstr>PowerPoint Sunusu</vt:lpstr>
      <vt:lpstr>B. ÇEVRESEL (PERIFERİK)  SİNİR SİSTEMİ </vt:lpstr>
      <vt:lpstr>Periferik Sinirler</vt:lpstr>
      <vt:lpstr>SOMATİK SİNİR SİSTEMİ</vt:lpstr>
      <vt:lpstr>Spinal corddan toplam 31 çift spinal sinir çıkar</vt:lpstr>
      <vt:lpstr>PowerPoint Sunusu</vt:lpstr>
      <vt:lpstr>Brachial Pleksus yaralanmaları</vt:lpstr>
      <vt:lpstr>Periferik Sinir Yaralanmaları</vt:lpstr>
      <vt:lpstr>Kranial Sinirler</vt:lpstr>
      <vt:lpstr>PowerPoint Sunusu</vt:lpstr>
      <vt:lpstr>PowerPoint Sunusu</vt:lpstr>
      <vt:lpstr>Göz hareketleri</vt:lpstr>
      <vt:lpstr>PowerPoint Sunusu</vt:lpstr>
      <vt:lpstr>PowerPoint Sunusu</vt:lpstr>
      <vt:lpstr>Fasial Paralizi</vt:lpstr>
      <vt:lpstr>PowerPoint Sunusu</vt:lpstr>
      <vt:lpstr>PowerPoint Sunusu</vt:lpstr>
      <vt:lpstr>PowerPoint Sunusu</vt:lpstr>
      <vt:lpstr>PowerPoint Sunusu</vt:lpstr>
      <vt:lpstr>PowerPoint Sunusu</vt:lpstr>
      <vt:lpstr>OTONOM SİNİR SİSTEMİ</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Sinir Sistemi</dc:title>
  <dc:creator>Hakem</dc:creator>
  <cp:lastModifiedBy>Hakem</cp:lastModifiedBy>
  <cp:revision>21</cp:revision>
  <dcterms:created xsi:type="dcterms:W3CDTF">2022-03-12T07:39:54Z</dcterms:created>
  <dcterms:modified xsi:type="dcterms:W3CDTF">2022-04-02T06:07:51Z</dcterms:modified>
</cp:coreProperties>
</file>