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0"/>
  </p:normalViewPr>
  <p:slideViewPr>
    <p:cSldViewPr>
      <p:cViewPr varScale="1">
        <p:scale>
          <a:sx n="105" d="100"/>
          <a:sy n="105" d="100"/>
        </p:scale>
        <p:origin x="184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EFE11DE-6B5D-41A1-B5C4-FA291A8AB96A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4DCFB1D-D7D4-462C-88B1-8D415D98F96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tbm=isch&amp;q=fajlarda+litik+ve+lizogenik+enfeksiyon+tipleri&amp;spell=1&amp;sa=X&amp;ved=0ahUKEwiciaONvdHmAhUrUBUIHe6rA4sQBQg-KAA&amp;biw=1366&amp;bih=657&amp;dpr=1#imgrc=uU3mjTVCE7B4MM:" TargetMode="External"/><Relationship Id="rId2" Type="http://schemas.openxmlformats.org/officeDocument/2006/relationships/hyperlink" Target="https://www.microbiologybook.org/Turkish-bact/bactchapter7turk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player.biz.tr/28537259-Bakterilerde-ve-bakteriyofajlarda-genetik-analizler-ve-haritalam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BAKTERİYOFAJLAR</a:t>
            </a:r>
          </a:p>
        </p:txBody>
      </p:sp>
      <p:sp>
        <p:nvSpPr>
          <p:cNvPr id="5" name="Alt Başlık 4">
            <a:extLst>
              <a:ext uri="{FF2B5EF4-FFF2-40B4-BE49-F238E27FC236}">
                <a16:creationId xmlns:a16="http://schemas.microsoft.com/office/drawing/2014/main" id="{96378635-4172-D048-8DF6-0E9C080F83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İÇİNDEKİLER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Giriş</a:t>
            </a:r>
          </a:p>
          <a:p>
            <a:r>
              <a:rPr lang="tr-TR" dirty="0"/>
              <a:t>Bakteriyofajların yapısı ve sınıflandırılması </a:t>
            </a:r>
          </a:p>
          <a:p>
            <a:r>
              <a:rPr lang="tr-TR" dirty="0"/>
              <a:t>Faj-bakteri ilişkisi </a:t>
            </a:r>
          </a:p>
          <a:p>
            <a:pPr>
              <a:buNone/>
            </a:pPr>
            <a:r>
              <a:rPr lang="tr-TR" dirty="0"/>
              <a:t>        Litik enfeksiyon</a:t>
            </a:r>
          </a:p>
          <a:p>
            <a:pPr>
              <a:buNone/>
            </a:pPr>
            <a:r>
              <a:rPr lang="tr-TR" dirty="0"/>
              <a:t>        Lizojenik enfeksiyon </a:t>
            </a:r>
          </a:p>
          <a:p>
            <a:r>
              <a:rPr lang="tr-TR" dirty="0"/>
              <a:t>Faj genetiği</a:t>
            </a:r>
          </a:p>
          <a:p>
            <a:pPr>
              <a:buNone/>
            </a:pPr>
            <a:r>
              <a:rPr lang="tr-TR" dirty="0"/>
              <a:t>        Komplemantasyon</a:t>
            </a:r>
          </a:p>
          <a:p>
            <a:pPr>
              <a:buNone/>
            </a:pPr>
            <a:r>
              <a:rPr lang="tr-TR" dirty="0"/>
              <a:t>        Rekombinasyon</a:t>
            </a:r>
          </a:p>
          <a:p>
            <a:pPr>
              <a:buNone/>
            </a:pPr>
            <a:r>
              <a:rPr lang="tr-TR" dirty="0"/>
              <a:t>        Transdüksiyon</a:t>
            </a:r>
          </a:p>
          <a:p>
            <a:r>
              <a:rPr lang="tr-TR" dirty="0"/>
              <a:t>Litik fajların titrasyonu</a:t>
            </a:r>
          </a:p>
          <a:p>
            <a:pPr>
              <a:buNone/>
            </a:pPr>
            <a:r>
              <a:rPr lang="tr-TR" dirty="0"/>
              <a:t>         Agar kat yöntemi</a:t>
            </a:r>
          </a:p>
          <a:p>
            <a:r>
              <a:rPr lang="tr-TR"/>
              <a:t>Bakteriyofajların tıbbi önemi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GİRİŞ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/>
          <a:lstStyle/>
          <a:p>
            <a:pPr>
              <a:buNone/>
            </a:pPr>
            <a:r>
              <a:rPr lang="tr-TR" dirty="0"/>
              <a:t>   Bakteri ve arkebakteri hücrelerini enfekte eden</a:t>
            </a:r>
          </a:p>
          <a:p>
            <a:pPr>
              <a:buNone/>
            </a:pPr>
            <a:r>
              <a:rPr lang="tr-TR" dirty="0"/>
              <a:t>virüslere bakteriyofaj veya faj adı verilir.</a:t>
            </a:r>
          </a:p>
          <a:p>
            <a:pPr>
              <a:buNone/>
            </a:pPr>
            <a:r>
              <a:rPr lang="tr-TR" dirty="0"/>
              <a:t>   1917 yılında İngiliz mikrobiyolog Felix d Herelle , bu</a:t>
            </a:r>
          </a:p>
          <a:p>
            <a:pPr>
              <a:buNone/>
            </a:pPr>
            <a:r>
              <a:rPr lang="tr-TR" dirty="0"/>
              <a:t>etkenin  cansız  ortamlarda üreyemeyen ve 60 C</a:t>
            </a:r>
          </a:p>
          <a:p>
            <a:pPr>
              <a:buNone/>
            </a:pPr>
            <a:r>
              <a:rPr lang="tr-TR" dirty="0"/>
              <a:t>inaktive  olan bir bakteri paraziti olduğunu bildirmiş ve</a:t>
            </a:r>
          </a:p>
          <a:p>
            <a:pPr>
              <a:buNone/>
            </a:pPr>
            <a:r>
              <a:rPr lang="tr-TR" dirty="0"/>
              <a:t>bakterileri yiyen anlamına bakteriyofaj adını vermiştir.</a:t>
            </a:r>
          </a:p>
          <a:p>
            <a:pPr>
              <a:buNone/>
            </a:pPr>
            <a:r>
              <a:rPr lang="tr-TR" dirty="0"/>
              <a:t>Bakterileri yok eden bu etkenlerin ,hasta kişilerdeki</a:t>
            </a:r>
          </a:p>
          <a:p>
            <a:pPr>
              <a:buNone/>
            </a:pPr>
            <a:r>
              <a:rPr lang="tr-TR" dirty="0"/>
              <a:t>bakterileri de ortadan kaldırabileceği fikrini ortaya</a:t>
            </a:r>
          </a:p>
          <a:p>
            <a:pPr>
              <a:buNone/>
            </a:pPr>
            <a:r>
              <a:rPr lang="tr-TR" dirty="0"/>
              <a:t>atan ilk araştırıcı olmuştur.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7467600" cy="6357982"/>
          </a:xfrm>
        </p:spPr>
        <p:txBody>
          <a:bodyPr/>
          <a:lstStyle/>
          <a:p>
            <a:pPr>
              <a:buNone/>
            </a:pPr>
            <a:r>
              <a:rPr lang="tr-TR" dirty="0"/>
              <a:t> Fajlar en büyük virüs grubunu oluşturmaktadır. Bazı</a:t>
            </a:r>
          </a:p>
          <a:p>
            <a:pPr>
              <a:buNone/>
            </a:pPr>
            <a:r>
              <a:rPr lang="tr-TR" dirty="0"/>
              <a:t>fajlar sınırlı konak özgüllüğü gösterirken bazılarının</a:t>
            </a:r>
          </a:p>
          <a:p>
            <a:pPr>
              <a:buNone/>
            </a:pPr>
            <a:r>
              <a:rPr lang="tr-TR" dirty="0"/>
              <a:t>konak spekturumu geniştir.</a:t>
            </a:r>
          </a:p>
          <a:p>
            <a:pPr>
              <a:buNone/>
            </a:pPr>
            <a:r>
              <a:rPr lang="tr-TR" dirty="0"/>
              <a:t>  Fajların insan sağlığı ile ilgili konularda da olumlu</a:t>
            </a:r>
          </a:p>
          <a:p>
            <a:pPr>
              <a:buNone/>
            </a:pPr>
            <a:r>
              <a:rPr lang="tr-TR" dirty="0"/>
              <a:t>(bakteriyel enfeksiyonların fajlarla tedavisi) ya</a:t>
            </a:r>
          </a:p>
          <a:p>
            <a:pPr>
              <a:buNone/>
            </a:pPr>
            <a:r>
              <a:rPr lang="tr-TR" dirty="0"/>
              <a:t>da  olumsuz (bazı bakterilere  patojenik özellik</a:t>
            </a:r>
          </a:p>
          <a:p>
            <a:pPr>
              <a:buNone/>
            </a:pPr>
            <a:r>
              <a:rPr lang="tr-TR" dirty="0"/>
              <a:t>kazandırmaları) dolaylı etkileri vardır.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BAKTERİYOFAJLARIN YAPISI VE SINIFLANDIRILMASI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txBody>
          <a:bodyPr/>
          <a:lstStyle/>
          <a:p>
            <a:pPr>
              <a:buNone/>
            </a:pPr>
            <a:r>
              <a:rPr lang="tr-TR" dirty="0"/>
              <a:t>Faj morfolojileri ve genom yapıları yüksek çeşitlilik</a:t>
            </a:r>
          </a:p>
          <a:p>
            <a:pPr>
              <a:buNone/>
            </a:pPr>
            <a:r>
              <a:rPr lang="tr-TR" dirty="0"/>
              <a:t>göstermektedir; ancak fajların ortak temel yapısı,tek</a:t>
            </a:r>
          </a:p>
          <a:p>
            <a:pPr>
              <a:buNone/>
            </a:pPr>
            <a:r>
              <a:rPr lang="tr-TR" dirty="0"/>
              <a:t>tip nükleik asit (ya DNA ya RNA) ve onu çevreleyen</a:t>
            </a:r>
          </a:p>
          <a:p>
            <a:pPr>
              <a:buNone/>
            </a:pPr>
            <a:r>
              <a:rPr lang="tr-TR" dirty="0"/>
              <a:t>protein kılıfından (kapsid) oluşur.Her bakteri cinsinin</a:t>
            </a:r>
          </a:p>
          <a:p>
            <a:pPr>
              <a:buNone/>
            </a:pPr>
            <a:r>
              <a:rPr lang="tr-TR" dirty="0"/>
              <a:t>kendine özgül en az 10 farklı bakteriyofajı</a:t>
            </a:r>
          </a:p>
          <a:p>
            <a:pPr>
              <a:buNone/>
            </a:pPr>
            <a:r>
              <a:rPr lang="tr-TR" dirty="0"/>
              <a:t>mevcuttur.Üzerinde en çok çalışmanın yapıldığı fajlar,</a:t>
            </a:r>
          </a:p>
          <a:p>
            <a:pPr>
              <a:buNone/>
            </a:pPr>
            <a:r>
              <a:rPr lang="tr-TR" dirty="0"/>
              <a:t>Tve lambda tipi fajlardır.T fajları 1den 7ye </a:t>
            </a:r>
          </a:p>
          <a:p>
            <a:pPr>
              <a:buNone/>
            </a:pPr>
            <a:r>
              <a:rPr lang="tr-TR" dirty="0"/>
              <a:t>kadarnumaralandırılmış olup hepsinin konak bakterisi</a:t>
            </a:r>
          </a:p>
          <a:p>
            <a:pPr>
              <a:buNone/>
            </a:pPr>
            <a:r>
              <a:rPr lang="tr-TR" dirty="0"/>
              <a:t>Eschrichia coli’dir.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758138" cy="6259662"/>
          </a:xfrm>
        </p:spPr>
        <p:txBody>
          <a:bodyPr/>
          <a:lstStyle/>
          <a:p>
            <a:pPr>
              <a:buNone/>
            </a:pPr>
            <a:r>
              <a:rPr lang="tr-TR" dirty="0"/>
              <a:t>Fajların sınıflandırılmasında öncelikle morfolojik yapıları</a:t>
            </a:r>
          </a:p>
          <a:p>
            <a:pPr>
              <a:buNone/>
            </a:pPr>
            <a:r>
              <a:rPr lang="tr-TR" dirty="0"/>
              <a:t>ve genom özellikleri dikkate alınmaktadır.Taksonomik</a:t>
            </a:r>
          </a:p>
          <a:p>
            <a:pPr>
              <a:buNone/>
            </a:pPr>
            <a:r>
              <a:rPr lang="tr-TR" dirty="0"/>
              <a:t>sınıflandırmada faj cinslerinin büyük çoğunluğu</a:t>
            </a:r>
          </a:p>
          <a:p>
            <a:pPr>
              <a:buNone/>
            </a:pPr>
            <a:r>
              <a:rPr lang="tr-TR" i="1" dirty="0"/>
              <a:t>Caudovirales  </a:t>
            </a:r>
            <a:r>
              <a:rPr lang="tr-TR" dirty="0"/>
              <a:t>takımında yer alan 3 aile içinde</a:t>
            </a:r>
          </a:p>
          <a:p>
            <a:pPr>
              <a:buNone/>
            </a:pPr>
            <a:r>
              <a:rPr lang="tr-TR" dirty="0"/>
              <a:t>toplanmışlardır.Morfolojik özelliklerine göre ise fajlar 6</a:t>
            </a:r>
          </a:p>
          <a:p>
            <a:pPr>
              <a:buNone/>
            </a:pPr>
            <a:r>
              <a:rPr lang="tr-TR" dirty="0"/>
              <a:t>temel gruba ayrılabilir.Fajların çok büyük kısmı (%96)</a:t>
            </a:r>
          </a:p>
          <a:p>
            <a:pPr>
              <a:buNone/>
            </a:pPr>
            <a:r>
              <a:rPr lang="tr-TR" dirty="0"/>
              <a:t>kuyruklu yapıya sahiptir.</a:t>
            </a:r>
            <a:endParaRPr lang="tr-TR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68641_bakteriyofaj-çoğalmas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el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714356"/>
            <a:ext cx="6357982" cy="4143404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1428728" y="4929198"/>
            <a:ext cx="557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T4 fajının elektron mikroskop görüntüsü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794" y="428604"/>
            <a:ext cx="741687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etin kutusu"/>
          <p:cNvSpPr txBox="1"/>
          <p:nvPr/>
        </p:nvSpPr>
        <p:spPr>
          <a:xfrm>
            <a:off x="1571604" y="592933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Fajların morfolojik yapılarına göre gruplandırılması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778674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785786" y="6000768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Faj temel özellikleri ve sınıflandırılması-Ackermann sınıflaması</a:t>
            </a:r>
          </a:p>
          <a:p>
            <a:endParaRPr lang="tr-TR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686700" cy="618822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r-TR" dirty="0"/>
              <a:t>  Fajların birçoğu çift iplikli DNA içerir ve tek iplikli ya da</a:t>
            </a:r>
          </a:p>
          <a:p>
            <a:pPr algn="just">
              <a:buNone/>
            </a:pPr>
            <a:r>
              <a:rPr lang="tr-TR" dirty="0"/>
              <a:t>çift iplikli RNA içeren fajlarda mevcuttur. Fajlarda lineer</a:t>
            </a:r>
          </a:p>
          <a:p>
            <a:pPr algn="just">
              <a:buNone/>
            </a:pPr>
            <a:r>
              <a:rPr lang="tr-TR" dirty="0"/>
              <a:t>yapılı nükleik astlerin yanı sıra çembersel yapı da</a:t>
            </a:r>
          </a:p>
          <a:p>
            <a:pPr algn="just">
              <a:buNone/>
            </a:pPr>
            <a:r>
              <a:rPr lang="tr-TR" dirty="0"/>
              <a:t>gözlenir.</a:t>
            </a:r>
          </a:p>
          <a:p>
            <a:pPr algn="just">
              <a:buNone/>
            </a:pPr>
            <a:r>
              <a:rPr lang="tr-TR" dirty="0"/>
              <a:t>  Bazı bakteriyofajların  nükleik asitlerinde  olağandışı</a:t>
            </a:r>
          </a:p>
          <a:p>
            <a:pPr algn="just">
              <a:buNone/>
            </a:pPr>
            <a:r>
              <a:rPr lang="tr-TR" dirty="0"/>
              <a:t>fajlar yer almaktadır.Örneğin , E.coli T4 faj  DNA’sında </a:t>
            </a:r>
          </a:p>
          <a:p>
            <a:pPr algn="just">
              <a:buNone/>
            </a:pPr>
            <a:r>
              <a:rPr lang="tr-TR" dirty="0"/>
              <a:t>sitozin yerine glikozillenmiş 5-hidroksimetil-sitozin;</a:t>
            </a:r>
          </a:p>
          <a:p>
            <a:pPr algn="just">
              <a:buNone/>
            </a:pPr>
            <a:r>
              <a:rPr lang="tr-TR" i="1" dirty="0"/>
              <a:t>Bacillus subtilis </a:t>
            </a:r>
            <a:r>
              <a:rPr lang="tr-TR" dirty="0"/>
              <a:t>faj DNA’sında ise timidin yerine urasil</a:t>
            </a:r>
          </a:p>
          <a:p>
            <a:pPr algn="just">
              <a:buNone/>
            </a:pPr>
            <a:r>
              <a:rPr lang="tr-TR" dirty="0"/>
              <a:t>veya 5-hidroksimetil-urasil bulunur.</a:t>
            </a:r>
          </a:p>
          <a:p>
            <a:pPr algn="just">
              <a:buNone/>
            </a:pPr>
            <a:r>
              <a:rPr lang="tr-TR" dirty="0"/>
              <a:t>  Kuyruk içerisinde bulunan ve özyapı adı verilen</a:t>
            </a:r>
          </a:p>
          <a:p>
            <a:pPr algn="just">
              <a:buNone/>
            </a:pPr>
            <a:r>
              <a:rPr lang="tr-TR" dirty="0"/>
              <a:t>kanal,nükleik asidin bakteriye  enjeksiyonu sırasında</a:t>
            </a:r>
          </a:p>
          <a:p>
            <a:pPr algn="just">
              <a:buNone/>
            </a:pPr>
            <a:r>
              <a:rPr lang="tr-TR" dirty="0"/>
              <a:t>iletim yolu olarak görev yapar.Kuyruk sonunda bulunan</a:t>
            </a:r>
          </a:p>
          <a:p>
            <a:pPr algn="just">
              <a:buNone/>
            </a:pPr>
            <a:r>
              <a:rPr lang="tr-TR" dirty="0"/>
              <a:t>tabla,fibrillerin bağlı olduğu ve ek olarak çıkıntıların</a:t>
            </a:r>
          </a:p>
          <a:p>
            <a:pPr algn="just">
              <a:buNone/>
            </a:pPr>
            <a:r>
              <a:rPr lang="tr-TR" dirty="0"/>
              <a:t>bulunduğu bir yapıdır.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FAJ – BAKTERİ İLİŞKİSİ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txBody>
          <a:bodyPr/>
          <a:lstStyle/>
          <a:p>
            <a:pPr>
              <a:buNone/>
            </a:pPr>
            <a:r>
              <a:rPr lang="tr-TR" dirty="0"/>
              <a:t>  Bakteriyofajlar , özgüllük gösterdikleri konak bakteri</a:t>
            </a:r>
          </a:p>
          <a:p>
            <a:pPr>
              <a:buNone/>
            </a:pPr>
            <a:r>
              <a:rPr lang="tr-TR" dirty="0"/>
              <a:t>hücresi ile ilişkilerine göre; litik  enfeksiyon oluşturan</a:t>
            </a:r>
          </a:p>
          <a:p>
            <a:pPr>
              <a:buNone/>
            </a:pPr>
            <a:r>
              <a:rPr lang="tr-TR" dirty="0"/>
              <a:t>fajlar ve lizojenik enfeksiyon oluşturan fajlar olmak</a:t>
            </a:r>
          </a:p>
          <a:p>
            <a:pPr>
              <a:buNone/>
            </a:pPr>
            <a:r>
              <a:rPr lang="tr-TR" dirty="0"/>
              <a:t>üzere ikiye ayrılırlar.</a:t>
            </a:r>
          </a:p>
          <a:p>
            <a:pPr>
              <a:buNone/>
            </a:pPr>
            <a:r>
              <a:rPr lang="tr-TR" b="1" dirty="0"/>
              <a:t>Litik enfeksiyon: Virülan fajlar</a:t>
            </a:r>
          </a:p>
          <a:p>
            <a:pPr>
              <a:buNone/>
            </a:pPr>
            <a:r>
              <a:rPr lang="tr-TR" dirty="0"/>
              <a:t>  Bu tip fajlar , enfekte ettikleri konak bakteride replike</a:t>
            </a:r>
          </a:p>
          <a:p>
            <a:pPr>
              <a:buNone/>
            </a:pPr>
            <a:r>
              <a:rPr lang="tr-TR" dirty="0"/>
              <a:t>olduktan sonra yeni fajların oluşmasıyla hücreyi</a:t>
            </a:r>
          </a:p>
          <a:p>
            <a:pPr>
              <a:buNone/>
            </a:pPr>
            <a:r>
              <a:rPr lang="tr-TR" dirty="0"/>
              <a:t>eriterek dışarıya çıkarlar.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/>
              <a:t>Tutunma ve adsorbsiyon</a:t>
            </a:r>
          </a:p>
          <a:p>
            <a:pPr>
              <a:buNone/>
            </a:pPr>
            <a:r>
              <a:rPr lang="tr-TR" dirty="0"/>
              <a:t>  Fajlar,bakterilerin kapsül yapısı LPS(lipopolisakkarit)</a:t>
            </a:r>
            <a:r>
              <a:rPr lang="tr-TR" b="1" dirty="0"/>
              <a:t> </a:t>
            </a:r>
          </a:p>
          <a:p>
            <a:pPr>
              <a:buNone/>
            </a:pPr>
            <a:r>
              <a:rPr lang="tr-TR" dirty="0"/>
              <a:t>Tabakası</a:t>
            </a:r>
            <a:r>
              <a:rPr lang="tr-TR" b="1" dirty="0"/>
              <a:t>,</a:t>
            </a:r>
            <a:r>
              <a:rPr lang="tr-TR" dirty="0"/>
              <a:t>F pili , fimbriya,flajel ve diğer birçok yüzey</a:t>
            </a:r>
          </a:p>
          <a:p>
            <a:pPr>
              <a:buNone/>
            </a:pPr>
            <a:r>
              <a:rPr lang="tr-TR" dirty="0"/>
              <a:t>proteinini reseptör  olarak kullanırlar.Faja özgül</a:t>
            </a:r>
          </a:p>
          <a:p>
            <a:pPr>
              <a:buNone/>
            </a:pPr>
            <a:r>
              <a:rPr lang="tr-TR" dirty="0"/>
              <a:t>reseptörler gram-negatif  bakterilerde genellikle LPS</a:t>
            </a:r>
          </a:p>
          <a:p>
            <a:pPr>
              <a:buNone/>
            </a:pPr>
            <a:r>
              <a:rPr lang="tr-TR" dirty="0"/>
              <a:t>tabakasında , gram-pozitiflerde ise teikoik asit</a:t>
            </a:r>
          </a:p>
          <a:p>
            <a:pPr>
              <a:buNone/>
            </a:pPr>
            <a:r>
              <a:rPr lang="tr-TR" dirty="0"/>
              <a:t>tabakasındadır. Kuyruklu fajlar önce bakteri hücre</a:t>
            </a:r>
          </a:p>
          <a:p>
            <a:pPr>
              <a:buNone/>
            </a:pPr>
            <a:r>
              <a:rPr lang="tr-TR" dirty="0"/>
              <a:t>duvarındaki özgül reseptörlere fibrilleriyle tutunurlar;</a:t>
            </a:r>
          </a:p>
          <a:p>
            <a:pPr>
              <a:buNone/>
            </a:pPr>
            <a:r>
              <a:rPr lang="tr-TR" dirty="0"/>
              <a:t>bu tutunma çok güçlü değildir ve geri dönüşebilir. Daha</a:t>
            </a:r>
          </a:p>
          <a:p>
            <a:pPr>
              <a:buNone/>
            </a:pPr>
            <a:r>
              <a:rPr lang="tr-TR" dirty="0"/>
              <a:t>sonra faj yapısındaki fiziksel düzenlenme sonucu tabla</a:t>
            </a:r>
          </a:p>
          <a:p>
            <a:pPr>
              <a:buNone/>
            </a:pPr>
            <a:r>
              <a:rPr lang="tr-TR" dirty="0"/>
              <a:t>kısmındaki yapılar hücre duvarına temas eder ve yapışırlar</a:t>
            </a:r>
          </a:p>
          <a:p>
            <a:pPr>
              <a:buNone/>
            </a:pPr>
            <a:r>
              <a:rPr lang="tr-TR" dirty="0"/>
              <a:t>ki , bu geri dönüşümsüz safhadır.Kuyruksuz fajlar ise</a:t>
            </a:r>
          </a:p>
          <a:p>
            <a:pPr>
              <a:buNone/>
            </a:pPr>
            <a:r>
              <a:rPr lang="tr-TR" dirty="0"/>
              <a:t>reseptörlere kapsomerli ile tutunmaktadır.</a:t>
            </a:r>
          </a:p>
          <a:p>
            <a:pPr>
              <a:buNone/>
            </a:pPr>
            <a:endParaRPr lang="tr-TR" b="1" dirty="0"/>
          </a:p>
          <a:p>
            <a:pPr>
              <a:buNone/>
            </a:pPr>
            <a:r>
              <a:rPr lang="tr-TR" b="1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viruslitikdong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9" y="357166"/>
            <a:ext cx="8286808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758138" cy="6188224"/>
          </a:xfrm>
        </p:spPr>
        <p:txBody>
          <a:bodyPr/>
          <a:lstStyle/>
          <a:p>
            <a:pPr>
              <a:buNone/>
            </a:pPr>
            <a:r>
              <a:rPr lang="tr-TR" dirty="0"/>
              <a:t>  Bakterilerde ortaya çıkan bazı mutasyonlar  faj</a:t>
            </a:r>
          </a:p>
          <a:p>
            <a:pPr>
              <a:buNone/>
            </a:pPr>
            <a:r>
              <a:rPr lang="tr-TR" dirty="0"/>
              <a:t>reseptörlerinin kaybolmasına  neden olabilir ve bu</a:t>
            </a:r>
          </a:p>
          <a:p>
            <a:pPr>
              <a:buNone/>
            </a:pPr>
            <a:r>
              <a:rPr lang="tr-TR" dirty="0"/>
              <a:t>bakteriler faja dirençli hale gelirler.Ayrıca bir fajın konak</a:t>
            </a:r>
          </a:p>
          <a:p>
            <a:pPr>
              <a:buNone/>
            </a:pPr>
            <a:r>
              <a:rPr lang="tr-TR" dirty="0"/>
              <a:t>bakteriyi enfekte edebilmesi için hücre duvarının yeni</a:t>
            </a:r>
          </a:p>
          <a:p>
            <a:pPr>
              <a:buNone/>
            </a:pPr>
            <a:r>
              <a:rPr lang="tr-TR" dirty="0"/>
              <a:t>sentez edilmiş olması tercih edilir.Eski bakteri</a:t>
            </a:r>
          </a:p>
          <a:p>
            <a:pPr>
              <a:buNone/>
            </a:pPr>
            <a:r>
              <a:rPr lang="tr-TR" dirty="0"/>
              <a:t>kültürleri,duvarlarına oluşabilecek değişikliklere  bağlı</a:t>
            </a:r>
          </a:p>
          <a:p>
            <a:pPr>
              <a:buNone/>
            </a:pPr>
            <a:r>
              <a:rPr lang="tr-TR" dirty="0"/>
              <a:t>olarak konaklık ettikleri faja direnç gösterebilirler.</a:t>
            </a:r>
          </a:p>
          <a:p>
            <a:pPr>
              <a:buNone/>
            </a:pPr>
            <a:r>
              <a:rPr lang="tr-TR" b="1" dirty="0"/>
              <a:t>Nükleik asidin enjeksiyonu ve kılıftan ayrılma</a:t>
            </a:r>
          </a:p>
          <a:p>
            <a:pPr>
              <a:buNone/>
            </a:pPr>
            <a:r>
              <a:rPr lang="tr-TR" dirty="0"/>
              <a:t>  Kasılabilir kuyruklu fajların fibrillerinin reseptöre</a:t>
            </a:r>
          </a:p>
          <a:p>
            <a:pPr>
              <a:buNone/>
            </a:pPr>
            <a:r>
              <a:rPr lang="tr-TR" dirty="0"/>
              <a:t>tutunması ve kuyruk tablasının hücre duvarına</a:t>
            </a:r>
          </a:p>
          <a:p>
            <a:pPr>
              <a:buNone/>
            </a:pPr>
            <a:r>
              <a:rPr lang="tr-TR" dirty="0"/>
              <a:t>yapışmasının ardından, faj nükleik asidi tıpkı bir şırınga</a:t>
            </a:r>
          </a:p>
          <a:p>
            <a:pPr>
              <a:buNone/>
            </a:pPr>
            <a:r>
              <a:rPr lang="tr-TR" dirty="0"/>
              <a:t>ile enjeksiyon yaparcasına hücre içine verilir.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686700" cy="6188224"/>
          </a:xfrm>
        </p:spPr>
        <p:txBody>
          <a:bodyPr/>
          <a:lstStyle/>
          <a:p>
            <a:pPr>
              <a:buNone/>
            </a:pPr>
            <a:r>
              <a:rPr lang="tr-TR" dirty="0"/>
              <a:t>  Bazı fajlar bakteri duvarına yapıştıktan sonra, kuyruk</a:t>
            </a:r>
          </a:p>
          <a:p>
            <a:pPr>
              <a:buNone/>
            </a:pPr>
            <a:r>
              <a:rPr lang="tr-TR" dirty="0"/>
              <a:t>tablasında bulunan ve lizozim aktivitesi olan bir protein</a:t>
            </a:r>
          </a:p>
          <a:p>
            <a:pPr>
              <a:buNone/>
            </a:pPr>
            <a:r>
              <a:rPr lang="tr-TR" dirty="0"/>
              <a:t>ile duvar yapısını parçalarlar.Bazı fajlar da , bakteri</a:t>
            </a:r>
          </a:p>
          <a:p>
            <a:pPr>
              <a:buNone/>
            </a:pPr>
            <a:r>
              <a:rPr lang="tr-TR" dirty="0"/>
              <a:t>yüzeyine ulaşabilmek için bakteri kapsüllerini</a:t>
            </a:r>
          </a:p>
          <a:p>
            <a:pPr>
              <a:buNone/>
            </a:pPr>
            <a:r>
              <a:rPr lang="tr-TR" dirty="0"/>
              <a:t>enzimleriyle parçalamaktadır.</a:t>
            </a:r>
          </a:p>
          <a:p>
            <a:pPr>
              <a:buNone/>
            </a:pPr>
            <a:r>
              <a:rPr lang="tr-TR" dirty="0"/>
              <a:t>  Nükleik asidi hücre içine enjekte edilen ve hücre</a:t>
            </a:r>
          </a:p>
          <a:p>
            <a:pPr>
              <a:buNone/>
            </a:pPr>
            <a:r>
              <a:rPr lang="tr-TR" dirty="0"/>
              <a:t>duvarında kalan boş faj kılıfına hayalet faj adı</a:t>
            </a:r>
          </a:p>
          <a:p>
            <a:pPr>
              <a:buNone/>
            </a:pPr>
            <a:r>
              <a:rPr lang="tr-TR" dirty="0"/>
              <a:t>verilir.Bakteri hücresinin içine girmiş ve replikasyona</a:t>
            </a:r>
          </a:p>
          <a:p>
            <a:pPr>
              <a:buNone/>
            </a:pPr>
            <a:r>
              <a:rPr lang="tr-TR" dirty="0"/>
              <a:t>hazır olan faj nükleik asidi ise vejetatif faj olarak</a:t>
            </a:r>
          </a:p>
          <a:p>
            <a:pPr>
              <a:buNone/>
            </a:pPr>
            <a:r>
              <a:rPr lang="tr-TR" dirty="0"/>
              <a:t>adlandırılır.Filamentöz fajlar pilus kanalından</a:t>
            </a:r>
          </a:p>
          <a:p>
            <a:pPr>
              <a:buNone/>
            </a:pPr>
            <a:r>
              <a:rPr lang="tr-TR" dirty="0"/>
              <a:t>yapılarında bir bozulma olmaksızın tümüyle hücre içine</a:t>
            </a:r>
          </a:p>
          <a:p>
            <a:pPr>
              <a:buNone/>
            </a:pPr>
            <a:r>
              <a:rPr lang="tr-TR" dirty="0"/>
              <a:t>girerler.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/>
          <a:lstStyle/>
          <a:p>
            <a:pPr>
              <a:buNone/>
            </a:pPr>
            <a:r>
              <a:rPr lang="tr-TR" b="1" dirty="0"/>
              <a:t>Biyosentez</a:t>
            </a:r>
          </a:p>
          <a:p>
            <a:pPr>
              <a:buNone/>
            </a:pPr>
            <a:r>
              <a:rPr lang="tr-TR" dirty="0"/>
              <a:t>  Faj nükleik asidinin hücre içine girmesi, bakteri</a:t>
            </a:r>
          </a:p>
          <a:p>
            <a:pPr>
              <a:buNone/>
            </a:pPr>
            <a:r>
              <a:rPr lang="tr-TR" dirty="0"/>
              <a:t>makromolekül sentezinin kapatılmasına ve bakteri</a:t>
            </a:r>
          </a:p>
          <a:p>
            <a:pPr>
              <a:buNone/>
            </a:pPr>
            <a:r>
              <a:rPr lang="tr-TR" dirty="0"/>
              <a:t>kromozomunun nükleazlar tarafından</a:t>
            </a:r>
          </a:p>
          <a:p>
            <a:pPr>
              <a:buNone/>
            </a:pPr>
            <a:r>
              <a:rPr lang="tr-TR" dirty="0"/>
              <a:t>parçalanmasına neden olur. Kromozomun</a:t>
            </a:r>
          </a:p>
          <a:p>
            <a:pPr>
              <a:buNone/>
            </a:pPr>
            <a:r>
              <a:rPr lang="tr-TR" dirty="0"/>
              <a:t>parçalanmasıyla  açığa çıkan ürünlerden faj nükleik</a:t>
            </a:r>
          </a:p>
          <a:p>
            <a:pPr>
              <a:buNone/>
            </a:pPr>
            <a:r>
              <a:rPr lang="tr-TR" dirty="0"/>
              <a:t>asidi öncülleri sentez edilir. </a:t>
            </a:r>
          </a:p>
          <a:p>
            <a:pPr>
              <a:buNone/>
            </a:pPr>
            <a:r>
              <a:rPr lang="tr-TR" b="1" dirty="0"/>
              <a:t>Faj ünitelerinin bir araya toplanması ve tüm faj</a:t>
            </a:r>
          </a:p>
          <a:p>
            <a:pPr>
              <a:buNone/>
            </a:pPr>
            <a:r>
              <a:rPr lang="tr-TR" b="1" dirty="0"/>
              <a:t>partikülünün oluşması </a:t>
            </a:r>
          </a:p>
          <a:p>
            <a:pPr>
              <a:buNone/>
            </a:pPr>
            <a:r>
              <a:rPr lang="tr-TR" dirty="0"/>
              <a:t>   Ayrı ayrı sentez edilmiş olan ürünler tüm partikülünü</a:t>
            </a:r>
          </a:p>
          <a:p>
            <a:pPr>
              <a:buNone/>
            </a:pPr>
            <a:r>
              <a:rPr lang="tr-TR" dirty="0"/>
              <a:t>oluşturmak için bir araya toplanırlar. Son olarak da</a:t>
            </a:r>
          </a:p>
          <a:p>
            <a:pPr>
              <a:buNone/>
            </a:pPr>
            <a:r>
              <a:rPr lang="tr-TR" dirty="0"/>
              <a:t>kuyruk yapıları eklenir.</a:t>
            </a:r>
            <a:endParaRPr lang="tr-TR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543824" cy="625966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/>
              <a:t>  </a:t>
            </a:r>
            <a:r>
              <a:rPr lang="tr-TR" b="1" dirty="0"/>
              <a:t>Hücre duvarının parçalanması ve progeni fajların</a:t>
            </a:r>
          </a:p>
          <a:p>
            <a:pPr>
              <a:buNone/>
            </a:pPr>
            <a:r>
              <a:rPr lang="tr-TR" b="1" dirty="0"/>
              <a:t>salınımı </a:t>
            </a:r>
          </a:p>
          <a:p>
            <a:pPr>
              <a:buNone/>
            </a:pPr>
            <a:r>
              <a:rPr lang="tr-TR" dirty="0"/>
              <a:t>  Yeni oluşan faj partikülleri , faj genlerinin kodladığı</a:t>
            </a:r>
          </a:p>
          <a:p>
            <a:pPr>
              <a:buNone/>
            </a:pPr>
            <a:r>
              <a:rPr lang="tr-TR" dirty="0"/>
              <a:t>holin ve endolizin gibi enzimlerle bakteri duvarını</a:t>
            </a:r>
          </a:p>
          <a:p>
            <a:pPr>
              <a:buNone/>
            </a:pPr>
            <a:r>
              <a:rPr lang="tr-TR" dirty="0"/>
              <a:t>parçalar ve dış ortama salınırlar.Bir fajdan yaklaşık 50</a:t>
            </a:r>
          </a:p>
          <a:p>
            <a:pPr>
              <a:buNone/>
            </a:pPr>
            <a:r>
              <a:rPr lang="tr-TR" dirty="0"/>
              <a:t>1000 progeni faj oluşmaktadır.Fajla enfeksiyonundan</a:t>
            </a:r>
          </a:p>
          <a:p>
            <a:pPr>
              <a:buNone/>
            </a:pPr>
            <a:r>
              <a:rPr lang="tr-TR" dirty="0"/>
              <a:t>,olgun fajların açığa çıkmasına kadar geçen süreye</a:t>
            </a:r>
          </a:p>
          <a:p>
            <a:pPr>
              <a:buNone/>
            </a:pPr>
            <a:r>
              <a:rPr lang="tr-TR" dirty="0"/>
              <a:t>gizli dönem adı verilir.T4 fajının replikasyon süresi 40</a:t>
            </a:r>
          </a:p>
          <a:p>
            <a:pPr>
              <a:buNone/>
            </a:pPr>
            <a:r>
              <a:rPr lang="tr-TR" dirty="0"/>
              <a:t>50 dakika arasında değişir.</a:t>
            </a:r>
          </a:p>
          <a:p>
            <a:pPr>
              <a:buNone/>
            </a:pPr>
            <a:r>
              <a:rPr lang="tr-TR" b="1" dirty="0"/>
              <a:t>Lizojenik enfeksiyon : ılımlı fajlar </a:t>
            </a:r>
            <a:endParaRPr lang="tr-TR" dirty="0"/>
          </a:p>
          <a:p>
            <a:pPr>
              <a:buNone/>
            </a:pPr>
            <a:r>
              <a:rPr lang="tr-TR" dirty="0"/>
              <a:t>  Bazı fajların nükleik asitleri, konak hücre içine</a:t>
            </a:r>
          </a:p>
          <a:p>
            <a:pPr>
              <a:buNone/>
            </a:pPr>
            <a:r>
              <a:rPr lang="tr-TR" dirty="0"/>
              <a:t>girdikten sonra replikasyon  meydana gelmez ; bunun</a:t>
            </a:r>
          </a:p>
          <a:p>
            <a:pPr>
              <a:buNone/>
            </a:pPr>
            <a:r>
              <a:rPr lang="tr-TR" dirty="0"/>
              <a:t>yerine faj nükleik asidi bakteri kromozomuna entegre</a:t>
            </a:r>
          </a:p>
          <a:p>
            <a:pPr>
              <a:buNone/>
            </a:pPr>
            <a:r>
              <a:rPr lang="tr-TR" dirty="0"/>
              <a:t>olarak , bakterinin bölünmesiyle yeni rejenerasyonla</a:t>
            </a:r>
          </a:p>
          <a:p>
            <a:pPr>
              <a:buNone/>
            </a:pPr>
            <a:r>
              <a:rPr lang="tr-TR" dirty="0"/>
              <a:t>aktarılır.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686700" cy="6188224"/>
          </a:xfrm>
        </p:spPr>
        <p:txBody>
          <a:bodyPr/>
          <a:lstStyle/>
          <a:p>
            <a:pPr>
              <a:buNone/>
            </a:pPr>
            <a:r>
              <a:rPr lang="tr-TR" dirty="0"/>
              <a:t>  Bakteride bu şekilde enfeksiyon oluşturan fajlara ılımlı</a:t>
            </a:r>
          </a:p>
          <a:p>
            <a:pPr>
              <a:buNone/>
            </a:pPr>
            <a:r>
              <a:rPr lang="tr-TR" dirty="0"/>
              <a:t>faj; bakteri kromozomuna entegre olan faj nükleik</a:t>
            </a:r>
          </a:p>
          <a:p>
            <a:pPr>
              <a:buNone/>
            </a:pPr>
            <a:r>
              <a:rPr lang="tr-TR" dirty="0"/>
              <a:t>asidine profaj ; profajın bakteride oluşturduğu olaya ise</a:t>
            </a:r>
          </a:p>
          <a:p>
            <a:pPr>
              <a:buNone/>
            </a:pPr>
            <a:r>
              <a:rPr lang="tr-TR" dirty="0"/>
              <a:t>lizojeni ya da lizojenik enfeksiyon adı verilir.</a:t>
            </a:r>
          </a:p>
          <a:p>
            <a:pPr>
              <a:buNone/>
            </a:pPr>
            <a:r>
              <a:rPr lang="tr-TR" dirty="0"/>
              <a:t>  Kromozomunda profaj  taşıyan bakteri ise lizojenik</a:t>
            </a:r>
          </a:p>
          <a:p>
            <a:pPr>
              <a:buNone/>
            </a:pPr>
            <a:r>
              <a:rPr lang="tr-TR" dirty="0"/>
              <a:t>bakteri olarak isimlendirilir.Lizojeni, bazı bakterilere</a:t>
            </a:r>
          </a:p>
          <a:p>
            <a:pPr>
              <a:buNone/>
            </a:pPr>
            <a:r>
              <a:rPr lang="tr-TR" dirty="0"/>
              <a:t>yeni virülans özellikleri kazandırmakta ve</a:t>
            </a:r>
          </a:p>
          <a:p>
            <a:pPr>
              <a:buNone/>
            </a:pPr>
            <a:r>
              <a:rPr lang="tr-TR" dirty="0"/>
              <a:t>patojenitelerini artırmaktadır.</a:t>
            </a:r>
          </a:p>
          <a:p>
            <a:pPr>
              <a:buNone/>
            </a:pPr>
            <a:r>
              <a:rPr lang="tr-TR" dirty="0"/>
              <a:t>  Ilımlı fajlar bakteri kromozomuna özgül bir bölgeden</a:t>
            </a:r>
          </a:p>
          <a:p>
            <a:pPr>
              <a:buNone/>
            </a:pPr>
            <a:r>
              <a:rPr lang="tr-TR" dirty="0"/>
              <a:t>kesintisiz  bir yapı olarak katılabildiği gibi, rastgele bir</a:t>
            </a:r>
          </a:p>
          <a:p>
            <a:pPr>
              <a:buNone/>
            </a:pPr>
            <a:r>
              <a:rPr lang="tr-TR" dirty="0"/>
              <a:t>bölgeden de katılabilir.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543824" cy="6259662"/>
          </a:xfrm>
        </p:spPr>
        <p:txBody>
          <a:bodyPr/>
          <a:lstStyle/>
          <a:p>
            <a:pPr>
              <a:buNone/>
            </a:pPr>
            <a:r>
              <a:rPr lang="tr-TR" dirty="0"/>
              <a:t>  Lizojenik bakteriler,bazı fiziksel ve kimyasal ajanlarla</a:t>
            </a:r>
          </a:p>
          <a:p>
            <a:pPr>
              <a:buNone/>
            </a:pPr>
            <a:r>
              <a:rPr lang="tr-TR" dirty="0"/>
              <a:t>muamele edilerek lizojenik  olmayan forma</a:t>
            </a:r>
          </a:p>
          <a:p>
            <a:pPr>
              <a:buNone/>
            </a:pPr>
            <a:r>
              <a:rPr lang="tr-TR" dirty="0"/>
              <a:t>dönüştürülebilir. Bu şekilde profajın bakteri</a:t>
            </a:r>
          </a:p>
          <a:p>
            <a:pPr>
              <a:buNone/>
            </a:pPr>
            <a:r>
              <a:rPr lang="tr-TR" dirty="0"/>
              <a:t>kromozomundan çıkarılması olayına faj indüksiyonu</a:t>
            </a:r>
          </a:p>
          <a:p>
            <a:pPr>
              <a:buNone/>
            </a:pPr>
            <a:r>
              <a:rPr lang="tr-TR" dirty="0"/>
              <a:t>adı verilir.</a:t>
            </a:r>
          </a:p>
          <a:p>
            <a:pPr>
              <a:buNone/>
            </a:pPr>
            <a:r>
              <a:rPr lang="tr-TR" dirty="0"/>
              <a:t>  Lizojeni meydana geldikten sonra , hücre duvarında</a:t>
            </a:r>
          </a:p>
          <a:p>
            <a:pPr>
              <a:buNone/>
            </a:pPr>
            <a:r>
              <a:rPr lang="tr-TR" dirty="0"/>
              <a:t>bazı değişiklikler  ortaya çıkar.Fajlara özgül</a:t>
            </a:r>
          </a:p>
          <a:p>
            <a:pPr>
              <a:buNone/>
            </a:pPr>
            <a:r>
              <a:rPr lang="tr-TR" dirty="0"/>
              <a:t>reseptörlerinin saklı hale geçmesi yada kaybolmasıdır.</a:t>
            </a:r>
          </a:p>
          <a:p>
            <a:pPr>
              <a:buNone/>
            </a:pPr>
            <a:r>
              <a:rPr lang="tr-TR" dirty="0"/>
              <a:t>Böylece bakteri yeni bir faj ile enfeksiyona dirençli</a:t>
            </a:r>
          </a:p>
          <a:p>
            <a:pPr>
              <a:buNone/>
            </a:pPr>
            <a:r>
              <a:rPr lang="tr-TR" dirty="0"/>
              <a:t>hale gelir; bir başka deyişle bir bakteride faj</a:t>
            </a:r>
          </a:p>
          <a:p>
            <a:pPr>
              <a:buNone/>
            </a:pPr>
            <a:r>
              <a:rPr lang="tr-TR" dirty="0"/>
              <a:t>enfeksiyonu başladıktan sonra ikinci bir faj hücreye</a:t>
            </a:r>
          </a:p>
          <a:p>
            <a:pPr>
              <a:buNone/>
            </a:pPr>
            <a:r>
              <a:rPr lang="tr-TR" dirty="0"/>
              <a:t>giremez.Bu olay bakteri immünitesi olarak bilinir.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trans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4653" y="357166"/>
            <a:ext cx="6197862" cy="52864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/>
              <a:t>Transdüksiyon</a:t>
            </a:r>
          </a:p>
          <a:p>
            <a:pPr>
              <a:buNone/>
            </a:pPr>
            <a:r>
              <a:rPr lang="tr-TR" dirty="0"/>
              <a:t>Transdüksiyon başlıca üç tarzda gerçekleştirilebilmektedir. </a:t>
            </a:r>
            <a:br>
              <a:rPr lang="tr-TR" dirty="0"/>
            </a:br>
            <a:r>
              <a:rPr lang="tr-TR" dirty="0"/>
              <a:t>1- Generalize transdüksiyon,</a:t>
            </a:r>
            <a:br>
              <a:rPr lang="tr-TR" dirty="0"/>
            </a:br>
            <a:r>
              <a:rPr lang="tr-TR" dirty="0"/>
              <a:t>2- Özel transdüksiyon,</a:t>
            </a:r>
            <a:br>
              <a:rPr lang="tr-TR" dirty="0"/>
            </a:br>
            <a:r>
              <a:rPr lang="tr-TR" dirty="0"/>
              <a:t>3- Abortif transdüksiyon.  </a:t>
            </a:r>
          </a:p>
          <a:p>
            <a:pPr>
              <a:buNone/>
            </a:pPr>
            <a:r>
              <a:rPr lang="tr-TR" dirty="0"/>
              <a:t>   Generalize transdüksiyonda, bakteri hücresi içinde</a:t>
            </a:r>
          </a:p>
          <a:p>
            <a:pPr>
              <a:buNone/>
            </a:pPr>
            <a:r>
              <a:rPr lang="tr-TR" dirty="0"/>
              <a:t>faj olgunlaşırken, parçalanan konakçı DNA'sından bir</a:t>
            </a:r>
          </a:p>
          <a:p>
            <a:pPr>
              <a:buNone/>
            </a:pPr>
            <a:r>
              <a:rPr lang="tr-TR" dirty="0"/>
              <a:t>segment, aynı yerde sentezlenen faj kapsidi içine</a:t>
            </a:r>
          </a:p>
          <a:p>
            <a:pPr>
              <a:buNone/>
            </a:pPr>
            <a:r>
              <a:rPr lang="tr-TR" dirty="0"/>
              <a:t>tesadüfen girebilir. Böylece bu kapsid (fajın baş kısmı</a:t>
            </a:r>
          </a:p>
          <a:p>
            <a:pPr>
              <a:buNone/>
            </a:pPr>
            <a:r>
              <a:rPr lang="tr-TR" dirty="0"/>
              <a:t>içinde), faj DNA'sından ayrı olarak ve değişik</a:t>
            </a:r>
          </a:p>
          <a:p>
            <a:pPr>
              <a:buNone/>
            </a:pPr>
            <a:r>
              <a:rPr lang="tr-TR" dirty="0"/>
              <a:t>uzunlukta (50-100 gen içerebilir) bakteri DNA'sını da</a:t>
            </a:r>
          </a:p>
          <a:p>
            <a:pPr>
              <a:buNone/>
            </a:pPr>
            <a:r>
              <a:rPr lang="tr-TR" dirty="0"/>
              <a:t>ihtiva etmiş olur. Böyle bir faj etrafa yayıldıktan sonra,</a:t>
            </a:r>
          </a:p>
          <a:p>
            <a:pPr>
              <a:buNone/>
            </a:pPr>
            <a:r>
              <a:rPr lang="tr-TR" dirty="0"/>
              <a:t>başka bir bakteriyi infekte ettiğinde, kendi DNA'sı ile</a:t>
            </a:r>
          </a:p>
          <a:p>
            <a:pPr>
              <a:buNone/>
            </a:pPr>
            <a:r>
              <a:rPr lang="tr-TR" dirty="0"/>
              <a:t>birlikte konakçı DNA'sını da alıcı hücreye aktarır</a:t>
            </a:r>
            <a:endParaRPr lang="tr-TR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/>
              <a:t>  Eğer, faj, taşıdığı bu bakteri DNA'sı ile birlikte</a:t>
            </a:r>
          </a:p>
          <a:p>
            <a:pPr>
              <a:buNone/>
            </a:pPr>
            <a:r>
              <a:rPr lang="tr-TR" dirty="0"/>
              <a:t>konakçı hücrenin kromozomu ile birleşirse, taşıdığı</a:t>
            </a:r>
          </a:p>
          <a:p>
            <a:pPr>
              <a:buNone/>
            </a:pPr>
            <a:r>
              <a:rPr lang="tr-TR" dirty="0"/>
              <a:t>karakterler yönünden alıcı hücreyi pozitif hale getirir.</a:t>
            </a:r>
          </a:p>
          <a:p>
            <a:pPr>
              <a:buNone/>
            </a:pPr>
            <a:r>
              <a:rPr lang="tr-TR" dirty="0"/>
              <a:t>Birkaç krossover dan sonra bakteri DNA'sı ile</a:t>
            </a:r>
          </a:p>
          <a:p>
            <a:pPr>
              <a:buNone/>
            </a:pPr>
            <a:r>
              <a:rPr lang="tr-TR" dirty="0"/>
              <a:t>birleşebilen bu faj + bakteri DNA segmenti, alıcı hücre</a:t>
            </a:r>
          </a:p>
          <a:p>
            <a:pPr>
              <a:buNone/>
            </a:pPr>
            <a:r>
              <a:rPr lang="tr-TR" dirty="0"/>
              <a:t>kromozomunun bir devamı haline gelir, birlikte replike</a:t>
            </a:r>
          </a:p>
          <a:p>
            <a:pPr>
              <a:buNone/>
            </a:pPr>
            <a:r>
              <a:rPr lang="tr-TR" dirty="0"/>
              <a:t>ve transkripte olur ve taşıdığı genlerdeki bilgiler</a:t>
            </a:r>
          </a:p>
          <a:p>
            <a:pPr>
              <a:buNone/>
            </a:pPr>
            <a:r>
              <a:rPr lang="tr-TR" dirty="0"/>
              <a:t>aynen mRNA'ya aktarılarak translasyona iştirak eder.</a:t>
            </a:r>
          </a:p>
          <a:p>
            <a:pPr>
              <a:buNone/>
            </a:pPr>
            <a:r>
              <a:rPr lang="tr-TR" dirty="0"/>
              <a:t>  Özel transdüksiyon oluşturan fajlar konakçı DNA'sında</a:t>
            </a:r>
          </a:p>
          <a:p>
            <a:pPr>
              <a:buNone/>
            </a:pPr>
            <a:r>
              <a:rPr lang="tr-TR" dirty="0"/>
              <a:t>belli bazı genlerin yanına yerleşirler ve hücre DNA'sı ile</a:t>
            </a:r>
          </a:p>
          <a:p>
            <a:pPr>
              <a:buNone/>
            </a:pPr>
            <a:r>
              <a:rPr lang="tr-TR" dirty="0"/>
              <a:t>birleşerek profaj haline dönüşürler. Bu bakımdan da,</a:t>
            </a:r>
          </a:p>
          <a:p>
            <a:pPr>
              <a:buNone/>
            </a:pPr>
            <a:r>
              <a:rPr lang="tr-TR" dirty="0"/>
              <a:t>episom karakteri gösteren F-faktörüne benzerler </a:t>
            </a:r>
          </a:p>
          <a:p>
            <a:pPr>
              <a:buNone/>
            </a:pPr>
            <a:r>
              <a:rPr lang="tr-TR" dirty="0"/>
              <a:t>Konakçı hücrenin kromozomu ile birleşmiş bulunan faj,</a:t>
            </a:r>
          </a:p>
          <a:p>
            <a:pPr>
              <a:buNone/>
            </a:pPr>
            <a:r>
              <a:rPr lang="tr-TR" dirty="0"/>
              <a:t>konakçı hücre UV-ışınlarına maruz bırakılırsa, aktive olur</a:t>
            </a:r>
          </a:p>
          <a:p>
            <a:pPr>
              <a:buNone/>
            </a:pPr>
            <a:r>
              <a:rPr lang="tr-TR" dirty="0"/>
              <a:t>ve DNA'dan veya yerleştiği yerden ayrılarak konakçısını</a:t>
            </a:r>
          </a:p>
          <a:p>
            <a:pPr>
              <a:buNone/>
            </a:pPr>
            <a:r>
              <a:rPr lang="tr-TR" dirty="0"/>
              <a:t>lize ederler.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62596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  DNA'dan ayrılırken, yanında bulunduğu veya yanına</a:t>
            </a:r>
          </a:p>
          <a:p>
            <a:pPr>
              <a:buNone/>
            </a:pPr>
            <a:r>
              <a:rPr lang="tr-TR" dirty="0"/>
              <a:t>yapıştığı bakteriye ait geni de birlikte alarak ayrılırlar.</a:t>
            </a:r>
          </a:p>
          <a:p>
            <a:pPr>
              <a:buNone/>
            </a:pPr>
            <a:r>
              <a:rPr lang="tr-TR" dirty="0"/>
              <a:t>Böyle bir faj başka bir bakteri kültürüne inokule</a:t>
            </a:r>
          </a:p>
          <a:p>
            <a:pPr>
              <a:buNone/>
            </a:pPr>
            <a:r>
              <a:rPr lang="tr-TR" dirty="0"/>
              <a:t>edilirse buradaki hücreleri infekte ettiğinde bu taşıdığı</a:t>
            </a:r>
          </a:p>
          <a:p>
            <a:pPr>
              <a:buNone/>
            </a:pPr>
            <a:r>
              <a:rPr lang="tr-TR" dirty="0"/>
              <a:t>geni o bakteriye aktarır ve bakteriyi, gende bulunan</a:t>
            </a:r>
          </a:p>
          <a:p>
            <a:pPr>
              <a:buNone/>
            </a:pPr>
            <a:r>
              <a:rPr lang="tr-TR" dirty="0"/>
              <a:t>özel karakterler yönünden, pozitif hale getirir.</a:t>
            </a:r>
          </a:p>
          <a:p>
            <a:pPr>
              <a:buNone/>
            </a:pPr>
            <a:r>
              <a:rPr lang="tr-TR" dirty="0"/>
              <a:t>  Abortif Transdüksiyon, faj tarafından taşınan bakteri</a:t>
            </a:r>
          </a:p>
          <a:p>
            <a:pPr>
              <a:buNone/>
            </a:pPr>
            <a:r>
              <a:rPr lang="tr-TR" dirty="0"/>
              <a:t>DNA’sı, kromozoma entegre olmaz, ancak geçici</a:t>
            </a:r>
          </a:p>
          <a:p>
            <a:pPr>
              <a:buNone/>
            </a:pPr>
            <a:r>
              <a:rPr lang="tr-TR" dirty="0"/>
              <a:t>fenotipik değişikliğe yol açar.Replikasyon</a:t>
            </a:r>
          </a:p>
          <a:p>
            <a:pPr>
              <a:buNone/>
            </a:pPr>
            <a:r>
              <a:rPr lang="tr-TR" dirty="0"/>
              <a:t>oluşmadığından sonuçta kaybolur.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/>
              <a:t>Transpozisyon ve insersiyonel mutagenez</a:t>
            </a:r>
          </a:p>
          <a:p>
            <a:pPr>
              <a:buNone/>
            </a:pPr>
            <a:r>
              <a:rPr lang="tr-TR" dirty="0"/>
              <a:t> Bazı ılımlı fajlar transpozonlar gibi davranır ve bakteri</a:t>
            </a:r>
          </a:p>
          <a:p>
            <a:pPr>
              <a:buNone/>
            </a:pPr>
            <a:r>
              <a:rPr lang="tr-TR" dirty="0"/>
              <a:t>kromozomunda yer değiştirir.Sıçramalar sonucu</a:t>
            </a:r>
          </a:p>
          <a:p>
            <a:pPr>
              <a:buNone/>
            </a:pPr>
            <a:r>
              <a:rPr lang="tr-TR" dirty="0"/>
              <a:t>oluşan yeni insersiyonlar bakteri genlerinin</a:t>
            </a:r>
          </a:p>
          <a:p>
            <a:pPr>
              <a:buNone/>
            </a:pPr>
            <a:r>
              <a:rPr lang="tr-TR" dirty="0"/>
              <a:t>inaktivayonuna neden olur.</a:t>
            </a:r>
          </a:p>
          <a:p>
            <a:pPr>
              <a:buNone/>
            </a:pPr>
            <a:r>
              <a:rPr lang="tr-TR" b="1" dirty="0"/>
              <a:t>LİTİK FAJLARIN TİTRASYONU</a:t>
            </a:r>
          </a:p>
          <a:p>
            <a:pPr>
              <a:buNone/>
            </a:pPr>
            <a:r>
              <a:rPr lang="tr-TR" dirty="0"/>
              <a:t>  Enfektif olan faj partiküllerinin sayısı plak oluşturma</a:t>
            </a:r>
          </a:p>
          <a:p>
            <a:pPr>
              <a:buNone/>
            </a:pPr>
            <a:r>
              <a:rPr lang="tr-TR" dirty="0"/>
              <a:t>özelliklerine dayanılarak agar kat yöntemi ile</a:t>
            </a:r>
          </a:p>
          <a:p>
            <a:pPr>
              <a:buNone/>
            </a:pPr>
            <a:r>
              <a:rPr lang="tr-TR" dirty="0"/>
              <a:t>saptanabilir.</a:t>
            </a:r>
          </a:p>
          <a:p>
            <a:pPr>
              <a:buNone/>
            </a:pPr>
            <a:r>
              <a:rPr lang="tr-TR" b="1" dirty="0"/>
              <a:t>Agar kat yöntemi</a:t>
            </a:r>
          </a:p>
          <a:p>
            <a:pPr>
              <a:buNone/>
            </a:pPr>
            <a:r>
              <a:rPr lang="tr-TR" b="1" dirty="0"/>
              <a:t> </a:t>
            </a:r>
            <a:r>
              <a:rPr lang="tr-TR" dirty="0"/>
              <a:t> Hazırlanan bakteri ve faj süspansiyonlarının seri</a:t>
            </a:r>
          </a:p>
          <a:p>
            <a:pPr>
              <a:buNone/>
            </a:pPr>
            <a:r>
              <a:rPr lang="tr-TR" dirty="0"/>
              <a:t>sulandırımların kaplayıcı agar içerisinde karıştırılması ve</a:t>
            </a:r>
          </a:p>
          <a:p>
            <a:pPr>
              <a:buNone/>
            </a:pPr>
            <a:r>
              <a:rPr lang="tr-TR" dirty="0"/>
              <a:t>bu karışımın üretme agarı içeren petri plakalarının üzerine</a:t>
            </a:r>
          </a:p>
          <a:p>
            <a:pPr>
              <a:buNone/>
            </a:pPr>
            <a:r>
              <a:rPr lang="tr-TR" dirty="0"/>
              <a:t>dökülmesiyle kat oluşturulması esasına dayanır.</a:t>
            </a:r>
          </a:p>
          <a:p>
            <a:pPr>
              <a:buNone/>
            </a:pPr>
            <a:endParaRPr lang="tr-TR" b="1" dirty="0"/>
          </a:p>
          <a:p>
            <a:pPr>
              <a:buNone/>
            </a:pPr>
            <a:r>
              <a:rPr lang="tr-TR" b="1" dirty="0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6259662"/>
          </a:xfrm>
        </p:spPr>
        <p:txBody>
          <a:bodyPr/>
          <a:lstStyle/>
          <a:p>
            <a:pPr>
              <a:buNone/>
            </a:pPr>
            <a:r>
              <a:rPr lang="tr-TR" dirty="0"/>
              <a:t>  Bakteriler agar üzerini tamamen kaplayacak şekilde</a:t>
            </a:r>
          </a:p>
          <a:p>
            <a:pPr>
              <a:buNone/>
            </a:pPr>
            <a:r>
              <a:rPr lang="tr-TR" dirty="0"/>
              <a:t>ürerken , faj ile enfekte olan bakterilerin bulunduğu</a:t>
            </a:r>
          </a:p>
          <a:p>
            <a:pPr>
              <a:buNone/>
            </a:pPr>
            <a:r>
              <a:rPr lang="tr-TR" dirty="0"/>
              <a:t>bölgelerde üreme olmayacak ve bir erime zonu</a:t>
            </a:r>
          </a:p>
          <a:p>
            <a:pPr>
              <a:buNone/>
            </a:pPr>
            <a:r>
              <a:rPr lang="tr-TR" dirty="0"/>
              <a:t>oluşacaktır. Dolayısıyla  tek bir fajın enfekte ettiği bir</a:t>
            </a:r>
          </a:p>
          <a:p>
            <a:pPr>
              <a:buNone/>
            </a:pPr>
            <a:r>
              <a:rPr lang="tr-TR" dirty="0"/>
              <a:t>bakteri ve bunun çevresindeki bakteri hücrelerinin</a:t>
            </a:r>
          </a:p>
          <a:p>
            <a:pPr>
              <a:buNone/>
            </a:pPr>
            <a:r>
              <a:rPr lang="tr-TR" dirty="0"/>
              <a:t>enfeksiyonu sonunda bir plak meydana gelir.Faj</a:t>
            </a:r>
          </a:p>
          <a:p>
            <a:pPr>
              <a:buNone/>
            </a:pPr>
            <a:r>
              <a:rPr lang="tr-TR" dirty="0"/>
              <a:t>plakları belirli bir büyüklüğe ulaşarak dururlar ki , bu</a:t>
            </a:r>
          </a:p>
          <a:p>
            <a:pPr>
              <a:buNone/>
            </a:pPr>
            <a:r>
              <a:rPr lang="tr-TR" dirty="0"/>
              <a:t>durum,kültürdeki bakterilerin eskimesine ve hücre</a:t>
            </a:r>
          </a:p>
          <a:p>
            <a:pPr>
              <a:buNone/>
            </a:pPr>
            <a:r>
              <a:rPr lang="tr-TR" dirty="0"/>
              <a:t>duvarlarının yeni faj enfeksiyonuna duyarlı</a:t>
            </a:r>
          </a:p>
          <a:p>
            <a:pPr>
              <a:buNone/>
            </a:pPr>
            <a:r>
              <a:rPr lang="tr-TR" dirty="0"/>
              <a:t>olmamasına bağlıdır.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/>
          <a:lstStyle/>
          <a:p>
            <a:pPr>
              <a:buNone/>
            </a:pPr>
            <a:r>
              <a:rPr lang="tr-TR" b="1" dirty="0"/>
              <a:t>Yöntemin uygulanması</a:t>
            </a:r>
          </a:p>
          <a:p>
            <a:pPr>
              <a:buNone/>
            </a:pPr>
            <a:r>
              <a:rPr lang="tr-TR" dirty="0"/>
              <a:t>  Bu yöntemde öncelikle faja özgül bakteri</a:t>
            </a:r>
          </a:p>
          <a:p>
            <a:pPr>
              <a:buNone/>
            </a:pPr>
            <a:r>
              <a:rPr lang="tr-TR" dirty="0"/>
              <a:t>süspansiyonu kullanılarak faj lizatı hazırlanır.T4 fajı</a:t>
            </a:r>
          </a:p>
          <a:p>
            <a:pPr>
              <a:buNone/>
            </a:pPr>
            <a:r>
              <a:rPr lang="tr-TR" dirty="0"/>
              <a:t>lizatı hazırlanmasında bu faja duyarlı olan E.coli</a:t>
            </a:r>
          </a:p>
          <a:p>
            <a:pPr>
              <a:buNone/>
            </a:pPr>
            <a:r>
              <a:rPr lang="tr-TR" dirty="0"/>
              <a:t>suşları kullanılır.Bakteri, triptik soy buyyon içinde</a:t>
            </a:r>
          </a:p>
          <a:p>
            <a:pPr>
              <a:buNone/>
            </a:pPr>
            <a:r>
              <a:rPr lang="tr-TR" dirty="0"/>
              <a:t>37</a:t>
            </a:r>
            <a:r>
              <a:rPr lang="tr-TR" baseline="30000" dirty="0"/>
              <a:t>o</a:t>
            </a:r>
            <a:r>
              <a:rPr lang="tr-TR" dirty="0"/>
              <a:t>C’ de bir gece  inkübe edilerek üretilir ve bu</a:t>
            </a:r>
          </a:p>
          <a:p>
            <a:pPr>
              <a:buNone/>
            </a:pPr>
            <a:r>
              <a:rPr lang="tr-TR" dirty="0"/>
              <a:t>süspansiyondan 0.1 ml alınarak, 4 ml TSB içerisinde</a:t>
            </a:r>
          </a:p>
          <a:p>
            <a:pPr>
              <a:buNone/>
            </a:pPr>
            <a:r>
              <a:rPr lang="tr-TR" dirty="0"/>
              <a:t>bulanıklık oluşuncaya kadar  havalandırılarak inkübe</a:t>
            </a:r>
          </a:p>
          <a:p>
            <a:pPr>
              <a:buNone/>
            </a:pPr>
            <a:r>
              <a:rPr lang="tr-TR" dirty="0"/>
              <a:t>edilir.Bu şekilde logaritmik fazda üreyen bakteri</a:t>
            </a:r>
          </a:p>
          <a:p>
            <a:pPr>
              <a:buNone/>
            </a:pPr>
            <a:r>
              <a:rPr lang="tr-TR" dirty="0"/>
              <a:t>kültürü elde edilir.Bakteri süspansiyonu üzerine , T4</a:t>
            </a:r>
          </a:p>
          <a:p>
            <a:pPr>
              <a:buNone/>
            </a:pPr>
            <a:r>
              <a:rPr lang="tr-TR" dirty="0"/>
              <a:t>fajı stok süspansiyonundan 0.01 ml eklenir ve 37</a:t>
            </a:r>
          </a:p>
          <a:p>
            <a:pPr>
              <a:buNone/>
            </a:pPr>
            <a:r>
              <a:rPr lang="tr-TR" baseline="30000" dirty="0"/>
              <a:t>o</a:t>
            </a:r>
            <a:r>
              <a:rPr lang="tr-TR" dirty="0"/>
              <a:t>C’de  havalandırılarak sıvı besiyeri şeffaflaşıncaya</a:t>
            </a:r>
          </a:p>
          <a:p>
            <a:pPr>
              <a:buNone/>
            </a:pPr>
            <a:r>
              <a:rPr lang="tr-TR" dirty="0"/>
              <a:t>kadar inkübe edilir.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/>
          <a:lstStyle/>
          <a:p>
            <a:pPr>
              <a:buNone/>
            </a:pPr>
            <a:r>
              <a:rPr lang="tr-TR" dirty="0"/>
              <a:t>   Daha sonra  bu süspansiyon santrifüj edilerek</a:t>
            </a:r>
          </a:p>
          <a:p>
            <a:pPr>
              <a:buNone/>
            </a:pPr>
            <a:r>
              <a:rPr lang="tr-TR" dirty="0"/>
              <a:t>parçalanmış bakteriler ayrılır, üst sıvı steril kapaklı bir</a:t>
            </a:r>
          </a:p>
          <a:p>
            <a:pPr>
              <a:buNone/>
            </a:pPr>
            <a:r>
              <a:rPr lang="tr-TR" dirty="0"/>
              <a:t>tüpe alınır ve üzerine birkaç damla kloroform</a:t>
            </a:r>
          </a:p>
          <a:p>
            <a:pPr>
              <a:buNone/>
            </a:pPr>
            <a:r>
              <a:rPr lang="tr-TR" dirty="0"/>
              <a:t>eklenerek 4</a:t>
            </a:r>
            <a:r>
              <a:rPr lang="tr-TR" baseline="30000" dirty="0"/>
              <a:t>o</a:t>
            </a:r>
            <a:r>
              <a:rPr lang="tr-TR" dirty="0"/>
              <a:t>C’de saklanır.Bu şekilde faj lizatı</a:t>
            </a:r>
          </a:p>
          <a:p>
            <a:pPr>
              <a:buNone/>
            </a:pPr>
            <a:r>
              <a:rPr lang="tr-TR" dirty="0"/>
              <a:t>hazırlanmış olur.Kullanılacağı zaman faj lizatının seri</a:t>
            </a:r>
          </a:p>
          <a:p>
            <a:pPr>
              <a:buNone/>
            </a:pPr>
            <a:r>
              <a:rPr lang="tr-TR" dirty="0"/>
              <a:t>sulandırımları hazırlanır.Eritilmiş  ve 45</a:t>
            </a:r>
            <a:r>
              <a:rPr lang="tr-TR" baseline="30000" dirty="0"/>
              <a:t>o</a:t>
            </a:r>
            <a:r>
              <a:rPr lang="tr-TR" dirty="0"/>
              <a:t>C’ye</a:t>
            </a:r>
          </a:p>
          <a:p>
            <a:pPr>
              <a:buNone/>
            </a:pPr>
            <a:r>
              <a:rPr lang="tr-TR" dirty="0"/>
              <a:t>soğutulmuş 3 ml yumuşak agar içeren tüplere her bir</a:t>
            </a:r>
          </a:p>
          <a:p>
            <a:pPr>
              <a:buNone/>
            </a:pPr>
            <a:r>
              <a:rPr lang="tr-TR" dirty="0"/>
              <a:t>faj sulandırımlarından 0.1 ml ve tazebakter</a:t>
            </a:r>
          </a:p>
          <a:p>
            <a:pPr>
              <a:buNone/>
            </a:pPr>
            <a:r>
              <a:rPr lang="tr-TR" dirty="0"/>
              <a:t>süspansiyonundan 0.3 ml eklenir. Yumuşak agar ,</a:t>
            </a:r>
          </a:p>
          <a:p>
            <a:pPr>
              <a:buNone/>
            </a:pPr>
            <a:r>
              <a:rPr lang="tr-TR" dirty="0"/>
              <a:t>triptik soy agar besiyerleri üzerine dökülür ve oda</a:t>
            </a:r>
          </a:p>
          <a:p>
            <a:pPr>
              <a:buNone/>
            </a:pPr>
            <a:r>
              <a:rPr lang="tr-TR" dirty="0"/>
              <a:t>ısısında katılaşmaya bırakılır.Bir gece 37</a:t>
            </a:r>
            <a:r>
              <a:rPr lang="tr-TR" baseline="30000" dirty="0"/>
              <a:t>o</a:t>
            </a:r>
            <a:r>
              <a:rPr lang="tr-TR" dirty="0"/>
              <a:t>C’ de</a:t>
            </a:r>
          </a:p>
          <a:p>
            <a:pPr>
              <a:buNone/>
            </a:pPr>
            <a:r>
              <a:rPr lang="tr-TR" dirty="0"/>
              <a:t>inkbasyondan sonra ertesi gün petrilerde üzerinde</a:t>
            </a:r>
          </a:p>
          <a:p>
            <a:pPr>
              <a:buNone/>
            </a:pPr>
            <a:r>
              <a:rPr lang="tr-TR" dirty="0"/>
              <a:t>görülen şeffaf alanlar(plak) sayılır.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62596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</a:rPr>
              <a:t>BAKTERİYOFAJLARIN TIBBİ ÖNEMİ</a:t>
            </a:r>
          </a:p>
          <a:p>
            <a:pPr>
              <a:buNone/>
            </a:pPr>
            <a:r>
              <a:rPr lang="tr-TR" dirty="0"/>
              <a:t>Fajların tıbbi açıdan en büyük önemi , bazı bakterilere</a:t>
            </a:r>
          </a:p>
          <a:p>
            <a:pPr>
              <a:buNone/>
            </a:pPr>
            <a:r>
              <a:rPr lang="tr-TR" dirty="0"/>
              <a:t>patojenite kazandırma özelliğidir.Difteri ve kızıl</a:t>
            </a:r>
          </a:p>
          <a:p>
            <a:pPr>
              <a:buNone/>
            </a:pPr>
            <a:r>
              <a:rPr lang="tr-TR" dirty="0"/>
              <a:t>enfeksiyonları , faj ile enfekte bakterilerde faj genomu</a:t>
            </a:r>
          </a:p>
          <a:p>
            <a:pPr>
              <a:buNone/>
            </a:pPr>
            <a:r>
              <a:rPr lang="tr-TR" dirty="0"/>
              <a:t>tarafından sentez edilen ekzotoksinlerle</a:t>
            </a:r>
          </a:p>
          <a:p>
            <a:pPr>
              <a:buNone/>
            </a:pPr>
            <a:r>
              <a:rPr lang="tr-TR" dirty="0"/>
              <a:t>oluşmaktadır.Difteri hastalığına neden olan</a:t>
            </a:r>
          </a:p>
          <a:p>
            <a:pPr>
              <a:buNone/>
            </a:pPr>
            <a:r>
              <a:rPr lang="tr-TR" dirty="0"/>
              <a:t>ekzotoksin, kromozomunda bir profaj taşıyan</a:t>
            </a:r>
          </a:p>
          <a:p>
            <a:pPr>
              <a:buNone/>
            </a:pPr>
            <a:r>
              <a:rPr lang="tr-TR" i="1" dirty="0"/>
              <a:t>Corynebacterium diphtheriae </a:t>
            </a:r>
            <a:r>
              <a:rPr lang="tr-TR" dirty="0"/>
              <a:t>basit tarafından</a:t>
            </a:r>
          </a:p>
          <a:p>
            <a:pPr>
              <a:buNone/>
            </a:pPr>
            <a:r>
              <a:rPr lang="tr-TR" dirty="0"/>
              <a:t>üretilir.Dolasıyla lizojenik olmayan difteri basilleri</a:t>
            </a:r>
          </a:p>
          <a:p>
            <a:pPr>
              <a:buNone/>
            </a:pPr>
            <a:r>
              <a:rPr lang="tr-TR" dirty="0"/>
              <a:t>hastalığa neden olmazlar.</a:t>
            </a:r>
          </a:p>
          <a:p>
            <a:pPr>
              <a:buNone/>
            </a:pPr>
            <a:r>
              <a:rPr lang="tr-TR" dirty="0"/>
              <a:t>  Fajların bakteriler üzerindeki öldürücü etkisi,</a:t>
            </a:r>
          </a:p>
          <a:p>
            <a:pPr>
              <a:buNone/>
            </a:pPr>
            <a:r>
              <a:rPr lang="tr-TR" dirty="0"/>
              <a:t>bakteriyel enfeksiyonların tedavisinde fajların</a:t>
            </a:r>
          </a:p>
          <a:p>
            <a:pPr>
              <a:buNone/>
            </a:pPr>
            <a:r>
              <a:rPr lang="tr-TR" dirty="0"/>
              <a:t>kullanabileceği umudunu doğurmuştur.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/>
          <a:lstStyle/>
          <a:p>
            <a:pPr>
              <a:buNone/>
            </a:pPr>
            <a:r>
              <a:rPr lang="tr-TR" dirty="0"/>
              <a:t> </a:t>
            </a:r>
            <a:r>
              <a:rPr lang="tr-TR" sz="3200" dirty="0">
                <a:solidFill>
                  <a:srgbClr val="C00000"/>
                </a:solidFill>
              </a:rPr>
              <a:t>REFERANSLAR</a:t>
            </a:r>
          </a:p>
          <a:p>
            <a:r>
              <a:rPr lang="tr-TR" dirty="0">
                <a:hlinkClick r:id="rId2"/>
              </a:rPr>
              <a:t>https://www.microbiologybook.org/Turkish-</a:t>
            </a:r>
          </a:p>
          <a:p>
            <a:pPr>
              <a:buNone/>
            </a:pPr>
            <a:r>
              <a:rPr lang="tr-TR" dirty="0">
                <a:hlinkClick r:id="rId2"/>
              </a:rPr>
              <a:t>bact/bactchapter7turk.htm</a:t>
            </a:r>
            <a:endParaRPr lang="tr-TR" dirty="0"/>
          </a:p>
          <a:p>
            <a:r>
              <a:rPr lang="tr-TR" dirty="0">
                <a:hlinkClick r:id="rId3"/>
              </a:rPr>
              <a:t>https://www.google.com/search?tbm=isch&amp;q=fajlarda+litik+ve+lizogenik+enfeksiyon+tipleri&amp;spell=1&amp;sa=X&amp;ved=0ahUKEwiciaONvdHmAhUrUBUIHe6rA4sQBQg-KAA&amp;biw=1366&amp;bih=657&amp;dpr=1#imgrc=uU3mjTVCE7B4MM:</a:t>
            </a:r>
            <a:endParaRPr lang="tr-TR" dirty="0"/>
          </a:p>
          <a:p>
            <a:r>
              <a:rPr lang="tr-TR">
                <a:hlinkClick r:id="rId4"/>
              </a:rPr>
              <a:t>https://docplayer.biz.tr/28537259-Bakterilerde-ve-bakteriyofajlarda-genetik-analizler-ve-haritalama.html</a:t>
            </a:r>
            <a:endParaRPr lang="tr-TR"/>
          </a:p>
          <a:p>
            <a:endParaRPr lang="tr-TR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439</TotalTime>
  <Words>1823</Words>
  <Application>Microsoft Macintosh PowerPoint</Application>
  <PresentationFormat>Ekran Gösterisi (4:3)</PresentationFormat>
  <Paragraphs>270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4" baseType="lpstr">
      <vt:lpstr>Century Schoolbook</vt:lpstr>
      <vt:lpstr>Wingdings</vt:lpstr>
      <vt:lpstr>Wingdings 2</vt:lpstr>
      <vt:lpstr>Cumba</vt:lpstr>
      <vt:lpstr>BAKTERİYOFAJLAR</vt:lpstr>
      <vt:lpstr>İÇİNDEKİLER</vt:lpstr>
      <vt:lpstr>GİRİŞ</vt:lpstr>
      <vt:lpstr>PowerPoint Sunusu</vt:lpstr>
      <vt:lpstr>BAKTERİYOFAJLARIN YAPISI VE SINIFLANDIRILMASI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FAJ – BAKTERİ İLİŞKİSİ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Paylasbyirfan.com (by irfan)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BAKTERİYOFAJLAR</dc:title>
  <dc:creator>nitro</dc:creator>
  <cp:lastModifiedBy>ali osman adıgüzel</cp:lastModifiedBy>
  <cp:revision>5</cp:revision>
  <dcterms:created xsi:type="dcterms:W3CDTF">2019-12-25T15:34:27Z</dcterms:created>
  <dcterms:modified xsi:type="dcterms:W3CDTF">2020-01-14T23:49:29Z</dcterms:modified>
</cp:coreProperties>
</file>