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7" r:id="rId3"/>
    <p:sldId id="258" r:id="rId4"/>
    <p:sldId id="259" r:id="rId5"/>
    <p:sldId id="260" r:id="rId6"/>
    <p:sldId id="261" r:id="rId7"/>
    <p:sldId id="262" r:id="rId8"/>
    <p:sldId id="263" r:id="rId9"/>
    <p:sldId id="264" r:id="rId10"/>
    <p:sldId id="277" r:id="rId11"/>
    <p:sldId id="265" r:id="rId12"/>
    <p:sldId id="266" r:id="rId13"/>
    <p:sldId id="278" r:id="rId14"/>
    <p:sldId id="267" r:id="rId15"/>
    <p:sldId id="268" r:id="rId16"/>
    <p:sldId id="269" r:id="rId17"/>
    <p:sldId id="270" r:id="rId18"/>
    <p:sldId id="271" r:id="rId19"/>
    <p:sldId id="272" r:id="rId20"/>
    <p:sldId id="273" r:id="rId21"/>
    <p:sldId id="274" r:id="rId22"/>
    <p:sldId id="275" r:id="rId23"/>
    <p:sldId id="276"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0"/>
  </p:normalViewPr>
  <p:slideViewPr>
    <p:cSldViewPr>
      <p:cViewPr varScale="1">
        <p:scale>
          <a:sx n="105" d="100"/>
          <a:sy n="105" d="100"/>
        </p:scale>
        <p:origin x="184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6B28381C-DD0B-473D-BEEA-6066CCC2D01A}" type="datetimeFigureOut">
              <a:rPr lang="tr-TR" smtClean="0"/>
              <a:t>15.01.2020</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FEC4723C-0D51-49D6-858F-9944AB4D35A7}"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C4723C-0D51-49D6-858F-9944AB4D35A7}" type="slidenum">
              <a:rPr lang="tr-TR" smtClean="0"/>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C4723C-0D51-49D6-858F-9944AB4D35A7}" type="slidenum">
              <a:rPr lang="tr-TR" smtClean="0"/>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EC4723C-0D51-49D6-858F-9944AB4D35A7}" type="slidenum">
              <a:rPr lang="tr-TR" smtClean="0"/>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EC4723C-0D51-49D6-858F-9944AB4D35A7}"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EC4723C-0D51-49D6-858F-9944AB4D35A7}" type="slidenum">
              <a:rPr lang="tr-TR" smtClean="0"/>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EC4723C-0D51-49D6-858F-9944AB4D35A7}"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6B28381C-DD0B-473D-BEEA-6066CCC2D01A}" type="datetimeFigureOut">
              <a:rPr lang="tr-TR" smtClean="0"/>
              <a:t>15.01.2020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EC4723C-0D51-49D6-858F-9944AB4D35A7}"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6B28381C-DD0B-473D-BEEA-6066CCC2D01A}" type="datetimeFigureOut">
              <a:rPr lang="tr-TR" smtClean="0"/>
              <a:t>15.01.2020</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FEC4723C-0D51-49D6-858F-9944AB4D35A7}" type="slidenum">
              <a:rPr lang="tr-TR" smtClean="0"/>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C4723C-0D51-49D6-858F-9944AB4D35A7}"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6B28381C-DD0B-473D-BEEA-6066CCC2D01A}" type="datetimeFigureOut">
              <a:rPr lang="tr-TR" smtClean="0"/>
              <a:t>15.01.2020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EC4723C-0D51-49D6-858F-9944AB4D35A7}"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B28381C-DD0B-473D-BEEA-6066CCC2D01A}" type="datetimeFigureOut">
              <a:rPr lang="tr-TR" smtClean="0"/>
              <a:t>15.01.2020</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EC4723C-0D51-49D6-858F-9944AB4D35A7}"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microbiologybook.org/Turkish-virology/virolchapter5turk.htm" TargetMode="External"/><Relationship Id="rId2" Type="http://schemas.openxmlformats.org/officeDocument/2006/relationships/hyperlink" Target="https://docplayer.biz.tr/45580340-Viroloji-virus-genetigi.html" TargetMode="External"/><Relationship Id="rId1" Type="http://schemas.openxmlformats.org/officeDocument/2006/relationships/slideLayout" Target="../slideLayouts/slideLayout2.xml"/><Relationship Id="rId4" Type="http://schemas.openxmlformats.org/officeDocument/2006/relationships/hyperlink" Target="https://www.biyologlar.com/viral-vektorlerin-kullanim-alanla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lstStyle/>
          <a:p>
            <a:r>
              <a:rPr lang="tr-TR" dirty="0"/>
              <a:t>VİRÜS GENETİĞİ</a:t>
            </a:r>
            <a:br>
              <a:rPr lang="tr-TR" dirty="0"/>
            </a:br>
            <a:endParaRPr lang="tr-TR" dirty="0"/>
          </a:p>
        </p:txBody>
      </p:sp>
      <p:sp>
        <p:nvSpPr>
          <p:cNvPr id="3" name="Alt Başlık 2">
            <a:extLst>
              <a:ext uri="{FF2B5EF4-FFF2-40B4-BE49-F238E27FC236}">
                <a16:creationId xmlns:a16="http://schemas.microsoft.com/office/drawing/2014/main" id="{3861151D-8112-BC49-8306-736275E6322A}"/>
              </a:ext>
            </a:extLst>
          </p:cNvPr>
          <p:cNvSpPr>
            <a:spLocks noGrp="1"/>
          </p:cNvSpPr>
          <p:nvPr>
            <p:ph type="subTitle" idx="1"/>
          </p:nvPr>
        </p:nvSpPr>
        <p:spPr/>
        <p:txBody>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57850"/>
          </a:xfrm>
        </p:spPr>
        <p:txBody>
          <a:bodyPr>
            <a:normAutofit fontScale="85000" lnSpcReduction="20000"/>
          </a:bodyPr>
          <a:lstStyle/>
          <a:p>
            <a:r>
              <a:rPr lang="tr-TR" dirty="0"/>
              <a:t>Giriş</a:t>
            </a:r>
          </a:p>
          <a:p>
            <a:r>
              <a:rPr lang="tr-TR" dirty="0"/>
              <a:t>Virüslerde mutasyon </a:t>
            </a:r>
          </a:p>
          <a:p>
            <a:pPr>
              <a:buNone/>
            </a:pPr>
            <a:r>
              <a:rPr lang="tr-TR" dirty="0"/>
              <a:t>      Doğal mutasyonlar</a:t>
            </a:r>
          </a:p>
          <a:p>
            <a:pPr>
              <a:buNone/>
            </a:pPr>
            <a:r>
              <a:rPr lang="tr-TR" dirty="0"/>
              <a:t>      İndüklenmiş mutasyonlar</a:t>
            </a:r>
          </a:p>
          <a:p>
            <a:pPr>
              <a:buNone/>
            </a:pPr>
            <a:r>
              <a:rPr lang="tr-TR" dirty="0"/>
              <a:t>      Defektif virüsler</a:t>
            </a:r>
          </a:p>
          <a:p>
            <a:r>
              <a:rPr lang="tr-TR" dirty="0"/>
              <a:t>Virüsler arasında genetik ilişkiler</a:t>
            </a:r>
          </a:p>
          <a:p>
            <a:pPr>
              <a:buNone/>
            </a:pPr>
            <a:r>
              <a:rPr lang="tr-TR" dirty="0"/>
              <a:t>       Rekombinasyon</a:t>
            </a:r>
          </a:p>
          <a:p>
            <a:pPr>
              <a:buNone/>
            </a:pPr>
            <a:r>
              <a:rPr lang="tr-TR" dirty="0"/>
              <a:t>       Genetik karışım</a:t>
            </a:r>
          </a:p>
          <a:p>
            <a:pPr>
              <a:buNone/>
            </a:pPr>
            <a:r>
              <a:rPr lang="tr-TR" dirty="0"/>
              <a:t>       Birlikte aktif hale dönüşme</a:t>
            </a:r>
          </a:p>
          <a:p>
            <a:pPr>
              <a:buNone/>
            </a:pPr>
            <a:r>
              <a:rPr lang="tr-TR" dirty="0"/>
              <a:t>       Çapraz reaktivasyon</a:t>
            </a:r>
          </a:p>
          <a:p>
            <a:r>
              <a:rPr lang="tr-TR" dirty="0"/>
              <a:t>Virüsler arasında genetik olmayan ilişkiler</a:t>
            </a:r>
          </a:p>
          <a:p>
            <a:pPr>
              <a:buNone/>
            </a:pPr>
            <a:r>
              <a:rPr lang="tr-TR" dirty="0"/>
              <a:t>        Fenotipik karışım</a:t>
            </a:r>
          </a:p>
          <a:p>
            <a:pPr>
              <a:buNone/>
            </a:pPr>
            <a:r>
              <a:rPr lang="tr-TR" dirty="0"/>
              <a:t>        Genotipik karışım</a:t>
            </a:r>
          </a:p>
          <a:p>
            <a:pPr>
              <a:buNone/>
            </a:pPr>
            <a:r>
              <a:rPr lang="tr-TR" dirty="0"/>
              <a:t>        Komplementasyon</a:t>
            </a:r>
          </a:p>
          <a:p>
            <a:r>
              <a:rPr lang="tr-TR" dirty="0"/>
              <a:t>Viral vektörler</a:t>
            </a:r>
          </a:p>
          <a:p>
            <a:pPr>
              <a:buNone/>
            </a:pPr>
            <a:r>
              <a:rPr lang="tr-TR" dirty="0"/>
              <a:t>        </a:t>
            </a:r>
          </a:p>
          <a:p>
            <a:pPr>
              <a:buNone/>
            </a:pPr>
            <a:endParaRPr lang="tr-TR" dirty="0"/>
          </a:p>
          <a:p>
            <a:pPr>
              <a:buNone/>
            </a:pPr>
            <a:endParaRPr lang="tr-TR" dirty="0"/>
          </a:p>
        </p:txBody>
      </p:sp>
      <p:sp>
        <p:nvSpPr>
          <p:cNvPr id="2" name="1 Başlık"/>
          <p:cNvSpPr>
            <a:spLocks noGrp="1"/>
          </p:cNvSpPr>
          <p:nvPr>
            <p:ph type="title"/>
          </p:nvPr>
        </p:nvSpPr>
        <p:spPr>
          <a:xfrm>
            <a:off x="457200" y="274638"/>
            <a:ext cx="8229600" cy="725470"/>
          </a:xfrm>
        </p:spPr>
        <p:txBody>
          <a:bodyPr>
            <a:normAutofit/>
          </a:bodyPr>
          <a:lstStyle/>
          <a:p>
            <a:r>
              <a:rPr lang="tr-TR" sz="3200" dirty="0">
                <a:solidFill>
                  <a:srgbClr val="C00000"/>
                </a:solidFill>
              </a:rPr>
              <a:t>İÇİNDEKİLER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43536"/>
          </a:xfrm>
        </p:spPr>
        <p:txBody>
          <a:bodyPr>
            <a:normAutofit fontScale="92500" lnSpcReduction="10000"/>
          </a:bodyPr>
          <a:lstStyle/>
          <a:p>
            <a:r>
              <a:rPr lang="tr-TR" dirty="0"/>
              <a:t>Virüslerin doğal konağı dışında bir canlı sistemde üretilmesi ve seri pasajlar yapılması, onların atenüe olmalarına yol açmaktadır.</a:t>
            </a:r>
          </a:p>
          <a:p>
            <a:r>
              <a:rPr lang="tr-TR" dirty="0"/>
              <a:t>Atenüasyon , bir virüsün üreme yeteneğini yitirmeden, patojen olma özelliğinin yani virülansının azalmasıdır.</a:t>
            </a:r>
          </a:p>
          <a:p>
            <a:r>
              <a:rPr lang="tr-TR" dirty="0"/>
              <a:t> Viruslar, genetik selesyon sonucu sürekli değişim gösterirler. </a:t>
            </a:r>
          </a:p>
          <a:p>
            <a:r>
              <a:rPr lang="tr-TR" dirty="0"/>
              <a:t>Genetik materyalin değişime uğraması, farklı fonksiyonlara sahip viral proteinlerin ortaya çıkmasına yol açar ki, bu durum yeni bir virus serotipinin oluşması ya da virusun virülansının değişimine neden olur. </a:t>
            </a:r>
          </a:p>
        </p:txBody>
      </p:sp>
      <p:sp>
        <p:nvSpPr>
          <p:cNvPr id="2" name="1 Başlık"/>
          <p:cNvSpPr>
            <a:spLocks noGrp="1"/>
          </p:cNvSpPr>
          <p:nvPr>
            <p:ph type="title"/>
          </p:nvPr>
        </p:nvSpPr>
        <p:spPr>
          <a:xfrm>
            <a:off x="457200" y="274638"/>
            <a:ext cx="8229600" cy="868346"/>
          </a:xfrm>
        </p:spPr>
        <p:txBody>
          <a:bodyPr>
            <a:normAutofit/>
          </a:bodyPr>
          <a:lstStyle/>
          <a:p>
            <a:r>
              <a:rPr lang="tr-TR" sz="3200" dirty="0">
                <a:solidFill>
                  <a:srgbClr val="C00000"/>
                </a:solidFill>
                <a:effectLst>
                  <a:outerShdw blurRad="38100" dist="38100" dir="2700000" algn="tl">
                    <a:srgbClr val="000000">
                      <a:alpha val="43137"/>
                    </a:srgbClr>
                  </a:outerShdw>
                </a:effectLst>
              </a:rPr>
              <a:t>GİRİŞ</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785770"/>
            <a:ext cx="8229600" cy="6072230"/>
          </a:xfrm>
        </p:spPr>
        <p:txBody>
          <a:bodyPr/>
          <a:lstStyle/>
          <a:p>
            <a:r>
              <a:rPr lang="tr-TR" dirty="0"/>
              <a:t>Viruslerde en önemli 2 mekanizma ‘’mutasyon ve rekombinasyon’’ dur. Münferit viral genler içinde oluşan hatalar sonucu ortaya çıkan mutasyonlar, genellikle daha küçük değişimlere neden olur ve fenotipe yansıması daha uzun sürer. </a:t>
            </a:r>
          </a:p>
          <a:p>
            <a:r>
              <a:rPr lang="tr-TR" dirty="0"/>
              <a:t>Ancak büyük gen parçaların değişmesi ile ortaya çıkan rekombinasyon olayı, genetik bilgilerin tamamen değişmesi, yeni bir virus tipinin oluşması veya virusun yapısında majör farklılıkların görülmesiyle sonuçlanır.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578687"/>
          </a:xfrm>
        </p:spPr>
        <p:txBody>
          <a:bodyPr/>
          <a:lstStyle/>
          <a:p>
            <a:r>
              <a:rPr lang="tr-TR" dirty="0"/>
              <a:t>Genetik olarak virus yapısının ve özelliklerinin değişime uğraması tıbbi açıdan büyük önem taşımaktadır. Örneğin yüzeylerinde stabil antijenleri taşıyan virüslerin neden olduğu hastalıklar aşılama ile kolayca kontrol edilebilirken, çok sayıda antijenik tipi olan veya çok sık antijenik değişime uğrayan aşı ile kontrolü daha zordur.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143536"/>
          </a:xfrm>
        </p:spPr>
        <p:txBody>
          <a:bodyPr/>
          <a:lstStyle/>
          <a:p>
            <a:r>
              <a:rPr lang="tr-TR" dirty="0"/>
              <a:t>Genetik metaryal, yani viral nükleik asit tarafından kodlanan bilgilerde meydana gelen değişikliklere mutasyon adı verilir. </a:t>
            </a:r>
          </a:p>
          <a:p>
            <a:pPr>
              <a:buNone/>
            </a:pPr>
            <a:r>
              <a:rPr lang="tr-TR" b="1" dirty="0"/>
              <a:t>Doğal Mutasyonlar </a:t>
            </a:r>
          </a:p>
          <a:p>
            <a:pPr>
              <a:buNone/>
            </a:pPr>
            <a:r>
              <a:rPr lang="tr-TR" dirty="0"/>
              <a:t>  Mutasyon hızını belirleyen faktörler arasında viruse bağlı (virüsün genom tipi büyüklüğü, replikasyon hızı, polimeraz enziminin varlığı ve özelliği) konağa bağlı (deaminasyon, oksidasyon ve UV varlığı gibi çevresel etkenler, immün yanıtın baskısı vb). durumlar sayılabilir. </a:t>
            </a:r>
            <a:endParaRPr lang="tr-TR" b="1" dirty="0"/>
          </a:p>
        </p:txBody>
      </p:sp>
      <p:sp>
        <p:nvSpPr>
          <p:cNvPr id="2" name="1 Başlık"/>
          <p:cNvSpPr>
            <a:spLocks noGrp="1"/>
          </p:cNvSpPr>
          <p:nvPr>
            <p:ph type="title"/>
          </p:nvPr>
        </p:nvSpPr>
        <p:spPr>
          <a:xfrm>
            <a:off x="457200" y="274638"/>
            <a:ext cx="8229600" cy="939784"/>
          </a:xfrm>
        </p:spPr>
        <p:txBody>
          <a:bodyPr>
            <a:normAutofit/>
          </a:bodyPr>
          <a:lstStyle/>
          <a:p>
            <a:r>
              <a:rPr lang="tr-TR" sz="2800" dirty="0">
                <a:solidFill>
                  <a:srgbClr val="C00000"/>
                </a:solidFill>
              </a:rPr>
              <a:t>VİRÜSLERDE MUTASYON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650125"/>
          </a:xfrm>
        </p:spPr>
        <p:txBody>
          <a:bodyPr>
            <a:normAutofit fontScale="92500"/>
          </a:bodyPr>
          <a:lstStyle/>
          <a:p>
            <a:r>
              <a:rPr lang="tr-TR" dirty="0"/>
              <a:t>DNA viruslerının replikasyon enzimlerinin hata düzeltme özelliği vardır. RNA viruslerınde mutasyon oranı çok daha yüksektir. Çünkü replikasyon enzimlerinin hata düzeltme özelliği yoktur. Mutasyonların etkileri bir özellik kazandırma kaybettirme ya da hiç etkilememe olabilir. Bütün mutasyonlar kalıcı değildir. </a:t>
            </a:r>
          </a:p>
          <a:p>
            <a:r>
              <a:rPr lang="tr-TR" dirty="0"/>
              <a:t>Virusun temel fonksiyonları bozan mutasyonlar kalıtılmazken, yeni bir özellik kazandıran durumlarda kalıcı olabilir. Yeni antijenik özellik kazandırma olayına antijenik kayma adı verilir. Antijenik özellik kazandırılması virusun, konak hücrenin immun yanıtından kaçmasına yada patojenitenin azalmasına sebep olabilir.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578687"/>
          </a:xfrm>
        </p:spPr>
        <p:txBody>
          <a:bodyPr/>
          <a:lstStyle/>
          <a:p>
            <a:pPr>
              <a:buNone/>
            </a:pPr>
            <a:r>
              <a:rPr lang="tr-TR" b="1" dirty="0"/>
              <a:t>İndüklenmiş Mutasyonlar</a:t>
            </a:r>
          </a:p>
          <a:p>
            <a:pPr>
              <a:buNone/>
            </a:pPr>
            <a:r>
              <a:rPr lang="tr-TR" dirty="0"/>
              <a:t>  Çeşitli mutajenlerle uyarılarak mutasyon sağlanabilir. İki yöntem kullanılır:</a:t>
            </a:r>
          </a:p>
          <a:p>
            <a:r>
              <a:rPr lang="tr-TR" dirty="0"/>
              <a:t> Virus süspansiyonunun mutajenle doğrudan muamele edilmesi (x ışınları uv ışınları gibi fiziksel ajanlar yada nitröz asit gibi kimyasal ajanlarla)</a:t>
            </a:r>
          </a:p>
          <a:p>
            <a:r>
              <a:rPr lang="tr-TR" dirty="0"/>
              <a:t> Hücre kültürlerinde virusun replikasyonu sırasında mutajenin eklenmesi ve mutant oluşumunun indüksiyonudur. (5-bromodeoksi-üridinle)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650125"/>
          </a:xfrm>
        </p:spPr>
        <p:txBody>
          <a:bodyPr/>
          <a:lstStyle/>
          <a:p>
            <a:pPr>
              <a:buNone/>
            </a:pPr>
            <a:r>
              <a:rPr lang="tr-TR" dirty="0"/>
              <a:t>  </a:t>
            </a:r>
            <a:r>
              <a:rPr lang="tr-TR" b="1" dirty="0"/>
              <a:t>Defektif virusler </a:t>
            </a:r>
          </a:p>
          <a:p>
            <a:r>
              <a:rPr lang="tr-TR" dirty="0"/>
              <a:t> Defektif virusler, replikasyon için gerekli olan fonksiyonel genlerinden bir veya bir kaçını kaybetmiş olan virustur. Replikasyon ve olgunlaşma için yardımcı viruse ihtiyaç duyarlar. </a:t>
            </a:r>
          </a:p>
          <a:p>
            <a:r>
              <a:rPr lang="tr-TR" dirty="0"/>
              <a:t> Defektif viruslar arasında Adenoviruslerle ilişkili satallit virusler, retrovirusler, psödovirionlar (kendi genomu yerine yanlışlıkla hücre genomunun bir kısmını paketler) vardır. Defektif virus partikülleri delesyon mutasyonları ile elde edilebilir. </a:t>
            </a:r>
          </a:p>
          <a:p>
            <a:pPr>
              <a:buNone/>
            </a:pP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g_influenza_biology.png"/>
          <p:cNvPicPr>
            <a:picLocks noGrp="1" noChangeAspect="1"/>
          </p:cNvPicPr>
          <p:nvPr>
            <p:ph idx="1"/>
          </p:nvPr>
        </p:nvPicPr>
        <p:blipFill>
          <a:blip r:embed="rId2" cstate="print"/>
          <a:stretch>
            <a:fillRect/>
          </a:stretch>
        </p:blipFill>
        <p:spPr>
          <a:xfrm>
            <a:off x="761132" y="400210"/>
            <a:ext cx="7311330" cy="533727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4864307"/>
          </a:xfrm>
        </p:spPr>
        <p:txBody>
          <a:bodyPr>
            <a:normAutofit fontScale="92500" lnSpcReduction="10000"/>
          </a:bodyPr>
          <a:lstStyle/>
          <a:p>
            <a:pPr>
              <a:buNone/>
            </a:pPr>
            <a:r>
              <a:rPr lang="tr-TR" dirty="0"/>
              <a:t>   </a:t>
            </a:r>
            <a:r>
              <a:rPr lang="tr-TR" b="1" dirty="0"/>
              <a:t>Rekombinasyon </a:t>
            </a:r>
          </a:p>
          <a:p>
            <a:r>
              <a:rPr lang="tr-TR" dirty="0"/>
              <a:t> Uzak genler arasında rekombinasyon sıklığı artmaktadır. Bu yüzden farklı genlerden defektif olan viruslar arasındaki rekombinasyon sıklığı ölçülerek genomun fiziksel haritasında genlerin yerleri saptanabilir.</a:t>
            </a:r>
          </a:p>
          <a:p>
            <a:r>
              <a:rPr lang="tr-TR" dirty="0"/>
              <a:t> Rekombinasyon olayı parçalı ve parçalı olmayan nükleik aside sahip, her ikiside aktif olan viruslarda faklı mekanizmalarla gerçekleşir. Tek molekül nükleik asidi olan iki virus arasında meydana gelen rekombinasyon sırasında nükleik asitlerde kırılmalar, yeniden birleşmeler ortaya çıkar. </a:t>
            </a:r>
          </a:p>
        </p:txBody>
      </p:sp>
      <p:sp>
        <p:nvSpPr>
          <p:cNvPr id="2" name="1 Başlık"/>
          <p:cNvSpPr>
            <a:spLocks noGrp="1"/>
          </p:cNvSpPr>
          <p:nvPr>
            <p:ph type="title"/>
          </p:nvPr>
        </p:nvSpPr>
        <p:spPr>
          <a:xfrm>
            <a:off x="457200" y="274638"/>
            <a:ext cx="8229600" cy="868346"/>
          </a:xfrm>
        </p:spPr>
        <p:txBody>
          <a:bodyPr>
            <a:noAutofit/>
          </a:bodyPr>
          <a:lstStyle/>
          <a:p>
            <a:r>
              <a:rPr lang="tr-TR" sz="2800" dirty="0">
                <a:solidFill>
                  <a:srgbClr val="C00000"/>
                </a:solidFill>
              </a:rPr>
              <a:t>VİRÜSLER ARASINDAKİ GENETİK İLİŞKİLER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578687"/>
          </a:xfrm>
        </p:spPr>
        <p:txBody>
          <a:bodyPr>
            <a:normAutofit fontScale="92500" lnSpcReduction="20000"/>
          </a:bodyPr>
          <a:lstStyle/>
          <a:p>
            <a:pPr>
              <a:buNone/>
            </a:pPr>
            <a:r>
              <a:rPr lang="tr-TR" dirty="0"/>
              <a:t> </a:t>
            </a:r>
            <a:r>
              <a:rPr lang="tr-TR" b="1" dirty="0"/>
              <a:t>Rekombinant virusların kullanım alanı:</a:t>
            </a:r>
          </a:p>
          <a:p>
            <a:r>
              <a:rPr lang="tr-TR" dirty="0"/>
              <a:t> Aşı , bazı genetik hastalıkların tedavisinde, gen tedavisinde kullanılmaktadır. </a:t>
            </a:r>
          </a:p>
          <a:p>
            <a:pPr>
              <a:buNone/>
            </a:pPr>
            <a:r>
              <a:rPr lang="tr-TR" b="1" dirty="0"/>
              <a:t>Genetik karışım</a:t>
            </a:r>
          </a:p>
          <a:p>
            <a:r>
              <a:rPr lang="tr-TR" dirty="0"/>
              <a:t>Parçalı nükleik asit içeren viruslerde gerçekleşmektedir. Genetik karışım , aynı hücreyi aynı anda enfekte eden akraba virus tüpleri arasında ortaya çıkar ve oluşan yeni virus partiküllerin içine farklı tiplere ait genom parçalarının rastgele paketlenmesiyle sonlanır. Bunun sonunda antijenik özellikleri tamamen faklı olan yeni virusler ortaya çıkar.</a:t>
            </a:r>
          </a:p>
          <a:p>
            <a:r>
              <a:rPr lang="tr-TR" dirty="0"/>
              <a:t> Parçalı genomu olan kuş gribi gibi virusler faklı virus tiplerinin oluşmasını sağlayarak, bu yeni virusa karşıda bir bağışıklık olmadığından pandemiye yol açarlar. </a:t>
            </a:r>
            <a:endParaRPr lang="tr-T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785786" y="285728"/>
            <a:ext cx="7786741" cy="5429288"/>
          </a:xfrm>
          <a:prstGeom prst="rect">
            <a:avLst/>
          </a:prstGeom>
          <a:noFill/>
          <a:ln w="9525">
            <a:noFill/>
            <a:miter lim="800000"/>
            <a:headEnd/>
            <a:tailEnd/>
          </a:ln>
        </p:spPr>
      </p:pic>
      <p:sp>
        <p:nvSpPr>
          <p:cNvPr id="5" name="4 Metin kutusu"/>
          <p:cNvSpPr txBox="1"/>
          <p:nvPr/>
        </p:nvSpPr>
        <p:spPr>
          <a:xfrm>
            <a:off x="2928926" y="5857892"/>
            <a:ext cx="3929090" cy="369332"/>
          </a:xfrm>
          <a:prstGeom prst="rect">
            <a:avLst/>
          </a:prstGeom>
          <a:noFill/>
        </p:spPr>
        <p:txBody>
          <a:bodyPr wrap="square" rtlCol="0">
            <a:spAutoFit/>
          </a:bodyPr>
          <a:lstStyle/>
          <a:p>
            <a:r>
              <a:rPr lang="tr-TR" b="1" dirty="0"/>
              <a:t>Genetik Karışım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357166"/>
            <a:ext cx="8229600" cy="5650125"/>
          </a:xfrm>
        </p:spPr>
        <p:txBody>
          <a:bodyPr/>
          <a:lstStyle/>
          <a:p>
            <a:r>
              <a:rPr lang="tr-TR" dirty="0"/>
              <a:t>İnfluenza A viruslarında genetik karışım yada rekombinasyon ile HA ve NA yı kodlayan yeni gen segmentlerinin kazanılması antijenik sapma (antigenic shift) olarak tanımlanmaktadır. </a:t>
            </a:r>
          </a:p>
          <a:p>
            <a:pPr>
              <a:buNone/>
            </a:pPr>
            <a:r>
              <a:rPr lang="tr-TR" b="1" dirty="0"/>
              <a:t>Birlikte aktif hale dönüşme</a:t>
            </a:r>
          </a:p>
          <a:p>
            <a:r>
              <a:rPr lang="tr-TR" dirty="0"/>
              <a:t>Herikiside inaktif olan akraba viruslar arasında gerçekleşir. Burada faklı genlerden öldürücü defektif olan inaktif iki virusun aynı hücreyi enfekte etmesi halinde rekombinasyon sonucu defektif geni olmayan sağlam yeni progeni vüruslerin ortaya çıkması söz konusudur. </a:t>
            </a:r>
            <a:endParaRPr lang="tr-TR"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28604"/>
            <a:ext cx="8229600" cy="5578687"/>
          </a:xfrm>
        </p:spPr>
        <p:txBody>
          <a:bodyPr/>
          <a:lstStyle/>
          <a:p>
            <a:pPr>
              <a:buNone/>
            </a:pPr>
            <a:r>
              <a:rPr lang="tr-TR" b="1" dirty="0"/>
              <a:t>Çapraz reaktivasyon </a:t>
            </a:r>
          </a:p>
          <a:p>
            <a:r>
              <a:rPr lang="tr-TR" dirty="0"/>
              <a:t>Aynı hücreyi enfekte eden vüruslardan birisinin aktif, diğerinin inaktif olması durumunda ortaya çıkar. Oluşan rekombinant viruslar inaktif virusun bir veya birkaç genini almışlar yani inaktif virusu defektif genden kurtarmışlardır. </a:t>
            </a:r>
          </a:p>
          <a:p>
            <a:pPr>
              <a:buNone/>
            </a:pPr>
            <a:endParaRPr lang="tr-TR"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57298"/>
            <a:ext cx="8229600" cy="4649993"/>
          </a:xfrm>
        </p:spPr>
        <p:txBody>
          <a:bodyPr/>
          <a:lstStyle/>
          <a:p>
            <a:pPr algn="just">
              <a:buNone/>
            </a:pPr>
            <a:r>
              <a:rPr lang="tr-TR" dirty="0"/>
              <a:t> Rekombinasyon meydana gelmeden ürün</a:t>
            </a:r>
          </a:p>
          <a:p>
            <a:pPr algn="just">
              <a:buNone/>
            </a:pPr>
            <a:r>
              <a:rPr lang="tr-TR" dirty="0"/>
              <a:t>alışverişi olabilir. Viruslerin genetik yapısında</a:t>
            </a:r>
          </a:p>
          <a:p>
            <a:pPr algn="just">
              <a:buNone/>
            </a:pPr>
            <a:r>
              <a:rPr lang="tr-TR" dirty="0"/>
              <a:t>değişiklik olmaz. </a:t>
            </a:r>
          </a:p>
          <a:p>
            <a:pPr algn="just">
              <a:buNone/>
            </a:pPr>
            <a:r>
              <a:rPr lang="tr-TR" b="1" dirty="0"/>
              <a:t>Fenotipik karışım </a:t>
            </a:r>
          </a:p>
          <a:p>
            <a:pPr algn="just">
              <a:buNone/>
            </a:pPr>
            <a:r>
              <a:rPr lang="tr-TR" dirty="0"/>
              <a:t> Bu olay bir hücrenin iki virus tarafından</a:t>
            </a:r>
          </a:p>
          <a:p>
            <a:pPr algn="just">
              <a:buNone/>
            </a:pPr>
            <a:r>
              <a:rPr lang="tr-TR" dirty="0"/>
              <a:t>enfeksiyonu sonucunda oluşan progeni virus</a:t>
            </a:r>
          </a:p>
          <a:p>
            <a:pPr algn="just">
              <a:buNone/>
            </a:pPr>
            <a:r>
              <a:rPr lang="tr-TR" dirty="0"/>
              <a:t>genomunun, heriki virusede ait kapsid</a:t>
            </a:r>
          </a:p>
          <a:p>
            <a:pPr algn="just">
              <a:buNone/>
            </a:pPr>
            <a:r>
              <a:rPr lang="tr-TR" dirty="0"/>
              <a:t>kompenentleri ile paketlenmesini ifade eder. İki</a:t>
            </a:r>
          </a:p>
          <a:p>
            <a:pPr algn="just">
              <a:buNone/>
            </a:pPr>
            <a:r>
              <a:rPr lang="tr-TR" dirty="0"/>
              <a:t>şekilde meydana gelir: </a:t>
            </a:r>
            <a:endParaRPr lang="tr-TR" b="1" dirty="0"/>
          </a:p>
          <a:p>
            <a:pPr algn="just">
              <a:buNone/>
            </a:pPr>
            <a:endParaRPr lang="tr-TR" b="1" dirty="0"/>
          </a:p>
        </p:txBody>
      </p:sp>
      <p:sp>
        <p:nvSpPr>
          <p:cNvPr id="3" name="2 Başlık"/>
          <p:cNvSpPr>
            <a:spLocks noGrp="1"/>
          </p:cNvSpPr>
          <p:nvPr>
            <p:ph type="title"/>
          </p:nvPr>
        </p:nvSpPr>
        <p:spPr>
          <a:xfrm>
            <a:off x="457200" y="274638"/>
            <a:ext cx="8229600" cy="939784"/>
          </a:xfrm>
        </p:spPr>
        <p:txBody>
          <a:bodyPr>
            <a:noAutofit/>
          </a:bodyPr>
          <a:lstStyle/>
          <a:p>
            <a:r>
              <a:rPr lang="tr-TR" sz="2800" dirty="0">
                <a:solidFill>
                  <a:srgbClr val="C00000"/>
                </a:solidFill>
              </a:rPr>
              <a:t>VİRÜSLER ARASINDAKİ GENETİK OLMAYAN İLİŞKİLER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357166"/>
            <a:ext cx="8229600" cy="5650125"/>
          </a:xfrm>
        </p:spPr>
        <p:txBody>
          <a:bodyPr/>
          <a:lstStyle/>
          <a:p>
            <a:r>
              <a:rPr lang="tr-TR" dirty="0"/>
              <a:t>Transkapsidasyon: viruslardan birinin nükleik asidini diğer virusun kapsidi içine paketlenmesi söz konusudur. </a:t>
            </a:r>
          </a:p>
          <a:p>
            <a:r>
              <a:rPr lang="tr-TR" dirty="0"/>
              <a:t>Mozaik kapsid : viral genom hem kendi hemde diğer virusun kapsomerlerinden oluşan kapsid içine paketlenmektedir. </a:t>
            </a:r>
          </a:p>
          <a:p>
            <a:pPr>
              <a:buNone/>
            </a:pPr>
            <a:r>
              <a:rPr lang="tr-TR" b="1" dirty="0"/>
              <a:t>Genotipik karışım </a:t>
            </a:r>
          </a:p>
          <a:p>
            <a:r>
              <a:rPr lang="tr-TR" dirty="0"/>
              <a:t>Birden fazla viral genom aynı kapsid içine paketlenir. Rekombinasyon olmaz. Her genom kendi parental virusunu oluşturur. </a:t>
            </a:r>
            <a:endParaRPr lang="tr-TR"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285728"/>
            <a:ext cx="8229600" cy="5721563"/>
          </a:xfrm>
        </p:spPr>
        <p:txBody>
          <a:bodyPr/>
          <a:lstStyle/>
          <a:p>
            <a:pPr>
              <a:buNone/>
            </a:pPr>
            <a:r>
              <a:rPr lang="tr-TR" b="1" dirty="0"/>
              <a:t>Komplementasyon</a:t>
            </a:r>
          </a:p>
          <a:p>
            <a:pPr>
              <a:buNone/>
            </a:pPr>
            <a:r>
              <a:rPr lang="tr-TR" dirty="0"/>
              <a:t>   Bu ilişkide hücrede yalnız başına üreyemeyen inaktif bir virus diğer akraba aktif bir virus yardımıyla üreyebilmektedir. Bu yardımlaşma defektif gen ürününün diğer aktif virus tarafından tamamlanması, yani ürün alışverişi ile sağlanır. Buda 3 şekilde uygulanabilmektedir:</a:t>
            </a:r>
          </a:p>
          <a:p>
            <a:pPr marL="624078" indent="-514350">
              <a:buFont typeface="+mj-lt"/>
              <a:buAutoNum type="arabicPeriod"/>
            </a:pPr>
            <a:r>
              <a:rPr lang="tr-TR" dirty="0"/>
              <a:t>Bir aktif ve bir defektif virus arasında </a:t>
            </a:r>
          </a:p>
          <a:p>
            <a:pPr marL="624078" indent="-514350">
              <a:buFont typeface="+mj-lt"/>
              <a:buAutoNum type="arabicPeriod"/>
            </a:pPr>
            <a:r>
              <a:rPr lang="tr-TR" dirty="0"/>
              <a:t>Bir aktif ve bir inaktif virus arasında</a:t>
            </a:r>
          </a:p>
          <a:p>
            <a:pPr marL="624078" indent="-514350">
              <a:buFont typeface="+mj-lt"/>
              <a:buAutoNum type="arabicPeriod"/>
            </a:pPr>
            <a:r>
              <a:rPr lang="tr-TR" dirty="0"/>
              <a:t>İki defektif veya şarta bağlı letal mutasyonlar arasında komplementasyon</a:t>
            </a:r>
            <a:endParaRPr lang="tr-TR"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071546"/>
            <a:ext cx="8229600" cy="4935745"/>
          </a:xfrm>
        </p:spPr>
        <p:txBody>
          <a:bodyPr>
            <a:normAutofit lnSpcReduction="10000"/>
          </a:bodyPr>
          <a:lstStyle/>
          <a:p>
            <a:pPr>
              <a:buNone/>
            </a:pPr>
            <a:r>
              <a:rPr lang="tr-TR" dirty="0"/>
              <a:t>  Viral vektörler, belirli bir hücre tipi ya da</a:t>
            </a:r>
          </a:p>
          <a:p>
            <a:pPr>
              <a:buNone/>
            </a:pPr>
            <a:r>
              <a:rPr lang="tr-TR" dirty="0"/>
              <a:t>dokuyu değiştirmekdüzenlemek için uygulanan</a:t>
            </a:r>
          </a:p>
          <a:p>
            <a:pPr>
              <a:buNone/>
            </a:pPr>
            <a:r>
              <a:rPr lang="tr-TR" dirty="0"/>
              <a:t>gen transferinin en etkili yolu olup, hücrelerde</a:t>
            </a:r>
          </a:p>
          <a:p>
            <a:pPr>
              <a:buNone/>
            </a:pPr>
            <a:r>
              <a:rPr lang="tr-TR" dirty="0"/>
              <a:t>tedavi edici genlerin ekspresyonu amacıyla en</a:t>
            </a:r>
          </a:p>
          <a:p>
            <a:pPr>
              <a:buNone/>
            </a:pPr>
            <a:r>
              <a:rPr lang="tr-TR" dirty="0"/>
              <a:t>kolay manipüle edilebilir aracılardır. </a:t>
            </a:r>
          </a:p>
          <a:p>
            <a:pPr>
              <a:buNone/>
            </a:pPr>
            <a:r>
              <a:rPr lang="tr-TR" dirty="0"/>
              <a:t>Viral vektörlerin kullanım alanları aşağıdaki</a:t>
            </a:r>
          </a:p>
          <a:p>
            <a:pPr>
              <a:buNone/>
            </a:pPr>
            <a:r>
              <a:rPr lang="tr-TR" dirty="0"/>
              <a:t>gibidir: </a:t>
            </a:r>
          </a:p>
          <a:p>
            <a:r>
              <a:rPr lang="tr-TR" dirty="0"/>
              <a:t>Belirli bir gen ürününün bol miktarda üretilerek antijen ya da fonksiyonel protein olarak kullanılması</a:t>
            </a:r>
            <a:br>
              <a:rPr lang="tr-TR" dirty="0"/>
            </a:br>
            <a:endParaRPr lang="tr-TR" dirty="0"/>
          </a:p>
        </p:txBody>
      </p:sp>
      <p:sp>
        <p:nvSpPr>
          <p:cNvPr id="3" name="2 Başlık"/>
          <p:cNvSpPr>
            <a:spLocks noGrp="1"/>
          </p:cNvSpPr>
          <p:nvPr>
            <p:ph type="title"/>
          </p:nvPr>
        </p:nvSpPr>
        <p:spPr>
          <a:xfrm>
            <a:off x="457200" y="274638"/>
            <a:ext cx="8229600" cy="796908"/>
          </a:xfrm>
        </p:spPr>
        <p:txBody>
          <a:bodyPr>
            <a:normAutofit/>
          </a:bodyPr>
          <a:lstStyle/>
          <a:p>
            <a:r>
              <a:rPr lang="tr-TR" sz="3200" dirty="0">
                <a:solidFill>
                  <a:srgbClr val="C00000"/>
                </a:solidFill>
              </a:rPr>
              <a:t>VİRAL VEKTÖRLER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285728"/>
            <a:ext cx="8229600" cy="5721563"/>
          </a:xfrm>
        </p:spPr>
        <p:txBody>
          <a:bodyPr/>
          <a:lstStyle/>
          <a:p>
            <a:r>
              <a:rPr lang="tr-TR" dirty="0"/>
              <a:t>Viral enfeksiyonlardan korunmada etkin olan nötralizan ( koruyucu) antikor sentezini sağlayan protein (antijen) kodlayan genin vektör aracılığı ile hücrede eksprese edilmesi ve aşı hazırlanması,</a:t>
            </a:r>
          </a:p>
          <a:p>
            <a:r>
              <a:rPr lang="tr-TR" dirty="0"/>
              <a:t>Kalıtsal hastalıklar ile ilgili hasarlı genlerin, viral vektörlerin taşıdığı sağlam genlerle değiştirlilerek genetik defektin ortadan kaldırlması,</a:t>
            </a:r>
          </a:p>
          <a:p>
            <a:r>
              <a:rPr lang="tr-TR" dirty="0"/>
              <a:t> Bazı kanserlerde malignan hücreler üzerinde toksik etki gösterecek genlerin viral vektörler ile bu hücrelere transfeksiyonu.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500034" y="714356"/>
            <a:ext cx="8229600" cy="5721563"/>
          </a:xfrm>
        </p:spPr>
        <p:txBody>
          <a:bodyPr/>
          <a:lstStyle/>
          <a:p>
            <a:pPr>
              <a:buNone/>
            </a:pPr>
            <a:r>
              <a:rPr lang="tr-TR" dirty="0"/>
              <a:t>Viral vektörler, modifiye edilmiş viral genom ve</a:t>
            </a:r>
          </a:p>
          <a:p>
            <a:pPr>
              <a:buNone/>
            </a:pPr>
            <a:r>
              <a:rPr lang="tr-TR" dirty="0"/>
              <a:t>bu genomu çevreleyen bir kılıftan</a:t>
            </a:r>
          </a:p>
          <a:p>
            <a:pPr>
              <a:buNone/>
            </a:pPr>
            <a:r>
              <a:rPr lang="tr-TR" dirty="0"/>
              <a:t>oluşmaktadır.</a:t>
            </a:r>
          </a:p>
          <a:p>
            <a:pPr>
              <a:buNone/>
            </a:pPr>
            <a:r>
              <a:rPr lang="tr-TR" dirty="0"/>
              <a:t> Viral genomun modifikasyonu, hedef hücrede</a:t>
            </a:r>
          </a:p>
          <a:p>
            <a:pPr>
              <a:buNone/>
            </a:pPr>
            <a:r>
              <a:rPr lang="tr-TR" dirty="0"/>
              <a:t>virusun olgunlaşmasını sağlayan gen</a:t>
            </a:r>
          </a:p>
          <a:p>
            <a:pPr>
              <a:buNone/>
            </a:pPr>
            <a:r>
              <a:rPr lang="tr-TR" dirty="0"/>
              <a:t>bölgesinin çıkarılması, bu bölgeye istenilen</a:t>
            </a:r>
          </a:p>
          <a:p>
            <a:pPr>
              <a:buNone/>
            </a:pPr>
            <a:r>
              <a:rPr lang="tr-TR" dirty="0"/>
              <a:t>genin ligasyonu ve yerleştirilen genin</a:t>
            </a:r>
          </a:p>
          <a:p>
            <a:pPr>
              <a:buNone/>
            </a:pPr>
            <a:r>
              <a:rPr lang="tr-TR" dirty="0"/>
              <a:t>ekspresyonunu kolaylaştırıcı promotör ve</a:t>
            </a:r>
          </a:p>
          <a:p>
            <a:pPr>
              <a:buNone/>
            </a:pPr>
            <a:r>
              <a:rPr lang="tr-TR" dirty="0"/>
              <a:t>artırıcı DNA dizilerin eklenmesi ile yapılır.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285728"/>
            <a:ext cx="8229600" cy="5721563"/>
          </a:xfrm>
        </p:spPr>
        <p:txBody>
          <a:bodyPr/>
          <a:lstStyle/>
          <a:p>
            <a:pPr algn="just">
              <a:buNone/>
            </a:pPr>
            <a:r>
              <a:rPr lang="tr-TR" dirty="0"/>
              <a:t>  Modifiye edilmiş genin paketlenmesi,</a:t>
            </a:r>
          </a:p>
          <a:p>
            <a:pPr algn="just">
              <a:buNone/>
            </a:pPr>
            <a:r>
              <a:rPr lang="tr-TR" dirty="0"/>
              <a:t>paketleme hücrelerinde gerçekleşir. Bu</a:t>
            </a:r>
          </a:p>
          <a:p>
            <a:pPr algn="just">
              <a:buNone/>
            </a:pPr>
            <a:r>
              <a:rPr lang="tr-TR" dirty="0"/>
              <a:t>hücrelerde virus genomundan çıkarılan</a:t>
            </a:r>
          </a:p>
          <a:p>
            <a:pPr algn="just">
              <a:buNone/>
            </a:pPr>
            <a:r>
              <a:rPr lang="tr-TR" dirty="0"/>
              <a:t>olgunlaşma bölgelerinin fonksiyonunu yerine</a:t>
            </a:r>
          </a:p>
          <a:p>
            <a:pPr algn="just">
              <a:buNone/>
            </a:pPr>
            <a:r>
              <a:rPr lang="tr-TR" dirty="0"/>
              <a:t>getirebilmektedir, zira virüsun eksik genleri bu</a:t>
            </a:r>
          </a:p>
          <a:p>
            <a:pPr algn="just">
              <a:buNone/>
            </a:pPr>
            <a:r>
              <a:rPr lang="tr-TR" dirty="0"/>
              <a:t>hücrelere tek başına ve ya plazmit üzerinde</a:t>
            </a:r>
          </a:p>
          <a:p>
            <a:pPr algn="just">
              <a:buNone/>
            </a:pPr>
            <a:r>
              <a:rPr lang="tr-TR" dirty="0"/>
              <a:t>transfeksiyon ile aktarılmıştır.</a:t>
            </a:r>
          </a:p>
          <a:p>
            <a:pPr algn="just">
              <a:buNone/>
            </a:pPr>
            <a:r>
              <a:rPr lang="tr-TR" dirty="0"/>
              <a:t>  Geliştirilen viral vektörlerin etkinliği, oluşan</a:t>
            </a:r>
          </a:p>
          <a:p>
            <a:pPr algn="just">
              <a:buNone/>
            </a:pPr>
            <a:r>
              <a:rPr lang="tr-TR" dirty="0"/>
              <a:t>gen ürününün yeterliliği ve ekspresyon süresi</a:t>
            </a:r>
          </a:p>
          <a:p>
            <a:pPr algn="just">
              <a:buNone/>
            </a:pPr>
            <a:r>
              <a:rPr lang="tr-TR" dirty="0"/>
              <a:t>açısında hücre kültürü ve hayvan modellerinde</a:t>
            </a:r>
          </a:p>
          <a:p>
            <a:pPr algn="just">
              <a:buNone/>
            </a:pPr>
            <a:r>
              <a:rPr lang="tr-TR" dirty="0"/>
              <a:t>moleküler yöntemler kullanılarak kontrol</a:t>
            </a:r>
          </a:p>
          <a:p>
            <a:pPr algn="just">
              <a:buNone/>
            </a:pPr>
            <a:r>
              <a:rPr lang="tr-TR" dirty="0"/>
              <a:t>edilmektedir.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285728"/>
            <a:ext cx="8229600" cy="5721563"/>
          </a:xfrm>
        </p:spPr>
        <p:txBody>
          <a:bodyPr/>
          <a:lstStyle/>
          <a:p>
            <a:pPr>
              <a:buNone/>
            </a:pPr>
            <a:r>
              <a:rPr lang="tr-TR" dirty="0"/>
              <a:t>REFERANSLAR</a:t>
            </a:r>
          </a:p>
          <a:p>
            <a:r>
              <a:rPr lang="tr-TR" dirty="0">
                <a:hlinkClick r:id="rId2"/>
              </a:rPr>
              <a:t>https://docplayer.biz.tr/45580340-Viroloji-virus-genetigi.html</a:t>
            </a:r>
            <a:endParaRPr lang="tr-TR" dirty="0"/>
          </a:p>
          <a:p>
            <a:r>
              <a:rPr lang="tr-TR" dirty="0">
                <a:hlinkClick r:id="rId3"/>
              </a:rPr>
              <a:t>https://www.microbiologybook.org/Turkish-virology/virolchapter5turk.htm</a:t>
            </a:r>
            <a:endParaRPr lang="tr-TR" dirty="0"/>
          </a:p>
          <a:p>
            <a:r>
              <a:rPr lang="tr-TR" dirty="0">
                <a:hlinkClick r:id="rId4"/>
              </a:rPr>
              <a:t>https://www.biyologlar.com/viral-vektorlerin-kullanim-alanlari</a:t>
            </a:r>
            <a:endParaRPr lang="tr-TR" dirty="0"/>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208</TotalTime>
  <Words>1198</Words>
  <Application>Microsoft Macintosh PowerPoint</Application>
  <PresentationFormat>Ekran Gösterisi (4:3)</PresentationFormat>
  <Paragraphs>110</Paragraphs>
  <Slides>23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23</vt:i4>
      </vt:variant>
    </vt:vector>
  </HeadingPairs>
  <TitlesOfParts>
    <vt:vector size="28" baseType="lpstr">
      <vt:lpstr>Lucida Sans Unicode</vt:lpstr>
      <vt:lpstr>Verdana</vt:lpstr>
      <vt:lpstr>Wingdings 2</vt:lpstr>
      <vt:lpstr>Wingdings 3</vt:lpstr>
      <vt:lpstr>Kalabalık</vt:lpstr>
      <vt:lpstr>VİRÜS GENETİĞİ </vt:lpstr>
      <vt:lpstr>İÇİNDEKİLER</vt:lpstr>
      <vt:lpstr>GİRİŞ</vt:lpstr>
      <vt:lpstr>PowerPoint Sunusu</vt:lpstr>
      <vt:lpstr>PowerPoint Sunusu</vt:lpstr>
      <vt:lpstr>VİRÜSLERDE MUTASYON</vt:lpstr>
      <vt:lpstr>PowerPoint Sunusu</vt:lpstr>
      <vt:lpstr>PowerPoint Sunusu</vt:lpstr>
      <vt:lpstr>PowerPoint Sunusu</vt:lpstr>
      <vt:lpstr>PowerPoint Sunusu</vt:lpstr>
      <vt:lpstr>VİRÜSLER ARASINDAKİ GENETİK İLİŞKİLER</vt:lpstr>
      <vt:lpstr>PowerPoint Sunusu</vt:lpstr>
      <vt:lpstr>PowerPoint Sunusu</vt:lpstr>
      <vt:lpstr>PowerPoint Sunusu</vt:lpstr>
      <vt:lpstr>PowerPoint Sunusu</vt:lpstr>
      <vt:lpstr>VİRÜSLER ARASINDAKİ GENETİK OLMAYAN İLİŞKİLER </vt:lpstr>
      <vt:lpstr>PowerPoint Sunusu</vt:lpstr>
      <vt:lpstr>PowerPoint Sunusu</vt:lpstr>
      <vt:lpstr>VİRAL VEKTÖRLER </vt:lpstr>
      <vt:lpstr>PowerPoint Sunusu</vt:lpstr>
      <vt:lpstr>PowerPoint Sunusu</vt:lpstr>
      <vt:lpstr>PowerPoint Sunusu</vt:lpstr>
      <vt:lpstr>PowerPoint Sunusu</vt:lpstr>
    </vt:vector>
  </TitlesOfParts>
  <Company>Paylasbyirfan.com (by irfan)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VİRÜS GENETİĞİ</dc:title>
  <dc:creator>nitro</dc:creator>
  <cp:lastModifiedBy>ali osman adıgüzel</cp:lastModifiedBy>
  <cp:revision>3</cp:revision>
  <dcterms:created xsi:type="dcterms:W3CDTF">2019-12-25T12:05:20Z</dcterms:created>
  <dcterms:modified xsi:type="dcterms:W3CDTF">2020-01-15T00:11:08Z</dcterms:modified>
</cp:coreProperties>
</file>