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50"/>
  </p:notesMasterIdLst>
  <p:sldIdLst>
    <p:sldId id="256" r:id="rId2"/>
    <p:sldId id="257" r:id="rId3"/>
    <p:sldId id="258" r:id="rId4"/>
    <p:sldId id="259" r:id="rId5"/>
    <p:sldId id="311" r:id="rId6"/>
    <p:sldId id="297" r:id="rId7"/>
    <p:sldId id="262" r:id="rId8"/>
    <p:sldId id="263" r:id="rId9"/>
    <p:sldId id="264" r:id="rId10"/>
    <p:sldId id="265" r:id="rId11"/>
    <p:sldId id="298" r:id="rId12"/>
    <p:sldId id="266" r:id="rId13"/>
    <p:sldId id="267" r:id="rId14"/>
    <p:sldId id="299" r:id="rId15"/>
    <p:sldId id="268" r:id="rId16"/>
    <p:sldId id="269" r:id="rId17"/>
    <p:sldId id="270" r:id="rId18"/>
    <p:sldId id="271" r:id="rId19"/>
    <p:sldId id="272" r:id="rId20"/>
    <p:sldId id="274" r:id="rId21"/>
    <p:sldId id="275" r:id="rId22"/>
    <p:sldId id="276" r:id="rId23"/>
    <p:sldId id="277" r:id="rId24"/>
    <p:sldId id="279" r:id="rId25"/>
    <p:sldId id="300" r:id="rId26"/>
    <p:sldId id="301" r:id="rId27"/>
    <p:sldId id="280" r:id="rId28"/>
    <p:sldId id="302" r:id="rId29"/>
    <p:sldId id="303" r:id="rId30"/>
    <p:sldId id="304" r:id="rId31"/>
    <p:sldId id="282" r:id="rId32"/>
    <p:sldId id="283" r:id="rId33"/>
    <p:sldId id="284" r:id="rId34"/>
    <p:sldId id="285" r:id="rId35"/>
    <p:sldId id="286" r:id="rId36"/>
    <p:sldId id="288" r:id="rId37"/>
    <p:sldId id="289" r:id="rId38"/>
    <p:sldId id="290" r:id="rId39"/>
    <p:sldId id="291" r:id="rId40"/>
    <p:sldId id="292" r:id="rId41"/>
    <p:sldId id="305" r:id="rId42"/>
    <p:sldId id="294" r:id="rId43"/>
    <p:sldId id="295" r:id="rId44"/>
    <p:sldId id="306" r:id="rId45"/>
    <p:sldId id="307" r:id="rId46"/>
    <p:sldId id="308" r:id="rId47"/>
    <p:sldId id="309" r:id="rId48"/>
    <p:sldId id="310" r:id="rId4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ema Uygulanmış Stil 1 - Vurgu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083E6E3-FA7D-4D7B-A595-EF9225AFEA82}" styleName="Açık Stil 1 - Vurgu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Açık Stil 1 - Vurgu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5031" autoAdjust="0"/>
  </p:normalViewPr>
  <p:slideViewPr>
    <p:cSldViewPr>
      <p:cViewPr varScale="1">
        <p:scale>
          <a:sx n="105" d="100"/>
          <a:sy n="105" d="100"/>
        </p:scale>
        <p:origin x="184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00137C-3A81-4571-9F18-FFEBA6963397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8ACC9-1601-4060-B350-D2E92EA0577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443B510-790D-4844-B381-832C6BC34BC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Düz Bağlayıcı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Oval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Oval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61D74FB-0A70-4221-BA2E-3DEB6010A57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443B510-790D-4844-B381-832C6BC34BC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61D74FB-0A70-4221-BA2E-3DEB6010A57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443B510-790D-4844-B381-832C6BC34BC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Oval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Oval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Düz Bağlayıcı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61D74FB-0A70-4221-BA2E-3DEB6010A57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B510-790D-4844-B381-832C6BC34BC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D74FB-0A70-4221-BA2E-3DEB6010A57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B510-790D-4844-B381-832C6BC34BC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D74FB-0A70-4221-BA2E-3DEB6010A57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2" name="11 Metin Yer Tutucusu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4" name="13 Metin Yer Tutucusu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443B510-790D-4844-B381-832C6BC34BC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61D74FB-0A70-4221-BA2E-3DEB6010A57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B510-790D-4844-B381-832C6BC34BC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D74FB-0A70-4221-BA2E-3DEB6010A57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İçerik Yer Tutucusu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1" name="20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443B510-790D-4844-B381-832C6BC34BC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22" name="21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61D74FB-0A70-4221-BA2E-3DEB6010A57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22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443B510-790D-4844-B381-832C6BC34BC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61D74FB-0A70-4221-BA2E-3DEB6010A57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20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B510-790D-4844-B381-832C6BC34BC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D74FB-0A70-4221-BA2E-3DEB6010A57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B510-790D-4844-B381-832C6BC34BC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D74FB-0A70-4221-BA2E-3DEB6010A57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443B510-790D-4844-B381-832C6BC34BC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61D74FB-0A70-4221-BA2E-3DEB6010A578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785918" y="1000108"/>
            <a:ext cx="7143800" cy="2643206"/>
          </a:xfrm>
        </p:spPr>
        <p:txBody>
          <a:bodyPr>
            <a:normAutofit/>
          </a:bodyPr>
          <a:lstStyle/>
          <a:p>
            <a:r>
              <a:rPr lang="tr-TR" sz="40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3200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VİRÜS HASTALIKLARINDA</a:t>
            </a:r>
            <a:br>
              <a:rPr lang="tr-TR" sz="3200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tr-TR" sz="3200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PATOGENEZ VE İMMÜNİTE</a:t>
            </a:r>
          </a:p>
        </p:txBody>
      </p:sp>
      <p:sp>
        <p:nvSpPr>
          <p:cNvPr id="5" name="Alt Başlık 4">
            <a:extLst>
              <a:ext uri="{FF2B5EF4-FFF2-40B4-BE49-F238E27FC236}">
                <a16:creationId xmlns:a16="http://schemas.microsoft.com/office/drawing/2014/main" id="{AE38D9FB-95B1-F847-9826-0DDF9C566A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İÇERİK</a:t>
            </a:r>
            <a:br>
              <a:rPr lang="tr-TR" sz="32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tr-TR" sz="32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7829576" cy="5188092"/>
          </a:xfrm>
        </p:spPr>
        <p:txBody>
          <a:bodyPr>
            <a:normAutofit/>
          </a:bodyPr>
          <a:lstStyle/>
          <a:p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Virüslerin konağa giriş yolları ve yayılımları</a:t>
            </a:r>
          </a:p>
          <a:p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Viral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enfeksiyonların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patogenezi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 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Akut enfeksiyonlar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 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Persistan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enfeksiyonlar</a:t>
            </a:r>
          </a:p>
          <a:p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Virüs enfeksiyonlarına karşı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immün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yanıt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 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Doğal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immün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yanıt mekanizmaları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 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Kazanılmış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immün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yanıt mekanizmaları</a:t>
            </a:r>
          </a:p>
          <a:p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Virüslerin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immün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yanıttan kaçış mekanizmaları</a:t>
            </a:r>
          </a:p>
          <a:p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Virüslerin neden olduğu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immünopatoloji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357298"/>
            <a:ext cx="7467600" cy="5116654"/>
          </a:xfrm>
        </p:spPr>
        <p:txBody>
          <a:bodyPr>
            <a:normAutofit/>
          </a:bodyPr>
          <a:lstStyle/>
          <a:p>
            <a:r>
              <a:rPr lang="tr-TR" b="1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Patojenite</a:t>
            </a:r>
            <a:r>
              <a:rPr lang="tr-TR" b="1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: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Bir virüsün konağı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enfekte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etmesi, belirli hücrelerde çoğalması ve hastalık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belirtilerini ortaya çıkarmasıdır.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tr-TR" b="1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Virulans</a:t>
            </a:r>
            <a:r>
              <a:rPr lang="tr-TR" b="1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: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Patojenitenin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derecesidir.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Düşük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enfektif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doz</a:t>
            </a:r>
          </a:p>
          <a:p>
            <a:pPr>
              <a:buFont typeface="Wingdings" pitchFamily="2" charset="2"/>
              <a:buChar char="§"/>
            </a:pP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İnvazyon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Yüksek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virulan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Avirulan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86766" cy="4873752"/>
          </a:xfrm>
        </p:spPr>
        <p:txBody>
          <a:bodyPr>
            <a:normAutofit/>
          </a:bodyPr>
          <a:lstStyle/>
          <a:p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Virüslerin üredikleri hücreler ile ilişkileri, konağın</a:t>
            </a:r>
          </a:p>
          <a:p>
            <a:pPr>
              <a:buNone/>
            </a:pP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immün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yanıtının belirlenmesinde rol oynar.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Tip I.   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Hücre dışı yayılım : 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İnfluenza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Adenovirüs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Tip II.  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Hücre içi yayılım   : 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Herpes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</a:t>
            </a:r>
          </a:p>
          <a:p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Tip III.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Nüklear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yayılım    : 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Retrovirüs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11156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sz="quarter" idx="1"/>
          </p:nvPr>
        </p:nvGraphicFramePr>
        <p:xfrm>
          <a:off x="571472" y="428604"/>
          <a:ext cx="7500990" cy="614366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500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43668">
                <a:tc>
                  <a:txBody>
                    <a:bodyPr/>
                    <a:lstStyle/>
                    <a:p>
                      <a:r>
                        <a:rPr lang="tr-TR" sz="20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                </a:t>
                      </a:r>
                    </a:p>
                    <a:p>
                      <a:r>
                        <a:rPr lang="tr-TR" sz="20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               </a:t>
                      </a:r>
                      <a:r>
                        <a:rPr lang="tr-TR" sz="2400" b="1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Viral</a:t>
                      </a:r>
                      <a:r>
                        <a:rPr lang="tr-TR" sz="24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tr-TR" sz="2400" b="1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Patogenezin</a:t>
                      </a:r>
                      <a:r>
                        <a:rPr lang="tr-TR" sz="24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Safhaları</a:t>
                      </a:r>
                    </a:p>
                    <a:p>
                      <a:endParaRPr lang="tr-TR" sz="20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tr-TR" sz="18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1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tr-TR" sz="2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Virüsün konağa girişi ve giriş bölgesinde </a:t>
                      </a:r>
                      <a:r>
                        <a:rPr lang="tr-TR" sz="200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primer</a:t>
                      </a:r>
                      <a:r>
                        <a:rPr lang="tr-TR" sz="2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tr-TR" sz="200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replikasyon</a:t>
                      </a:r>
                      <a:endParaRPr lang="tr-TR" sz="20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endParaRPr lang="tr-TR" sz="20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2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Virüsün vücuda yayılımı, hedef organa gidiş ve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tr-TR" sz="2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tr-TR" sz="200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sekonder</a:t>
                      </a:r>
                      <a:r>
                        <a:rPr lang="tr-TR" sz="2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tr-TR" sz="200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replikasyon</a:t>
                      </a:r>
                      <a:endParaRPr lang="tr-TR" sz="20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endParaRPr lang="tr-TR" sz="20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2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Virüsün doku hasarı oluşturması ve hastalığa özgül klinik bulguların ortaya çıkması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tr-TR" sz="20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2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 Konağın </a:t>
                      </a:r>
                      <a:r>
                        <a:rPr lang="tr-TR" sz="200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immün</a:t>
                      </a:r>
                      <a:r>
                        <a:rPr lang="tr-TR" sz="2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yanıtı ile virüsün vücuttan temizlenmesi ya da yetersiz </a:t>
                      </a:r>
                      <a:r>
                        <a:rPr lang="tr-TR" sz="200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immün</a:t>
                      </a:r>
                      <a:r>
                        <a:rPr lang="tr-TR" sz="2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yanıt sonucu </a:t>
                      </a:r>
                      <a:r>
                        <a:rPr lang="tr-TR" sz="200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persistansı</a:t>
                      </a:r>
                      <a:endParaRPr lang="tr-TR" sz="20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endParaRPr lang="tr-TR" sz="20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2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Konaktan çıkış ve çevreye yayılım</a:t>
                      </a:r>
                      <a:endParaRPr lang="tr-TR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71438"/>
          </a:xfrm>
        </p:spPr>
        <p:txBody>
          <a:bodyPr>
            <a:normAutofit fontScale="90000"/>
          </a:bodyPr>
          <a:lstStyle/>
          <a:p>
            <a:br>
              <a:rPr lang="tr-TR" dirty="0"/>
            </a:br>
            <a:endParaRPr lang="tr-TR" dirty="0"/>
          </a:p>
        </p:txBody>
      </p:sp>
      <p:sp>
        <p:nvSpPr>
          <p:cNvPr id="5" name="4 Metin kutusu"/>
          <p:cNvSpPr txBox="1"/>
          <p:nvPr/>
        </p:nvSpPr>
        <p:spPr>
          <a:xfrm>
            <a:off x="214282" y="357166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Vücuda giren bir virüsün konakta oluşturduğu enfeksiyonun özelliği, virüse ve konağa bağlı birçok faktöre göre belirlenir. </a:t>
            </a:r>
          </a:p>
        </p:txBody>
      </p:sp>
      <p:graphicFrame>
        <p:nvGraphicFramePr>
          <p:cNvPr id="7" name="6 İçerik Yer Tutucusu"/>
          <p:cNvGraphicFramePr>
            <a:graphicFrameLocks noGrp="1"/>
          </p:cNvGraphicFramePr>
          <p:nvPr>
            <p:ph sz="quarter" idx="1"/>
          </p:nvPr>
        </p:nvGraphicFramePr>
        <p:xfrm>
          <a:off x="431074" y="1785926"/>
          <a:ext cx="7641388" cy="457203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641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32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    </a:t>
                      </a:r>
                      <a:r>
                        <a:rPr lang="tr-TR" sz="2400" b="1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Viral</a:t>
                      </a:r>
                      <a:r>
                        <a:rPr lang="tr-TR" sz="2400" b="1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tr-TR" sz="2400" b="1" baseline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Patogenezi</a:t>
                      </a:r>
                      <a:r>
                        <a:rPr lang="tr-TR" sz="2400" b="1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Etkileyen Faktörler</a:t>
                      </a:r>
                    </a:p>
                    <a:p>
                      <a:endParaRPr lang="tr-TR" sz="2400" b="1" baseline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24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tr-TR" sz="20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Virüsün hedef dokuya ulaşabilmesi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20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Virüsün vücuttaki </a:t>
                      </a:r>
                      <a:r>
                        <a:rPr lang="tr-TR" sz="2000" b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stabilitesi</a:t>
                      </a:r>
                      <a:endParaRPr lang="tr-TR" sz="20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20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Virüsün kana veya </a:t>
                      </a:r>
                      <a:r>
                        <a:rPr lang="tr-TR" sz="2000" b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lenfoid</a:t>
                      </a:r>
                      <a:r>
                        <a:rPr lang="tr-TR" sz="20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sisteme yayılabilme</a:t>
                      </a:r>
                      <a:r>
                        <a:rPr lang="tr-TR" sz="20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kapasitesi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20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Dokuda virüs için özgül reseptörlerin varlığı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20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Virüsün hücreyi öldürme yeteneği (</a:t>
                      </a:r>
                      <a:r>
                        <a:rPr lang="tr-TR" sz="2000" b="0" baseline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sitopatoloji</a:t>
                      </a:r>
                      <a:r>
                        <a:rPr lang="tr-TR" sz="20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20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Virüse karşı konak </a:t>
                      </a:r>
                      <a:r>
                        <a:rPr lang="tr-TR" sz="2000" b="0" baseline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immün</a:t>
                      </a:r>
                      <a:r>
                        <a:rPr lang="tr-TR" sz="20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yanıtının etkinliği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20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Virüsün </a:t>
                      </a:r>
                      <a:r>
                        <a:rPr lang="tr-TR" sz="2000" b="0" baseline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immün</a:t>
                      </a:r>
                      <a:r>
                        <a:rPr lang="tr-TR" sz="20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yanıttan kaçabilme yeteneği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r-TR" sz="20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Virüsün </a:t>
                      </a:r>
                      <a:r>
                        <a:rPr lang="tr-TR" sz="2000" b="0" baseline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immünopatolojik</a:t>
                      </a:r>
                      <a:r>
                        <a:rPr lang="tr-TR" sz="20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etkisi </a:t>
                      </a:r>
                      <a:r>
                        <a:rPr lang="tr-TR" sz="20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3966"/>
          </a:xfrm>
        </p:spPr>
        <p:txBody>
          <a:bodyPr>
            <a:normAutofit fontScale="90000"/>
          </a:bodyPr>
          <a:lstStyle/>
          <a:p>
            <a:endParaRPr lang="tr-TR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785926"/>
            <a:ext cx="8043890" cy="46880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Virüslerin insana bulaşması, iki temel yolla olur:</a:t>
            </a:r>
          </a:p>
          <a:p>
            <a:pPr>
              <a:buNone/>
            </a:pP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tr-TR" sz="2000" b="1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Horizontal</a:t>
            </a:r>
            <a:r>
              <a:rPr lang="tr-TR" sz="2000" b="1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bulaş : 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Virüsün bir kişiden diğer bir kişiye</a:t>
            </a:r>
          </a:p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doğrudan geçişidir.</a:t>
            </a:r>
          </a:p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(direkt temas veya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kontamine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materyal ile temas halinde)</a:t>
            </a:r>
          </a:p>
          <a:p>
            <a:pPr>
              <a:buNone/>
            </a:pP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tr-TR" sz="2000" b="1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Vertikal</a:t>
            </a:r>
            <a:r>
              <a:rPr lang="tr-TR" sz="2000" b="1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bulaş :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Virüsün anneden fetüse/bebeğe geçişidir.</a:t>
            </a:r>
          </a:p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transplasental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, doğum kanalından geçiş, doğum sonrası</a:t>
            </a:r>
          </a:p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emzirme ile)</a:t>
            </a:r>
          </a:p>
        </p:txBody>
      </p:sp>
      <p:sp>
        <p:nvSpPr>
          <p:cNvPr id="4" name="3 Metin kutusu"/>
          <p:cNvSpPr txBox="1"/>
          <p:nvPr/>
        </p:nvSpPr>
        <p:spPr>
          <a:xfrm>
            <a:off x="214282" y="500042"/>
            <a:ext cx="8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VİRÜSLERİN KONAĞA GİRİŞ YOLLARI VE  </a:t>
            </a:r>
          </a:p>
          <a:p>
            <a:r>
              <a:rPr lang="tr-TR" sz="28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YAYILIMLARI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928671"/>
            <a:ext cx="8229600" cy="464347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 Virüslerin konağa giriş yolları, her virüs için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farklılık gösterir.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Damlacık enfeksiyonu ile</a:t>
            </a:r>
          </a:p>
          <a:p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Oral-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fekal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yol ile</a:t>
            </a:r>
          </a:p>
          <a:p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Deri ve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mukoz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membranlar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ile</a:t>
            </a:r>
          </a:p>
          <a:p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Parenteral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yol ile</a:t>
            </a:r>
          </a:p>
          <a:p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Genital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yol ile</a:t>
            </a:r>
          </a:p>
          <a:p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Konjenital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yol ile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39718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28596" y="1785926"/>
            <a:ext cx="7496204" cy="4688026"/>
          </a:xfrm>
        </p:spPr>
        <p:txBody>
          <a:bodyPr/>
          <a:lstStyle/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Havadaki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kontamine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damlacıkların (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aerosol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solunmasıyla gerçekleşir.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Virüsler, solunum yolu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epitel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hücrelerinde ilk</a:t>
            </a:r>
          </a:p>
          <a:p>
            <a:pPr>
              <a:buNone/>
            </a:pP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replikasyonu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tamamlar.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Ya lokal enfeksiyon (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adenovirüs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) ya da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sistemik enfeksiyon (kızamık virüsü) yaparlar.</a:t>
            </a:r>
          </a:p>
          <a:p>
            <a:pPr>
              <a:buNone/>
            </a:pPr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571472" y="1071546"/>
            <a:ext cx="5786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Damlacık Enfeksiyonu ile Giriş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3966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357158" y="1785926"/>
            <a:ext cx="8786842" cy="4688026"/>
          </a:xfrm>
        </p:spPr>
        <p:txBody>
          <a:bodyPr/>
          <a:lstStyle/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Dışkıyla atılan virüsler ile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kontamine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olmuş su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ve besinlerin alınmasıyla gerçekleşir.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Virüs, sindirim sistemi ve bağırsak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epitelyumuna ulaşarak, ilk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replikasyonunu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tamamlar.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Lokal (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rotavirüs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) ya da sistematik (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poliomiyelit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virüsü)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enfeksiyon oluşturabilir.</a:t>
            </a:r>
          </a:p>
          <a:p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428596" y="1071546"/>
            <a:ext cx="6643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Oral-</a:t>
            </a:r>
            <a:r>
              <a:rPr lang="tr-TR" sz="24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Fekal</a:t>
            </a:r>
            <a:r>
              <a:rPr lang="tr-TR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Yol ile Giriş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sz="quarter" idx="1"/>
          </p:nvPr>
        </p:nvGraphicFramePr>
        <p:xfrm>
          <a:off x="714348" y="1928802"/>
          <a:ext cx="7715304" cy="26517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715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28892">
                <a:tc>
                  <a:txBody>
                    <a:bodyPr/>
                    <a:lstStyle/>
                    <a:p>
                      <a:r>
                        <a:rPr lang="tr-TR" sz="2400" u="sng" dirty="0"/>
                        <a:t> </a:t>
                      </a:r>
                      <a:r>
                        <a:rPr lang="tr-TR" sz="2400" u="sng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UYARI_</a:t>
                      </a:r>
                      <a:r>
                        <a:rPr lang="tr-TR" sz="240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</a:p>
                    <a:p>
                      <a:endParaRPr lang="tr-TR" sz="2000" baseline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r>
                        <a:rPr lang="tr-TR" sz="200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tr-TR" sz="20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Oral yolla vücuda giren ve </a:t>
                      </a:r>
                      <a:r>
                        <a:rPr lang="tr-TR" sz="2000" b="0" baseline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gastrointestinal</a:t>
                      </a:r>
                      <a:r>
                        <a:rPr lang="tr-TR" sz="20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epitelyumda çoğalan virüsler, çoğunlukla çıplak virüslerdir.</a:t>
                      </a:r>
                    </a:p>
                    <a:p>
                      <a:endParaRPr lang="tr-TR" sz="2000" b="0" baseline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r>
                        <a:rPr lang="tr-TR" sz="20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Çünkü zarflı virüsler; mide asidine, safra tuzlarına ve sindirim enzimlerine duyarlıdır.</a:t>
                      </a:r>
                      <a:endParaRPr lang="tr-TR" sz="20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tr-TR" sz="24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6828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86766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Artropod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(sivrisinek, kene, tatarcık) ısırığı,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hayvan ısırığı (kuduz), travma sonucu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bütünlüğü bozulmuş deri veya açık yaralardan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direkt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inokülasyon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(HPV, HSV) ile mümkündür.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CMV ve EBV gibi virüsler, öpüşme sırasında</a:t>
            </a:r>
          </a:p>
          <a:p>
            <a:pPr>
              <a:buNone/>
            </a:pP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tükrük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mukoz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membran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teması ile de bulaşabilir.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500034" y="5643577"/>
          <a:ext cx="4000528" cy="9144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000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7255">
                <a:tc>
                  <a:txBody>
                    <a:bodyPr/>
                    <a:lstStyle/>
                    <a:p>
                      <a:r>
                        <a:rPr lang="tr-TR" sz="1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CMV : </a:t>
                      </a:r>
                      <a:r>
                        <a:rPr lang="tr-TR" sz="1800" b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Sitomegalovirüs</a:t>
                      </a:r>
                      <a:endParaRPr lang="tr-TR" sz="1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r>
                        <a:rPr lang="tr-TR" sz="1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HPV</a:t>
                      </a:r>
                      <a:r>
                        <a:rPr lang="tr-TR" sz="18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: İnsan </a:t>
                      </a:r>
                      <a:r>
                        <a:rPr lang="tr-TR" sz="1800" b="0" baseline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papilloma</a:t>
                      </a:r>
                      <a:r>
                        <a:rPr lang="tr-TR" sz="18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virüsü</a:t>
                      </a:r>
                    </a:p>
                    <a:p>
                      <a:r>
                        <a:rPr lang="tr-TR" sz="18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HSV : </a:t>
                      </a:r>
                      <a:r>
                        <a:rPr lang="tr-TR" sz="1800" b="0" baseline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Herpes</a:t>
                      </a:r>
                      <a:r>
                        <a:rPr lang="tr-TR" sz="18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tr-TR" sz="1800" b="0" baseline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simpleks</a:t>
                      </a:r>
                      <a:r>
                        <a:rPr lang="tr-TR" sz="18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virüs</a:t>
                      </a:r>
                      <a:endParaRPr lang="tr-TR" sz="1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4 Metin kutusu"/>
          <p:cNvSpPr txBox="1"/>
          <p:nvPr/>
        </p:nvSpPr>
        <p:spPr>
          <a:xfrm>
            <a:off x="571472" y="928670"/>
            <a:ext cx="7786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Deri ve </a:t>
            </a:r>
            <a:r>
              <a:rPr lang="tr-TR" sz="24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Mukoz</a:t>
            </a:r>
            <a:r>
              <a:rPr lang="tr-TR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Membranlar</a:t>
            </a:r>
            <a:r>
              <a:rPr lang="tr-TR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ile Giriş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39718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785926"/>
            <a:ext cx="8686800" cy="4688026"/>
          </a:xfrm>
        </p:spPr>
        <p:txBody>
          <a:bodyPr/>
          <a:lstStyle/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Deriden enjeksiyon,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kontamine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iğne batması veya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kesici-delici aletlerle yaralanma ile kan teması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sonucu mümkündür.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Kan ve kan ürünlerinin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tranfüzyonu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ile de bulaşma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gerçekleşebilir.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HBV, HCV, HIV virüsleri örnektir.</a:t>
            </a:r>
          </a:p>
          <a:p>
            <a:pPr>
              <a:buNone/>
            </a:pPr>
            <a:endParaRPr lang="tr-TR" dirty="0"/>
          </a:p>
        </p:txBody>
      </p:sp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500034" y="5500702"/>
          <a:ext cx="4500594" cy="107157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500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71570">
                <a:tc>
                  <a:txBody>
                    <a:bodyPr/>
                    <a:lstStyle/>
                    <a:p>
                      <a:r>
                        <a:rPr lang="tr-TR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HBV : Hepatit B virüsü</a:t>
                      </a:r>
                    </a:p>
                    <a:p>
                      <a:r>
                        <a:rPr lang="tr-TR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HCV</a:t>
                      </a:r>
                      <a:r>
                        <a:rPr lang="tr-TR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: Hepatit C virüsü</a:t>
                      </a:r>
                    </a:p>
                    <a:p>
                      <a:r>
                        <a:rPr lang="tr-TR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HIV : İnsan </a:t>
                      </a:r>
                      <a:r>
                        <a:rPr lang="tr-TR" b="0" baseline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immün</a:t>
                      </a:r>
                      <a:r>
                        <a:rPr lang="tr-TR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yetmezlik virüsü</a:t>
                      </a:r>
                      <a:endParaRPr lang="tr-TR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4 Metin kutusu"/>
          <p:cNvSpPr txBox="1"/>
          <p:nvPr/>
        </p:nvSpPr>
        <p:spPr>
          <a:xfrm>
            <a:off x="500034" y="1000108"/>
            <a:ext cx="642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Parenteral</a:t>
            </a:r>
            <a:r>
              <a:rPr lang="tr-TR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Yol ile Giriş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571472" y="1857364"/>
            <a:ext cx="7353328" cy="4616588"/>
          </a:xfrm>
        </p:spPr>
        <p:txBody>
          <a:bodyPr/>
          <a:lstStyle/>
          <a:p>
            <a:pPr>
              <a:buNone/>
            </a:pPr>
            <a:r>
              <a:rPr lang="tr-TR" dirty="0"/>
              <a:t> 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Cinsel temas ile mümkün olur.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Genital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lezyonlarda ya da salgılarda bulunan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virüsler (HIV, HBV, HPV) bu yolla olur.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428596" y="4857760"/>
          <a:ext cx="5000660" cy="11887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000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tr-TR" sz="1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HBV:</a:t>
                      </a:r>
                      <a:r>
                        <a:rPr lang="tr-TR" sz="18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Hepatit B virüsü</a:t>
                      </a:r>
                    </a:p>
                    <a:p>
                      <a:r>
                        <a:rPr lang="tr-TR" sz="1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HIV</a:t>
                      </a:r>
                      <a:r>
                        <a:rPr lang="tr-TR" sz="18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: İnsan </a:t>
                      </a:r>
                      <a:r>
                        <a:rPr lang="tr-TR" sz="1800" b="0" baseline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immün</a:t>
                      </a:r>
                      <a:r>
                        <a:rPr lang="tr-TR" sz="18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yetmezlik virüsü</a:t>
                      </a:r>
                    </a:p>
                    <a:p>
                      <a:r>
                        <a:rPr lang="tr-TR" sz="18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HPV: İnsan </a:t>
                      </a:r>
                      <a:r>
                        <a:rPr lang="tr-TR" sz="1800" b="0" baseline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papilloma</a:t>
                      </a:r>
                      <a:r>
                        <a:rPr lang="tr-TR" sz="18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virüsü</a:t>
                      </a:r>
                    </a:p>
                    <a:p>
                      <a:endParaRPr lang="tr-TR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4 Metin kutusu"/>
          <p:cNvSpPr txBox="1"/>
          <p:nvPr/>
        </p:nvSpPr>
        <p:spPr>
          <a:xfrm>
            <a:off x="642910" y="1142984"/>
            <a:ext cx="6643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Genital</a:t>
            </a:r>
            <a:r>
              <a:rPr lang="tr-TR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Yol ile Giriş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357158" y="1600200"/>
            <a:ext cx="8786842" cy="4873752"/>
          </a:xfrm>
        </p:spPr>
        <p:txBody>
          <a:bodyPr/>
          <a:lstStyle/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Hamilelik sırasında anneden bebeğe geçerek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hastalık oluşturan giriş yoludur.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Teratojenik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virüsler;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Konjenital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olarak bulaşıp,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fetüste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patojenik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etkilere, düşüğe ve ölüme neden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olur.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CMV,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Rubella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(Kızamıkçık) virüsleri gibi.</a:t>
            </a:r>
          </a:p>
          <a:p>
            <a:pPr>
              <a:buNone/>
            </a:pPr>
            <a:endParaRPr lang="tr-TR" dirty="0"/>
          </a:p>
        </p:txBody>
      </p:sp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500034" y="5929330"/>
          <a:ext cx="3119438" cy="365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119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1446">
                <a:tc>
                  <a:txBody>
                    <a:bodyPr/>
                    <a:lstStyle/>
                    <a:p>
                      <a:r>
                        <a:rPr lang="tr-TR" dirty="0"/>
                        <a:t>CMV:</a:t>
                      </a:r>
                      <a:r>
                        <a:rPr lang="tr-TR" baseline="0" dirty="0"/>
                        <a:t> </a:t>
                      </a:r>
                      <a:r>
                        <a:rPr lang="tr-TR" baseline="0" dirty="0" err="1"/>
                        <a:t>Sitomegalovirüs</a:t>
                      </a:r>
                      <a:endParaRPr lang="tr-TR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4 Metin kutusu"/>
          <p:cNvSpPr txBox="1"/>
          <p:nvPr/>
        </p:nvSpPr>
        <p:spPr>
          <a:xfrm>
            <a:off x="428596" y="1142984"/>
            <a:ext cx="671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Konjenital</a:t>
            </a:r>
            <a:r>
              <a:rPr lang="tr-TR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Yol ile Giriş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57158" y="0"/>
            <a:ext cx="7467600" cy="72547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14282" y="1600200"/>
            <a:ext cx="8715436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Virüslerin vücuttan çıkış yolları (salınım/saçılım),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genellikle giriş yollarıyla aynıdır.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En sık kullanılan salınım yolu, solunum ve sindirim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kanallarıdır.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HIV, kan ve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genital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salgılar ile saçılırken;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Retrovirüsler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ve CMV, süt yolu ile saçılır.</a:t>
            </a:r>
          </a:p>
        </p:txBody>
      </p:sp>
      <p:sp>
        <p:nvSpPr>
          <p:cNvPr id="4" name="3 Metin kutusu"/>
          <p:cNvSpPr txBox="1"/>
          <p:nvPr/>
        </p:nvSpPr>
        <p:spPr>
          <a:xfrm>
            <a:off x="571472" y="714356"/>
            <a:ext cx="71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VİRÜSLERİN VÜCUTTAN ÇIKIŞI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02883"/>
            <a:ext cx="8229600" cy="311472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sz="quarter" idx="1"/>
          </p:nvPr>
        </p:nvGraphicFramePr>
        <p:xfrm>
          <a:off x="357158" y="214290"/>
          <a:ext cx="8229600" cy="5305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296">
                <a:tc>
                  <a:txBody>
                    <a:bodyPr/>
                    <a:lstStyle/>
                    <a:p>
                      <a:r>
                        <a:rPr lang="tr-TR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VİRÜS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GİRİŞ YOLU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SALINIM BÖLGESİ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6713">
                <a:tc>
                  <a:txBody>
                    <a:bodyPr/>
                    <a:lstStyle/>
                    <a:p>
                      <a:r>
                        <a:rPr lang="tr-TR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İnfluenza</a:t>
                      </a:r>
                      <a:r>
                        <a:rPr lang="tr-TR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tr-TR" baseline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Adenovirüsler</a:t>
                      </a:r>
                      <a:r>
                        <a:rPr lang="tr-TR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Kızamıkçık, Kabakulak, EBV, </a:t>
                      </a:r>
                      <a:r>
                        <a:rPr lang="tr-TR" baseline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CoV</a:t>
                      </a:r>
                      <a:r>
                        <a:rPr lang="tr-TR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CMV</a:t>
                      </a:r>
                      <a:endParaRPr lang="tr-TR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Solunum sistemi </a:t>
                      </a:r>
                    </a:p>
                    <a:p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(damlacık</a:t>
                      </a:r>
                      <a:r>
                        <a:rPr lang="tr-TR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enfeksiyonu, </a:t>
                      </a:r>
                      <a:r>
                        <a:rPr lang="tr-TR" baseline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tükrük</a:t>
                      </a:r>
                      <a:r>
                        <a:rPr lang="tr-TR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tr-TR" baseline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kontamine</a:t>
                      </a:r>
                      <a:r>
                        <a:rPr lang="tr-TR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eşyalarla direkt temas)</a:t>
                      </a:r>
                      <a:endParaRPr lang="tr-TR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Üst veya alt solunum yolu salgıları,</a:t>
                      </a:r>
                    </a:p>
                    <a:p>
                      <a:endParaRPr lang="tr-TR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r>
                        <a:rPr lang="tr-TR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Mukoz</a:t>
                      </a:r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tr-TR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membranlar</a:t>
                      </a:r>
                      <a:endParaRPr lang="tr-TR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1225">
                <a:tc>
                  <a:txBody>
                    <a:bodyPr/>
                    <a:lstStyle/>
                    <a:p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     </a:t>
                      </a:r>
                    </a:p>
                    <a:p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      Kuduz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  </a:t>
                      </a:r>
                    </a:p>
                    <a:p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    </a:t>
                      </a:r>
                      <a:r>
                        <a:rPr lang="tr-TR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Subkütanoz</a:t>
                      </a:r>
                      <a:endParaRPr lang="tr-TR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  </a:t>
                      </a:r>
                      <a:r>
                        <a:rPr lang="tr-TR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(Köpek</a:t>
                      </a:r>
                      <a:r>
                        <a:rPr lang="tr-TR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ısırığı)</a:t>
                      </a:r>
                      <a:endParaRPr lang="tr-TR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   </a:t>
                      </a:r>
                      <a:r>
                        <a:rPr lang="tr-TR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Tükrük</a:t>
                      </a:r>
                      <a:r>
                        <a:rPr lang="tr-TR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bezleri</a:t>
                      </a:r>
                      <a:endParaRPr lang="tr-TR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1225">
                <a:tc>
                  <a:txBody>
                    <a:bodyPr/>
                    <a:lstStyle/>
                    <a:p>
                      <a:endParaRPr lang="tr-TR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HPV, HSV, </a:t>
                      </a:r>
                      <a:r>
                        <a:rPr lang="tr-TR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Molluscum</a:t>
                      </a:r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tr-TR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contagiosum</a:t>
                      </a:r>
                      <a:endParaRPr lang="tr-TR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/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Deri ve </a:t>
                      </a:r>
                      <a:r>
                        <a:rPr lang="tr-TR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mukoz</a:t>
                      </a:r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 </a:t>
                      </a:r>
                      <a:r>
                        <a:rPr lang="tr-TR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 </a:t>
                      </a:r>
                      <a:r>
                        <a:rPr lang="tr-TR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membranlar</a:t>
                      </a:r>
                      <a:endParaRPr lang="tr-TR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Deri, </a:t>
                      </a:r>
                      <a:r>
                        <a:rPr lang="tr-TR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epitel</a:t>
                      </a:r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yüzeyleri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0699">
                <a:tc>
                  <a:txBody>
                    <a:bodyPr/>
                    <a:lstStyle/>
                    <a:p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HIV, HCV, EBV, B19V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Parenteral</a:t>
                      </a:r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yol </a:t>
                      </a:r>
                    </a:p>
                    <a:p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(Enjeksiyon, iğne batması, kan </a:t>
                      </a:r>
                      <a:r>
                        <a:rPr lang="tr-TR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tranfüzyonu</a:t>
                      </a:r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4 Metin kutusu"/>
          <p:cNvSpPr txBox="1"/>
          <p:nvPr/>
        </p:nvSpPr>
        <p:spPr>
          <a:xfrm>
            <a:off x="357158" y="5857892"/>
            <a:ext cx="785818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B19V; İnsan </a:t>
            </a:r>
            <a:r>
              <a:rPr lang="tr-TR" sz="12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parvovirüs</a:t>
            </a:r>
            <a:r>
              <a:rPr lang="tr-T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     HCV; Hepatit C virüsü</a:t>
            </a:r>
          </a:p>
          <a:p>
            <a:r>
              <a:rPr lang="tr-TR" sz="12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CoV</a:t>
            </a:r>
            <a:r>
              <a:rPr lang="tr-T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;    </a:t>
            </a:r>
            <a:r>
              <a:rPr lang="tr-TR" sz="12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Koronavirüs</a:t>
            </a:r>
            <a:r>
              <a:rPr lang="tr-T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HIV-İnsan </a:t>
            </a:r>
            <a:r>
              <a:rPr lang="tr-TR" sz="12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immün</a:t>
            </a:r>
            <a:r>
              <a:rPr lang="tr-T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yetmezlik virüsü</a:t>
            </a:r>
          </a:p>
          <a:p>
            <a:r>
              <a:rPr lang="tr-T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CMV;   </a:t>
            </a:r>
            <a:r>
              <a:rPr lang="tr-TR" sz="12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Sitomegalovirüs</a:t>
            </a:r>
            <a:r>
              <a:rPr lang="tr-T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HPV; İnsan </a:t>
            </a:r>
            <a:r>
              <a:rPr lang="tr-TR" sz="12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papilloma</a:t>
            </a:r>
            <a:r>
              <a:rPr lang="tr-T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virüsü             </a:t>
            </a:r>
          </a:p>
          <a:p>
            <a:r>
              <a:rPr lang="tr-T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EBV;   </a:t>
            </a:r>
            <a:r>
              <a:rPr lang="tr-TR" sz="12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Epstein</a:t>
            </a:r>
            <a:r>
              <a:rPr lang="tr-T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tr-TR" sz="12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Barr</a:t>
            </a:r>
            <a:r>
              <a:rPr lang="tr-T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virüsü        HSV; </a:t>
            </a:r>
            <a:r>
              <a:rPr lang="tr-TR" sz="12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Herpes</a:t>
            </a:r>
            <a:r>
              <a:rPr lang="tr-T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2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simpleks</a:t>
            </a:r>
            <a:r>
              <a:rPr lang="tr-T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virüsü </a:t>
            </a:r>
          </a:p>
          <a:p>
            <a:r>
              <a:rPr lang="tr-T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                  </a:t>
            </a:r>
          </a:p>
          <a:p>
            <a:r>
              <a:rPr lang="tr-TR" dirty="0"/>
              <a:t>                                                             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58204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Virüsler çeşitli yollarla konağa girdikten sonra,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ya girdikleri bölgede kalır ve burada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replike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olur; ya da vücuda yayılarak belirli organ ve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dokulara yerleşir.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None/>
            </a:pP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1. 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Lokal (Bölgesel,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Localized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) enfeksiyonlar</a:t>
            </a:r>
          </a:p>
          <a:p>
            <a:pPr marL="514350" indent="-514350">
              <a:buNone/>
            </a:pP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2.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Sistemik (Yaygın,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Generalized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) enfeksiyonlar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28596" y="1600200"/>
            <a:ext cx="8358246" cy="4873752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Lokal Yayılım </a:t>
            </a:r>
          </a:p>
          <a:p>
            <a:pPr marL="514350" indent="-514350"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Virüs; konağa giriş yerinde,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mukozal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yüzeyde</a:t>
            </a:r>
          </a:p>
          <a:p>
            <a:pPr marL="514350" indent="-514350"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veya dokuda çoğalarak, sadece o bölgede</a:t>
            </a:r>
          </a:p>
          <a:p>
            <a:pPr marL="514350" indent="-514350"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enfeksiyona yol açar.</a:t>
            </a:r>
          </a:p>
          <a:p>
            <a:pPr marL="514350" indent="-514350"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Örnek :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Rhinovirüs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Nazal ve üst solunum yolu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epiteli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  Nezle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-214346" y="357166"/>
            <a:ext cx="8229600" cy="285728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lphaLcPeriod"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None/>
            </a:pP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Sistemik Yayılım</a:t>
            </a:r>
          </a:p>
          <a:p>
            <a:pPr marL="514350" indent="-514350"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a.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Primer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hematojen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yayılım : Doğrudan kan</a:t>
            </a:r>
          </a:p>
          <a:p>
            <a:pPr marL="514350" indent="-514350"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dolaşımı yoluyla vücuda girerek, kan yolu ile</a:t>
            </a:r>
          </a:p>
          <a:p>
            <a:pPr marL="514350" indent="-514350"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organlara yayılır.  (HBV,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alfavirüs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 marL="514350" indent="-514350"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b.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Sekonder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hematojen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yayılım : Virüs,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mukozal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yüzeyleri kullanarak giriş yapar ve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replike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olur.</a:t>
            </a:r>
          </a:p>
          <a:p>
            <a:pPr marL="514350" indent="-514350"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Sonrasında, lenf yoluyla kana geçer ve hedef</a:t>
            </a:r>
          </a:p>
          <a:p>
            <a:pPr marL="514350" indent="-514350"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organa ulaşır.</a:t>
            </a:r>
          </a:p>
          <a:p>
            <a:pPr marL="514350" indent="-514350"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(Kızamık, kızamıkçık, çocuk felci virüsleri)</a:t>
            </a:r>
          </a:p>
          <a:p>
            <a:pPr marL="514350" indent="-514350"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c.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Nöronal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yayılım :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Periferal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dokulardan vücuda giren</a:t>
            </a:r>
          </a:p>
          <a:p>
            <a:pPr marL="514350" indent="-514350"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virüs, merkezi sinir sistemine ulaşır.  (Kuduz virüsü)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96842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Bir virüsün konağa girişinden sonra, hastalığa özgü</a:t>
            </a:r>
          </a:p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ilk klinik belirtilerin saptanmasına kadar geçen süre</a:t>
            </a:r>
          </a:p>
          <a:p>
            <a:pPr>
              <a:buNone/>
            </a:pP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inkübasyon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(kuluçka) dönemi olarak adlandırılır.</a:t>
            </a:r>
          </a:p>
          <a:p>
            <a:pPr>
              <a:buNone/>
            </a:pP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Lokal enfeksiyonlarda; 1-3 gün</a:t>
            </a:r>
          </a:p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Sistemik enfeksiyonlarda; 7-15 gün</a:t>
            </a:r>
          </a:p>
          <a:p>
            <a:pPr>
              <a:buNone/>
            </a:pP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(Bu süre farkı,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replikasyonun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ve enfeksiyonun oluştuğu</a:t>
            </a:r>
          </a:p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yerden kaynaklıdır).</a:t>
            </a:r>
          </a:p>
        </p:txBody>
      </p:sp>
      <p:sp>
        <p:nvSpPr>
          <p:cNvPr id="4" name="3 Metin kutusu"/>
          <p:cNvSpPr txBox="1"/>
          <p:nvPr/>
        </p:nvSpPr>
        <p:spPr>
          <a:xfrm>
            <a:off x="571472" y="928670"/>
            <a:ext cx="771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VİRAL ENFEKSİYONLARIN PATOGENEZİ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58204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Sistemik enfeksiyonlarda, virüsün ilk ürediği bölgelerde</a:t>
            </a:r>
          </a:p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hastalığa özgül olmayan bazı belirtiler ortaya çıkabilir. </a:t>
            </a:r>
          </a:p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Bu belirtilerin görüldüğü döneme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prodromal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(hazırlık)</a:t>
            </a:r>
          </a:p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dönem adı verilir.</a:t>
            </a:r>
          </a:p>
          <a:p>
            <a:pPr>
              <a:buNone/>
            </a:pP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Kızamık virüsü :</a:t>
            </a:r>
          </a:p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Üst solunum yolu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epitel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hücreleri (grip benzeri belirtiler)</a:t>
            </a:r>
          </a:p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Lenfatik yol ile kan  Deri (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makülopapüler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 deri döküntüleri)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3966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071546"/>
            <a:ext cx="8543956" cy="54024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Virüslerin hücre/doku tropizmi, onların hedef organını belirler.</a:t>
            </a:r>
          </a:p>
          <a:p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HIV;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makrofajlarda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taşınabilir ve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replike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olabilir.</a:t>
            </a:r>
          </a:p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Ancak; bu virüsün en fazla tropizm gösterdiği hücreler </a:t>
            </a:r>
          </a:p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yardımcı T (CD4+) lenfositleridir.</a:t>
            </a:r>
          </a:p>
          <a:p>
            <a:pPr>
              <a:buNone/>
            </a:pP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Organ tropizmi gösteren virüslerin aksine; bazı virüsler birçok</a:t>
            </a:r>
          </a:p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organda üreyebilir ve patoloji oluşturabilir.</a:t>
            </a:r>
          </a:p>
          <a:p>
            <a:pPr>
              <a:buNone/>
            </a:pP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Örnek: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Togavirüsler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28596" y="1984248"/>
            <a:ext cx="8358246" cy="4873752"/>
          </a:xfrm>
        </p:spPr>
        <p:txBody>
          <a:bodyPr/>
          <a:lstStyle/>
          <a:p>
            <a:pPr>
              <a:buNone/>
            </a:pP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Akut Enfeksiyonlar </a:t>
            </a:r>
          </a:p>
          <a:p>
            <a:pPr>
              <a:buNone/>
            </a:pPr>
            <a:endParaRPr lang="tr-TR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Birçok virüsün oluşturduğu türdür.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Belirtili veya belirtisiz olabilir.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Bu durum; 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virüsün tipine, </a:t>
            </a:r>
            <a:r>
              <a:rPr lang="tr-TR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virülansına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konağın</a:t>
            </a:r>
          </a:p>
          <a:p>
            <a:pPr>
              <a:buNone/>
            </a:pP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fizyolojik durumuna, yaşına ve </a:t>
            </a:r>
            <a:r>
              <a:rPr lang="tr-TR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immün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durumuna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bağlı olarak değişir.</a:t>
            </a:r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571472" y="857232"/>
            <a:ext cx="6357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    ENFEKSİYON TÜRLERİ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72452" cy="4873752"/>
          </a:xfrm>
        </p:spPr>
        <p:txBody>
          <a:bodyPr/>
          <a:lstStyle/>
          <a:p>
            <a:pPr>
              <a:buNone/>
            </a:pPr>
            <a:r>
              <a:rPr lang="tr-TR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Persistan</a:t>
            </a: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Enfeksiyonlar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Konakta uzun süre, hatta ömür boyu kalabilme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özelliğine sahip virüslerin oluşturduğu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enfeksiyon tipidir.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Latent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enfeksiyon</a:t>
            </a:r>
          </a:p>
          <a:p>
            <a:pPr>
              <a:buNone/>
            </a:pP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Kronik enfeksiyon</a:t>
            </a:r>
          </a:p>
          <a:p>
            <a:pPr>
              <a:buNone/>
            </a:pP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Yavaş ilerleyen enfeksiyon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25404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643050"/>
            <a:ext cx="7467600" cy="4830902"/>
          </a:xfrm>
        </p:spPr>
        <p:txBody>
          <a:bodyPr/>
          <a:lstStyle/>
          <a:p>
            <a:r>
              <a:rPr lang="tr-TR" dirty="0"/>
              <a:t>Doğal </a:t>
            </a:r>
            <a:r>
              <a:rPr lang="tr-TR" dirty="0" err="1"/>
              <a:t>immün</a:t>
            </a:r>
            <a:r>
              <a:rPr lang="tr-TR" dirty="0"/>
              <a:t> yanıt mekanizmaları</a:t>
            </a:r>
          </a:p>
          <a:p>
            <a:r>
              <a:rPr lang="tr-TR" dirty="0"/>
              <a:t>Kazanılmış (özgül) </a:t>
            </a:r>
            <a:r>
              <a:rPr lang="tr-TR" dirty="0" err="1"/>
              <a:t>immün</a:t>
            </a:r>
            <a:r>
              <a:rPr lang="tr-TR" dirty="0"/>
              <a:t> yanıt mekanizmaları</a:t>
            </a:r>
          </a:p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dirty="0"/>
              <a:t>Bu mekanizmalar ayrı ayrı değil, </a:t>
            </a:r>
          </a:p>
          <a:p>
            <a:pPr>
              <a:buNone/>
            </a:pPr>
            <a:r>
              <a:rPr lang="tr-TR" dirty="0"/>
              <a:t>birbirini destekleyici nitelikte savunma yapar.</a:t>
            </a:r>
          </a:p>
          <a:p>
            <a:pPr>
              <a:buNone/>
            </a:pPr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785786" y="500042"/>
            <a:ext cx="7643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VİRÜS ENFEKSİYONLARINA KARŞI </a:t>
            </a:r>
          </a:p>
          <a:p>
            <a:r>
              <a:rPr lang="tr-TR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İMMÜN YANIT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Doğal </a:t>
            </a:r>
            <a:r>
              <a:rPr lang="tr-TR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immün</a:t>
            </a: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yanıt mekanizmaları :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1. Fiziksel, kimyasal ve mikrobiyolojik faktörler</a:t>
            </a:r>
          </a:p>
          <a:p>
            <a:pPr marL="514350" indent="-514350"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(deri, mukus salgısı, gözyaşı,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pH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gibi)</a:t>
            </a:r>
          </a:p>
          <a:p>
            <a:pPr marL="514350" indent="-514350"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2. Sıvısal faktörler                                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antimikrobiyal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peptidler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sitokinler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gibi)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3. Hücresel faktörler                                                  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(NK hücreleri,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eozinofiller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gibi)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tarafından oluşturulmaktadır.</a:t>
            </a:r>
          </a:p>
          <a:p>
            <a:pPr marL="514350" indent="-514350">
              <a:buAutoNum type="arabicPeriod"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AutoNum type="arabicPeriod"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866843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401080" cy="4873752"/>
          </a:xfrm>
        </p:spPr>
        <p:txBody>
          <a:bodyPr/>
          <a:lstStyle/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Virüslere karşı doğal savunmada birçok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mekanizma etkin olmakla birlikte en önemlileri;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İnterferon (IFN)</a:t>
            </a:r>
          </a:p>
          <a:p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Dendritik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hücreler (DH)</a:t>
            </a:r>
          </a:p>
          <a:p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Doğal öldürücü hücreler (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Natural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Killer; NK)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8043890" cy="5473844"/>
          </a:xfrm>
        </p:spPr>
        <p:txBody>
          <a:bodyPr/>
          <a:lstStyle/>
          <a:p>
            <a:pPr>
              <a:buNone/>
            </a:pP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İnterferon yanıtı</a:t>
            </a:r>
          </a:p>
          <a:p>
            <a:pPr>
              <a:buNone/>
            </a:pPr>
            <a:endParaRPr lang="tr-TR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Tip 1 interferonlar (IFN-a ve IFN-ß), virüsle</a:t>
            </a:r>
          </a:p>
          <a:p>
            <a:pPr>
              <a:buNone/>
            </a:pP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enfekte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memeli hücreleri tarafından sentezlenir.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 tipleri için özgül değildir.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3966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7829576" cy="554528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NK hücreleri</a:t>
            </a:r>
          </a:p>
          <a:p>
            <a:pPr>
              <a:buNone/>
            </a:pPr>
            <a:endParaRPr lang="tr-TR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Antijen özgüllüğü göstermeksizin, virüsle</a:t>
            </a:r>
          </a:p>
          <a:p>
            <a:pPr>
              <a:buNone/>
            </a:pP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enfekte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hücreleri tanıyarak öldürür.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Bu tanıma,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enfekte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hücrelerin yüzeyindeki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reseptör değişimi ile olur.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Normal hücrelerin yüzeyindeki MHC sınıf I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moleküllerinin, virüsle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enfekte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hücrelerde yok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olması, NK hücreleri aktive eder.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857232"/>
            <a:ext cx="7829576" cy="5616720"/>
          </a:xfrm>
        </p:spPr>
        <p:txBody>
          <a:bodyPr>
            <a:normAutofit/>
          </a:bodyPr>
          <a:lstStyle/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Dendritik</a:t>
            </a: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Hücreler</a:t>
            </a:r>
          </a:p>
          <a:p>
            <a:pPr>
              <a:buNone/>
            </a:pPr>
            <a:endParaRPr lang="tr-TR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Dendritik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hücre (DH)’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ler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, vücuda giren yabancı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maddelerin tanınmasında ve bağışık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yanıtlarının tetiklenmesinde rol oynarlar. 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Yüzeyinde ve içinde bulunan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Toll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benzeri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reseptörler (TLR), yabancı molekülleri algılar 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ve hücrenin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immün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yanıt mekanizmasını uyarır.</a:t>
            </a:r>
          </a:p>
        </p:txBody>
      </p:sp>
    </p:spTree>
    <p:extLst>
      <p:ext uri="{BB962C8B-B14F-4D97-AF65-F5344CB8AC3E}">
        <p14:creationId xmlns:p14="http://schemas.microsoft.com/office/powerpoint/2010/main" val="9212464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071546"/>
            <a:ext cx="7972452" cy="54024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Doğal Hücresel Proteinler</a:t>
            </a:r>
          </a:p>
          <a:p>
            <a:pPr>
              <a:buNone/>
            </a:pPr>
            <a:endParaRPr lang="tr-TR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TRIM (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Tripartite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motif) ve APOBEC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Apolipoprotein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mRNA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editing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enzyme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catalytic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polypeptide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) ailesi proteinlerinin anti-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retroviral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etkisi belirlenmiş ve bu faktörlerin HIV</a:t>
            </a:r>
          </a:p>
          <a:p>
            <a:pPr>
              <a:buNone/>
            </a:pP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replikasyonunu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engellediği gösterilmiştir.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Theterin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adı verilen hücresel protein de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HIV’ın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olgunlaşmasını önlemektedir. </a:t>
            </a:r>
          </a:p>
        </p:txBody>
      </p:sp>
    </p:spTree>
    <p:extLst>
      <p:ext uri="{BB962C8B-B14F-4D97-AF65-F5344CB8AC3E}">
        <p14:creationId xmlns:p14="http://schemas.microsoft.com/office/powerpoint/2010/main" val="33027483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285720" y="1071546"/>
            <a:ext cx="8501122" cy="5016628"/>
          </a:xfrm>
        </p:spPr>
        <p:txBody>
          <a:bodyPr/>
          <a:lstStyle/>
          <a:p>
            <a:pPr>
              <a:buNone/>
            </a:pP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Kazanılmış (Özgül) </a:t>
            </a:r>
            <a:r>
              <a:rPr lang="tr-TR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İmmün</a:t>
            </a: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Yanıt Mekanizmaları </a:t>
            </a:r>
          </a:p>
          <a:p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Konağın ilk savunma sistemi olan doğal bağışıklığın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elemanlarından kurtulan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viruslar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, özgül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immün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yanıt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mekanizmaları ile karşılaşır.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buNone/>
            </a:pP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 lenfositlerinin rol aldığı hücresel ve</a:t>
            </a:r>
          </a:p>
          <a:p>
            <a:pPr>
              <a:buNone/>
            </a:pP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 lenfositlerinin rol aldığı </a:t>
            </a:r>
            <a:r>
              <a:rPr lang="tr-TR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hümoral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buNone/>
            </a:pPr>
            <a:r>
              <a:rPr lang="tr-TR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immün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yanıt mekanizmaları.</a:t>
            </a:r>
          </a:p>
        </p:txBody>
      </p:sp>
    </p:spTree>
    <p:extLst>
      <p:ext uri="{BB962C8B-B14F-4D97-AF65-F5344CB8AC3E}">
        <p14:creationId xmlns:p14="http://schemas.microsoft.com/office/powerpoint/2010/main" val="33362158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86766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Kazanılmış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immün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yanıtta,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viral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antijenlere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karşı özgül olarak ortaya çıkan T ve B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lenfositlerinin bir kısmı bellek hücrelerini oluşturur. 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Daha hızlı yanıt</a:t>
            </a:r>
          </a:p>
          <a:p>
            <a:pPr>
              <a:buFont typeface="Wingdings" pitchFamily="2" charset="2"/>
              <a:buChar char="ü"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Etkin koruma</a:t>
            </a:r>
          </a:p>
        </p:txBody>
      </p:sp>
    </p:spTree>
    <p:extLst>
      <p:ext uri="{BB962C8B-B14F-4D97-AF65-F5344CB8AC3E}">
        <p14:creationId xmlns:p14="http://schemas.microsoft.com/office/powerpoint/2010/main" val="33194036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500174"/>
            <a:ext cx="7972452" cy="49737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Hücresel </a:t>
            </a:r>
            <a:r>
              <a:rPr lang="tr-TR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İmmün</a:t>
            </a: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Yanıt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CD4+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Th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ve CD8+CTL hücreleri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Özgül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immün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yanıtta, T lenfositlerinin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yabancıyı tanıma olayında, doku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uygunluj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antijenleri olarak bilinen MHC (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Major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Histocompatibility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Complex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) molekülleri görevlidir.</a:t>
            </a:r>
          </a:p>
          <a:p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2674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071546"/>
            <a:ext cx="7467600" cy="540240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Hümoral</a:t>
            </a: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İmmün</a:t>
            </a: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Yanıt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Aktive B lenfositleri ve antikorlar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Antikorların en önemli fonksiyonlarından birisi nötralizasyon olayıdır. 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Nötralizasyon,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IgA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IgM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IgG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tipi antikorlar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tarafından, virüsün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enfektivitesinin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ortadan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kaldırılmasıdır.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Nötralizasyon yapan antikorlara </a:t>
            </a:r>
            <a:r>
              <a:rPr lang="tr-TR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nötralizan</a:t>
            </a:r>
            <a:endParaRPr lang="tr-TR" dirty="0">
              <a:solidFill>
                <a:schemeClr val="accent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antikorlar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adı verilir.</a:t>
            </a:r>
          </a:p>
        </p:txBody>
      </p:sp>
    </p:spTree>
    <p:extLst>
      <p:ext uri="{BB962C8B-B14F-4D97-AF65-F5344CB8AC3E}">
        <p14:creationId xmlns:p14="http://schemas.microsoft.com/office/powerpoint/2010/main" val="38218455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dirty="0"/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Viral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partiküllerin kümeler oluşturulmasına yol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açarak, yeni hücreleri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enfekte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etmesini önleyen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antikorlara </a:t>
            </a:r>
            <a:r>
              <a:rPr lang="tr-TR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aglütinan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antikor 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adı verilir.</a:t>
            </a:r>
          </a:p>
        </p:txBody>
      </p:sp>
    </p:spTree>
    <p:extLst>
      <p:ext uri="{BB962C8B-B14F-4D97-AF65-F5344CB8AC3E}">
        <p14:creationId xmlns:p14="http://schemas.microsoft.com/office/powerpoint/2010/main" val="7002573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357158" y="1214422"/>
            <a:ext cx="8572560" cy="5259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Opsonizasyon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üzeri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kompleman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komponenti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(C3b) ya da antikorlarla (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IgG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IgM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kaplanmış virüslerin,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makrofajlar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tarafından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tanınarak fagosite edilmesidir.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Komplemana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bağlı </a:t>
            </a:r>
            <a:r>
              <a:rPr lang="tr-TR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sitotoksisite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(CDC);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enfekte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bir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hücrede eksprese edilen virüs antijenlerine, özgül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antikorların bağlanması ve oluşan bu antijen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antikor kompleksinin,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komplemanı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aktive etmesidir.</a:t>
            </a:r>
          </a:p>
        </p:txBody>
      </p:sp>
    </p:spTree>
    <p:extLst>
      <p:ext uri="{BB962C8B-B14F-4D97-AF65-F5344CB8AC3E}">
        <p14:creationId xmlns:p14="http://schemas.microsoft.com/office/powerpoint/2010/main" val="20015287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829576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Antikora bağımlı hücresel </a:t>
            </a:r>
            <a:r>
              <a:rPr lang="tr-TR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sitotoksisite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(ADCC):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Virüsle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enfekte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hücrelerin yüzeyinde eksprese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edilen antijenlere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Fab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kısımlarıyla bağlanan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antikorların,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Fc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kısımlarıyla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efektör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hücreleri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aktive etmesi ve hedef hücrenin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lizisine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yardımcı olmasıdır. </a:t>
            </a:r>
          </a:p>
        </p:txBody>
      </p:sp>
    </p:spTree>
    <p:extLst>
      <p:ext uri="{BB962C8B-B14F-4D97-AF65-F5344CB8AC3E}">
        <p14:creationId xmlns:p14="http://schemas.microsoft.com/office/powerpoint/2010/main" val="9948733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39718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2071678"/>
            <a:ext cx="7467600" cy="4402274"/>
          </a:xfrm>
        </p:spPr>
        <p:txBody>
          <a:bodyPr/>
          <a:lstStyle/>
          <a:p>
            <a:pPr>
              <a:buNone/>
            </a:pP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Viral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taklit molekülleri :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AutoNum type="alphaLcPeriod"/>
            </a:pP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Virokinler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AutoNum type="alphaLcPeriod"/>
            </a:pP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Viroseptörler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AutoNum type="alphaLcPeriod"/>
            </a:pP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Viromitigatörler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Metin kutusu"/>
          <p:cNvSpPr txBox="1"/>
          <p:nvPr/>
        </p:nvSpPr>
        <p:spPr>
          <a:xfrm>
            <a:off x="571472" y="785795"/>
            <a:ext cx="7643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VİRÜSLERİN İMMÜN YANITTAN KAÇIŞ MEKANİZMALARI</a:t>
            </a:r>
          </a:p>
        </p:txBody>
      </p:sp>
    </p:spTree>
    <p:extLst>
      <p:ext uri="{BB962C8B-B14F-4D97-AF65-F5344CB8AC3E}">
        <p14:creationId xmlns:p14="http://schemas.microsoft.com/office/powerpoint/2010/main" val="24883637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357298"/>
            <a:ext cx="7901014" cy="5116654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a. </a:t>
            </a:r>
            <a:r>
              <a:rPr lang="tr-TR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Virokinler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Virüslerin kodladığı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sitokin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homologu proteinlerdir. Enfeksiyonu arttırırlar.</a:t>
            </a:r>
          </a:p>
          <a:p>
            <a:pPr marL="514350" indent="-514350">
              <a:buAutoNum type="alphaLcPeriod"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None/>
            </a:pP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b.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Viroseptörler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Virüsler tarafından kodlanan,</a:t>
            </a:r>
          </a:p>
          <a:p>
            <a:pPr marL="514350" indent="-514350"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çözünür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sitokin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reseptörü homologlarıdır.</a:t>
            </a:r>
          </a:p>
          <a:p>
            <a:pPr marL="514350" indent="-514350"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Enfeksiyonu hızlandırırlar.</a:t>
            </a:r>
          </a:p>
          <a:p>
            <a:pPr marL="514350" indent="-514350">
              <a:buAutoNum type="alphaLcPeriod"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c.</a:t>
            </a:r>
            <a:r>
              <a:rPr lang="tr-TR" sz="2000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Viromitigatörler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Viral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sağkalımı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kolaylaştıran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faktörlerdir. Hücrenin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apoptozunu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önleyerek,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virüslerin hücrede devamlılığını sağlarlar.</a:t>
            </a:r>
          </a:p>
          <a:p>
            <a:pPr marL="514350" indent="-514350">
              <a:buAutoNum type="alphaLcPeriod"/>
            </a:pPr>
            <a:endParaRPr lang="tr-TR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Virüslerin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immün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sistemden kaçmak için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kullandıkları stratejiler, virüslerin pasif ya da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aktif davranış şekillerine göre gruplandırılabilir: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AutoNum type="arabicPeriod"/>
            </a:pP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Pasif Mekanizmalar</a:t>
            </a:r>
          </a:p>
          <a:p>
            <a:pPr marL="514350" indent="-514350">
              <a:buAutoNum type="arabicPeriod"/>
            </a:pP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Aktif Mekanizmalar</a:t>
            </a:r>
          </a:p>
        </p:txBody>
      </p:sp>
    </p:spTree>
    <p:extLst>
      <p:ext uri="{BB962C8B-B14F-4D97-AF65-F5344CB8AC3E}">
        <p14:creationId xmlns:p14="http://schemas.microsoft.com/office/powerpoint/2010/main" val="36327271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Pasif Mekanizmalar</a:t>
            </a:r>
          </a:p>
          <a:p>
            <a:pPr>
              <a:buNone/>
            </a:pPr>
            <a:endParaRPr lang="tr-TR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Bu mekanizmalar, virüsün konak hücre ile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olan doğal ilişkisinin özelliğine dayanmaktadır.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Herpes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virüslerin,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immün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yanıt hücreleri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tarafından tanınmaması gibi.</a:t>
            </a:r>
          </a:p>
        </p:txBody>
      </p:sp>
    </p:spTree>
    <p:extLst>
      <p:ext uri="{BB962C8B-B14F-4D97-AF65-F5344CB8AC3E}">
        <p14:creationId xmlns:p14="http://schemas.microsoft.com/office/powerpoint/2010/main" val="27004103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357158" y="1600200"/>
            <a:ext cx="8643998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Aktif Mekanizmalar</a:t>
            </a:r>
          </a:p>
          <a:p>
            <a:pPr>
              <a:buNone/>
            </a:pPr>
            <a:endParaRPr lang="tr-TR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Virüslerin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immün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yanıttan aktif olarak kaçmaları,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konağın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immün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yanıtının değişmesine yol açan</a:t>
            </a:r>
          </a:p>
          <a:p>
            <a:pPr>
              <a:buNone/>
            </a:pP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immünomodülatör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proteinler (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viral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taklit molekülleri)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üretmeleri ile gerçekleşir.</a:t>
            </a:r>
          </a:p>
          <a:p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96842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sz="quarter" idx="1"/>
          </p:nvPr>
        </p:nvGraphicFramePr>
        <p:xfrm>
          <a:off x="428596" y="1428736"/>
          <a:ext cx="8229600" cy="37423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043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86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3152"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Kaçış</a:t>
                      </a:r>
                      <a:r>
                        <a:rPr lang="tr-TR" sz="200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Stratejisi</a:t>
                      </a:r>
                      <a:endParaRPr lang="tr-TR" sz="20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Örnek Virüsler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152">
                <a:tc>
                  <a:txBody>
                    <a:bodyPr/>
                    <a:lstStyle/>
                    <a:p>
                      <a:r>
                        <a:rPr lang="tr-TR" sz="200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Latentlik</a:t>
                      </a:r>
                      <a:endParaRPr lang="tr-TR" sz="20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Herpes</a:t>
                      </a:r>
                      <a:r>
                        <a:rPr lang="tr-TR" sz="2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grubu virüsler, HIV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6462"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NK hücre fonksiyonun bozulması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HIV, CMV, EBV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152"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İnterferon yanıtının bozulması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HCV, HPV, Ebola, Kuduz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6462">
                <a:tc>
                  <a:txBody>
                    <a:bodyPr/>
                    <a:lstStyle/>
                    <a:p>
                      <a:r>
                        <a:rPr lang="tr-TR" sz="200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Apoptozun</a:t>
                      </a:r>
                      <a:r>
                        <a:rPr lang="tr-TR" sz="2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tr-TR" sz="200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inhibisyonu</a:t>
                      </a:r>
                      <a:endParaRPr lang="tr-TR" sz="20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EBV, HSV, HCV, </a:t>
                      </a:r>
                      <a:r>
                        <a:rPr lang="tr-TR" sz="200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adeno</a:t>
                      </a:r>
                      <a:r>
                        <a:rPr lang="tr-TR" sz="2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ve </a:t>
                      </a:r>
                      <a:r>
                        <a:rPr lang="tr-TR" sz="200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poks</a:t>
                      </a:r>
                      <a:r>
                        <a:rPr lang="tr-TR" sz="2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virüsler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4 Metin kutusu"/>
          <p:cNvSpPr txBox="1"/>
          <p:nvPr/>
        </p:nvSpPr>
        <p:spPr>
          <a:xfrm>
            <a:off x="500034" y="5357826"/>
            <a:ext cx="778674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/>
              <a:t>CMV :  </a:t>
            </a:r>
            <a:r>
              <a:rPr lang="tr-TR" sz="1400" b="1" dirty="0" err="1"/>
              <a:t>Sitomegalovirüs</a:t>
            </a:r>
            <a:endParaRPr lang="tr-TR" sz="1400" b="1" dirty="0"/>
          </a:p>
          <a:p>
            <a:r>
              <a:rPr lang="tr-TR" sz="1400" b="1" dirty="0"/>
              <a:t>EBV  :   </a:t>
            </a:r>
            <a:r>
              <a:rPr lang="tr-TR" sz="1400" b="1" dirty="0" err="1"/>
              <a:t>Epstein</a:t>
            </a:r>
            <a:r>
              <a:rPr lang="tr-TR" sz="1400" b="1" dirty="0"/>
              <a:t>-</a:t>
            </a:r>
            <a:r>
              <a:rPr lang="tr-TR" sz="1400" b="1" dirty="0" err="1"/>
              <a:t>Barr</a:t>
            </a:r>
            <a:r>
              <a:rPr lang="tr-TR" sz="1400" b="1" dirty="0"/>
              <a:t> virüs</a:t>
            </a:r>
          </a:p>
          <a:p>
            <a:r>
              <a:rPr lang="tr-TR" sz="1400" b="1" dirty="0"/>
              <a:t>HCV  :  Hepatit C virüsü</a:t>
            </a:r>
          </a:p>
          <a:p>
            <a:r>
              <a:rPr lang="tr-TR" sz="1400" b="1" dirty="0"/>
              <a:t>HIV    :  İnsan </a:t>
            </a:r>
            <a:r>
              <a:rPr lang="tr-TR" sz="1400" b="1" dirty="0" err="1"/>
              <a:t>immün</a:t>
            </a:r>
            <a:r>
              <a:rPr lang="tr-TR" sz="1400" b="1" dirty="0"/>
              <a:t> yetmezlik virüsü</a:t>
            </a:r>
          </a:p>
          <a:p>
            <a:r>
              <a:rPr lang="tr-TR" sz="1400" b="1" dirty="0"/>
              <a:t>HPV   :  İnsan </a:t>
            </a:r>
            <a:r>
              <a:rPr lang="tr-TR" sz="1400" b="1" dirty="0" err="1"/>
              <a:t>papilloma</a:t>
            </a:r>
            <a:r>
              <a:rPr lang="tr-TR" sz="1400" b="1" dirty="0"/>
              <a:t> virüsü</a:t>
            </a:r>
          </a:p>
          <a:p>
            <a:r>
              <a:rPr lang="tr-TR" sz="1400" b="1" dirty="0"/>
              <a:t>HSV   :  </a:t>
            </a:r>
            <a:r>
              <a:rPr lang="tr-TR" sz="1400" b="1" dirty="0" err="1"/>
              <a:t>Herpes</a:t>
            </a:r>
            <a:r>
              <a:rPr lang="tr-TR" sz="1400" b="1" dirty="0"/>
              <a:t> </a:t>
            </a:r>
            <a:r>
              <a:rPr lang="tr-TR" sz="1400" b="1" dirty="0" err="1"/>
              <a:t>simpleks</a:t>
            </a:r>
            <a:r>
              <a:rPr lang="tr-TR" sz="1400" b="1" dirty="0"/>
              <a:t> virüsü</a:t>
            </a:r>
          </a:p>
          <a:p>
            <a:endParaRPr lang="tr-TR" dirty="0"/>
          </a:p>
        </p:txBody>
      </p:sp>
      <p:sp>
        <p:nvSpPr>
          <p:cNvPr id="6" name="5 Metin kutusu"/>
          <p:cNvSpPr txBox="1"/>
          <p:nvPr/>
        </p:nvSpPr>
        <p:spPr>
          <a:xfrm>
            <a:off x="571472" y="571480"/>
            <a:ext cx="8143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VİRÜSLERİN İMMÜN SİSTEMDEN KAÇIŞ İÇİN KULLANDIKLARI STRATEJİLER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85720" y="785794"/>
            <a:ext cx="8858280" cy="5688158"/>
          </a:xfrm>
        </p:spPr>
        <p:txBody>
          <a:bodyPr/>
          <a:lstStyle/>
          <a:p>
            <a:pPr>
              <a:buNone/>
            </a:pPr>
            <a:r>
              <a:rPr lang="tr-T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VİRÜSLERİN NEDEN OLDUĞU İMMÜNOPATOLOJİ</a:t>
            </a:r>
          </a:p>
          <a:p>
            <a:pPr>
              <a:buNone/>
            </a:pPr>
            <a:endParaRPr lang="tr-TR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Hücresel </a:t>
            </a:r>
            <a:r>
              <a:rPr lang="tr-TR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immünopatoloji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özellikle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persistan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enfeksiyonlarda, aktive olmuş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sitotoksik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T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lenfositlerinin, konağa zarar vermesi sonucu oluşur.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Kronik Hepatit B ve Hepatit C enfeksiyonları gibi.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Hümoral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immünopatoloji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virüslere karşı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oluşan antikorların tetiklediği mekanizmalar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sonucu, doku hasarının oluşmasıdır.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EBV’nin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neden olduğu EMN enfeksiyonu gibi.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11156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857232"/>
            <a:ext cx="8258204" cy="5616720"/>
          </a:xfrm>
        </p:spPr>
        <p:txBody>
          <a:bodyPr/>
          <a:lstStyle/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Virüsler, </a:t>
            </a:r>
            <a:r>
              <a:rPr lang="tr-TR" dirty="0" err="1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otoimmün</a:t>
            </a:r>
            <a:r>
              <a:rPr lang="tr-TR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hastalıkların (OİH)</a:t>
            </a:r>
          </a:p>
          <a:p>
            <a:pPr>
              <a:buNone/>
            </a:pP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gelişiminde de etkilidir.</a:t>
            </a:r>
          </a:p>
          <a:p>
            <a:pPr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Viral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taklit proteinleri ile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immün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toleransın kırılması</a:t>
            </a:r>
          </a:p>
          <a:p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Özgül olmayan T hücre aktivasyonu</a:t>
            </a:r>
          </a:p>
          <a:p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Otoreaktif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B hücre aktivasyonu</a:t>
            </a:r>
          </a:p>
          <a:p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Viral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persistans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mba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623</TotalTime>
  <Words>2069</Words>
  <Application>Microsoft Macintosh PowerPoint</Application>
  <PresentationFormat>Ekran Gösterisi (4:3)</PresentationFormat>
  <Paragraphs>444</Paragraphs>
  <Slides>48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48</vt:i4>
      </vt:variant>
    </vt:vector>
  </HeadingPairs>
  <TitlesOfParts>
    <vt:vector size="55" baseType="lpstr">
      <vt:lpstr>Arial</vt:lpstr>
      <vt:lpstr>Calibri</vt:lpstr>
      <vt:lpstr>Century Schoolbook</vt:lpstr>
      <vt:lpstr>Verdana</vt:lpstr>
      <vt:lpstr>Wingdings</vt:lpstr>
      <vt:lpstr>Wingdings 2</vt:lpstr>
      <vt:lpstr>Cumba</vt:lpstr>
      <vt:lpstr> VİRÜS HASTALIKLARINDA  PATOGENEZ VE İMMÜNİTE</vt:lpstr>
      <vt:lpstr>İÇERİK </vt:lpstr>
      <vt:lpstr>PowerPoint Sunusu</vt:lpstr>
      <vt:lpstr>PowerPoint Sunusu</vt:lpstr>
      <vt:lpstr>PowerPoint Sunusu</vt:lpstr>
      <vt:lpstr>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VİRÜS HASTALIKLARINDA PATOGENEZ VE İMMÜNİTE</dc:title>
  <dc:creator>asd</dc:creator>
  <cp:lastModifiedBy>ali osman adıgüzel</cp:lastModifiedBy>
  <cp:revision>67</cp:revision>
  <dcterms:created xsi:type="dcterms:W3CDTF">2019-12-23T16:40:05Z</dcterms:created>
  <dcterms:modified xsi:type="dcterms:W3CDTF">2020-01-14T23:59:59Z</dcterms:modified>
</cp:coreProperties>
</file>