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0" r:id="rId1"/>
  </p:sldMasterIdLst>
  <p:notesMasterIdLst>
    <p:notesMasterId r:id="rId66"/>
  </p:notesMasterIdLst>
  <p:handoutMasterIdLst>
    <p:handoutMasterId r:id="rId67"/>
  </p:handoutMasterIdLst>
  <p:sldIdLst>
    <p:sldId id="334" r:id="rId2"/>
    <p:sldId id="342" r:id="rId3"/>
    <p:sldId id="343" r:id="rId4"/>
    <p:sldId id="428" r:id="rId5"/>
    <p:sldId id="401" r:id="rId6"/>
    <p:sldId id="344" r:id="rId7"/>
    <p:sldId id="348" r:id="rId8"/>
    <p:sldId id="345" r:id="rId9"/>
    <p:sldId id="436" r:id="rId10"/>
    <p:sldId id="421" r:id="rId11"/>
    <p:sldId id="378" r:id="rId12"/>
    <p:sldId id="404" r:id="rId13"/>
    <p:sldId id="379" r:id="rId14"/>
    <p:sldId id="405" r:id="rId15"/>
    <p:sldId id="406" r:id="rId16"/>
    <p:sldId id="380" r:id="rId17"/>
    <p:sldId id="407" r:id="rId18"/>
    <p:sldId id="408" r:id="rId19"/>
    <p:sldId id="409" r:id="rId20"/>
    <p:sldId id="381" r:id="rId21"/>
    <p:sldId id="382" r:id="rId22"/>
    <p:sldId id="383" r:id="rId23"/>
    <p:sldId id="402" r:id="rId24"/>
    <p:sldId id="384" r:id="rId25"/>
    <p:sldId id="385" r:id="rId26"/>
    <p:sldId id="386" r:id="rId27"/>
    <p:sldId id="412" r:id="rId28"/>
    <p:sldId id="415" r:id="rId29"/>
    <p:sldId id="417" r:id="rId30"/>
    <p:sldId id="414" r:id="rId31"/>
    <p:sldId id="422" r:id="rId32"/>
    <p:sldId id="411" r:id="rId33"/>
    <p:sldId id="416" r:id="rId34"/>
    <p:sldId id="387" r:id="rId35"/>
    <p:sldId id="413" r:id="rId36"/>
    <p:sldId id="388" r:id="rId37"/>
    <p:sldId id="419" r:id="rId38"/>
    <p:sldId id="418" r:id="rId39"/>
    <p:sldId id="420" r:id="rId40"/>
    <p:sldId id="389" r:id="rId41"/>
    <p:sldId id="423" r:id="rId42"/>
    <p:sldId id="424" r:id="rId43"/>
    <p:sldId id="390" r:id="rId44"/>
    <p:sldId id="425" r:id="rId45"/>
    <p:sldId id="437" r:id="rId46"/>
    <p:sldId id="391" r:id="rId47"/>
    <p:sldId id="432" r:id="rId48"/>
    <p:sldId id="392" r:id="rId49"/>
    <p:sldId id="426" r:id="rId50"/>
    <p:sldId id="431" r:id="rId51"/>
    <p:sldId id="427" r:id="rId52"/>
    <p:sldId id="393" r:id="rId53"/>
    <p:sldId id="429" r:id="rId54"/>
    <p:sldId id="433" r:id="rId55"/>
    <p:sldId id="434" r:id="rId56"/>
    <p:sldId id="435" r:id="rId57"/>
    <p:sldId id="430" r:id="rId58"/>
    <p:sldId id="394" r:id="rId59"/>
    <p:sldId id="395" r:id="rId60"/>
    <p:sldId id="396" r:id="rId61"/>
    <p:sldId id="397" r:id="rId62"/>
    <p:sldId id="398" r:id="rId63"/>
    <p:sldId id="399" r:id="rId64"/>
    <p:sldId id="400" r:id="rId65"/>
  </p:sldIdLst>
  <p:sldSz cx="9144000" cy="5143500" type="screen16x9"/>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D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480" y="-13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7D589E6-EC4E-DA4E-AC81-5F7A8F0DADCC}" type="datetimeFigureOut">
              <a:rPr lang="en-US" smtClean="0"/>
              <a:t>10/7/2019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2FE893-9B7B-4340-AEB1-955372E10234}" type="slidenum">
              <a:rPr lang="en-US" smtClean="0"/>
              <a:t>‹#›</a:t>
            </a:fld>
            <a:endParaRPr lang="en-US"/>
          </a:p>
        </p:txBody>
      </p:sp>
    </p:spTree>
    <p:extLst>
      <p:ext uri="{BB962C8B-B14F-4D97-AF65-F5344CB8AC3E}">
        <p14:creationId xmlns:p14="http://schemas.microsoft.com/office/powerpoint/2010/main" val="367069877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B5EE64-E5ED-D648-AB2B-DA61F918A829}" type="datetimeFigureOut">
              <a:rPr lang="en-US" smtClean="0"/>
              <a:t>10/7/2019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84B2E4-9AAA-5746-A5F5-CCA2571CDE4A}" type="slidenum">
              <a:rPr lang="en-US" smtClean="0"/>
              <a:t>‹#›</a:t>
            </a:fld>
            <a:endParaRPr lang="en-US"/>
          </a:p>
        </p:txBody>
      </p:sp>
    </p:spTree>
    <p:extLst>
      <p:ext uri="{BB962C8B-B14F-4D97-AF65-F5344CB8AC3E}">
        <p14:creationId xmlns:p14="http://schemas.microsoft.com/office/powerpoint/2010/main" val="190721810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tr-TR"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lang="en-US"/>
          </a:p>
        </p:txBody>
      </p:sp>
      <p:sp>
        <p:nvSpPr>
          <p:cNvPr id="4" name="Date Placeholder 3"/>
          <p:cNvSpPr>
            <a:spLocks noGrp="1"/>
          </p:cNvSpPr>
          <p:nvPr>
            <p:ph type="dt" sz="half" idx="10"/>
          </p:nvPr>
        </p:nvSpPr>
        <p:spPr/>
        <p:txBody>
          <a:bodyPr/>
          <a:lstStyle/>
          <a:p>
            <a:fld id="{1AC06648-22FD-124D-A718-DB1E241CD9B0}" type="datetime1">
              <a:rPr lang="tr-TR" smtClean="0"/>
              <a:t>7.10.2019</a:t>
            </a:fld>
            <a:endParaRPr lang="tr-TR"/>
          </a:p>
        </p:txBody>
      </p:sp>
      <p:sp>
        <p:nvSpPr>
          <p:cNvPr id="5" name="Footer Placeholder 4"/>
          <p:cNvSpPr>
            <a:spLocks noGrp="1"/>
          </p:cNvSpPr>
          <p:nvPr>
            <p:ph type="ftr" sz="quarter" idx="11"/>
          </p:nvPr>
        </p:nvSpPr>
        <p:spPr/>
        <p:txBody>
          <a:bodyPr/>
          <a:lstStyle/>
          <a:p>
            <a:r>
              <a:rPr lang="tr-TR" smtClean="0"/>
              <a:t>Doç. Dr. Ali TOMAK</a:t>
            </a:r>
            <a:endParaRPr lang="tr-TR"/>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extLst>
      <p:ext uri="{BB962C8B-B14F-4D97-AF65-F5344CB8AC3E}">
        <p14:creationId xmlns:p14="http://schemas.microsoft.com/office/powerpoint/2010/main" val="221859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8F3BC052-8433-B54C-892F-71AA8F3AD7C4}" type="datetime1">
              <a:rPr lang="tr-TR" smtClean="0"/>
              <a:t>7.10.2019</a:t>
            </a:fld>
            <a:endParaRPr lang="tr-TR"/>
          </a:p>
        </p:txBody>
      </p:sp>
      <p:sp>
        <p:nvSpPr>
          <p:cNvPr id="5" name="Footer Placeholder 4"/>
          <p:cNvSpPr>
            <a:spLocks noGrp="1"/>
          </p:cNvSpPr>
          <p:nvPr>
            <p:ph type="ftr" sz="quarter" idx="11"/>
          </p:nvPr>
        </p:nvSpPr>
        <p:spPr/>
        <p:txBody>
          <a:bodyPr/>
          <a:lstStyle/>
          <a:p>
            <a:r>
              <a:rPr lang="tr-TR" smtClean="0"/>
              <a:t>Doç. Dr. Ali TOMAK</a:t>
            </a:r>
            <a:endParaRPr lang="tr-TR"/>
          </a:p>
        </p:txBody>
      </p:sp>
      <p:sp>
        <p:nvSpPr>
          <p:cNvPr id="6" name="Slide Number Placeholder 5"/>
          <p:cNvSpPr>
            <a:spLocks noGrp="1"/>
          </p:cNvSpPr>
          <p:nvPr>
            <p:ph type="sldNum" sz="quarter" idx="12"/>
          </p:nvPr>
        </p:nvSpPr>
        <p:spPr/>
        <p:txBody>
          <a:bodyPr/>
          <a:lstStyle/>
          <a:p>
            <a:fld id="{769A5748-185C-4524-93D2-EFE8872D11AD}" type="slidenum">
              <a:rPr lang="tr-TR" smtClean="0"/>
              <a:t>‹#›</a:t>
            </a:fld>
            <a:endParaRPr lang="tr-TR"/>
          </a:p>
        </p:txBody>
      </p:sp>
    </p:spTree>
    <p:extLst>
      <p:ext uri="{BB962C8B-B14F-4D97-AF65-F5344CB8AC3E}">
        <p14:creationId xmlns:p14="http://schemas.microsoft.com/office/powerpoint/2010/main" val="40035536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tr-TR"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3D1BB030-D3E0-0D4D-9A28-95A9DAB1E364}" type="datetime1">
              <a:rPr lang="tr-TR" smtClean="0"/>
              <a:t>7.10.2019</a:t>
            </a:fld>
            <a:endParaRPr lang="tr-TR"/>
          </a:p>
        </p:txBody>
      </p:sp>
      <p:sp>
        <p:nvSpPr>
          <p:cNvPr id="5" name="Footer Placeholder 4"/>
          <p:cNvSpPr>
            <a:spLocks noGrp="1"/>
          </p:cNvSpPr>
          <p:nvPr>
            <p:ph type="ftr" sz="quarter" idx="11"/>
          </p:nvPr>
        </p:nvSpPr>
        <p:spPr/>
        <p:txBody>
          <a:bodyPr/>
          <a:lstStyle/>
          <a:p>
            <a:r>
              <a:rPr lang="tr-TR" smtClean="0"/>
              <a:t>Doç. Dr. Ali TOMAK</a:t>
            </a:r>
            <a:endParaRPr lang="tr-TR"/>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extLst>
      <p:ext uri="{BB962C8B-B14F-4D97-AF65-F5344CB8AC3E}">
        <p14:creationId xmlns:p14="http://schemas.microsoft.com/office/powerpoint/2010/main" val="40732014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Date Placeholder 4"/>
          <p:cNvSpPr>
            <a:spLocks noGrp="1"/>
          </p:cNvSpPr>
          <p:nvPr>
            <p:ph type="dt" sz="half" idx="10"/>
          </p:nvPr>
        </p:nvSpPr>
        <p:spPr/>
        <p:txBody>
          <a:bodyPr/>
          <a:lstStyle/>
          <a:p>
            <a:fld id="{EDFFB583-8575-4D45-B5D0-0C35CFE578A9}" type="datetime1">
              <a:rPr lang="tr-TR" smtClean="0"/>
              <a:t>7.10.2019</a:t>
            </a:fld>
            <a:endParaRPr lang="tr-TR"/>
          </a:p>
        </p:txBody>
      </p:sp>
      <p:sp>
        <p:nvSpPr>
          <p:cNvPr id="6" name="Footer Placeholder 5"/>
          <p:cNvSpPr>
            <a:spLocks noGrp="1"/>
          </p:cNvSpPr>
          <p:nvPr>
            <p:ph type="ftr" sz="quarter" idx="11"/>
          </p:nvPr>
        </p:nvSpPr>
        <p:spPr/>
        <p:txBody>
          <a:bodyPr/>
          <a:lstStyle/>
          <a:p>
            <a:r>
              <a:rPr lang="tr-TR" smtClean="0"/>
              <a:t>Doç. Dr. Ali TOMAK</a:t>
            </a:r>
            <a:endParaRPr lang="tr-TR"/>
          </a:p>
        </p:txBody>
      </p:sp>
      <p:sp>
        <p:nvSpPr>
          <p:cNvPr id="7" name="Slide Number Placeholder 6"/>
          <p:cNvSpPr>
            <a:spLocks noGrp="1"/>
          </p:cNvSpPr>
          <p:nvPr>
            <p:ph type="sldNum" sz="quarter" idx="12"/>
          </p:nvPr>
        </p:nvSpPr>
        <p:spPr/>
        <p:txBody>
          <a:bodyPr/>
          <a:lstStyle/>
          <a:p>
            <a:fld id="{769A5748-185C-4524-93D2-EFE8872D11AD}" type="slidenum">
              <a:rPr lang="tr-TR" smtClean="0"/>
              <a:t>‹#›</a:t>
            </a:fld>
            <a:endParaRPr lang="tr-TR"/>
          </a:p>
        </p:txBody>
      </p:sp>
    </p:spTree>
    <p:extLst>
      <p:ext uri="{BB962C8B-B14F-4D97-AF65-F5344CB8AC3E}">
        <p14:creationId xmlns:p14="http://schemas.microsoft.com/office/powerpoint/2010/main" val="382647187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Date Placeholder 6"/>
          <p:cNvSpPr>
            <a:spLocks noGrp="1"/>
          </p:cNvSpPr>
          <p:nvPr>
            <p:ph type="dt" sz="half" idx="10"/>
          </p:nvPr>
        </p:nvSpPr>
        <p:spPr/>
        <p:txBody>
          <a:bodyPr/>
          <a:lstStyle/>
          <a:p>
            <a:fld id="{D7BE514E-C0AE-0A47-9D63-DEA758F9F88E}" type="datetime1">
              <a:rPr lang="tr-TR" smtClean="0"/>
              <a:t>7.10.2019</a:t>
            </a:fld>
            <a:endParaRPr lang="tr-TR"/>
          </a:p>
        </p:txBody>
      </p:sp>
      <p:sp>
        <p:nvSpPr>
          <p:cNvPr id="8" name="Footer Placeholder 7"/>
          <p:cNvSpPr>
            <a:spLocks noGrp="1"/>
          </p:cNvSpPr>
          <p:nvPr>
            <p:ph type="ftr" sz="quarter" idx="11"/>
          </p:nvPr>
        </p:nvSpPr>
        <p:spPr/>
        <p:txBody>
          <a:bodyPr/>
          <a:lstStyle/>
          <a:p>
            <a:r>
              <a:rPr lang="tr-TR" smtClean="0"/>
              <a:t>Doç. Dr. Ali TOMAK</a:t>
            </a:r>
            <a:endParaRPr lang="tr-TR"/>
          </a:p>
        </p:txBody>
      </p:sp>
      <p:sp>
        <p:nvSpPr>
          <p:cNvPr id="9" name="Slide Number Placeholder 8"/>
          <p:cNvSpPr>
            <a:spLocks noGrp="1"/>
          </p:cNvSpPr>
          <p:nvPr>
            <p:ph type="sldNum" sz="quarter" idx="12"/>
          </p:nvPr>
        </p:nvSpPr>
        <p:spPr/>
        <p:txBody>
          <a:bodyPr/>
          <a:lstStyle/>
          <a:p>
            <a:fld id="{769A5748-185C-4524-93D2-EFE8872D11AD}" type="slidenum">
              <a:rPr lang="tr-TR" smtClean="0"/>
              <a:t>‹#›</a:t>
            </a:fld>
            <a:endParaRPr lang="tr-TR"/>
          </a:p>
        </p:txBody>
      </p:sp>
    </p:spTree>
    <p:extLst>
      <p:ext uri="{BB962C8B-B14F-4D97-AF65-F5344CB8AC3E}">
        <p14:creationId xmlns:p14="http://schemas.microsoft.com/office/powerpoint/2010/main" val="211115617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Date Placeholder 2"/>
          <p:cNvSpPr>
            <a:spLocks noGrp="1"/>
          </p:cNvSpPr>
          <p:nvPr>
            <p:ph type="dt" sz="half" idx="10"/>
          </p:nvPr>
        </p:nvSpPr>
        <p:spPr/>
        <p:txBody>
          <a:bodyPr/>
          <a:lstStyle/>
          <a:p>
            <a:fld id="{768DFA8F-6A1B-FB43-B7F8-1ADC4B5396AC}" type="datetime1">
              <a:rPr lang="tr-TR" smtClean="0"/>
              <a:t>7.10.2019</a:t>
            </a:fld>
            <a:endParaRPr lang="tr-TR"/>
          </a:p>
        </p:txBody>
      </p:sp>
      <p:sp>
        <p:nvSpPr>
          <p:cNvPr id="4" name="Footer Placeholder 3"/>
          <p:cNvSpPr>
            <a:spLocks noGrp="1"/>
          </p:cNvSpPr>
          <p:nvPr>
            <p:ph type="ftr" sz="quarter" idx="11"/>
          </p:nvPr>
        </p:nvSpPr>
        <p:spPr/>
        <p:txBody>
          <a:bodyPr/>
          <a:lstStyle/>
          <a:p>
            <a:r>
              <a:rPr lang="tr-TR" smtClean="0"/>
              <a:t>Doç. Dr. Ali TOMAK</a:t>
            </a:r>
            <a:endParaRPr lang="tr-TR"/>
          </a:p>
        </p:txBody>
      </p:sp>
      <p:sp>
        <p:nvSpPr>
          <p:cNvPr id="5" name="Slide Number Placeholder 4"/>
          <p:cNvSpPr>
            <a:spLocks noGrp="1"/>
          </p:cNvSpPr>
          <p:nvPr>
            <p:ph type="sldNum" sz="quarter" idx="12"/>
          </p:nvPr>
        </p:nvSpPr>
        <p:spPr/>
        <p:txBody>
          <a:bodyPr/>
          <a:lstStyle/>
          <a:p>
            <a:fld id="{769A5748-185C-4524-93D2-EFE8872D11AD}" type="slidenum">
              <a:rPr lang="tr-TR" smtClean="0"/>
              <a:t>‹#›</a:t>
            </a:fld>
            <a:endParaRPr lang="tr-TR"/>
          </a:p>
        </p:txBody>
      </p:sp>
    </p:spTree>
    <p:extLst>
      <p:ext uri="{BB962C8B-B14F-4D97-AF65-F5344CB8AC3E}">
        <p14:creationId xmlns:p14="http://schemas.microsoft.com/office/powerpoint/2010/main" val="419906779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1DCD16-1DE1-FD4A-AE2B-152E3557DC32}" type="datetime1">
              <a:rPr lang="tr-TR" smtClean="0"/>
              <a:t>7.10.2019</a:t>
            </a:fld>
            <a:endParaRPr lang="tr-TR"/>
          </a:p>
        </p:txBody>
      </p:sp>
      <p:sp>
        <p:nvSpPr>
          <p:cNvPr id="3" name="Footer Placeholder 2"/>
          <p:cNvSpPr>
            <a:spLocks noGrp="1"/>
          </p:cNvSpPr>
          <p:nvPr>
            <p:ph type="ftr" sz="quarter" idx="11"/>
          </p:nvPr>
        </p:nvSpPr>
        <p:spPr/>
        <p:txBody>
          <a:bodyPr/>
          <a:lstStyle/>
          <a:p>
            <a:r>
              <a:rPr lang="tr-TR" smtClean="0"/>
              <a:t>Doç. Dr. Ali TOMAK</a:t>
            </a:r>
            <a:endParaRPr lang="tr-TR"/>
          </a:p>
        </p:txBody>
      </p:sp>
      <p:sp>
        <p:nvSpPr>
          <p:cNvPr id="4" name="Slide Number Placeholder 3"/>
          <p:cNvSpPr>
            <a:spLocks noGrp="1"/>
          </p:cNvSpPr>
          <p:nvPr>
            <p:ph type="sldNum" sz="quarter" idx="12"/>
          </p:nvPr>
        </p:nvSpPr>
        <p:spPr/>
        <p:txBody>
          <a:bodyPr/>
          <a:lstStyle/>
          <a:p>
            <a:fld id="{769A5748-185C-4524-93D2-EFE8872D11AD}" type="slidenum">
              <a:rPr lang="tr-TR" smtClean="0"/>
              <a:t>‹#›</a:t>
            </a:fld>
            <a:endParaRPr lang="tr-TR"/>
          </a:p>
        </p:txBody>
      </p:sp>
    </p:spTree>
    <p:extLst>
      <p:ext uri="{BB962C8B-B14F-4D97-AF65-F5344CB8AC3E}">
        <p14:creationId xmlns:p14="http://schemas.microsoft.com/office/powerpoint/2010/main" val="62135103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tr-TR"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2F325245-7F96-F442-AC2F-A3BD8CAF8E39}" type="datetime1">
              <a:rPr lang="tr-TR" smtClean="0"/>
              <a:t>7.10.2019</a:t>
            </a:fld>
            <a:endParaRPr lang="tr-TR"/>
          </a:p>
        </p:txBody>
      </p:sp>
      <p:sp>
        <p:nvSpPr>
          <p:cNvPr id="6" name="Footer Placeholder 5"/>
          <p:cNvSpPr>
            <a:spLocks noGrp="1"/>
          </p:cNvSpPr>
          <p:nvPr>
            <p:ph type="ftr" sz="quarter" idx="11"/>
          </p:nvPr>
        </p:nvSpPr>
        <p:spPr/>
        <p:txBody>
          <a:bodyPr/>
          <a:lstStyle/>
          <a:p>
            <a:r>
              <a:rPr lang="tr-TR" smtClean="0"/>
              <a:t>Doç. Dr. Ali TOMAK</a:t>
            </a:r>
            <a:endParaRPr lang="tr-TR"/>
          </a:p>
        </p:txBody>
      </p:sp>
      <p:sp>
        <p:nvSpPr>
          <p:cNvPr id="7" name="Slide Number Placeholder 6"/>
          <p:cNvSpPr>
            <a:spLocks noGrp="1"/>
          </p:cNvSpPr>
          <p:nvPr>
            <p:ph type="sldNum" sz="quarter" idx="12"/>
          </p:nvPr>
        </p:nvSpPr>
        <p:spPr/>
        <p:txBody>
          <a:bodyPr/>
          <a:lstStyle/>
          <a:p>
            <a:fld id="{769A5748-185C-4524-93D2-EFE8872D11AD}" type="slidenum">
              <a:rPr lang="tr-TR" smtClean="0"/>
              <a:t>‹#›</a:t>
            </a:fld>
            <a:endParaRPr lang="tr-TR"/>
          </a:p>
        </p:txBody>
      </p:sp>
    </p:spTree>
    <p:extLst>
      <p:ext uri="{BB962C8B-B14F-4D97-AF65-F5344CB8AC3E}">
        <p14:creationId xmlns:p14="http://schemas.microsoft.com/office/powerpoint/2010/main" val="324400816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tr-TR"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DA1E0EF1-72CF-FF40-8F63-FFD513EE339E}" type="datetime1">
              <a:rPr lang="tr-TR" smtClean="0"/>
              <a:t>7.10.2019</a:t>
            </a:fld>
            <a:endParaRPr lang="tr-TR"/>
          </a:p>
        </p:txBody>
      </p:sp>
      <p:sp>
        <p:nvSpPr>
          <p:cNvPr id="6" name="Footer Placeholder 5"/>
          <p:cNvSpPr>
            <a:spLocks noGrp="1"/>
          </p:cNvSpPr>
          <p:nvPr>
            <p:ph type="ftr" sz="quarter" idx="11"/>
          </p:nvPr>
        </p:nvSpPr>
        <p:spPr/>
        <p:txBody>
          <a:bodyPr/>
          <a:lstStyle/>
          <a:p>
            <a:r>
              <a:rPr lang="tr-TR" smtClean="0"/>
              <a:t>Doç. Dr. Ali TOMAK</a:t>
            </a:r>
            <a:endParaRPr lang="tr-TR"/>
          </a:p>
        </p:txBody>
      </p:sp>
      <p:sp>
        <p:nvSpPr>
          <p:cNvPr id="7" name="Slide Number Placeholder 6"/>
          <p:cNvSpPr>
            <a:spLocks noGrp="1"/>
          </p:cNvSpPr>
          <p:nvPr>
            <p:ph type="sldNum" sz="quarter" idx="12"/>
          </p:nvPr>
        </p:nvSpPr>
        <p:spPr/>
        <p:txBody>
          <a:bodyPr/>
          <a:lstStyle/>
          <a:p>
            <a:fld id="{769A5748-185C-4524-93D2-EFE8872D11AD}" type="slidenum">
              <a:rPr lang="tr-TR" smtClean="0"/>
              <a:t>‹#›</a:t>
            </a:fld>
            <a:endParaRPr lang="tr-TR"/>
          </a:p>
        </p:txBody>
      </p:sp>
    </p:spTree>
    <p:extLst>
      <p:ext uri="{BB962C8B-B14F-4D97-AF65-F5344CB8AC3E}">
        <p14:creationId xmlns:p14="http://schemas.microsoft.com/office/powerpoint/2010/main" val="428139839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13177BB9-459F-7449-AB5F-BF2D4C8D7C9F}" type="datetime1">
              <a:rPr lang="tr-TR" smtClean="0"/>
              <a:t>7.10.2019</a:t>
            </a:fld>
            <a:endParaRPr lang="tr-TR"/>
          </a:p>
        </p:txBody>
      </p:sp>
      <p:sp>
        <p:nvSpPr>
          <p:cNvPr id="5" name="Footer Placeholder 4"/>
          <p:cNvSpPr>
            <a:spLocks noGrp="1"/>
          </p:cNvSpPr>
          <p:nvPr>
            <p:ph type="ftr" sz="quarter" idx="11"/>
          </p:nvPr>
        </p:nvSpPr>
        <p:spPr/>
        <p:txBody>
          <a:bodyPr/>
          <a:lstStyle/>
          <a:p>
            <a:r>
              <a:rPr lang="tr-TR" smtClean="0"/>
              <a:t>Doç. Dr. Ali TOMAK</a:t>
            </a:r>
            <a:endParaRPr lang="tr-TR"/>
          </a:p>
        </p:txBody>
      </p:sp>
      <p:sp>
        <p:nvSpPr>
          <p:cNvPr id="6" name="Slide Number Placeholder 5"/>
          <p:cNvSpPr>
            <a:spLocks noGrp="1"/>
          </p:cNvSpPr>
          <p:nvPr>
            <p:ph type="sldNum" sz="quarter" idx="12"/>
          </p:nvPr>
        </p:nvSpPr>
        <p:spPr/>
        <p:txBody>
          <a:bodyPr/>
          <a:lstStyle/>
          <a:p>
            <a:fld id="{769A5748-185C-4524-93D2-EFE8872D11AD}" type="slidenum">
              <a:rPr lang="tr-TR" smtClean="0"/>
              <a:t>‹#›</a:t>
            </a:fld>
            <a:endParaRPr lang="tr-TR"/>
          </a:p>
        </p:txBody>
      </p:sp>
    </p:spTree>
    <p:extLst>
      <p:ext uri="{BB962C8B-B14F-4D97-AF65-F5344CB8AC3E}">
        <p14:creationId xmlns:p14="http://schemas.microsoft.com/office/powerpoint/2010/main" val="362297250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380E3193-C9D7-1C41-A673-23B2A8E559F4}" type="datetime1">
              <a:rPr lang="tr-TR" smtClean="0"/>
              <a:t>7.10.2019</a:t>
            </a:fld>
            <a:endParaRPr lang="tr-TR"/>
          </a:p>
        </p:txBody>
      </p:sp>
      <p:sp>
        <p:nvSpPr>
          <p:cNvPr id="5" name="Footer Placeholder 4"/>
          <p:cNvSpPr>
            <a:spLocks noGrp="1"/>
          </p:cNvSpPr>
          <p:nvPr>
            <p:ph type="ftr" sz="quarter" idx="11"/>
          </p:nvPr>
        </p:nvSpPr>
        <p:spPr/>
        <p:txBody>
          <a:bodyPr/>
          <a:lstStyle/>
          <a:p>
            <a:r>
              <a:rPr lang="tr-TR" smtClean="0"/>
              <a:t>Doç. Dr. Ali TOMAK</a:t>
            </a:r>
            <a:endParaRPr lang="tr-TR"/>
          </a:p>
        </p:txBody>
      </p:sp>
      <p:sp>
        <p:nvSpPr>
          <p:cNvPr id="6" name="Slide Number Placeholder 5"/>
          <p:cNvSpPr>
            <a:spLocks noGrp="1"/>
          </p:cNvSpPr>
          <p:nvPr>
            <p:ph type="sldNum" sz="quarter" idx="12"/>
          </p:nvPr>
        </p:nvSpPr>
        <p:spPr/>
        <p:txBody>
          <a:bodyPr/>
          <a:lstStyle/>
          <a:p>
            <a:fld id="{769A5748-185C-4524-93D2-EFE8872D11AD}" type="slidenum">
              <a:rPr lang="tr-TR" smtClean="0"/>
              <a:t>‹#›</a:t>
            </a:fld>
            <a:endParaRPr lang="tr-TR"/>
          </a:p>
        </p:txBody>
      </p:sp>
    </p:spTree>
    <p:extLst>
      <p:ext uri="{BB962C8B-B14F-4D97-AF65-F5344CB8AC3E}">
        <p14:creationId xmlns:p14="http://schemas.microsoft.com/office/powerpoint/2010/main" val="157143413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tr-TR"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5222C90-6AFA-384F-B468-48FA2C003555}" type="datetime1">
              <a:rPr lang="tr-TR" smtClean="0"/>
              <a:t>7.10.2019</a:t>
            </a:fld>
            <a:endParaRPr lang="tr-T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smtClean="0"/>
              <a:t>Doç. Dr. Ali TOMAK</a:t>
            </a:r>
            <a:endParaRPr lang="tr-T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69A5748-185C-4524-93D2-EFE8872D11AD}" type="slidenum">
              <a:rPr lang="tr-TR" smtClean="0"/>
              <a:t>‹#›</a:t>
            </a:fld>
            <a:endParaRPr lang="tr-TR"/>
          </a:p>
        </p:txBody>
      </p:sp>
    </p:spTree>
    <p:extLst>
      <p:ext uri="{BB962C8B-B14F-4D97-AF65-F5344CB8AC3E}">
        <p14:creationId xmlns:p14="http://schemas.microsoft.com/office/powerpoint/2010/main" val="602951550"/>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g"/><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39.jpg"/><Relationship Id="rId4" Type="http://schemas.openxmlformats.org/officeDocument/2006/relationships/image" Target="../media/image38.jpg"/></Relationships>
</file>

<file path=ppt/slides/_rels/slide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120080" y="843558"/>
            <a:ext cx="5756176" cy="1102519"/>
          </a:xfrm>
        </p:spPr>
        <p:txBody>
          <a:bodyPr>
            <a:normAutofit/>
          </a:bodyPr>
          <a:lstStyle/>
          <a:p>
            <a:pPr algn="l"/>
            <a:r>
              <a:rPr lang="tr-TR" sz="2600" dirty="0" smtClean="0">
                <a:solidFill>
                  <a:schemeClr val="bg1">
                    <a:lumMod val="50000"/>
                  </a:schemeClr>
                </a:solidFill>
              </a:rPr>
              <a:t>WEB SAYFALARINDA DOLAŞIM</a:t>
            </a:r>
            <a:endParaRPr lang="tr-TR" sz="2600" dirty="0">
              <a:solidFill>
                <a:schemeClr val="bg1">
                  <a:lumMod val="50000"/>
                </a:schemeClr>
              </a:solidFill>
            </a:endParaRPr>
          </a:p>
        </p:txBody>
      </p:sp>
      <p:sp>
        <p:nvSpPr>
          <p:cNvPr id="8" name="Slide Number Placeholder 7"/>
          <p:cNvSpPr>
            <a:spLocks noGrp="1"/>
          </p:cNvSpPr>
          <p:nvPr>
            <p:ph type="sldNum" sz="quarter" idx="12"/>
          </p:nvPr>
        </p:nvSpPr>
        <p:spPr/>
        <p:txBody>
          <a:bodyPr/>
          <a:lstStyle/>
          <a:p>
            <a:fld id="{93E4AAA4-6363-4581-962D-1ACCC2D600C5}" type="slidenum">
              <a:rPr lang="en-US" smtClean="0"/>
              <a:t>1</a:t>
            </a:fld>
            <a:endParaRPr lang="en-US"/>
          </a:p>
        </p:txBody>
      </p:sp>
      <p:sp>
        <p:nvSpPr>
          <p:cNvPr id="4" name="Tek Köşesi Yuvarlatılmış Dikdörtgen 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0684485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2</a:t>
            </a:fld>
            <a:endParaRPr lang="en-US"/>
          </a:p>
        </p:txBody>
      </p:sp>
      <p:sp>
        <p:nvSpPr>
          <p:cNvPr id="11" name="Başlık 1"/>
          <p:cNvSpPr txBox="1">
            <a:spLocks/>
          </p:cNvSpPr>
          <p:nvPr/>
        </p:nvSpPr>
        <p:spPr>
          <a:xfrm>
            <a:off x="1120080" y="33468"/>
            <a:ext cx="6908304"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4968552" cy="3564396"/>
          </a:xfrm>
        </p:spPr>
        <p:txBody>
          <a:bodyPr>
            <a:noAutofit/>
          </a:bodyPr>
          <a:lstStyle/>
          <a:p>
            <a:pPr algn="l">
              <a:lnSpc>
                <a:spcPct val="150000"/>
              </a:lnSpc>
              <a:spcBef>
                <a:spcPts val="0"/>
              </a:spcBef>
            </a:pPr>
            <a:r>
              <a:rPr lang="tr-TR" sz="2000" dirty="0" smtClean="0">
                <a:solidFill>
                  <a:schemeClr val="tx1">
                    <a:lumMod val="65000"/>
                    <a:lumOff val="35000"/>
                  </a:schemeClr>
                </a:solidFill>
              </a:rPr>
              <a:t>İnternet ortamında bulunan web sitelerindeki bilgi, belge ve görüntüler sanal olsa da fiziksel bir yer kaplamaktadırlar. Bu, şehir ve havaalanlarındaki fiziksel alanlara benzemektedir. Büyük ve karmaşık olan yerleşim yerlerinde insanlar, aradıkları şeyi </a:t>
            </a:r>
          </a:p>
          <a:p>
            <a:pPr algn="l">
              <a:lnSpc>
                <a:spcPct val="150000"/>
              </a:lnSpc>
              <a:spcBef>
                <a:spcPts val="0"/>
              </a:spcBef>
            </a:pPr>
            <a:r>
              <a:rPr lang="tr-TR" sz="2000" dirty="0" smtClean="0">
                <a:solidFill>
                  <a:schemeClr val="tx1">
                    <a:lumMod val="65000"/>
                    <a:lumOff val="35000"/>
                  </a:schemeClr>
                </a:solidFill>
              </a:rPr>
              <a:t>ya da yeri bulabilmek için simgelere gereksinim duyarlar.</a:t>
            </a:r>
          </a:p>
          <a:p>
            <a:pPr algn="l">
              <a:lnSpc>
                <a:spcPct val="150000"/>
              </a:lnSpc>
            </a:pPr>
            <a:endParaRPr lang="tr-TR" sz="2000" dirty="0"/>
          </a:p>
          <a:p>
            <a:pPr algn="l">
              <a:lnSpc>
                <a:spcPct val="150000"/>
              </a:lnSpc>
            </a:pPr>
            <a:endParaRPr lang="tr-TR" sz="2000" dirty="0"/>
          </a:p>
          <a:p>
            <a:pPr algn="l"/>
            <a:endParaRPr lang="tr-TR" sz="2400" dirty="0" smtClean="0">
              <a:solidFill>
                <a:srgbClr val="595959"/>
              </a:solidFill>
            </a:endParaRPr>
          </a:p>
          <a:p>
            <a:pPr algn="l"/>
            <a:endParaRPr lang="tr-TR" sz="2400" dirty="0" smtClean="0">
              <a:solidFill>
                <a:srgbClr val="595959"/>
              </a:solidFill>
            </a:endParaRPr>
          </a:p>
          <a:p>
            <a:pPr algn="l"/>
            <a:endParaRPr lang="tr-TR" sz="2400" dirty="0">
              <a:solidFill>
                <a:srgbClr val="595959"/>
              </a:solidFill>
            </a:endParaRPr>
          </a:p>
        </p:txBody>
      </p:sp>
      <p:sp>
        <p:nvSpPr>
          <p:cNvPr id="6" name="Tek Köşesi Yuvarlatılmış Dikdörtgen 5"/>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168" y="1329612"/>
            <a:ext cx="2742484" cy="3114346"/>
          </a:xfrm>
          <a:prstGeom prst="rect">
            <a:avLst/>
          </a:prstGeom>
        </p:spPr>
      </p:pic>
    </p:spTree>
    <p:extLst>
      <p:ext uri="{BB962C8B-B14F-4D97-AF65-F5344CB8AC3E}">
        <p14:creationId xmlns:p14="http://schemas.microsoft.com/office/powerpoint/2010/main" val="13738970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3</a:t>
            </a:fld>
            <a:endParaRPr lang="en-US"/>
          </a:p>
        </p:txBody>
      </p:sp>
      <p:sp>
        <p:nvSpPr>
          <p:cNvPr id="11" name="Başlık 1"/>
          <p:cNvSpPr txBox="1">
            <a:spLocks/>
          </p:cNvSpPr>
          <p:nvPr/>
        </p:nvSpPr>
        <p:spPr>
          <a:xfrm>
            <a:off x="1120080" y="33468"/>
            <a:ext cx="7124328"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3888432" cy="3564396"/>
          </a:xfrm>
        </p:spPr>
        <p:txBody>
          <a:bodyPr>
            <a:noAutofit/>
          </a:bodyPr>
          <a:lstStyle/>
          <a:p>
            <a:pPr algn="l">
              <a:lnSpc>
                <a:spcPct val="150000"/>
              </a:lnSpc>
            </a:pPr>
            <a:r>
              <a:rPr lang="tr-TR" sz="2000" dirty="0" smtClean="0">
                <a:solidFill>
                  <a:schemeClr val="tx1">
                    <a:lumMod val="65000"/>
                    <a:lumOff val="35000"/>
                  </a:schemeClr>
                </a:solidFill>
              </a:rPr>
              <a:t>Bilgi otobanı olarak adlandırılan web üzerinde de dolaşım logo, </a:t>
            </a:r>
            <a:r>
              <a:rPr lang="tr-TR" sz="2000" dirty="0" smtClean="0">
                <a:solidFill>
                  <a:schemeClr val="tx1">
                    <a:lumMod val="65000"/>
                    <a:lumOff val="35000"/>
                  </a:schemeClr>
                </a:solidFill>
              </a:rPr>
              <a:t>yönlendirme </a:t>
            </a:r>
            <a:r>
              <a:rPr lang="tr-TR" sz="2000" dirty="0" smtClean="0">
                <a:solidFill>
                  <a:schemeClr val="tx1">
                    <a:lumMod val="65000"/>
                    <a:lumOff val="35000"/>
                  </a:schemeClr>
                </a:solidFill>
              </a:rPr>
              <a:t>düğmesi, bağlantı araçları ve diğer </a:t>
            </a:r>
            <a:r>
              <a:rPr lang="tr-TR" sz="2000" dirty="0" smtClean="0">
                <a:solidFill>
                  <a:schemeClr val="tx1">
                    <a:lumMod val="65000"/>
                    <a:lumOff val="35000"/>
                  </a:schemeClr>
                </a:solidFill>
              </a:rPr>
              <a:t>yollarla </a:t>
            </a:r>
            <a:r>
              <a:rPr lang="tr-TR" sz="2000" dirty="0" smtClean="0">
                <a:solidFill>
                  <a:schemeClr val="tx1">
                    <a:lumMod val="65000"/>
                    <a:lumOff val="35000"/>
                  </a:schemeClr>
                </a:solidFill>
              </a:rPr>
              <a:t>sağlanır. </a:t>
            </a:r>
            <a:endParaRPr lang="tr-TR" sz="2000" dirty="0" smtClean="0">
              <a:solidFill>
                <a:schemeClr val="tx1">
                  <a:lumMod val="65000"/>
                  <a:lumOff val="35000"/>
                </a:schemeClr>
              </a:solidFill>
            </a:endParaRPr>
          </a:p>
          <a:p>
            <a:pPr algn="l">
              <a:lnSpc>
                <a:spcPct val="150000"/>
              </a:lnSpc>
            </a:pPr>
            <a:r>
              <a:rPr lang="tr-TR" sz="2000" dirty="0" smtClean="0">
                <a:solidFill>
                  <a:schemeClr val="tx1">
                    <a:lumMod val="65000"/>
                    <a:lumOff val="35000"/>
                  </a:schemeClr>
                </a:solidFill>
              </a:rPr>
              <a:t>Bu </a:t>
            </a:r>
            <a:r>
              <a:rPr lang="tr-TR" sz="2000" dirty="0" smtClean="0">
                <a:solidFill>
                  <a:schemeClr val="tx1">
                    <a:lumMod val="65000"/>
                    <a:lumOff val="35000"/>
                  </a:schemeClr>
                </a:solidFill>
              </a:rPr>
              <a:t>öğeler sitede dolaşım dizgesi işlevini yerine getirir.</a:t>
            </a:r>
            <a:endParaRPr lang="tr-TR" sz="2000" dirty="0">
              <a:solidFill>
                <a:schemeClr val="tx1">
                  <a:lumMod val="65000"/>
                  <a:lumOff val="35000"/>
                </a:schemeClr>
              </a:solidFill>
            </a:endParaRPr>
          </a:p>
          <a:p>
            <a:pPr algn="l"/>
            <a:endParaRPr lang="tr-TR" sz="2400" dirty="0" smtClean="0">
              <a:solidFill>
                <a:srgbClr val="595959"/>
              </a:solidFill>
            </a:endParaRPr>
          </a:p>
          <a:p>
            <a:pPr algn="l"/>
            <a:endParaRPr lang="tr-TR" sz="2400" dirty="0">
              <a:solidFill>
                <a:srgbClr val="595959"/>
              </a:solidFill>
            </a:endParaRPr>
          </a:p>
        </p:txBody>
      </p:sp>
      <p:sp>
        <p:nvSpPr>
          <p:cNvPr id="6" name="Tek Köşesi Yuvarlatılmış Dikdörtgen 5"/>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064" y="1285875"/>
            <a:ext cx="3600450" cy="2571750"/>
          </a:xfrm>
          <a:prstGeom prst="rect">
            <a:avLst/>
          </a:prstGeom>
        </p:spPr>
      </p:pic>
    </p:spTree>
    <p:extLst>
      <p:ext uri="{BB962C8B-B14F-4D97-AF65-F5344CB8AC3E}">
        <p14:creationId xmlns:p14="http://schemas.microsoft.com/office/powerpoint/2010/main" val="249656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4</a:t>
            </a:fld>
            <a:endParaRPr lang="en-US"/>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14016"/>
            <a:ext cx="7776864" cy="4915468"/>
          </a:xfrm>
          <a:prstGeom prst="rect">
            <a:avLst/>
          </a:prstGeom>
        </p:spPr>
      </p:pic>
    </p:spTree>
    <p:extLst>
      <p:ext uri="{BB962C8B-B14F-4D97-AF65-F5344CB8AC3E}">
        <p14:creationId xmlns:p14="http://schemas.microsoft.com/office/powerpoint/2010/main" val="38515279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5</a:t>
            </a:fld>
            <a:endParaRPr lang="en-US"/>
          </a:p>
        </p:txBody>
      </p:sp>
      <p:pic>
        <p:nvPicPr>
          <p:cNvPr id="5" name="Resim 4"/>
          <p:cNvPicPr>
            <a:picLocks noChangeAspect="1"/>
          </p:cNvPicPr>
          <p:nvPr/>
        </p:nvPicPr>
        <p:blipFill rotWithShape="1">
          <a:blip r:embed="rId2">
            <a:extLst>
              <a:ext uri="{28A0092B-C50C-407E-A947-70E740481C1C}">
                <a14:useLocalDpi xmlns:a14="http://schemas.microsoft.com/office/drawing/2010/main" val="0"/>
              </a:ext>
            </a:extLst>
          </a:blip>
          <a:srcRect l="1776" t="19239" r="1932" b="2130"/>
          <a:stretch/>
        </p:blipFill>
        <p:spPr>
          <a:xfrm>
            <a:off x="755576" y="311629"/>
            <a:ext cx="7588007" cy="4679065"/>
          </a:xfrm>
          <a:prstGeom prst="rect">
            <a:avLst/>
          </a:prstGeom>
        </p:spPr>
      </p:pic>
      <p:sp>
        <p:nvSpPr>
          <p:cNvPr id="2" name="Dikdörtgen 1"/>
          <p:cNvSpPr/>
          <p:nvPr/>
        </p:nvSpPr>
        <p:spPr>
          <a:xfrm>
            <a:off x="611560" y="0"/>
            <a:ext cx="3096344" cy="7200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6330329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6</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560840" cy="3564396"/>
          </a:xfrm>
        </p:spPr>
        <p:txBody>
          <a:bodyPr>
            <a:noAutofit/>
          </a:bodyPr>
          <a:lstStyle/>
          <a:p>
            <a:pPr algn="l">
              <a:lnSpc>
                <a:spcPct val="150000"/>
              </a:lnSpc>
            </a:pPr>
            <a:r>
              <a:rPr lang="tr-TR" sz="2000" dirty="0" smtClean="0">
                <a:solidFill>
                  <a:schemeClr val="tx1">
                    <a:lumMod val="65000"/>
                    <a:lumOff val="35000"/>
                  </a:schemeClr>
                </a:solidFill>
              </a:rPr>
              <a:t>Sayısal </a:t>
            </a:r>
            <a:r>
              <a:rPr lang="tr-TR" sz="2000" dirty="0" err="1" smtClean="0">
                <a:solidFill>
                  <a:schemeClr val="tx1">
                    <a:lumMod val="65000"/>
                    <a:lumOff val="35000"/>
                  </a:schemeClr>
                </a:solidFill>
              </a:rPr>
              <a:t>arayüz</a:t>
            </a:r>
            <a:r>
              <a:rPr lang="tr-TR" sz="2000" dirty="0" smtClean="0">
                <a:solidFill>
                  <a:schemeClr val="tx1">
                    <a:lumMod val="65000"/>
                    <a:lumOff val="35000"/>
                  </a:schemeClr>
                </a:solidFill>
              </a:rPr>
              <a:t> tasarımınız olağanüstü güzellikte olabilir, </a:t>
            </a:r>
          </a:p>
          <a:p>
            <a:pPr algn="l">
              <a:lnSpc>
                <a:spcPct val="150000"/>
              </a:lnSpc>
            </a:pPr>
            <a:r>
              <a:rPr lang="tr-TR" sz="2000" dirty="0" smtClean="0">
                <a:solidFill>
                  <a:schemeClr val="tx1">
                    <a:lumMod val="65000"/>
                    <a:lumOff val="35000"/>
                  </a:schemeClr>
                </a:solidFill>
              </a:rPr>
              <a:t>ama ziyaretçiler bu güzelliklere nasıl sahip olacaklarını ve </a:t>
            </a:r>
            <a:endParaRPr lang="tr-TR" sz="2000" dirty="0" smtClean="0">
              <a:solidFill>
                <a:schemeClr val="tx1">
                  <a:lumMod val="65000"/>
                  <a:lumOff val="35000"/>
                </a:schemeClr>
              </a:solidFill>
            </a:endParaRPr>
          </a:p>
          <a:p>
            <a:pPr algn="l">
              <a:lnSpc>
                <a:spcPct val="150000"/>
              </a:lnSpc>
            </a:pPr>
            <a:r>
              <a:rPr lang="tr-TR" sz="2000" dirty="0" smtClean="0">
                <a:solidFill>
                  <a:schemeClr val="tx1">
                    <a:lumMod val="65000"/>
                    <a:lumOff val="35000"/>
                  </a:schemeClr>
                </a:solidFill>
              </a:rPr>
              <a:t>nasıl </a:t>
            </a:r>
            <a:r>
              <a:rPr lang="tr-TR" sz="2000" dirty="0" smtClean="0">
                <a:solidFill>
                  <a:schemeClr val="tx1">
                    <a:lumMod val="65000"/>
                    <a:lumOff val="35000"/>
                  </a:schemeClr>
                </a:solidFill>
              </a:rPr>
              <a:t>kullanacaklarını bilmiyorlarsa, kullanıcı ortamında bütün bu güzellikler hiçbir işe yaramayacaktır.</a:t>
            </a:r>
          </a:p>
          <a:p>
            <a:pPr algn="l">
              <a:lnSpc>
                <a:spcPct val="150000"/>
              </a:lnSpc>
            </a:pPr>
            <a:r>
              <a:rPr lang="tr-TR" sz="2000" dirty="0" smtClean="0">
                <a:solidFill>
                  <a:schemeClr val="tx1">
                    <a:lumMod val="65000"/>
                    <a:lumOff val="35000"/>
                  </a:schemeClr>
                </a:solidFill>
              </a:rPr>
              <a:t>Ayrıca, ziyaretçiler tasarımın yönlendirme dizgesini </a:t>
            </a:r>
            <a:r>
              <a:rPr lang="tr-TR" sz="2000" b="1" dirty="0" smtClean="0">
                <a:solidFill>
                  <a:schemeClr val="tx1">
                    <a:lumMod val="65000"/>
                    <a:lumOff val="35000"/>
                  </a:schemeClr>
                </a:solidFill>
              </a:rPr>
              <a:t>şaşırtıcı ve karışık </a:t>
            </a:r>
            <a:r>
              <a:rPr lang="tr-TR" sz="2000" dirty="0" smtClean="0">
                <a:solidFill>
                  <a:schemeClr val="tx1">
                    <a:lumMod val="65000"/>
                    <a:lumOff val="35000"/>
                  </a:schemeClr>
                </a:solidFill>
              </a:rPr>
              <a:t>buluyorlarsa, tasarımın geri kalanını kolaylıkla bırakacak, </a:t>
            </a:r>
          </a:p>
          <a:p>
            <a:pPr algn="l">
              <a:lnSpc>
                <a:spcPct val="150000"/>
              </a:lnSpc>
            </a:pPr>
            <a:r>
              <a:rPr lang="tr-TR" sz="2000" dirty="0" smtClean="0">
                <a:solidFill>
                  <a:schemeClr val="tx1">
                    <a:lumMod val="65000"/>
                    <a:lumOff val="35000"/>
                  </a:schemeClr>
                </a:solidFill>
              </a:rPr>
              <a:t>pes edecek ve geri dönmeyeceklerdir.</a:t>
            </a:r>
            <a:endParaRPr lang="tr-TR" sz="2000" dirty="0">
              <a:solidFill>
                <a:schemeClr val="tx1">
                  <a:lumMod val="65000"/>
                  <a:lumOff val="35000"/>
                </a:schemeClr>
              </a:solidFill>
            </a:endParaRPr>
          </a:p>
          <a:p>
            <a:pPr algn="l"/>
            <a:endParaRPr lang="tr-TR" sz="2400" dirty="0" smtClean="0">
              <a:solidFill>
                <a:srgbClr val="595959"/>
              </a:solidFill>
            </a:endParaRPr>
          </a:p>
          <a:p>
            <a:pPr algn="l"/>
            <a:endParaRPr lang="tr-TR" sz="2400" dirty="0">
              <a:solidFill>
                <a:srgbClr val="595959"/>
              </a:solidFill>
            </a:endParaRPr>
          </a:p>
        </p:txBody>
      </p:sp>
      <p:sp>
        <p:nvSpPr>
          <p:cNvPr id="6" name="Tek Köşesi Yuvarlatılmış Dikdörtgen 5"/>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52320" y="498184"/>
            <a:ext cx="1275606" cy="1275606"/>
          </a:xfrm>
          <a:prstGeom prst="rect">
            <a:avLst/>
          </a:prstGeom>
        </p:spPr>
      </p:pic>
    </p:spTree>
    <p:extLst>
      <p:ext uri="{BB962C8B-B14F-4D97-AF65-F5344CB8AC3E}">
        <p14:creationId xmlns:p14="http://schemas.microsoft.com/office/powerpoint/2010/main" val="3581699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7</a:t>
            </a:fld>
            <a:endParaRPr lang="en-US"/>
          </a:p>
        </p:txBody>
      </p:sp>
      <p:sp>
        <p:nvSpPr>
          <p:cNvPr id="11" name="Başlık 1"/>
          <p:cNvSpPr txBox="1">
            <a:spLocks/>
          </p:cNvSpPr>
          <p:nvPr/>
        </p:nvSpPr>
        <p:spPr>
          <a:xfrm>
            <a:off x="1120080" y="33468"/>
            <a:ext cx="6620272"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128792" cy="3564396"/>
          </a:xfrm>
        </p:spPr>
        <p:txBody>
          <a:bodyPr>
            <a:noAutofit/>
          </a:bodyPr>
          <a:lstStyle/>
          <a:p>
            <a:pPr algn="l">
              <a:lnSpc>
                <a:spcPct val="120000"/>
              </a:lnSpc>
            </a:pPr>
            <a:r>
              <a:rPr lang="tr-TR" sz="2000" dirty="0" smtClean="0">
                <a:solidFill>
                  <a:schemeClr val="tx1">
                    <a:lumMod val="65000"/>
                    <a:lumOff val="35000"/>
                  </a:schemeClr>
                </a:solidFill>
              </a:rPr>
              <a:t>Büyük ve karmaşık bir yapıda tasarlanan sitelerin üzerinde durulması gereken en önemli nokta </a:t>
            </a:r>
            <a:r>
              <a:rPr lang="tr-TR" sz="2000" b="1" dirty="0" smtClean="0">
                <a:solidFill>
                  <a:schemeClr val="tx1">
                    <a:lumMod val="65000"/>
                    <a:lumOff val="35000"/>
                  </a:schemeClr>
                </a:solidFill>
              </a:rPr>
              <a:t>dolaşım dizgesidir</a:t>
            </a:r>
            <a:r>
              <a:rPr lang="tr-TR" sz="2000" dirty="0" smtClean="0">
                <a:solidFill>
                  <a:schemeClr val="tx1">
                    <a:lumMod val="65000"/>
                    <a:lumOff val="35000"/>
                  </a:schemeClr>
                </a:solidFill>
              </a:rPr>
              <a:t>. Kullanıcının bilgi labirenti içinde boğulmaması için dolaşım tasarımı </a:t>
            </a:r>
          </a:p>
          <a:p>
            <a:pPr algn="l">
              <a:lnSpc>
                <a:spcPct val="120000"/>
              </a:lnSpc>
            </a:pPr>
            <a:r>
              <a:rPr lang="tr-TR" sz="2000" dirty="0" smtClean="0">
                <a:solidFill>
                  <a:schemeClr val="tx1">
                    <a:lumMod val="65000"/>
                    <a:lumOff val="35000"/>
                  </a:schemeClr>
                </a:solidFill>
              </a:rPr>
              <a:t>birinci planda tutulmalıdır. Etkili bir dolaşım için,</a:t>
            </a:r>
          </a:p>
          <a:p>
            <a:pPr algn="l">
              <a:lnSpc>
                <a:spcPct val="120000"/>
              </a:lnSpc>
            </a:pPr>
            <a:r>
              <a:rPr lang="tr-TR" sz="2000" b="1" dirty="0" smtClean="0">
                <a:solidFill>
                  <a:schemeClr val="tx1">
                    <a:lumMod val="65000"/>
                    <a:lumOff val="35000"/>
                  </a:schemeClr>
                </a:solidFill>
              </a:rPr>
              <a:t>Ben neresiyim?</a:t>
            </a:r>
          </a:p>
          <a:p>
            <a:pPr algn="l">
              <a:lnSpc>
                <a:spcPct val="120000"/>
              </a:lnSpc>
            </a:pPr>
            <a:r>
              <a:rPr lang="tr-TR" sz="2000" b="1" dirty="0" smtClean="0">
                <a:solidFill>
                  <a:schemeClr val="tx1">
                    <a:lumMod val="65000"/>
                    <a:lumOff val="35000"/>
                  </a:schemeClr>
                </a:solidFill>
              </a:rPr>
              <a:t>Burası neresi?</a:t>
            </a:r>
          </a:p>
          <a:p>
            <a:pPr algn="l">
              <a:lnSpc>
                <a:spcPct val="120000"/>
              </a:lnSpc>
            </a:pPr>
            <a:r>
              <a:rPr lang="tr-TR" sz="2000" b="1" dirty="0" smtClean="0">
                <a:solidFill>
                  <a:schemeClr val="tx1">
                    <a:lumMod val="65000"/>
                    <a:lumOff val="35000"/>
                  </a:schemeClr>
                </a:solidFill>
              </a:rPr>
              <a:t>Nereye gidebilirim?</a:t>
            </a:r>
          </a:p>
          <a:p>
            <a:pPr algn="l">
              <a:lnSpc>
                <a:spcPct val="120000"/>
              </a:lnSpc>
            </a:pPr>
            <a:r>
              <a:rPr lang="tr-TR" sz="2000" dirty="0">
                <a:solidFill>
                  <a:schemeClr val="tx1">
                    <a:lumMod val="65000"/>
                    <a:lumOff val="35000"/>
                  </a:schemeClr>
                </a:solidFill>
              </a:rPr>
              <a:t>s</a:t>
            </a:r>
            <a:r>
              <a:rPr lang="tr-TR" sz="2000" dirty="0" smtClean="0">
                <a:solidFill>
                  <a:schemeClr val="tx1">
                    <a:lumMod val="65000"/>
                    <a:lumOff val="35000"/>
                  </a:schemeClr>
                </a:solidFill>
              </a:rPr>
              <a:t>orularına olumlu cevap almak gerekmektedir.</a:t>
            </a:r>
            <a:endParaRPr lang="tr-TR" sz="2000" dirty="0">
              <a:solidFill>
                <a:schemeClr val="tx1">
                  <a:lumMod val="65000"/>
                  <a:lumOff val="35000"/>
                </a:schemeClr>
              </a:solidFill>
            </a:endParaRPr>
          </a:p>
          <a:p>
            <a:pPr algn="l"/>
            <a:endParaRPr lang="tr-TR" sz="2400" dirty="0">
              <a:solidFill>
                <a:srgbClr val="595959"/>
              </a:solidFill>
            </a:endParaRPr>
          </a:p>
        </p:txBody>
      </p:sp>
      <p:sp>
        <p:nvSpPr>
          <p:cNvPr id="6" name="Tek Köşesi Yuvarlatılmış Dikdörtgen 5"/>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1995639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8</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6" name="Tek Köşesi Yuvarlatılmış Dikdörtgen 5"/>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Dikdörtgen 4"/>
          <p:cNvSpPr/>
          <p:nvPr/>
        </p:nvSpPr>
        <p:spPr>
          <a:xfrm>
            <a:off x="1259632" y="1329612"/>
            <a:ext cx="6552728" cy="3114346"/>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p>
        </p:txBody>
      </p:sp>
      <p:cxnSp>
        <p:nvCxnSpPr>
          <p:cNvPr id="9" name="Düz Bağlayıcı 8"/>
          <p:cNvCxnSpPr/>
          <p:nvPr/>
        </p:nvCxnSpPr>
        <p:spPr>
          <a:xfrm>
            <a:off x="1259632" y="1995686"/>
            <a:ext cx="65527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Düz Bağlayıcı 11"/>
          <p:cNvCxnSpPr/>
          <p:nvPr/>
        </p:nvCxnSpPr>
        <p:spPr>
          <a:xfrm>
            <a:off x="3419872" y="1995686"/>
            <a:ext cx="0" cy="2448272"/>
          </a:xfrm>
          <a:prstGeom prst="line">
            <a:avLst/>
          </a:prstGeom>
        </p:spPr>
        <p:style>
          <a:lnRef idx="2">
            <a:schemeClr val="accent1"/>
          </a:lnRef>
          <a:fillRef idx="0">
            <a:schemeClr val="accent1"/>
          </a:fillRef>
          <a:effectRef idx="1">
            <a:schemeClr val="accent1"/>
          </a:effectRef>
          <a:fontRef idx="minor">
            <a:schemeClr val="tx1"/>
          </a:fontRef>
        </p:style>
      </p:cxnSp>
      <p:sp>
        <p:nvSpPr>
          <p:cNvPr id="15" name="Metin kutusu 14"/>
          <p:cNvSpPr txBox="1"/>
          <p:nvPr/>
        </p:nvSpPr>
        <p:spPr>
          <a:xfrm>
            <a:off x="1691680" y="1491630"/>
            <a:ext cx="4608512" cy="369332"/>
          </a:xfrm>
          <a:prstGeom prst="rect">
            <a:avLst/>
          </a:prstGeom>
          <a:noFill/>
        </p:spPr>
        <p:txBody>
          <a:bodyPr wrap="square" rtlCol="0">
            <a:spAutoFit/>
          </a:bodyPr>
          <a:lstStyle/>
          <a:p>
            <a:r>
              <a:rPr lang="tr-TR" b="1" dirty="0" smtClean="0"/>
              <a:t>Ben neresiyim?   </a:t>
            </a:r>
            <a:r>
              <a:rPr lang="tr-TR" dirty="0" smtClean="0">
                <a:solidFill>
                  <a:schemeClr val="tx1">
                    <a:lumMod val="50000"/>
                    <a:lumOff val="50000"/>
                  </a:schemeClr>
                </a:solidFill>
              </a:rPr>
              <a:t>(marka </a:t>
            </a:r>
            <a:r>
              <a:rPr lang="tr-TR" dirty="0" smtClean="0">
                <a:solidFill>
                  <a:schemeClr val="tx1">
                    <a:lumMod val="50000"/>
                    <a:lumOff val="50000"/>
                  </a:schemeClr>
                </a:solidFill>
              </a:rPr>
              <a:t>alanı)</a:t>
            </a:r>
            <a:endParaRPr lang="tr-TR" dirty="0">
              <a:solidFill>
                <a:schemeClr val="tx1">
                  <a:lumMod val="50000"/>
                  <a:lumOff val="50000"/>
                </a:schemeClr>
              </a:solidFill>
            </a:endParaRPr>
          </a:p>
        </p:txBody>
      </p:sp>
      <p:sp>
        <p:nvSpPr>
          <p:cNvPr id="16" name="Metin kutusu 15"/>
          <p:cNvSpPr txBox="1"/>
          <p:nvPr/>
        </p:nvSpPr>
        <p:spPr>
          <a:xfrm>
            <a:off x="1259632" y="2678891"/>
            <a:ext cx="2160240" cy="923330"/>
          </a:xfrm>
          <a:prstGeom prst="rect">
            <a:avLst/>
          </a:prstGeom>
          <a:noFill/>
        </p:spPr>
        <p:txBody>
          <a:bodyPr wrap="square" rtlCol="0">
            <a:spAutoFit/>
          </a:bodyPr>
          <a:lstStyle/>
          <a:p>
            <a:r>
              <a:rPr lang="tr-TR" b="1" dirty="0" smtClean="0"/>
              <a:t>Nereye gidebilirim?   </a:t>
            </a:r>
          </a:p>
          <a:p>
            <a:r>
              <a:rPr lang="tr-TR" dirty="0" smtClean="0">
                <a:solidFill>
                  <a:schemeClr val="tx1">
                    <a:lumMod val="50000"/>
                    <a:lumOff val="50000"/>
                  </a:schemeClr>
                </a:solidFill>
              </a:rPr>
              <a:t>(dolaşım </a:t>
            </a:r>
            <a:r>
              <a:rPr lang="tr-TR" dirty="0" smtClean="0">
                <a:solidFill>
                  <a:schemeClr val="tx1">
                    <a:lumMod val="50000"/>
                    <a:lumOff val="50000"/>
                  </a:schemeClr>
                </a:solidFill>
              </a:rPr>
              <a:t>linkleri</a:t>
            </a:r>
          </a:p>
          <a:p>
            <a:r>
              <a:rPr lang="tr-TR" dirty="0" smtClean="0">
                <a:solidFill>
                  <a:schemeClr val="tx1">
                    <a:lumMod val="50000"/>
                    <a:lumOff val="50000"/>
                  </a:schemeClr>
                </a:solidFill>
              </a:rPr>
              <a:t>alanı</a:t>
            </a:r>
            <a:r>
              <a:rPr lang="tr-TR" dirty="0" smtClean="0">
                <a:solidFill>
                  <a:schemeClr val="tx1">
                    <a:lumMod val="50000"/>
                    <a:lumOff val="50000"/>
                  </a:schemeClr>
                </a:solidFill>
              </a:rPr>
              <a:t>)</a:t>
            </a:r>
            <a:endParaRPr lang="tr-TR" dirty="0">
              <a:solidFill>
                <a:schemeClr val="tx1">
                  <a:lumMod val="50000"/>
                  <a:lumOff val="50000"/>
                </a:schemeClr>
              </a:solidFill>
            </a:endParaRPr>
          </a:p>
        </p:txBody>
      </p:sp>
      <p:sp>
        <p:nvSpPr>
          <p:cNvPr id="17" name="Metin kutusu 16"/>
          <p:cNvSpPr txBox="1"/>
          <p:nvPr/>
        </p:nvSpPr>
        <p:spPr>
          <a:xfrm>
            <a:off x="3419872" y="2643758"/>
            <a:ext cx="4392488" cy="646331"/>
          </a:xfrm>
          <a:prstGeom prst="rect">
            <a:avLst/>
          </a:prstGeom>
          <a:noFill/>
        </p:spPr>
        <p:txBody>
          <a:bodyPr wrap="square" rtlCol="0">
            <a:spAutoFit/>
          </a:bodyPr>
          <a:lstStyle/>
          <a:p>
            <a:r>
              <a:rPr lang="tr-TR" b="1" dirty="0" smtClean="0"/>
              <a:t>Burası neresi?</a:t>
            </a:r>
            <a:r>
              <a:rPr lang="tr-TR" dirty="0" smtClean="0"/>
              <a:t>  </a:t>
            </a:r>
          </a:p>
          <a:p>
            <a:r>
              <a:rPr lang="tr-TR" dirty="0" smtClean="0">
                <a:solidFill>
                  <a:schemeClr val="tx1">
                    <a:lumMod val="50000"/>
                    <a:lumOff val="50000"/>
                  </a:schemeClr>
                </a:solidFill>
              </a:rPr>
              <a:t>(metnin, içeriğin bulunduğu yer)</a:t>
            </a:r>
            <a:endParaRPr lang="tr-TR" dirty="0">
              <a:solidFill>
                <a:schemeClr val="tx1">
                  <a:lumMod val="50000"/>
                  <a:lumOff val="50000"/>
                </a:schemeClr>
              </a:solidFill>
            </a:endParaRPr>
          </a:p>
        </p:txBody>
      </p:sp>
    </p:spTree>
    <p:extLst>
      <p:ext uri="{BB962C8B-B14F-4D97-AF65-F5344CB8AC3E}">
        <p14:creationId xmlns:p14="http://schemas.microsoft.com/office/powerpoint/2010/main" val="11835354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9</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6" name="Tek Köşesi Yuvarlatılmış Dikdörtgen 5"/>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Dikdörtgen 4"/>
          <p:cNvSpPr/>
          <p:nvPr/>
        </p:nvSpPr>
        <p:spPr>
          <a:xfrm>
            <a:off x="1259632" y="1329612"/>
            <a:ext cx="6552728" cy="3114346"/>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p>
        </p:txBody>
      </p:sp>
      <p:cxnSp>
        <p:nvCxnSpPr>
          <p:cNvPr id="9" name="Düz Bağlayıcı 8"/>
          <p:cNvCxnSpPr/>
          <p:nvPr/>
        </p:nvCxnSpPr>
        <p:spPr>
          <a:xfrm>
            <a:off x="1259632" y="2067694"/>
            <a:ext cx="6552728"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Metin kutusu 14"/>
          <p:cNvSpPr txBox="1"/>
          <p:nvPr/>
        </p:nvSpPr>
        <p:spPr>
          <a:xfrm>
            <a:off x="1691680" y="1491630"/>
            <a:ext cx="4608512" cy="369332"/>
          </a:xfrm>
          <a:prstGeom prst="rect">
            <a:avLst/>
          </a:prstGeom>
          <a:noFill/>
        </p:spPr>
        <p:txBody>
          <a:bodyPr wrap="square" rtlCol="0">
            <a:spAutoFit/>
          </a:bodyPr>
          <a:lstStyle/>
          <a:p>
            <a:r>
              <a:rPr lang="tr-TR" b="1" dirty="0" smtClean="0"/>
              <a:t>Ben neresiyim?   </a:t>
            </a:r>
            <a:r>
              <a:rPr lang="tr-TR" dirty="0" smtClean="0">
                <a:solidFill>
                  <a:schemeClr val="tx1">
                    <a:lumMod val="50000"/>
                    <a:lumOff val="50000"/>
                  </a:schemeClr>
                </a:solidFill>
              </a:rPr>
              <a:t>(marka </a:t>
            </a:r>
            <a:r>
              <a:rPr lang="tr-TR" dirty="0" smtClean="0">
                <a:solidFill>
                  <a:schemeClr val="tx1">
                    <a:lumMod val="50000"/>
                    <a:lumOff val="50000"/>
                  </a:schemeClr>
                </a:solidFill>
              </a:rPr>
              <a:t>alanı)</a:t>
            </a:r>
            <a:endParaRPr lang="tr-TR" dirty="0">
              <a:solidFill>
                <a:schemeClr val="tx1">
                  <a:lumMod val="50000"/>
                  <a:lumOff val="50000"/>
                </a:schemeClr>
              </a:solidFill>
            </a:endParaRPr>
          </a:p>
        </p:txBody>
      </p:sp>
      <p:sp>
        <p:nvSpPr>
          <p:cNvPr id="16" name="Metin kutusu 15"/>
          <p:cNvSpPr txBox="1"/>
          <p:nvPr/>
        </p:nvSpPr>
        <p:spPr>
          <a:xfrm>
            <a:off x="1691680" y="2141443"/>
            <a:ext cx="3240360" cy="646331"/>
          </a:xfrm>
          <a:prstGeom prst="rect">
            <a:avLst/>
          </a:prstGeom>
          <a:noFill/>
        </p:spPr>
        <p:txBody>
          <a:bodyPr wrap="square" rtlCol="0">
            <a:spAutoFit/>
          </a:bodyPr>
          <a:lstStyle/>
          <a:p>
            <a:r>
              <a:rPr lang="tr-TR" b="1" dirty="0" smtClean="0"/>
              <a:t>Nereye gidebilirim?   </a:t>
            </a:r>
          </a:p>
          <a:p>
            <a:r>
              <a:rPr lang="tr-TR" dirty="0" smtClean="0">
                <a:solidFill>
                  <a:schemeClr val="tx1">
                    <a:lumMod val="50000"/>
                    <a:lumOff val="50000"/>
                  </a:schemeClr>
                </a:solidFill>
              </a:rPr>
              <a:t>(dolaşım </a:t>
            </a:r>
            <a:r>
              <a:rPr lang="tr-TR" dirty="0" smtClean="0">
                <a:solidFill>
                  <a:schemeClr val="tx1">
                    <a:lumMod val="50000"/>
                    <a:lumOff val="50000"/>
                  </a:schemeClr>
                </a:solidFill>
              </a:rPr>
              <a:t>linkleri alanı)</a:t>
            </a:r>
            <a:endParaRPr lang="tr-TR" dirty="0">
              <a:solidFill>
                <a:schemeClr val="tx1">
                  <a:lumMod val="50000"/>
                  <a:lumOff val="50000"/>
                </a:schemeClr>
              </a:solidFill>
            </a:endParaRPr>
          </a:p>
        </p:txBody>
      </p:sp>
      <p:sp>
        <p:nvSpPr>
          <p:cNvPr id="17" name="Metin kutusu 16"/>
          <p:cNvSpPr txBox="1"/>
          <p:nvPr/>
        </p:nvSpPr>
        <p:spPr>
          <a:xfrm>
            <a:off x="1691680" y="3147814"/>
            <a:ext cx="4392488" cy="646331"/>
          </a:xfrm>
          <a:prstGeom prst="rect">
            <a:avLst/>
          </a:prstGeom>
          <a:noFill/>
        </p:spPr>
        <p:txBody>
          <a:bodyPr wrap="square" rtlCol="0">
            <a:spAutoFit/>
          </a:bodyPr>
          <a:lstStyle/>
          <a:p>
            <a:r>
              <a:rPr lang="tr-TR" b="1" dirty="0" smtClean="0"/>
              <a:t>Burası neresi?</a:t>
            </a:r>
            <a:r>
              <a:rPr lang="tr-TR" dirty="0" smtClean="0"/>
              <a:t>  </a:t>
            </a:r>
          </a:p>
          <a:p>
            <a:r>
              <a:rPr lang="tr-TR" dirty="0" smtClean="0">
                <a:solidFill>
                  <a:schemeClr val="tx1">
                    <a:lumMod val="50000"/>
                    <a:lumOff val="50000"/>
                  </a:schemeClr>
                </a:solidFill>
              </a:rPr>
              <a:t>(metnin, içeriğin bulunduğu yer)</a:t>
            </a:r>
            <a:endParaRPr lang="tr-TR" dirty="0">
              <a:solidFill>
                <a:schemeClr val="tx1">
                  <a:lumMod val="50000"/>
                  <a:lumOff val="50000"/>
                </a:schemeClr>
              </a:solidFill>
            </a:endParaRPr>
          </a:p>
        </p:txBody>
      </p:sp>
      <p:cxnSp>
        <p:nvCxnSpPr>
          <p:cNvPr id="13" name="Düz Bağlayıcı 12"/>
          <p:cNvCxnSpPr/>
          <p:nvPr/>
        </p:nvCxnSpPr>
        <p:spPr>
          <a:xfrm>
            <a:off x="1259632" y="2787774"/>
            <a:ext cx="655272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08083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10</a:t>
            </a:fld>
            <a:endParaRPr lang="en-US"/>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84" y="0"/>
            <a:ext cx="9037632" cy="5143500"/>
          </a:xfrm>
          <a:prstGeom prst="rect">
            <a:avLst/>
          </a:prstGeom>
        </p:spPr>
      </p:pic>
    </p:spTree>
    <p:extLst>
      <p:ext uri="{BB962C8B-B14F-4D97-AF65-F5344CB8AC3E}">
        <p14:creationId xmlns:p14="http://schemas.microsoft.com/office/powerpoint/2010/main" val="29326133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11</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4896544" cy="3564396"/>
          </a:xfrm>
        </p:spPr>
        <p:txBody>
          <a:bodyPr>
            <a:noAutofit/>
          </a:bodyPr>
          <a:lstStyle/>
          <a:p>
            <a:pPr algn="l">
              <a:lnSpc>
                <a:spcPct val="150000"/>
              </a:lnSpc>
            </a:pPr>
            <a:r>
              <a:rPr lang="tr-TR" sz="2000" b="1" dirty="0" smtClean="0">
                <a:solidFill>
                  <a:schemeClr val="tx1">
                    <a:lumMod val="65000"/>
                    <a:lumOff val="35000"/>
                  </a:schemeClr>
                </a:solidFill>
              </a:rPr>
              <a:t>Ben neresiyim?</a:t>
            </a:r>
          </a:p>
          <a:p>
            <a:pPr algn="l">
              <a:lnSpc>
                <a:spcPct val="150000"/>
              </a:lnSpc>
            </a:pPr>
            <a:r>
              <a:rPr lang="tr-TR" sz="2000" dirty="0" smtClean="0">
                <a:solidFill>
                  <a:schemeClr val="tx1">
                    <a:lumMod val="65000"/>
                    <a:lumOff val="35000"/>
                  </a:schemeClr>
                </a:solidFill>
              </a:rPr>
              <a:t>En önemli yönlendirme sorusu </a:t>
            </a:r>
            <a:endParaRPr lang="tr-TR" sz="2000" dirty="0" smtClean="0">
              <a:solidFill>
                <a:schemeClr val="tx1">
                  <a:lumMod val="65000"/>
                  <a:lumOff val="35000"/>
                </a:schemeClr>
              </a:solidFill>
            </a:endParaRPr>
          </a:p>
          <a:p>
            <a:pPr algn="l">
              <a:lnSpc>
                <a:spcPct val="150000"/>
              </a:lnSpc>
            </a:pPr>
            <a:r>
              <a:rPr lang="tr-TR" sz="2000" dirty="0" smtClean="0">
                <a:solidFill>
                  <a:schemeClr val="tx1">
                    <a:lumMod val="65000"/>
                    <a:lumOff val="35000"/>
                  </a:schemeClr>
                </a:solidFill>
              </a:rPr>
              <a:t>ben </a:t>
            </a:r>
            <a:r>
              <a:rPr lang="tr-TR" sz="2000" dirty="0" smtClean="0">
                <a:solidFill>
                  <a:schemeClr val="tx1">
                    <a:lumMod val="65000"/>
                    <a:lumOff val="35000"/>
                  </a:schemeClr>
                </a:solidFill>
              </a:rPr>
              <a:t>neresiyimdir. Eğer bilmediğiniz </a:t>
            </a:r>
            <a:endParaRPr lang="tr-TR" sz="2000" dirty="0" smtClean="0">
              <a:solidFill>
                <a:schemeClr val="tx1">
                  <a:lumMod val="65000"/>
                  <a:lumOff val="35000"/>
                </a:schemeClr>
              </a:solidFill>
            </a:endParaRPr>
          </a:p>
          <a:p>
            <a:pPr algn="l">
              <a:lnSpc>
                <a:spcPct val="150000"/>
              </a:lnSpc>
            </a:pPr>
            <a:r>
              <a:rPr lang="tr-TR" sz="2000" dirty="0" smtClean="0">
                <a:solidFill>
                  <a:schemeClr val="tx1">
                    <a:lumMod val="65000"/>
                    <a:lumOff val="35000"/>
                  </a:schemeClr>
                </a:solidFill>
              </a:rPr>
              <a:t>bir </a:t>
            </a:r>
            <a:r>
              <a:rPr lang="tr-TR" sz="2000" dirty="0" smtClean="0">
                <a:solidFill>
                  <a:schemeClr val="tx1">
                    <a:lumMod val="65000"/>
                    <a:lumOff val="35000"/>
                  </a:schemeClr>
                </a:solidFill>
              </a:rPr>
              <a:t>şehirde bir metro istasyonuyla karşılaşırsanız, </a:t>
            </a:r>
            <a:r>
              <a:rPr lang="tr-TR" sz="2000" dirty="0" smtClean="0">
                <a:solidFill>
                  <a:schemeClr val="tx1">
                    <a:lumMod val="65000"/>
                    <a:lumOff val="35000"/>
                  </a:schemeClr>
                </a:solidFill>
              </a:rPr>
              <a:t>ne </a:t>
            </a:r>
            <a:r>
              <a:rPr lang="tr-TR" sz="2000" dirty="0" smtClean="0">
                <a:solidFill>
                  <a:schemeClr val="tx1">
                    <a:lumMod val="65000"/>
                    <a:lumOff val="35000"/>
                  </a:schemeClr>
                </a:solidFill>
              </a:rPr>
              <a:t>tür duygulara kapılabileceğinizi düşünün. </a:t>
            </a:r>
            <a:endParaRPr lang="tr-TR" sz="2400" dirty="0" smtClean="0">
              <a:solidFill>
                <a:srgbClr val="595959"/>
              </a:solidFill>
            </a:endParaRPr>
          </a:p>
          <a:p>
            <a:pPr algn="l"/>
            <a:endParaRPr lang="tr-TR" sz="2400" dirty="0">
              <a:solidFill>
                <a:srgbClr val="595959"/>
              </a:solidFill>
            </a:endParaRPr>
          </a:p>
        </p:txBody>
      </p:sp>
      <p:sp>
        <p:nvSpPr>
          <p:cNvPr id="6" name="Tek Köşesi Yuvarlatılmış Dikdörtgen 5"/>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8801" y="1518633"/>
            <a:ext cx="1762468" cy="1762468"/>
          </a:xfrm>
          <a:prstGeom prst="rect">
            <a:avLst/>
          </a:prstGeom>
        </p:spPr>
      </p:pic>
    </p:spTree>
    <p:extLst>
      <p:ext uri="{BB962C8B-B14F-4D97-AF65-F5344CB8AC3E}">
        <p14:creationId xmlns:p14="http://schemas.microsoft.com/office/powerpoint/2010/main" val="22957425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12</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3240360" cy="3564396"/>
          </a:xfrm>
        </p:spPr>
        <p:txBody>
          <a:bodyPr>
            <a:noAutofit/>
          </a:bodyPr>
          <a:lstStyle/>
          <a:p>
            <a:pPr algn="l">
              <a:lnSpc>
                <a:spcPct val="150000"/>
              </a:lnSpc>
            </a:pPr>
            <a:r>
              <a:rPr lang="tr-TR" sz="2000" b="1" dirty="0" smtClean="0">
                <a:solidFill>
                  <a:schemeClr val="tx1">
                    <a:lumMod val="65000"/>
                    <a:lumOff val="35000"/>
                  </a:schemeClr>
                </a:solidFill>
              </a:rPr>
              <a:t>Ben neresiyim?</a:t>
            </a:r>
          </a:p>
          <a:p>
            <a:pPr algn="l">
              <a:lnSpc>
                <a:spcPct val="150000"/>
              </a:lnSpc>
            </a:pPr>
            <a:r>
              <a:rPr lang="tr-TR" sz="2000" dirty="0" smtClean="0">
                <a:solidFill>
                  <a:schemeClr val="tx1">
                    <a:lumMod val="65000"/>
                    <a:lumOff val="35000"/>
                  </a:schemeClr>
                </a:solidFill>
              </a:rPr>
              <a:t>Sitelerdeki dolaşım dizgesi, metro istasyonlarındaki işaretlere benzer, iyi bir yönlendirme dizgesi sizi ulaşmak istediğiniz yere götürür.</a:t>
            </a:r>
            <a:endParaRPr lang="tr-TR" sz="2000" dirty="0">
              <a:solidFill>
                <a:schemeClr val="tx1">
                  <a:lumMod val="65000"/>
                  <a:lumOff val="35000"/>
                </a:schemeClr>
              </a:solidFill>
            </a:endParaRPr>
          </a:p>
          <a:p>
            <a:pPr algn="l"/>
            <a:endParaRPr lang="tr-TR" sz="2400" dirty="0" smtClean="0">
              <a:solidFill>
                <a:srgbClr val="595959"/>
              </a:solidFill>
            </a:endParaRPr>
          </a:p>
          <a:p>
            <a:pPr algn="l"/>
            <a:endParaRPr lang="tr-TR" sz="2400" dirty="0">
              <a:solidFill>
                <a:srgbClr val="595959"/>
              </a:solidFill>
            </a:endParaRPr>
          </a:p>
        </p:txBody>
      </p:sp>
      <p:sp>
        <p:nvSpPr>
          <p:cNvPr id="6" name="Tek Köşesi Yuvarlatılmış Dikdörtgen 5"/>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5693" y="3723878"/>
            <a:ext cx="2620516" cy="1234666"/>
          </a:xfrm>
          <a:prstGeom prst="rect">
            <a:avLst/>
          </a:prstGeom>
        </p:spPr>
      </p:pic>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5693" y="1308761"/>
            <a:ext cx="3648715" cy="2265493"/>
          </a:xfrm>
          <a:prstGeom prst="rect">
            <a:avLst/>
          </a:prstGeom>
        </p:spPr>
      </p:pic>
    </p:spTree>
    <p:extLst>
      <p:ext uri="{BB962C8B-B14F-4D97-AF65-F5344CB8AC3E}">
        <p14:creationId xmlns:p14="http://schemas.microsoft.com/office/powerpoint/2010/main" val="3188368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13</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632848" cy="3564396"/>
          </a:xfrm>
        </p:spPr>
        <p:txBody>
          <a:bodyPr>
            <a:noAutofit/>
          </a:bodyPr>
          <a:lstStyle/>
          <a:p>
            <a:pPr algn="l">
              <a:lnSpc>
                <a:spcPct val="150000"/>
              </a:lnSpc>
            </a:pPr>
            <a:r>
              <a:rPr lang="tr-TR" sz="2000" u="sng" dirty="0" smtClean="0">
                <a:solidFill>
                  <a:schemeClr val="tx1">
                    <a:lumMod val="65000"/>
                    <a:lumOff val="35000"/>
                  </a:schemeClr>
                </a:solidFill>
              </a:rPr>
              <a:t>Sitenin her sayfasında sitenin kimliğini yansıtacak logonun olması gerekir. </a:t>
            </a:r>
            <a:r>
              <a:rPr lang="tr-TR" sz="2000" dirty="0" smtClean="0">
                <a:solidFill>
                  <a:schemeClr val="tx1">
                    <a:lumMod val="65000"/>
                    <a:lumOff val="35000"/>
                  </a:schemeClr>
                </a:solidFill>
              </a:rPr>
              <a:t>Site logosu metro istasyonlarındaki durak adlarına benzetilebilir.</a:t>
            </a:r>
          </a:p>
          <a:p>
            <a:pPr algn="l">
              <a:lnSpc>
                <a:spcPct val="150000"/>
              </a:lnSpc>
            </a:pPr>
            <a:r>
              <a:rPr lang="tr-TR" sz="2000" dirty="0" smtClean="0">
                <a:solidFill>
                  <a:schemeClr val="tx1">
                    <a:lumMod val="65000"/>
                    <a:lumOff val="35000"/>
                  </a:schemeClr>
                </a:solidFill>
              </a:rPr>
              <a:t>Web sitelerinde yer belirleme görsel kimlikle ilişkilidir. </a:t>
            </a:r>
            <a:r>
              <a:rPr lang="tr-TR" sz="2000" b="1" dirty="0" smtClean="0">
                <a:solidFill>
                  <a:schemeClr val="tx1">
                    <a:lumMod val="65000"/>
                    <a:lumOff val="35000"/>
                  </a:schemeClr>
                </a:solidFill>
              </a:rPr>
              <a:t>Web sayfalarının bir bütüne ait olduğunu göstermek için site kimliğine gereksinim duyulur. </a:t>
            </a:r>
            <a:r>
              <a:rPr lang="tr-TR" sz="2000" dirty="0" smtClean="0">
                <a:solidFill>
                  <a:schemeClr val="tx1">
                    <a:lumMod val="65000"/>
                    <a:lumOff val="35000"/>
                  </a:schemeClr>
                </a:solidFill>
              </a:rPr>
              <a:t>Görsel kimlik, kullanıcının aynı web sitesi içinde olduğu duygusunu verir ve kaybolmasını önler.</a:t>
            </a:r>
            <a:endParaRPr lang="tr-TR" sz="2000" dirty="0">
              <a:solidFill>
                <a:schemeClr val="tx1">
                  <a:lumMod val="65000"/>
                  <a:lumOff val="35000"/>
                </a:schemeClr>
              </a:solidFill>
            </a:endParaRPr>
          </a:p>
          <a:p>
            <a:pPr algn="l"/>
            <a:endParaRPr lang="tr-TR" sz="2400" dirty="0" smtClean="0">
              <a:solidFill>
                <a:srgbClr val="595959"/>
              </a:solidFill>
            </a:endParaRPr>
          </a:p>
          <a:p>
            <a:pPr algn="l"/>
            <a:endParaRPr lang="tr-TR" sz="2400" dirty="0">
              <a:solidFill>
                <a:srgbClr val="595959"/>
              </a:solidFill>
            </a:endParaRPr>
          </a:p>
        </p:txBody>
      </p:sp>
      <p:sp>
        <p:nvSpPr>
          <p:cNvPr id="6" name="Tek Köşesi Yuvarlatılmış Dikdörtgen 5"/>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8509117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14</a:t>
            </a:fld>
            <a:endParaRPr lang="en-US"/>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44"/>
            <a:ext cx="9144000" cy="5126412"/>
          </a:xfrm>
          <a:prstGeom prst="rect">
            <a:avLst/>
          </a:prstGeom>
        </p:spPr>
      </p:pic>
    </p:spTree>
    <p:extLst>
      <p:ext uri="{BB962C8B-B14F-4D97-AF65-F5344CB8AC3E}">
        <p14:creationId xmlns:p14="http://schemas.microsoft.com/office/powerpoint/2010/main" val="16920434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15</a:t>
            </a:fld>
            <a:endParaRPr lang="en-US"/>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11533"/>
            <a:ext cx="9144000" cy="968706"/>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11210"/>
            <a:ext cx="9144000" cy="1222835"/>
          </a:xfrm>
          <a:prstGeom prst="rect">
            <a:avLst/>
          </a:prstGeom>
        </p:spPr>
      </p:pic>
    </p:spTree>
    <p:extLst>
      <p:ext uri="{BB962C8B-B14F-4D97-AF65-F5344CB8AC3E}">
        <p14:creationId xmlns:p14="http://schemas.microsoft.com/office/powerpoint/2010/main" val="2012156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16</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128792" cy="3564396"/>
          </a:xfrm>
        </p:spPr>
        <p:txBody>
          <a:bodyPr>
            <a:noAutofit/>
          </a:bodyPr>
          <a:lstStyle/>
          <a:p>
            <a:pPr algn="l">
              <a:lnSpc>
                <a:spcPct val="150000"/>
              </a:lnSpc>
            </a:pPr>
            <a:r>
              <a:rPr lang="tr-TR" sz="2000" b="1" dirty="0" smtClean="0"/>
              <a:t>Nereye gidebilirim?</a:t>
            </a:r>
          </a:p>
          <a:p>
            <a:pPr algn="l">
              <a:lnSpc>
                <a:spcPct val="150000"/>
              </a:lnSpc>
            </a:pPr>
            <a:r>
              <a:rPr lang="tr-TR" sz="2000" dirty="0" smtClean="0">
                <a:solidFill>
                  <a:schemeClr val="tx1">
                    <a:lumMod val="65000"/>
                    <a:lumOff val="35000"/>
                  </a:schemeClr>
                </a:solidFill>
              </a:rPr>
              <a:t>Belli bir amaç için siteye gelen kullanıcıların en önemli sorunu gidecekleri yer hakkında fazla bilgilerinin olmamasıdır. </a:t>
            </a:r>
            <a:endParaRPr lang="tr-TR" sz="2000" dirty="0" smtClean="0">
              <a:solidFill>
                <a:schemeClr val="tx1">
                  <a:lumMod val="65000"/>
                  <a:lumOff val="35000"/>
                </a:schemeClr>
              </a:solidFill>
            </a:endParaRPr>
          </a:p>
          <a:p>
            <a:pPr algn="l">
              <a:lnSpc>
                <a:spcPct val="150000"/>
              </a:lnSpc>
            </a:pPr>
            <a:r>
              <a:rPr lang="tr-TR" sz="2000" dirty="0" smtClean="0">
                <a:solidFill>
                  <a:schemeClr val="tx1">
                    <a:lumMod val="65000"/>
                    <a:lumOff val="35000"/>
                  </a:schemeClr>
                </a:solidFill>
              </a:rPr>
              <a:t>Kullanıcı </a:t>
            </a:r>
            <a:r>
              <a:rPr lang="tr-TR" sz="2000" dirty="0" smtClean="0">
                <a:solidFill>
                  <a:schemeClr val="tx1">
                    <a:lumMod val="65000"/>
                    <a:lumOff val="35000"/>
                  </a:schemeClr>
                </a:solidFill>
              </a:rPr>
              <a:t>sitedeki yerini belirledikten sonra, sitede kendileri için daha başka uygun nelerin olduğunu belirlemeye çalışır. </a:t>
            </a:r>
            <a:endParaRPr lang="tr-TR" sz="2000" dirty="0" smtClean="0">
              <a:solidFill>
                <a:schemeClr val="tx1">
                  <a:lumMod val="65000"/>
                  <a:lumOff val="35000"/>
                </a:schemeClr>
              </a:solidFill>
            </a:endParaRPr>
          </a:p>
          <a:p>
            <a:pPr algn="l">
              <a:lnSpc>
                <a:spcPct val="150000"/>
              </a:lnSpc>
            </a:pPr>
            <a:r>
              <a:rPr lang="tr-TR" sz="2000" dirty="0" smtClean="0">
                <a:solidFill>
                  <a:schemeClr val="tx1">
                    <a:lumMod val="65000"/>
                    <a:lumOff val="35000"/>
                  </a:schemeClr>
                </a:solidFill>
              </a:rPr>
              <a:t>Bunu </a:t>
            </a:r>
            <a:r>
              <a:rPr lang="tr-TR" sz="2000" dirty="0" smtClean="0">
                <a:solidFill>
                  <a:schemeClr val="tx1">
                    <a:lumMod val="65000"/>
                    <a:lumOff val="35000"/>
                  </a:schemeClr>
                </a:solidFill>
              </a:rPr>
              <a:t>sayfalarda tasarımcılar tarafından sunulan dolaşım birimlerini tarayarak yapmaktadırlar.</a:t>
            </a:r>
            <a:endParaRPr lang="tr-TR" sz="2000" dirty="0"/>
          </a:p>
          <a:p>
            <a:pPr algn="l"/>
            <a:endParaRPr lang="tr-TR" sz="2400" dirty="0" smtClean="0">
              <a:solidFill>
                <a:srgbClr val="595959"/>
              </a:solidFill>
            </a:endParaRPr>
          </a:p>
          <a:p>
            <a:pPr algn="l"/>
            <a:endParaRPr lang="tr-TR" sz="2400" dirty="0">
              <a:solidFill>
                <a:srgbClr val="595959"/>
              </a:solidFill>
            </a:endParaRPr>
          </a:p>
        </p:txBody>
      </p:sp>
      <p:sp>
        <p:nvSpPr>
          <p:cNvPr id="6" name="Tek Köşesi Yuvarlatılmış Dikdörtgen 5"/>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9597192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17</a:t>
            </a:fld>
            <a:endParaRPr lang="en-US"/>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94342"/>
            <a:ext cx="6264696" cy="5049158"/>
          </a:xfrm>
          <a:prstGeom prst="rect">
            <a:avLst/>
          </a:prstGeom>
        </p:spPr>
      </p:pic>
      <p:cxnSp>
        <p:nvCxnSpPr>
          <p:cNvPr id="7" name="Düz Ok Bağlayıcısı 6"/>
          <p:cNvCxnSpPr/>
          <p:nvPr/>
        </p:nvCxnSpPr>
        <p:spPr>
          <a:xfrm flipV="1">
            <a:off x="395536" y="3003798"/>
            <a:ext cx="1512168" cy="115212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55022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18</a:t>
            </a:fld>
            <a:endParaRPr lang="en-US"/>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416678"/>
            <a:ext cx="7416824" cy="4274788"/>
          </a:xfrm>
          <a:prstGeom prst="rect">
            <a:avLst/>
          </a:prstGeom>
        </p:spPr>
      </p:pic>
    </p:spTree>
    <p:extLst>
      <p:ext uri="{BB962C8B-B14F-4D97-AF65-F5344CB8AC3E}">
        <p14:creationId xmlns:p14="http://schemas.microsoft.com/office/powerpoint/2010/main" val="133228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19</a:t>
            </a:fld>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33" t="11171" r="7802" b="19518"/>
          <a:stretch/>
        </p:blipFill>
        <p:spPr bwMode="auto">
          <a:xfrm>
            <a:off x="394138" y="483518"/>
            <a:ext cx="8138302" cy="3962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4554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20</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128792" cy="3564396"/>
          </a:xfrm>
        </p:spPr>
        <p:txBody>
          <a:bodyPr>
            <a:noAutofit/>
          </a:bodyPr>
          <a:lstStyle/>
          <a:p>
            <a:pPr algn="l">
              <a:lnSpc>
                <a:spcPct val="150000"/>
              </a:lnSpc>
            </a:pPr>
            <a:r>
              <a:rPr lang="tr-TR" sz="2000" b="1" dirty="0"/>
              <a:t>Nereye gidebilirim?</a:t>
            </a:r>
          </a:p>
          <a:p>
            <a:pPr algn="l">
              <a:lnSpc>
                <a:spcPct val="150000"/>
              </a:lnSpc>
            </a:pPr>
            <a:r>
              <a:rPr lang="tr-TR" sz="2000" dirty="0" smtClean="0">
                <a:solidFill>
                  <a:schemeClr val="tx1">
                    <a:lumMod val="65000"/>
                    <a:lumOff val="35000"/>
                  </a:schemeClr>
                </a:solidFill>
              </a:rPr>
              <a:t>Yönlendirme dizgesinin diğer bir sorumluluğu da kullanıcının gideceği yeri açıkça sunmasıdır. Yönlendirme düğmesi yapılacağı zaman iki sorunun sorulması gerekmektedir.</a:t>
            </a:r>
          </a:p>
          <a:p>
            <a:pPr marL="457200" indent="-457200" algn="l">
              <a:lnSpc>
                <a:spcPct val="150000"/>
              </a:lnSpc>
              <a:buAutoNum type="arabicParenR"/>
            </a:pPr>
            <a:r>
              <a:rPr lang="tr-TR" sz="2000" dirty="0" smtClean="0">
                <a:solidFill>
                  <a:schemeClr val="tx1">
                    <a:lumMod val="65000"/>
                    <a:lumOff val="35000"/>
                  </a:schemeClr>
                </a:solidFill>
              </a:rPr>
              <a:t>Ziyaretçinin </a:t>
            </a:r>
            <a:r>
              <a:rPr lang="tr-TR" sz="2000" dirty="0" smtClean="0">
                <a:solidFill>
                  <a:schemeClr val="tx1">
                    <a:lumMod val="65000"/>
                    <a:lumOff val="35000"/>
                  </a:schemeClr>
                </a:solidFill>
              </a:rPr>
              <a:t>gitmek istediği yer neresi olabilir?</a:t>
            </a:r>
          </a:p>
          <a:p>
            <a:pPr marL="457200" indent="-457200" algn="l">
              <a:lnSpc>
                <a:spcPct val="150000"/>
              </a:lnSpc>
              <a:buAutoNum type="arabicParenR"/>
            </a:pPr>
            <a:r>
              <a:rPr lang="tr-TR" sz="2000" dirty="0" smtClean="0">
                <a:solidFill>
                  <a:schemeClr val="tx1">
                    <a:lumMod val="65000"/>
                    <a:lumOff val="35000"/>
                  </a:schemeClr>
                </a:solidFill>
              </a:rPr>
              <a:t>Bizim gitmesini düşündüğümüz yer, </a:t>
            </a:r>
            <a:endParaRPr lang="tr-TR" sz="2000" dirty="0" smtClean="0">
              <a:solidFill>
                <a:schemeClr val="tx1">
                  <a:lumMod val="65000"/>
                  <a:lumOff val="35000"/>
                </a:schemeClr>
              </a:solidFill>
            </a:endParaRPr>
          </a:p>
          <a:p>
            <a:pPr algn="l">
              <a:lnSpc>
                <a:spcPct val="150000"/>
              </a:lnSpc>
            </a:pPr>
            <a:r>
              <a:rPr lang="tr-TR" sz="2000" dirty="0">
                <a:solidFill>
                  <a:schemeClr val="tx1">
                    <a:lumMod val="65000"/>
                    <a:lumOff val="35000"/>
                  </a:schemeClr>
                </a:solidFill>
              </a:rPr>
              <a:t> </a:t>
            </a:r>
            <a:r>
              <a:rPr lang="tr-TR" sz="2000" dirty="0" smtClean="0">
                <a:solidFill>
                  <a:schemeClr val="tx1">
                    <a:lumMod val="65000"/>
                    <a:lumOff val="35000"/>
                  </a:schemeClr>
                </a:solidFill>
              </a:rPr>
              <a:t>       </a:t>
            </a:r>
            <a:r>
              <a:rPr lang="tr-TR" sz="2000" dirty="0" smtClean="0">
                <a:solidFill>
                  <a:schemeClr val="tx1">
                    <a:lumMod val="65000"/>
                    <a:lumOff val="35000"/>
                  </a:schemeClr>
                </a:solidFill>
              </a:rPr>
              <a:t>ziyaretçinin </a:t>
            </a:r>
            <a:r>
              <a:rPr lang="tr-TR" sz="2000" dirty="0" smtClean="0">
                <a:solidFill>
                  <a:schemeClr val="tx1">
                    <a:lumMod val="65000"/>
                    <a:lumOff val="35000"/>
                  </a:schemeClr>
                </a:solidFill>
              </a:rPr>
              <a:t>gideceği </a:t>
            </a:r>
            <a:r>
              <a:rPr lang="tr-TR" sz="2000" dirty="0" smtClean="0">
                <a:solidFill>
                  <a:schemeClr val="tx1">
                    <a:lumMod val="65000"/>
                    <a:lumOff val="35000"/>
                  </a:schemeClr>
                </a:solidFill>
              </a:rPr>
              <a:t>yer </a:t>
            </a:r>
            <a:r>
              <a:rPr lang="tr-TR" sz="2000" dirty="0" smtClean="0">
                <a:solidFill>
                  <a:schemeClr val="tx1">
                    <a:lumMod val="65000"/>
                    <a:lumOff val="35000"/>
                  </a:schemeClr>
                </a:solidFill>
              </a:rPr>
              <a:t>midir?</a:t>
            </a:r>
            <a:endParaRPr lang="tr-TR" sz="2400" dirty="0" smtClean="0">
              <a:solidFill>
                <a:srgbClr val="595959"/>
              </a:solidFill>
            </a:endParaRPr>
          </a:p>
          <a:p>
            <a:pPr algn="l"/>
            <a:endParaRPr lang="tr-TR" sz="2400" dirty="0">
              <a:solidFill>
                <a:srgbClr val="595959"/>
              </a:solidFill>
            </a:endParaRPr>
          </a:p>
        </p:txBody>
      </p:sp>
      <p:sp>
        <p:nvSpPr>
          <p:cNvPr id="6" name="Tek Köşesi Yuvarlatılmış Dikdörtgen 5"/>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6078213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21</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128792" cy="3564396"/>
          </a:xfrm>
        </p:spPr>
        <p:txBody>
          <a:bodyPr>
            <a:noAutofit/>
          </a:bodyPr>
          <a:lstStyle/>
          <a:p>
            <a:pPr algn="l">
              <a:lnSpc>
                <a:spcPct val="150000"/>
              </a:lnSpc>
            </a:pPr>
            <a:r>
              <a:rPr lang="tr-TR" sz="2000" b="1" dirty="0"/>
              <a:t>Nereye gidebilirim?</a:t>
            </a:r>
          </a:p>
          <a:p>
            <a:pPr algn="l">
              <a:lnSpc>
                <a:spcPct val="150000"/>
              </a:lnSpc>
            </a:pPr>
            <a:r>
              <a:rPr lang="tr-TR" sz="2000" dirty="0">
                <a:solidFill>
                  <a:schemeClr val="tx1">
                    <a:lumMod val="65000"/>
                    <a:lumOff val="35000"/>
                  </a:schemeClr>
                </a:solidFill>
              </a:rPr>
              <a:t>T</a:t>
            </a:r>
            <a:r>
              <a:rPr lang="tr-TR" sz="2000" dirty="0" smtClean="0">
                <a:solidFill>
                  <a:schemeClr val="tx1">
                    <a:lumMod val="65000"/>
                    <a:lumOff val="35000"/>
                  </a:schemeClr>
                </a:solidFill>
              </a:rPr>
              <a:t>asarımcının, yönlendirme dizgesini tasarlarken kullanıcı gereksinimlerini gözetmesi, aynı zamanda kendini kullanıcı yerine koyması gerekmektedir.</a:t>
            </a:r>
          </a:p>
          <a:p>
            <a:pPr algn="l">
              <a:lnSpc>
                <a:spcPct val="150000"/>
              </a:lnSpc>
            </a:pPr>
            <a:r>
              <a:rPr lang="tr-TR" sz="2000" dirty="0" smtClean="0">
                <a:solidFill>
                  <a:schemeClr val="tx1">
                    <a:lumMod val="65000"/>
                    <a:lumOff val="35000"/>
                  </a:schemeClr>
                </a:solidFill>
              </a:rPr>
              <a:t>Genelde web siteleri kullanıcıları diğer sayfalara yönlendirebilmek için sol taraftaki dikey sütun içinde yönlendirme düğmelerini kullanmaktadırlar.</a:t>
            </a:r>
            <a:endParaRPr lang="tr-TR" sz="2400" dirty="0">
              <a:solidFill>
                <a:srgbClr val="595959"/>
              </a:solidFill>
            </a:endParaRPr>
          </a:p>
        </p:txBody>
      </p:sp>
      <p:sp>
        <p:nvSpPr>
          <p:cNvPr id="6" name="Tek Köşesi Yuvarlatılmış Dikdörtgen 5"/>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2587543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22</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128792" cy="3564396"/>
          </a:xfrm>
        </p:spPr>
        <p:txBody>
          <a:bodyPr>
            <a:noAutofit/>
          </a:bodyPr>
          <a:lstStyle/>
          <a:p>
            <a:pPr algn="l">
              <a:lnSpc>
                <a:spcPct val="150000"/>
              </a:lnSpc>
            </a:pPr>
            <a:r>
              <a:rPr lang="tr-TR" sz="2000" b="1" dirty="0" smtClean="0"/>
              <a:t>Neredeyim?</a:t>
            </a:r>
          </a:p>
          <a:p>
            <a:pPr algn="l">
              <a:lnSpc>
                <a:spcPct val="150000"/>
              </a:lnSpc>
            </a:pPr>
            <a:r>
              <a:rPr lang="tr-TR" sz="2000" dirty="0" smtClean="0">
                <a:solidFill>
                  <a:schemeClr val="tx1">
                    <a:lumMod val="65000"/>
                    <a:lumOff val="35000"/>
                  </a:schemeClr>
                </a:solidFill>
              </a:rPr>
              <a:t>Web sayfalarında içeriğin bulunduğu alan sizin neredeyim ya da burası neresi sorusuna verilen yanıtı oluşturur. Nerede bulunduğunuza yardımcı olacak bazı ipuçları vardır, örneğin ziyaret edilen web sayfalarının bağlantıları farklı renkte görünür </a:t>
            </a:r>
          </a:p>
          <a:p>
            <a:pPr algn="l">
              <a:lnSpc>
                <a:spcPct val="150000"/>
              </a:lnSpc>
            </a:pPr>
            <a:r>
              <a:rPr lang="tr-TR" sz="2000" dirty="0" smtClean="0">
                <a:solidFill>
                  <a:schemeClr val="tx1">
                    <a:lumMod val="65000"/>
                    <a:lumOff val="35000"/>
                  </a:schemeClr>
                </a:solidFill>
              </a:rPr>
              <a:t>(</a:t>
            </a:r>
            <a:r>
              <a:rPr lang="tr-TR" sz="2000" dirty="0" smtClean="0">
                <a:solidFill>
                  <a:srgbClr val="0070C0"/>
                </a:solidFill>
              </a:rPr>
              <a:t>ziyaret edilmemişler mavi</a:t>
            </a:r>
            <a:r>
              <a:rPr lang="tr-TR" sz="2000" dirty="0" smtClean="0">
                <a:solidFill>
                  <a:schemeClr val="tx1">
                    <a:lumMod val="65000"/>
                    <a:lumOff val="35000"/>
                  </a:schemeClr>
                </a:solidFill>
              </a:rPr>
              <a:t>, </a:t>
            </a:r>
            <a:r>
              <a:rPr lang="tr-TR" sz="2000" dirty="0" smtClean="0">
                <a:solidFill>
                  <a:srgbClr val="7030A0"/>
                </a:solidFill>
              </a:rPr>
              <a:t>ziyaret edilenler mor renkte olur</a:t>
            </a:r>
            <a:r>
              <a:rPr lang="tr-TR" sz="2000" dirty="0" smtClean="0">
                <a:solidFill>
                  <a:schemeClr val="tx1">
                    <a:lumMod val="65000"/>
                    <a:lumOff val="35000"/>
                  </a:schemeClr>
                </a:solidFill>
              </a:rPr>
              <a:t>).</a:t>
            </a:r>
          </a:p>
          <a:p>
            <a:pPr algn="l"/>
            <a:endParaRPr lang="tr-TR" sz="2400" dirty="0">
              <a:solidFill>
                <a:srgbClr val="595959"/>
              </a:solidFill>
            </a:endParaRPr>
          </a:p>
        </p:txBody>
      </p:sp>
      <p:sp>
        <p:nvSpPr>
          <p:cNvPr id="6" name="Tek Köşesi Yuvarlatılmış Dikdörtgen 5"/>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0998464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23</a:t>
            </a:fld>
            <a:endParaRPr lang="en-US"/>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1162" y="981075"/>
            <a:ext cx="5781675" cy="3181350"/>
          </a:xfrm>
          <a:prstGeom prst="rect">
            <a:avLst/>
          </a:prstGeom>
        </p:spPr>
      </p:pic>
    </p:spTree>
    <p:extLst>
      <p:ext uri="{BB962C8B-B14F-4D97-AF65-F5344CB8AC3E}">
        <p14:creationId xmlns:p14="http://schemas.microsoft.com/office/powerpoint/2010/main" val="42682945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24</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5328592" cy="3564396"/>
          </a:xfrm>
        </p:spPr>
        <p:txBody>
          <a:bodyPr>
            <a:noAutofit/>
          </a:bodyPr>
          <a:lstStyle/>
          <a:p>
            <a:pPr algn="l">
              <a:lnSpc>
                <a:spcPct val="150000"/>
              </a:lnSpc>
            </a:pPr>
            <a:r>
              <a:rPr lang="tr-TR" sz="2000" b="1" dirty="0" smtClean="0"/>
              <a:t>YÖNLENDİRME ARAÇLARI</a:t>
            </a:r>
            <a:endParaRPr lang="tr-TR" sz="2000" b="1" dirty="0"/>
          </a:p>
          <a:p>
            <a:pPr algn="l">
              <a:lnSpc>
                <a:spcPct val="150000"/>
              </a:lnSpc>
            </a:pPr>
            <a:r>
              <a:rPr lang="tr-TR" sz="2000" dirty="0">
                <a:solidFill>
                  <a:schemeClr val="tx1">
                    <a:lumMod val="65000"/>
                    <a:lumOff val="35000"/>
                  </a:schemeClr>
                </a:solidFill>
              </a:rPr>
              <a:t>A</a:t>
            </a:r>
            <a:r>
              <a:rPr lang="tr-TR" sz="2000" dirty="0" smtClean="0">
                <a:solidFill>
                  <a:schemeClr val="tx1">
                    <a:lumMod val="65000"/>
                    <a:lumOff val="35000"/>
                  </a:schemeClr>
                </a:solidFill>
              </a:rPr>
              <a:t>na sayfanızın web sitenizin başlangıç noktası olduğu unutulmamalı, bütün yönlendirme araçlarının çeşitleri ve miktarı bu hat üzerinde ayarlanmalıdır. Ana sayfa üzerinde kullanılan yönlendirme araçları işlevleri ile birlikte şöyledir:</a:t>
            </a:r>
            <a:endParaRPr lang="tr-TR" sz="2400" dirty="0">
              <a:solidFill>
                <a:srgbClr val="595959"/>
              </a:solidFill>
            </a:endParaRP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6256" y="2056284"/>
            <a:ext cx="1512168" cy="1512168"/>
          </a:xfrm>
          <a:prstGeom prst="rect">
            <a:avLst/>
          </a:prstGeom>
        </p:spPr>
      </p:pic>
    </p:spTree>
    <p:extLst>
      <p:ext uri="{BB962C8B-B14F-4D97-AF65-F5344CB8AC3E}">
        <p14:creationId xmlns:p14="http://schemas.microsoft.com/office/powerpoint/2010/main" val="20213379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25</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128792" cy="3564396"/>
          </a:xfrm>
        </p:spPr>
        <p:txBody>
          <a:bodyPr>
            <a:noAutofit/>
          </a:bodyPr>
          <a:lstStyle/>
          <a:p>
            <a:pPr algn="l">
              <a:lnSpc>
                <a:spcPct val="150000"/>
              </a:lnSpc>
            </a:pPr>
            <a:r>
              <a:rPr lang="tr-TR" sz="2000" b="1" dirty="0" smtClean="0"/>
              <a:t>YÖNLENDİRME ARAÇLARI</a:t>
            </a:r>
            <a:endParaRPr lang="tr-TR" sz="2000" b="1" dirty="0"/>
          </a:p>
          <a:p>
            <a:pPr marL="457200" indent="-457200" algn="l">
              <a:buAutoNum type="arabicParenR"/>
            </a:pPr>
            <a:r>
              <a:rPr lang="tr-TR" sz="2000" dirty="0" smtClean="0">
                <a:solidFill>
                  <a:schemeClr val="tx1">
                    <a:lumMod val="65000"/>
                    <a:lumOff val="35000"/>
                  </a:schemeClr>
                </a:solidFill>
              </a:rPr>
              <a:t>Dolaşım çubukları</a:t>
            </a:r>
          </a:p>
          <a:p>
            <a:pPr marL="457200" indent="-457200" algn="l">
              <a:buAutoNum type="arabicParenR"/>
            </a:pPr>
            <a:r>
              <a:rPr lang="tr-TR" sz="2000" dirty="0" smtClean="0">
                <a:solidFill>
                  <a:schemeClr val="tx1">
                    <a:lumMod val="65000"/>
                    <a:lumOff val="35000"/>
                  </a:schemeClr>
                </a:solidFill>
              </a:rPr>
              <a:t>Sola ya da a</a:t>
            </a:r>
            <a:r>
              <a:rPr lang="tr-TR" sz="2000" dirty="0" smtClean="0">
                <a:solidFill>
                  <a:schemeClr val="tx1">
                    <a:lumMod val="65000"/>
                    <a:lumOff val="35000"/>
                  </a:schemeClr>
                </a:solidFill>
              </a:rPr>
              <a:t>şağı </a:t>
            </a:r>
            <a:r>
              <a:rPr lang="tr-TR" sz="2000" dirty="0" smtClean="0">
                <a:solidFill>
                  <a:schemeClr val="tx1">
                    <a:lumMod val="65000"/>
                    <a:lumOff val="35000"/>
                  </a:schemeClr>
                </a:solidFill>
              </a:rPr>
              <a:t>doğru açılan menüler</a:t>
            </a:r>
          </a:p>
          <a:p>
            <a:pPr marL="457200" indent="-457200" algn="l">
              <a:buAutoNum type="arabicParenR"/>
            </a:pPr>
            <a:r>
              <a:rPr lang="tr-TR" sz="2000" dirty="0" smtClean="0">
                <a:solidFill>
                  <a:schemeClr val="tx1">
                    <a:lumMod val="65000"/>
                    <a:lumOff val="35000"/>
                  </a:schemeClr>
                </a:solidFill>
              </a:rPr>
              <a:t>Görüntü öğeli yönlendirme butonları</a:t>
            </a:r>
          </a:p>
          <a:p>
            <a:pPr marL="457200" indent="-457200" algn="l">
              <a:buAutoNum type="arabicParenR"/>
            </a:pPr>
            <a:r>
              <a:rPr lang="tr-TR" sz="2000" dirty="0" smtClean="0">
                <a:solidFill>
                  <a:schemeClr val="tx1">
                    <a:lumMod val="65000"/>
                    <a:lumOff val="35000"/>
                  </a:schemeClr>
                </a:solidFill>
              </a:rPr>
              <a:t>Sözcük </a:t>
            </a:r>
            <a:r>
              <a:rPr lang="tr-TR" sz="2000" dirty="0" smtClean="0">
                <a:solidFill>
                  <a:schemeClr val="tx1">
                    <a:lumMod val="65000"/>
                    <a:lumOff val="35000"/>
                  </a:schemeClr>
                </a:solidFill>
              </a:rPr>
              <a:t>bağlantılı linkler</a:t>
            </a:r>
            <a:endParaRPr lang="tr-TR" sz="2000" dirty="0" smtClean="0">
              <a:solidFill>
                <a:schemeClr val="tx1">
                  <a:lumMod val="65000"/>
                  <a:lumOff val="35000"/>
                </a:schemeClr>
              </a:solidFill>
            </a:endParaRPr>
          </a:p>
          <a:p>
            <a:pPr marL="457200" indent="-457200" algn="l">
              <a:buAutoNum type="arabicParenR"/>
            </a:pPr>
            <a:r>
              <a:rPr lang="tr-TR" sz="2000" dirty="0" smtClean="0">
                <a:solidFill>
                  <a:schemeClr val="tx1">
                    <a:lumMod val="65000"/>
                    <a:lumOff val="35000"/>
                  </a:schemeClr>
                </a:solidFill>
              </a:rPr>
              <a:t>Sekmeli dolaşım</a:t>
            </a:r>
          </a:p>
          <a:p>
            <a:pPr marL="457200" indent="-457200" algn="l">
              <a:buAutoNum type="arabicParenR"/>
            </a:pPr>
            <a:r>
              <a:rPr lang="tr-TR" sz="2000" dirty="0" smtClean="0">
                <a:solidFill>
                  <a:schemeClr val="tx1">
                    <a:lumMod val="65000"/>
                    <a:lumOff val="35000"/>
                  </a:schemeClr>
                </a:solidFill>
              </a:rPr>
              <a:t>Site haritaları</a:t>
            </a: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1777618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26</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5328592" cy="3564396"/>
          </a:xfrm>
        </p:spPr>
        <p:txBody>
          <a:bodyPr>
            <a:noAutofit/>
          </a:bodyPr>
          <a:lstStyle/>
          <a:p>
            <a:pPr algn="l">
              <a:lnSpc>
                <a:spcPct val="150000"/>
              </a:lnSpc>
            </a:pPr>
            <a:r>
              <a:rPr lang="tr-TR" sz="2000" b="1" dirty="0" smtClean="0"/>
              <a:t>1) Dolaşım çubukları (</a:t>
            </a:r>
            <a:r>
              <a:rPr lang="tr-TR" sz="2000" b="1" dirty="0" err="1" smtClean="0"/>
              <a:t>navigasyon</a:t>
            </a:r>
            <a:r>
              <a:rPr lang="tr-TR" sz="2000" b="1" dirty="0" smtClean="0"/>
              <a:t> bar)</a:t>
            </a:r>
            <a:endParaRPr lang="tr-TR" sz="2000" b="1" dirty="0"/>
          </a:p>
          <a:p>
            <a:pPr algn="l">
              <a:lnSpc>
                <a:spcPct val="150000"/>
              </a:lnSpc>
            </a:pPr>
            <a:r>
              <a:rPr lang="tr-TR" sz="2000" dirty="0" smtClean="0">
                <a:solidFill>
                  <a:schemeClr val="tx1">
                    <a:lumMod val="65000"/>
                    <a:lumOff val="35000"/>
                  </a:schemeClr>
                </a:solidFill>
              </a:rPr>
              <a:t>Çoğu web sitesinin dolaşım seçenekleri, </a:t>
            </a:r>
          </a:p>
          <a:p>
            <a:pPr algn="l">
              <a:lnSpc>
                <a:spcPct val="150000"/>
              </a:lnSpc>
            </a:pPr>
            <a:r>
              <a:rPr lang="tr-TR" sz="2000" dirty="0" smtClean="0">
                <a:solidFill>
                  <a:schemeClr val="tx1">
                    <a:lumMod val="65000"/>
                    <a:lumOff val="35000"/>
                  </a:schemeClr>
                </a:solidFill>
              </a:rPr>
              <a:t>yatay dolaşım çubukları ve dikey panellerden oluşmaktadır. Genellikle sol tarafta olmalarına karşın bazı sitelerde de sitenin yapısına uygun biçimde üst kısımdadır. Bir dolaşım çubuğunun nasıl ve nereye konulacağına dair çok sıkı bir kural yoktur.</a:t>
            </a:r>
            <a:endParaRPr lang="tr-TR" sz="2400" dirty="0">
              <a:solidFill>
                <a:srgbClr val="595959"/>
              </a:solidFill>
            </a:endParaRP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1457625"/>
            <a:ext cx="2387302" cy="2653968"/>
          </a:xfrm>
          <a:prstGeom prst="rect">
            <a:avLst/>
          </a:prstGeom>
        </p:spPr>
      </p:pic>
    </p:spTree>
    <p:extLst>
      <p:ext uri="{BB962C8B-B14F-4D97-AF65-F5344CB8AC3E}">
        <p14:creationId xmlns:p14="http://schemas.microsoft.com/office/powerpoint/2010/main" val="33926831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27</a:t>
            </a:fld>
            <a:endParaRPr lang="en-US"/>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208862"/>
            <a:ext cx="5715000" cy="4676775"/>
          </a:xfrm>
          <a:prstGeom prst="rect">
            <a:avLst/>
          </a:prstGeom>
        </p:spPr>
      </p:pic>
    </p:spTree>
    <p:extLst>
      <p:ext uri="{BB962C8B-B14F-4D97-AF65-F5344CB8AC3E}">
        <p14:creationId xmlns:p14="http://schemas.microsoft.com/office/powerpoint/2010/main" val="21354555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28</a:t>
            </a:fld>
            <a:endParaRPr lang="en-US"/>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267494"/>
            <a:ext cx="5976664" cy="4482498"/>
          </a:xfrm>
          <a:prstGeom prst="rect">
            <a:avLst/>
          </a:prstGeom>
        </p:spPr>
      </p:pic>
    </p:spTree>
    <p:extLst>
      <p:ext uri="{BB962C8B-B14F-4D97-AF65-F5344CB8AC3E}">
        <p14:creationId xmlns:p14="http://schemas.microsoft.com/office/powerpoint/2010/main" val="15458582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29</a:t>
            </a:fld>
            <a:endParaRPr lang="en-US"/>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627534"/>
            <a:ext cx="7704856" cy="3852428"/>
          </a:xfrm>
          <a:prstGeom prst="rect">
            <a:avLst/>
          </a:prstGeom>
        </p:spPr>
      </p:pic>
    </p:spTree>
    <p:extLst>
      <p:ext uri="{BB962C8B-B14F-4D97-AF65-F5344CB8AC3E}">
        <p14:creationId xmlns:p14="http://schemas.microsoft.com/office/powerpoint/2010/main" val="39293027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30</a:t>
            </a:fld>
            <a:endParaRPr lang="en-US"/>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339501"/>
            <a:ext cx="7128791" cy="4419851"/>
          </a:xfrm>
          <a:prstGeom prst="rect">
            <a:avLst/>
          </a:prstGeom>
        </p:spPr>
      </p:pic>
    </p:spTree>
    <p:extLst>
      <p:ext uri="{BB962C8B-B14F-4D97-AF65-F5344CB8AC3E}">
        <p14:creationId xmlns:p14="http://schemas.microsoft.com/office/powerpoint/2010/main" val="3216343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31</a:t>
            </a:fld>
            <a:endParaRPr lang="en-US"/>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1026242"/>
            <a:ext cx="6906589" cy="2514951"/>
          </a:xfrm>
          <a:prstGeom prst="rect">
            <a:avLst/>
          </a:prstGeom>
        </p:spPr>
      </p:pic>
      <p:sp>
        <p:nvSpPr>
          <p:cNvPr id="3" name="Dikdörtgen 2"/>
          <p:cNvSpPr/>
          <p:nvPr/>
        </p:nvSpPr>
        <p:spPr>
          <a:xfrm>
            <a:off x="5868144" y="2682426"/>
            <a:ext cx="936104" cy="14401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8812479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32</a:t>
            </a:fld>
            <a:endParaRPr lang="en-US"/>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130797"/>
            <a:ext cx="7128792" cy="4931722"/>
          </a:xfrm>
          <a:prstGeom prst="rect">
            <a:avLst/>
          </a:prstGeom>
        </p:spPr>
      </p:pic>
    </p:spTree>
    <p:extLst>
      <p:ext uri="{BB962C8B-B14F-4D97-AF65-F5344CB8AC3E}">
        <p14:creationId xmlns:p14="http://schemas.microsoft.com/office/powerpoint/2010/main" val="2406336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33</a:t>
            </a:fld>
            <a:endParaRPr lang="en-US"/>
          </a:p>
        </p:txBody>
      </p:sp>
      <p:pic>
        <p:nvPicPr>
          <p:cNvPr id="5" name="Resim 4"/>
          <p:cNvPicPr>
            <a:picLocks noChangeAspect="1"/>
          </p:cNvPicPr>
          <p:nvPr/>
        </p:nvPicPr>
        <p:blipFill rotWithShape="1">
          <a:blip r:embed="rId2">
            <a:extLst>
              <a:ext uri="{28A0092B-C50C-407E-A947-70E740481C1C}">
                <a14:useLocalDpi xmlns:a14="http://schemas.microsoft.com/office/drawing/2010/main" val="0"/>
              </a:ext>
            </a:extLst>
          </a:blip>
          <a:srcRect r="23240"/>
          <a:stretch/>
        </p:blipFill>
        <p:spPr>
          <a:xfrm>
            <a:off x="2555776" y="0"/>
            <a:ext cx="2843808" cy="5143500"/>
          </a:xfrm>
          <a:prstGeom prst="rect">
            <a:avLst/>
          </a:prstGeom>
        </p:spPr>
      </p:pic>
    </p:spTree>
    <p:extLst>
      <p:ext uri="{BB962C8B-B14F-4D97-AF65-F5344CB8AC3E}">
        <p14:creationId xmlns:p14="http://schemas.microsoft.com/office/powerpoint/2010/main" val="32337224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34</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128792" cy="3564396"/>
          </a:xfrm>
        </p:spPr>
        <p:txBody>
          <a:bodyPr>
            <a:noAutofit/>
          </a:bodyPr>
          <a:lstStyle/>
          <a:p>
            <a:pPr algn="l">
              <a:lnSpc>
                <a:spcPct val="150000"/>
              </a:lnSpc>
            </a:pPr>
            <a:r>
              <a:rPr lang="tr-TR" sz="2000" b="1" dirty="0" smtClean="0"/>
              <a:t>1) Dolaşım çubukları (</a:t>
            </a:r>
            <a:r>
              <a:rPr lang="tr-TR" sz="2000" b="1" dirty="0" err="1" smtClean="0"/>
              <a:t>navigasyon</a:t>
            </a:r>
            <a:r>
              <a:rPr lang="tr-TR" sz="2000" b="1" dirty="0" smtClean="0"/>
              <a:t> bar)</a:t>
            </a:r>
            <a:endParaRPr lang="tr-TR" sz="2000" b="1" dirty="0"/>
          </a:p>
          <a:p>
            <a:pPr algn="l">
              <a:lnSpc>
                <a:spcPct val="150000"/>
              </a:lnSpc>
            </a:pPr>
            <a:r>
              <a:rPr lang="tr-TR" sz="2000" dirty="0" smtClean="0">
                <a:solidFill>
                  <a:schemeClr val="tx1">
                    <a:lumMod val="65000"/>
                    <a:lumOff val="35000"/>
                  </a:schemeClr>
                </a:solidFill>
              </a:rPr>
              <a:t>Dolaşım çubuklarında en büyük kaygı, yerinin iyi belirlenmesidir. Yönlendirme çubuklarının sol ya da sağ kenarın seçilmesindeki amaç sayfa içeriğinin kullanılacağı boşluğu azaltmamaktır. </a:t>
            </a:r>
            <a:endParaRPr lang="tr-TR" sz="2400" dirty="0">
              <a:solidFill>
                <a:srgbClr val="595959"/>
              </a:solidFill>
            </a:endParaRP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5639929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35</a:t>
            </a:fld>
            <a:endParaRPr lang="en-US"/>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439033"/>
            <a:ext cx="8208912" cy="4341602"/>
          </a:xfrm>
          <a:prstGeom prst="rect">
            <a:avLst/>
          </a:prstGeom>
        </p:spPr>
      </p:pic>
    </p:spTree>
    <p:extLst>
      <p:ext uri="{BB962C8B-B14F-4D97-AF65-F5344CB8AC3E}">
        <p14:creationId xmlns:p14="http://schemas.microsoft.com/office/powerpoint/2010/main" val="1660049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36</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128792" cy="3564396"/>
          </a:xfrm>
        </p:spPr>
        <p:txBody>
          <a:bodyPr>
            <a:noAutofit/>
          </a:bodyPr>
          <a:lstStyle/>
          <a:p>
            <a:pPr algn="l">
              <a:lnSpc>
                <a:spcPct val="150000"/>
              </a:lnSpc>
            </a:pPr>
            <a:r>
              <a:rPr lang="tr-TR" sz="2000" b="1" dirty="0"/>
              <a:t>2</a:t>
            </a:r>
            <a:r>
              <a:rPr lang="tr-TR" sz="2000" b="1" dirty="0" smtClean="0"/>
              <a:t>) Aşağı doğru açılan menüler (</a:t>
            </a:r>
            <a:r>
              <a:rPr lang="tr-TR" sz="2000" b="1" dirty="0" err="1" smtClean="0"/>
              <a:t>dropdown</a:t>
            </a:r>
            <a:r>
              <a:rPr lang="tr-TR" sz="2000" b="1" dirty="0" smtClean="0"/>
              <a:t> </a:t>
            </a:r>
            <a:r>
              <a:rPr lang="tr-TR" sz="2000" b="1" dirty="0" err="1" smtClean="0"/>
              <a:t>menu</a:t>
            </a:r>
            <a:r>
              <a:rPr lang="tr-TR" sz="2000" b="1" dirty="0" smtClean="0"/>
              <a:t>)</a:t>
            </a:r>
            <a:endParaRPr lang="tr-TR" sz="2000" b="1" dirty="0"/>
          </a:p>
          <a:p>
            <a:pPr algn="l">
              <a:lnSpc>
                <a:spcPct val="150000"/>
              </a:lnSpc>
            </a:pPr>
            <a:r>
              <a:rPr lang="tr-TR" sz="2000" dirty="0" smtClean="0">
                <a:solidFill>
                  <a:schemeClr val="tx1">
                    <a:lumMod val="65000"/>
                    <a:lumOff val="35000"/>
                  </a:schemeClr>
                </a:solidFill>
              </a:rPr>
              <a:t>Web sayfasına daha fazla menü eklemenin diğer bir yolu ise açılan menülerin kullanımıdır. Bu bağlantı menüleri ekranda çok fazla yer kaplamadığı için içeriğin alanı genişlemektedir. Fare tıklandığında ya da menü üzerine gelindiğinde açılan menülerin temel avantajı, içeriğin sunulduğu </a:t>
            </a:r>
            <a:r>
              <a:rPr lang="tr-TR" sz="2000" b="1" dirty="0" smtClean="0">
                <a:solidFill>
                  <a:schemeClr val="tx1">
                    <a:lumMod val="65000"/>
                    <a:lumOff val="35000"/>
                  </a:schemeClr>
                </a:solidFill>
              </a:rPr>
              <a:t>ekran boşluğunu arttırmasıdır</a:t>
            </a:r>
            <a:r>
              <a:rPr lang="tr-TR" sz="2000" dirty="0" smtClean="0">
                <a:solidFill>
                  <a:schemeClr val="tx1">
                    <a:lumMod val="65000"/>
                    <a:lumOff val="35000"/>
                  </a:schemeClr>
                </a:solidFill>
              </a:rPr>
              <a:t>. Diğer bir özelliği de sınıflandırmada alt başlıkları oluştururken sağladığı </a:t>
            </a:r>
            <a:r>
              <a:rPr lang="tr-TR" sz="2000" b="1" dirty="0" smtClean="0">
                <a:solidFill>
                  <a:schemeClr val="tx1">
                    <a:lumMod val="65000"/>
                    <a:lumOff val="35000"/>
                  </a:schemeClr>
                </a:solidFill>
              </a:rPr>
              <a:t>hiyerarşik yapıdır.</a:t>
            </a:r>
            <a:endParaRPr lang="tr-TR" sz="2400" b="1" dirty="0">
              <a:solidFill>
                <a:srgbClr val="595959"/>
              </a:solidFill>
            </a:endParaRP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2763040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37</a:t>
            </a:fld>
            <a:endParaRPr lang="en-US"/>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339502"/>
            <a:ext cx="6967478" cy="4619180"/>
          </a:xfrm>
          <a:prstGeom prst="rect">
            <a:avLst/>
          </a:prstGeom>
        </p:spPr>
      </p:pic>
    </p:spTree>
    <p:extLst>
      <p:ext uri="{BB962C8B-B14F-4D97-AF65-F5344CB8AC3E}">
        <p14:creationId xmlns:p14="http://schemas.microsoft.com/office/powerpoint/2010/main" val="34270416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38</a:t>
            </a:fld>
            <a:endParaRPr lang="en-US"/>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390767"/>
            <a:ext cx="6552728" cy="4239122"/>
          </a:xfrm>
          <a:prstGeom prst="rect">
            <a:avLst/>
          </a:prstGeom>
        </p:spPr>
      </p:pic>
    </p:spTree>
    <p:extLst>
      <p:ext uri="{BB962C8B-B14F-4D97-AF65-F5344CB8AC3E}">
        <p14:creationId xmlns:p14="http://schemas.microsoft.com/office/powerpoint/2010/main" val="13535792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39</a:t>
            </a:fld>
            <a:endParaRPr lang="en-US"/>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211" y="411510"/>
            <a:ext cx="8423578" cy="4320480"/>
          </a:xfrm>
          <a:prstGeom prst="rect">
            <a:avLst/>
          </a:prstGeom>
        </p:spPr>
      </p:pic>
    </p:spTree>
    <p:extLst>
      <p:ext uri="{BB962C8B-B14F-4D97-AF65-F5344CB8AC3E}">
        <p14:creationId xmlns:p14="http://schemas.microsoft.com/office/powerpoint/2010/main" val="1445949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40</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704856" cy="3564396"/>
          </a:xfrm>
        </p:spPr>
        <p:txBody>
          <a:bodyPr>
            <a:noAutofit/>
          </a:bodyPr>
          <a:lstStyle/>
          <a:p>
            <a:pPr algn="l">
              <a:lnSpc>
                <a:spcPct val="150000"/>
              </a:lnSpc>
            </a:pPr>
            <a:r>
              <a:rPr lang="tr-TR" sz="2000" b="1" dirty="0" smtClean="0"/>
              <a:t>3) </a:t>
            </a:r>
            <a:r>
              <a:rPr lang="tr-TR" sz="2000" b="1" dirty="0"/>
              <a:t>Görüntü öğeli yönlendirme butonları</a:t>
            </a:r>
          </a:p>
          <a:p>
            <a:pPr algn="l">
              <a:lnSpc>
                <a:spcPct val="150000"/>
              </a:lnSpc>
            </a:pPr>
            <a:r>
              <a:rPr lang="tr-TR" sz="2000" dirty="0" smtClean="0">
                <a:solidFill>
                  <a:schemeClr val="tx1">
                    <a:lumMod val="65000"/>
                    <a:lumOff val="35000"/>
                  </a:schemeClr>
                </a:solidFill>
              </a:rPr>
              <a:t>Bu butonlar, web sayfasına eşsizlik, renk ve kişisellik katarlar, </a:t>
            </a:r>
          </a:p>
          <a:p>
            <a:pPr algn="l">
              <a:lnSpc>
                <a:spcPct val="150000"/>
              </a:lnSpc>
            </a:pPr>
            <a:r>
              <a:rPr lang="tr-TR" sz="2000" dirty="0" smtClean="0">
                <a:solidFill>
                  <a:schemeClr val="tx1">
                    <a:lumMod val="65000"/>
                    <a:lumOff val="35000"/>
                  </a:schemeClr>
                </a:solidFill>
              </a:rPr>
              <a:t>bir çekiciliğe sahiptirler. En büyük avantajları, çabuk algılanabilmeleridir.</a:t>
            </a:r>
          </a:p>
          <a:p>
            <a:pPr algn="l">
              <a:lnSpc>
                <a:spcPct val="150000"/>
              </a:lnSpc>
            </a:pPr>
            <a:r>
              <a:rPr lang="tr-TR" sz="2000" dirty="0" smtClean="0">
                <a:solidFill>
                  <a:schemeClr val="tx1">
                    <a:lumMod val="65000"/>
                    <a:lumOff val="35000"/>
                  </a:schemeClr>
                </a:solidFill>
              </a:rPr>
              <a:t>Genellikle yönlendirme düğmelerinin boyutu, 1,5 </a:t>
            </a:r>
            <a:r>
              <a:rPr lang="tr-TR" sz="2000" dirty="0" err="1" smtClean="0">
                <a:solidFill>
                  <a:schemeClr val="tx1">
                    <a:lumMod val="65000"/>
                    <a:lumOff val="35000"/>
                  </a:schemeClr>
                </a:solidFill>
              </a:rPr>
              <a:t>kb</a:t>
            </a:r>
            <a:r>
              <a:rPr lang="tr-TR" sz="2000" dirty="0" smtClean="0">
                <a:solidFill>
                  <a:schemeClr val="tx1">
                    <a:lumMod val="65000"/>
                    <a:lumOff val="35000"/>
                  </a:schemeClr>
                </a:solidFill>
              </a:rPr>
              <a:t> bir dosya boyutunda ve 25 – 60 piksel yüksekliği ile 60 – 150 piksel genişliğindeki boyutlar arasında  olmalıdır.</a:t>
            </a:r>
            <a:endParaRPr lang="tr-TR" sz="2400" dirty="0">
              <a:solidFill>
                <a:srgbClr val="595959"/>
              </a:solidFill>
            </a:endParaRP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4212704"/>
            <a:ext cx="2857500" cy="704850"/>
          </a:xfrm>
          <a:prstGeom prst="rect">
            <a:avLst/>
          </a:prstGeom>
        </p:spPr>
      </p:pic>
      <p:sp>
        <p:nvSpPr>
          <p:cNvPr id="4" name="Metin kutusu 3"/>
          <p:cNvSpPr txBox="1"/>
          <p:nvPr/>
        </p:nvSpPr>
        <p:spPr>
          <a:xfrm>
            <a:off x="4283968" y="4371950"/>
            <a:ext cx="2808312" cy="369332"/>
          </a:xfrm>
          <a:prstGeom prst="rect">
            <a:avLst/>
          </a:prstGeom>
          <a:noFill/>
        </p:spPr>
        <p:txBody>
          <a:bodyPr wrap="square" rtlCol="0">
            <a:spAutoFit/>
          </a:bodyPr>
          <a:lstStyle/>
          <a:p>
            <a:r>
              <a:rPr lang="tr-TR" dirty="0">
                <a:solidFill>
                  <a:schemeClr val="tx1">
                    <a:lumMod val="50000"/>
                    <a:lumOff val="50000"/>
                  </a:schemeClr>
                </a:solidFill>
              </a:rPr>
              <a:t>http://www.flaticon.com/</a:t>
            </a:r>
          </a:p>
        </p:txBody>
      </p:sp>
    </p:spTree>
    <p:extLst>
      <p:ext uri="{BB962C8B-B14F-4D97-AF65-F5344CB8AC3E}">
        <p14:creationId xmlns:p14="http://schemas.microsoft.com/office/powerpoint/2010/main" val="34671964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41</a:t>
            </a:fld>
            <a:endParaRPr lang="en-US"/>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079" y="148200"/>
            <a:ext cx="6827289" cy="4995299"/>
          </a:xfrm>
          <a:prstGeom prst="rect">
            <a:avLst/>
          </a:prstGeom>
        </p:spPr>
      </p:pic>
    </p:spTree>
    <p:extLst>
      <p:ext uri="{BB962C8B-B14F-4D97-AF65-F5344CB8AC3E}">
        <p14:creationId xmlns:p14="http://schemas.microsoft.com/office/powerpoint/2010/main" val="3190851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42</a:t>
            </a:fld>
            <a:endParaRPr lang="en-US"/>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044248"/>
            <a:ext cx="2736304" cy="2736304"/>
          </a:xfrm>
          <a:prstGeom prst="rect">
            <a:avLst/>
          </a:prstGeom>
        </p:spPr>
      </p:pic>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3848" y="1132980"/>
            <a:ext cx="2232248" cy="2232248"/>
          </a:xfrm>
          <a:prstGeom prst="rect">
            <a:avLst/>
          </a:prstGeom>
        </p:spPr>
      </p:pic>
      <p:pic>
        <p:nvPicPr>
          <p:cNvPr id="5" name="Resim 4"/>
          <p:cNvPicPr>
            <a:picLocks noChangeAspect="1"/>
          </p:cNvPicPr>
          <p:nvPr/>
        </p:nvPicPr>
        <p:blipFill rotWithShape="1">
          <a:blip r:embed="rId4" cstate="print">
            <a:extLst>
              <a:ext uri="{28A0092B-C50C-407E-A947-70E740481C1C}">
                <a14:useLocalDpi xmlns:a14="http://schemas.microsoft.com/office/drawing/2010/main" val="0"/>
              </a:ext>
            </a:extLst>
          </a:blip>
          <a:srcRect b="7832"/>
          <a:stretch/>
        </p:blipFill>
        <p:spPr>
          <a:xfrm>
            <a:off x="5796136" y="1069538"/>
            <a:ext cx="2971800" cy="2928657"/>
          </a:xfrm>
          <a:prstGeom prst="rect">
            <a:avLst/>
          </a:prstGeom>
        </p:spPr>
      </p:pic>
      <p:pic>
        <p:nvPicPr>
          <p:cNvPr id="6" name="Resim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86296" y="1093938"/>
            <a:ext cx="2667352" cy="2667352"/>
          </a:xfrm>
          <a:prstGeom prst="rect">
            <a:avLst/>
          </a:prstGeom>
        </p:spPr>
      </p:pic>
    </p:spTree>
    <p:extLst>
      <p:ext uri="{BB962C8B-B14F-4D97-AF65-F5344CB8AC3E}">
        <p14:creationId xmlns:p14="http://schemas.microsoft.com/office/powerpoint/2010/main" val="32262057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43</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488832" cy="3564396"/>
          </a:xfrm>
        </p:spPr>
        <p:txBody>
          <a:bodyPr>
            <a:noAutofit/>
          </a:bodyPr>
          <a:lstStyle/>
          <a:p>
            <a:pPr algn="l">
              <a:lnSpc>
                <a:spcPct val="150000"/>
              </a:lnSpc>
            </a:pPr>
            <a:r>
              <a:rPr lang="tr-TR" sz="2000" b="1" dirty="0"/>
              <a:t>4</a:t>
            </a:r>
            <a:r>
              <a:rPr lang="tr-TR" sz="2000" b="1" dirty="0" smtClean="0"/>
              <a:t>) Sözcük </a:t>
            </a:r>
            <a:r>
              <a:rPr lang="tr-TR" sz="2000" b="1" dirty="0" smtClean="0"/>
              <a:t>bağlantılı linkler </a:t>
            </a:r>
            <a:r>
              <a:rPr lang="tr-TR" sz="2000" b="1" dirty="0" smtClean="0"/>
              <a:t>(</a:t>
            </a:r>
            <a:r>
              <a:rPr lang="tr-TR" sz="2000" b="1" dirty="0" err="1" smtClean="0"/>
              <a:t>text</a:t>
            </a:r>
            <a:r>
              <a:rPr lang="tr-TR" sz="2000" b="1" dirty="0" smtClean="0"/>
              <a:t> link – </a:t>
            </a:r>
            <a:r>
              <a:rPr lang="tr-TR" sz="2000" b="1" dirty="0" err="1" smtClean="0"/>
              <a:t>embedded</a:t>
            </a:r>
            <a:r>
              <a:rPr lang="tr-TR" sz="2000" b="1" dirty="0" smtClean="0"/>
              <a:t> </a:t>
            </a:r>
            <a:r>
              <a:rPr lang="tr-TR" sz="2000" b="1" dirty="0" err="1" smtClean="0"/>
              <a:t>links</a:t>
            </a:r>
            <a:r>
              <a:rPr lang="tr-TR" sz="2000" b="1" dirty="0" smtClean="0"/>
              <a:t>)</a:t>
            </a:r>
            <a:endParaRPr lang="tr-TR" sz="2000" b="1" dirty="0"/>
          </a:p>
          <a:p>
            <a:pPr algn="l">
              <a:lnSpc>
                <a:spcPct val="150000"/>
              </a:lnSpc>
            </a:pPr>
            <a:r>
              <a:rPr lang="tr-TR" sz="2000" dirty="0" smtClean="0">
                <a:solidFill>
                  <a:schemeClr val="tx1">
                    <a:lumMod val="65000"/>
                    <a:lumOff val="35000"/>
                  </a:schemeClr>
                </a:solidFill>
              </a:rPr>
              <a:t>Dolaşım dizgesi içinde en çok kullanılan bağlantı şeklidir. Bu bağlantılar menülerin içinde (sol, üst ve alt çubuklarda) kullanılabileceği gibi metin içinde gömülü olarak da bulunabilirler.</a:t>
            </a:r>
          </a:p>
          <a:p>
            <a:pPr algn="l">
              <a:lnSpc>
                <a:spcPct val="150000"/>
              </a:lnSpc>
            </a:pPr>
            <a:r>
              <a:rPr lang="tr-TR" sz="2000" dirty="0" smtClean="0">
                <a:solidFill>
                  <a:schemeClr val="tx1">
                    <a:lumMod val="65000"/>
                    <a:lumOff val="35000"/>
                  </a:schemeClr>
                </a:solidFill>
              </a:rPr>
              <a:t>Aşağı doğru uzayan metinlerde dolaşımı kolaylaştırmak için </a:t>
            </a:r>
          </a:p>
          <a:p>
            <a:pPr algn="l">
              <a:lnSpc>
                <a:spcPct val="150000"/>
              </a:lnSpc>
            </a:pPr>
            <a:r>
              <a:rPr lang="tr-TR" sz="2000" dirty="0" smtClean="0">
                <a:solidFill>
                  <a:schemeClr val="tx1">
                    <a:lumMod val="65000"/>
                    <a:lumOff val="35000"/>
                  </a:schemeClr>
                </a:solidFill>
              </a:rPr>
              <a:t>«geri – yukarı», «sayfanın üstüne dön» gibi metin bağlantıları bulunmaktadır.</a:t>
            </a:r>
            <a:endParaRPr lang="tr-TR" sz="2400" dirty="0">
              <a:solidFill>
                <a:srgbClr val="595959"/>
              </a:solidFill>
            </a:endParaRP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1828051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44</a:t>
            </a:fld>
            <a:endParaRPr lang="en-US"/>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299" y="1329264"/>
            <a:ext cx="2833401" cy="2231303"/>
          </a:xfrm>
          <a:prstGeom prst="rect">
            <a:avLst/>
          </a:prstGeo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6421" y="1057766"/>
            <a:ext cx="2750922" cy="1467157"/>
          </a:xfrm>
          <a:prstGeom prst="rect">
            <a:avLst/>
          </a:prstGeom>
        </p:spPr>
      </p:pic>
      <p:pic>
        <p:nvPicPr>
          <p:cNvPr id="9" name="Resim 8"/>
          <p:cNvPicPr>
            <a:picLocks noChangeAspect="1"/>
          </p:cNvPicPr>
          <p:nvPr/>
        </p:nvPicPr>
        <p:blipFill rotWithShape="1">
          <a:blip r:embed="rId4">
            <a:extLst>
              <a:ext uri="{28A0092B-C50C-407E-A947-70E740481C1C}">
                <a14:useLocalDpi xmlns:a14="http://schemas.microsoft.com/office/drawing/2010/main" val="0"/>
              </a:ext>
            </a:extLst>
          </a:blip>
          <a:srcRect b="4235"/>
          <a:stretch/>
        </p:blipFill>
        <p:spPr>
          <a:xfrm>
            <a:off x="6372200" y="1307185"/>
            <a:ext cx="1800225" cy="2435476"/>
          </a:xfrm>
          <a:prstGeom prst="rect">
            <a:avLst/>
          </a:prstGeom>
        </p:spPr>
      </p:pic>
      <p:pic>
        <p:nvPicPr>
          <p:cNvPr id="11" name="Resim 10"/>
          <p:cNvPicPr>
            <a:picLocks noChangeAspect="1"/>
          </p:cNvPicPr>
          <p:nvPr/>
        </p:nvPicPr>
        <p:blipFill rotWithShape="1">
          <a:blip r:embed="rId5">
            <a:extLst>
              <a:ext uri="{28A0092B-C50C-407E-A947-70E740481C1C}">
                <a14:useLocalDpi xmlns:a14="http://schemas.microsoft.com/office/drawing/2010/main" val="0"/>
              </a:ext>
            </a:extLst>
          </a:blip>
          <a:srcRect l="17484" t="20310" r="18489" b="23226"/>
          <a:stretch/>
        </p:blipFill>
        <p:spPr>
          <a:xfrm>
            <a:off x="3472324" y="2290564"/>
            <a:ext cx="2665019" cy="1270399"/>
          </a:xfrm>
          <a:prstGeom prst="rect">
            <a:avLst/>
          </a:prstGeom>
        </p:spPr>
      </p:pic>
      <p:pic>
        <p:nvPicPr>
          <p:cNvPr id="12" name="Resim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23391" y="3606133"/>
            <a:ext cx="2513952" cy="1030720"/>
          </a:xfrm>
          <a:prstGeom prst="rect">
            <a:avLst/>
          </a:prstGeom>
        </p:spPr>
      </p:pic>
    </p:spTree>
    <p:extLst>
      <p:ext uri="{BB962C8B-B14F-4D97-AF65-F5344CB8AC3E}">
        <p14:creationId xmlns:p14="http://schemas.microsoft.com/office/powerpoint/2010/main" val="31038180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45</a:t>
            </a:fld>
            <a:endParaRPr lang="en-US"/>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14016"/>
            <a:ext cx="7776864" cy="4915468"/>
          </a:xfrm>
          <a:prstGeom prst="rect">
            <a:avLst/>
          </a:prstGeom>
        </p:spPr>
      </p:pic>
    </p:spTree>
    <p:extLst>
      <p:ext uri="{BB962C8B-B14F-4D97-AF65-F5344CB8AC3E}">
        <p14:creationId xmlns:p14="http://schemas.microsoft.com/office/powerpoint/2010/main" val="5435100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46</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920880" cy="3564396"/>
          </a:xfrm>
        </p:spPr>
        <p:txBody>
          <a:bodyPr>
            <a:noAutofit/>
          </a:bodyPr>
          <a:lstStyle/>
          <a:p>
            <a:pPr algn="l">
              <a:lnSpc>
                <a:spcPct val="150000"/>
              </a:lnSpc>
            </a:pPr>
            <a:r>
              <a:rPr lang="tr-TR" sz="2000" b="1" dirty="0"/>
              <a:t>4</a:t>
            </a:r>
            <a:r>
              <a:rPr lang="tr-TR" sz="2000" b="1" dirty="0" smtClean="0"/>
              <a:t>) </a:t>
            </a:r>
            <a:r>
              <a:rPr lang="tr-TR" sz="2000" b="1" dirty="0"/>
              <a:t>Sözcük bağlantılı linkler (</a:t>
            </a:r>
            <a:r>
              <a:rPr lang="tr-TR" sz="2000" b="1" dirty="0" err="1"/>
              <a:t>text</a:t>
            </a:r>
            <a:r>
              <a:rPr lang="tr-TR" sz="2000" b="1" dirty="0"/>
              <a:t> link – </a:t>
            </a:r>
            <a:r>
              <a:rPr lang="tr-TR" sz="2000" b="1" dirty="0" err="1"/>
              <a:t>embedded</a:t>
            </a:r>
            <a:r>
              <a:rPr lang="tr-TR" sz="2000" b="1" dirty="0"/>
              <a:t> </a:t>
            </a:r>
            <a:r>
              <a:rPr lang="tr-TR" sz="2000" b="1" dirty="0" err="1"/>
              <a:t>links</a:t>
            </a:r>
            <a:r>
              <a:rPr lang="tr-TR" sz="2000" b="1" dirty="0"/>
              <a:t>)</a:t>
            </a:r>
          </a:p>
          <a:p>
            <a:pPr algn="l">
              <a:lnSpc>
                <a:spcPct val="150000"/>
              </a:lnSpc>
            </a:pPr>
            <a:r>
              <a:rPr lang="tr-TR" sz="2000" dirty="0" smtClean="0">
                <a:solidFill>
                  <a:schemeClr val="tx1">
                    <a:lumMod val="65000"/>
                    <a:lumOff val="35000"/>
                  </a:schemeClr>
                </a:solidFill>
              </a:rPr>
              <a:t>Bu </a:t>
            </a:r>
            <a:r>
              <a:rPr lang="tr-TR" sz="2000" dirty="0" smtClean="0">
                <a:solidFill>
                  <a:schemeClr val="tx1">
                    <a:lumMod val="65000"/>
                    <a:lumOff val="35000"/>
                  </a:schemeClr>
                </a:solidFill>
              </a:rPr>
              <a:t>bağlantılar sayfa içinde dolaşımı hızlandırmakta ve kolaylaştırmaktadır.</a:t>
            </a:r>
          </a:p>
          <a:p>
            <a:pPr algn="l">
              <a:lnSpc>
                <a:spcPct val="150000"/>
              </a:lnSpc>
            </a:pPr>
            <a:r>
              <a:rPr lang="tr-TR" sz="2000" dirty="0" smtClean="0">
                <a:solidFill>
                  <a:schemeClr val="tx1">
                    <a:lumMod val="65000"/>
                    <a:lumOff val="35000"/>
                  </a:schemeClr>
                </a:solidFill>
              </a:rPr>
              <a:t>Diğer bir bağlantı da sayfanın en altında bulunan, üst bağlantıları taklit eden «sayfa altı metin </a:t>
            </a:r>
            <a:r>
              <a:rPr lang="tr-TR" sz="2000" dirty="0" err="1" smtClean="0">
                <a:solidFill>
                  <a:schemeClr val="tx1">
                    <a:lumMod val="65000"/>
                    <a:lumOff val="35000"/>
                  </a:schemeClr>
                </a:solidFill>
              </a:rPr>
              <a:t>bağlantıları»dır</a:t>
            </a:r>
            <a:r>
              <a:rPr lang="tr-TR" sz="2000" dirty="0" smtClean="0">
                <a:solidFill>
                  <a:schemeClr val="tx1">
                    <a:lumMod val="65000"/>
                    <a:lumOff val="35000"/>
                  </a:schemeClr>
                </a:solidFill>
              </a:rPr>
              <a:t>. Çoğu kez sayfanın alt kısmına eklenir, genellikle aşağıda yatay olarak kullanılır.</a:t>
            </a:r>
          </a:p>
          <a:p>
            <a:pPr algn="l">
              <a:lnSpc>
                <a:spcPct val="150000"/>
              </a:lnSpc>
            </a:pPr>
            <a:r>
              <a:rPr lang="tr-TR" sz="2000" dirty="0" smtClean="0">
                <a:solidFill>
                  <a:schemeClr val="tx1">
                    <a:lumMod val="65000"/>
                    <a:lumOff val="35000"/>
                  </a:schemeClr>
                </a:solidFill>
              </a:rPr>
              <a:t>Kullanıcılar yalınlığı ve yönlendirme kolaylığını severler. Bu nedenle, görsel çekiciliği sağlayabilmek için metin bağlantıları rastgele kullanılmamalı, gerektiği kadar kullanılmalıdır.</a:t>
            </a:r>
            <a:endParaRPr lang="tr-TR" sz="2400" dirty="0">
              <a:solidFill>
                <a:srgbClr val="595959"/>
              </a:solidFill>
            </a:endParaRP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375824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47</a:t>
            </a:fld>
            <a:endParaRPr lang="en-US"/>
          </a:p>
        </p:txBody>
      </p:sp>
      <p:pic>
        <p:nvPicPr>
          <p:cNvPr id="3" name="Picture 2" descr="Ekran Resmi 2015-10-21 10.07.4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1550"/>
            <a:ext cx="9143999" cy="3536746"/>
          </a:xfrm>
          <a:prstGeom prst="rect">
            <a:avLst/>
          </a:prstGeom>
        </p:spPr>
      </p:pic>
    </p:spTree>
    <p:extLst>
      <p:ext uri="{BB962C8B-B14F-4D97-AF65-F5344CB8AC3E}">
        <p14:creationId xmlns:p14="http://schemas.microsoft.com/office/powerpoint/2010/main" val="19649161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48</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920880" cy="3564396"/>
          </a:xfrm>
        </p:spPr>
        <p:txBody>
          <a:bodyPr>
            <a:noAutofit/>
          </a:bodyPr>
          <a:lstStyle/>
          <a:p>
            <a:pPr algn="l">
              <a:lnSpc>
                <a:spcPct val="150000"/>
              </a:lnSpc>
            </a:pPr>
            <a:r>
              <a:rPr lang="tr-TR" sz="2000" b="1" dirty="0" smtClean="0"/>
              <a:t>5) Sekme dolaşım (</a:t>
            </a:r>
            <a:r>
              <a:rPr lang="tr-TR" sz="2000" b="1" dirty="0" err="1" smtClean="0"/>
              <a:t>Tab</a:t>
            </a:r>
            <a:r>
              <a:rPr lang="tr-TR" sz="2000" b="1" dirty="0" smtClean="0"/>
              <a:t> </a:t>
            </a:r>
            <a:r>
              <a:rPr lang="tr-TR" sz="2000" b="1" dirty="0" err="1" smtClean="0"/>
              <a:t>navigation</a:t>
            </a:r>
            <a:r>
              <a:rPr lang="tr-TR" sz="2000" b="1" dirty="0" smtClean="0"/>
              <a:t>)</a:t>
            </a:r>
            <a:endParaRPr lang="tr-TR" sz="2000" b="1" dirty="0"/>
          </a:p>
          <a:p>
            <a:pPr algn="l">
              <a:lnSpc>
                <a:spcPct val="150000"/>
              </a:lnSpc>
            </a:pPr>
            <a:r>
              <a:rPr lang="tr-TR" sz="2000" b="1" dirty="0" smtClean="0">
                <a:solidFill>
                  <a:schemeClr val="tx1">
                    <a:lumMod val="65000"/>
                    <a:lumOff val="35000"/>
                  </a:schemeClr>
                </a:solidFill>
              </a:rPr>
              <a:t>Sekmeler, aynı işleve sahip sınıflandırmaları göstermek ve sitenin bölümlerine ulaşmak için kullanılmaktadır. </a:t>
            </a:r>
            <a:r>
              <a:rPr lang="tr-TR" sz="2000" dirty="0" smtClean="0">
                <a:solidFill>
                  <a:schemeClr val="tx1">
                    <a:lumMod val="65000"/>
                    <a:lumOff val="35000"/>
                  </a:schemeClr>
                </a:solidFill>
              </a:rPr>
              <a:t>Oldukça işlevsel ve sık olarak sitenin bölümlerine ulaşımda kullanılmasına rağmen, bazen de gereksiz ve dekoratif amaçlı kullanılmaktadır. Yığılma ve karmaşaya neden olacak kadar sekme kullanılmamalıdır. En iyi çözüm sekmelerin sayılarını azaltıp gereği kadar kullanmaktır. </a:t>
            </a:r>
            <a:endParaRPr lang="tr-TR" sz="2400" dirty="0">
              <a:solidFill>
                <a:srgbClr val="595959"/>
              </a:solidFill>
            </a:endParaRP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8596795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49</a:t>
            </a:fld>
            <a:endParaRPr lang="en-US"/>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699542"/>
            <a:ext cx="7885832" cy="3240360"/>
          </a:xfrm>
          <a:prstGeom prst="rect">
            <a:avLst/>
          </a:prstGeom>
        </p:spPr>
      </p:pic>
    </p:spTree>
    <p:extLst>
      <p:ext uri="{BB962C8B-B14F-4D97-AF65-F5344CB8AC3E}">
        <p14:creationId xmlns:p14="http://schemas.microsoft.com/office/powerpoint/2010/main" val="2436653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50</a:t>
            </a:fld>
            <a:endParaRPr lang="en-US"/>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650" y="2211710"/>
            <a:ext cx="7499206" cy="1419423"/>
          </a:xfrm>
          <a:prstGeom prst="rect">
            <a:avLst/>
          </a:prstGeom>
        </p:spPr>
      </p:pic>
    </p:spTree>
    <p:extLst>
      <p:ext uri="{BB962C8B-B14F-4D97-AF65-F5344CB8AC3E}">
        <p14:creationId xmlns:p14="http://schemas.microsoft.com/office/powerpoint/2010/main" val="36526904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51</a:t>
            </a:fld>
            <a:endParaRPr lang="en-US"/>
          </a:p>
        </p:txBody>
      </p:sp>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523" y="482861"/>
            <a:ext cx="6780953" cy="4177778"/>
          </a:xfrm>
          <a:prstGeom prst="rect">
            <a:avLst/>
          </a:prstGeom>
        </p:spPr>
      </p:pic>
    </p:spTree>
    <p:extLst>
      <p:ext uri="{BB962C8B-B14F-4D97-AF65-F5344CB8AC3E}">
        <p14:creationId xmlns:p14="http://schemas.microsoft.com/office/powerpoint/2010/main" val="15584805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52</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920880" cy="3564396"/>
          </a:xfrm>
        </p:spPr>
        <p:txBody>
          <a:bodyPr>
            <a:noAutofit/>
          </a:bodyPr>
          <a:lstStyle/>
          <a:p>
            <a:pPr algn="l">
              <a:lnSpc>
                <a:spcPct val="150000"/>
              </a:lnSpc>
            </a:pPr>
            <a:r>
              <a:rPr lang="tr-TR" sz="2000" b="1" dirty="0"/>
              <a:t>6</a:t>
            </a:r>
            <a:r>
              <a:rPr lang="tr-TR" sz="2000" b="1" dirty="0" smtClean="0"/>
              <a:t>) Site haritaları</a:t>
            </a:r>
            <a:endParaRPr lang="tr-TR" sz="2000" b="1" dirty="0"/>
          </a:p>
          <a:p>
            <a:pPr algn="l">
              <a:lnSpc>
                <a:spcPct val="150000"/>
              </a:lnSpc>
            </a:pPr>
            <a:r>
              <a:rPr lang="tr-TR" sz="2000" dirty="0" smtClean="0">
                <a:solidFill>
                  <a:schemeClr val="tx1">
                    <a:lumMod val="65000"/>
                    <a:lumOff val="35000"/>
                  </a:schemeClr>
                </a:solidFill>
              </a:rPr>
              <a:t>Trafiğe çıkıldığında işaretler bazen yönlendirmeye yetmemektedir. </a:t>
            </a:r>
          </a:p>
          <a:p>
            <a:pPr algn="l">
              <a:lnSpc>
                <a:spcPct val="150000"/>
              </a:lnSpc>
            </a:pPr>
            <a:r>
              <a:rPr lang="tr-TR" sz="2000" dirty="0" smtClean="0">
                <a:solidFill>
                  <a:schemeClr val="tx1">
                    <a:lumMod val="65000"/>
                    <a:lumOff val="35000"/>
                  </a:schemeClr>
                </a:solidFill>
              </a:rPr>
              <a:t>Yolun kaybedilmemesi ve varılacak yere en kısa yoldan gitmek için harita kullanılır. Geniş ve bilinmeyenlerin çok olduğu bilgi otobanında da durum farklı değildir. Bu nedenle her sitede bir site haritası bulunmalıdır.</a:t>
            </a:r>
          </a:p>
          <a:p>
            <a:pPr algn="l">
              <a:lnSpc>
                <a:spcPct val="150000"/>
              </a:lnSpc>
            </a:pPr>
            <a:r>
              <a:rPr lang="tr-TR" sz="2000" dirty="0" smtClean="0">
                <a:solidFill>
                  <a:schemeClr val="tx1">
                    <a:lumMod val="65000"/>
                    <a:lumOff val="35000"/>
                  </a:schemeClr>
                </a:solidFill>
              </a:rPr>
              <a:t>Site haritaları genellikle, bir site üzerindeki sayfaların tamamına ya da çoğuna ulaşmak için bağlantılar içeren sayfadır.</a:t>
            </a:r>
            <a:endParaRPr lang="tr-TR" sz="2400" dirty="0">
              <a:solidFill>
                <a:srgbClr val="595959"/>
              </a:solidFill>
            </a:endParaRP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041580"/>
            <a:ext cx="576064" cy="576064"/>
          </a:xfrm>
          <a:prstGeom prst="rect">
            <a:avLst/>
          </a:prstGeom>
        </p:spPr>
      </p:pic>
    </p:spTree>
    <p:extLst>
      <p:ext uri="{BB962C8B-B14F-4D97-AF65-F5344CB8AC3E}">
        <p14:creationId xmlns:p14="http://schemas.microsoft.com/office/powerpoint/2010/main" val="35311788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53</a:t>
            </a:fld>
            <a:endParaRPr lang="en-US"/>
          </a:p>
        </p:txBody>
      </p:sp>
      <p:pic>
        <p:nvPicPr>
          <p:cNvPr id="4" name="Picture 3" descr="Ekran Resmi 2015-10-21 18.21.2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418435"/>
          </a:xfrm>
          <a:prstGeom prst="rect">
            <a:avLst/>
          </a:prstGeom>
        </p:spPr>
      </p:pic>
    </p:spTree>
    <p:extLst>
      <p:ext uri="{BB962C8B-B14F-4D97-AF65-F5344CB8AC3E}">
        <p14:creationId xmlns:p14="http://schemas.microsoft.com/office/powerpoint/2010/main" val="30855172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54</a:t>
            </a:fld>
            <a:endParaRPr lang="en-US"/>
          </a:p>
        </p:txBody>
      </p:sp>
      <p:pic>
        <p:nvPicPr>
          <p:cNvPr id="2" name="Picture 1" descr="Ekran Resmi 2015-10-21 18.22.1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905" y="0"/>
            <a:ext cx="6955487" cy="5143500"/>
          </a:xfrm>
          <a:prstGeom prst="rect">
            <a:avLst/>
          </a:prstGeom>
        </p:spPr>
      </p:pic>
    </p:spTree>
    <p:extLst>
      <p:ext uri="{BB962C8B-B14F-4D97-AF65-F5344CB8AC3E}">
        <p14:creationId xmlns:p14="http://schemas.microsoft.com/office/powerpoint/2010/main" val="1387180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55</a:t>
            </a:fld>
            <a:endParaRPr lang="en-US"/>
          </a:p>
        </p:txBody>
      </p:sp>
      <p:pic>
        <p:nvPicPr>
          <p:cNvPr id="3" name="Picture 2" descr="Ekran Resmi 2015-10-21 18.22.3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9131"/>
            <a:ext cx="5981615" cy="5143500"/>
          </a:xfrm>
          <a:prstGeom prst="rect">
            <a:avLst/>
          </a:prstGeom>
        </p:spPr>
      </p:pic>
    </p:spTree>
    <p:extLst>
      <p:ext uri="{BB962C8B-B14F-4D97-AF65-F5344CB8AC3E}">
        <p14:creationId xmlns:p14="http://schemas.microsoft.com/office/powerpoint/2010/main" val="9578307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56</a:t>
            </a:fld>
            <a:endParaRPr lang="en-US"/>
          </a:p>
        </p:txBody>
      </p:sp>
      <p:pic>
        <p:nvPicPr>
          <p:cNvPr id="2" name="Picture 1" descr="Ekran Resmi 2015-10-21 18.22.5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207" y="-8092"/>
            <a:ext cx="6142121" cy="5143500"/>
          </a:xfrm>
          <a:prstGeom prst="rect">
            <a:avLst/>
          </a:prstGeom>
        </p:spPr>
      </p:pic>
    </p:spTree>
    <p:extLst>
      <p:ext uri="{BB962C8B-B14F-4D97-AF65-F5344CB8AC3E}">
        <p14:creationId xmlns:p14="http://schemas.microsoft.com/office/powerpoint/2010/main" val="760997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57</a:t>
            </a:fld>
            <a:endParaRPr lang="en-US"/>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483516"/>
            <a:ext cx="7776864" cy="4410441"/>
          </a:xfrm>
          <a:prstGeom prst="rect">
            <a:avLst/>
          </a:prstGeom>
        </p:spPr>
      </p:pic>
      <p:sp>
        <p:nvSpPr>
          <p:cNvPr id="6" name="Dikdörtgen 5"/>
          <p:cNvSpPr/>
          <p:nvPr/>
        </p:nvSpPr>
        <p:spPr>
          <a:xfrm>
            <a:off x="251520" y="195486"/>
            <a:ext cx="2736304" cy="136815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1981520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58</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920880" cy="3564396"/>
          </a:xfrm>
        </p:spPr>
        <p:txBody>
          <a:bodyPr>
            <a:noAutofit/>
          </a:bodyPr>
          <a:lstStyle/>
          <a:p>
            <a:pPr algn="l">
              <a:lnSpc>
                <a:spcPct val="150000"/>
              </a:lnSpc>
            </a:pPr>
            <a:r>
              <a:rPr lang="tr-TR" sz="2000" b="1" dirty="0"/>
              <a:t>6</a:t>
            </a:r>
            <a:r>
              <a:rPr lang="tr-TR" sz="2000" b="1" dirty="0" smtClean="0"/>
              <a:t>) Site haritaları</a:t>
            </a:r>
            <a:endParaRPr lang="tr-TR" sz="2000" b="1" dirty="0"/>
          </a:p>
          <a:p>
            <a:pPr algn="l">
              <a:lnSpc>
                <a:spcPct val="150000"/>
              </a:lnSpc>
            </a:pPr>
            <a:r>
              <a:rPr lang="tr-TR" sz="2000" dirty="0" smtClean="0">
                <a:solidFill>
                  <a:schemeClr val="tx1">
                    <a:lumMod val="65000"/>
                    <a:lumOff val="35000"/>
                  </a:schemeClr>
                </a:solidFill>
              </a:rPr>
              <a:t>Site haritası, site bölüm ve alt bölümlerinin başlıkları yapılandırılarak oluşturulabilir (örneğin, kitapların «içindekiler» kısmı gibi).</a:t>
            </a:r>
          </a:p>
          <a:p>
            <a:pPr algn="l">
              <a:lnSpc>
                <a:spcPct val="150000"/>
              </a:lnSpc>
            </a:pPr>
            <a:r>
              <a:rPr lang="tr-TR" sz="2000" dirty="0" smtClean="0">
                <a:solidFill>
                  <a:schemeClr val="tx1">
                    <a:lumMod val="65000"/>
                    <a:lumOff val="35000"/>
                  </a:schemeClr>
                </a:solidFill>
              </a:rPr>
              <a:t>Site haritaları sağladıkları olanaklar yüzünden tasarımcılar tarafından yönlendirme için kullanılan bir yoldur. Ama site haritası yönlendirmenin </a:t>
            </a:r>
          </a:p>
          <a:p>
            <a:pPr algn="l">
              <a:lnSpc>
                <a:spcPct val="150000"/>
              </a:lnSpc>
            </a:pPr>
            <a:r>
              <a:rPr lang="tr-TR" sz="2000" dirty="0" smtClean="0">
                <a:solidFill>
                  <a:schemeClr val="tx1">
                    <a:lumMod val="65000"/>
                    <a:lumOff val="35000"/>
                  </a:schemeClr>
                </a:solidFill>
              </a:rPr>
              <a:t>ilk yöntemi değil, tamamlayıcı yöntemi olmalıdır.</a:t>
            </a:r>
            <a:endParaRPr lang="tr-TR" sz="2400" dirty="0">
              <a:solidFill>
                <a:srgbClr val="595959"/>
              </a:solidFill>
            </a:endParaRP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2552092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59</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920880" cy="3564396"/>
          </a:xfrm>
        </p:spPr>
        <p:txBody>
          <a:bodyPr>
            <a:noAutofit/>
          </a:bodyPr>
          <a:lstStyle/>
          <a:p>
            <a:pPr algn="l">
              <a:lnSpc>
                <a:spcPct val="150000"/>
              </a:lnSpc>
            </a:pPr>
            <a:r>
              <a:rPr lang="tr-TR" sz="2000" b="1" dirty="0" smtClean="0"/>
              <a:t>İyi Bir Dolaşımın Özellikleri</a:t>
            </a:r>
            <a:endParaRPr lang="tr-TR" sz="2000" b="1" dirty="0"/>
          </a:p>
          <a:p>
            <a:pPr algn="l">
              <a:lnSpc>
                <a:spcPct val="150000"/>
              </a:lnSpc>
            </a:pPr>
            <a:r>
              <a:rPr lang="tr-TR" sz="2000" dirty="0" smtClean="0">
                <a:solidFill>
                  <a:schemeClr val="tx1">
                    <a:lumMod val="65000"/>
                    <a:lumOff val="35000"/>
                  </a:schemeClr>
                </a:solidFill>
              </a:rPr>
              <a:t>Bir site için mükemmel olan özellikler diğer site için etkili olmayabilir.</a:t>
            </a:r>
          </a:p>
          <a:p>
            <a:pPr algn="l">
              <a:lnSpc>
                <a:spcPct val="150000"/>
              </a:lnSpc>
            </a:pPr>
            <a:r>
              <a:rPr lang="tr-TR" sz="2000" dirty="0" smtClean="0">
                <a:solidFill>
                  <a:schemeClr val="tx1">
                    <a:lumMod val="65000"/>
                    <a:lumOff val="35000"/>
                  </a:schemeClr>
                </a:solidFill>
              </a:rPr>
              <a:t>Başarılı bir dolaşım dizgesinde </a:t>
            </a:r>
            <a:r>
              <a:rPr lang="tr-TR" sz="2000" u="sng" dirty="0" smtClean="0">
                <a:solidFill>
                  <a:schemeClr val="tx1">
                    <a:lumMod val="65000"/>
                    <a:lumOff val="35000"/>
                  </a:schemeClr>
                </a:solidFill>
              </a:rPr>
              <a:t>açıklık</a:t>
            </a:r>
            <a:r>
              <a:rPr lang="tr-TR" sz="2000" dirty="0" smtClean="0">
                <a:solidFill>
                  <a:schemeClr val="tx1">
                    <a:lumMod val="65000"/>
                    <a:lumOff val="35000"/>
                  </a:schemeClr>
                </a:solidFill>
              </a:rPr>
              <a:t>, </a:t>
            </a:r>
            <a:r>
              <a:rPr lang="tr-TR" sz="2000" u="sng" dirty="0" smtClean="0">
                <a:solidFill>
                  <a:schemeClr val="tx1">
                    <a:lumMod val="65000"/>
                    <a:lumOff val="35000"/>
                  </a:schemeClr>
                </a:solidFill>
              </a:rPr>
              <a:t>tutarlılık</a:t>
            </a:r>
            <a:r>
              <a:rPr lang="tr-TR" sz="2000" dirty="0">
                <a:solidFill>
                  <a:schemeClr val="tx1">
                    <a:lumMod val="65000"/>
                    <a:lumOff val="35000"/>
                  </a:schemeClr>
                </a:solidFill>
              </a:rPr>
              <a:t> </a:t>
            </a:r>
            <a:r>
              <a:rPr lang="tr-TR" sz="2000" dirty="0" smtClean="0">
                <a:solidFill>
                  <a:schemeClr val="tx1">
                    <a:lumMod val="65000"/>
                    <a:lumOff val="35000"/>
                  </a:schemeClr>
                </a:solidFill>
              </a:rPr>
              <a:t>ve </a:t>
            </a:r>
            <a:r>
              <a:rPr lang="tr-TR" sz="2000" u="sng" dirty="0" smtClean="0">
                <a:solidFill>
                  <a:schemeClr val="tx1">
                    <a:lumMod val="65000"/>
                    <a:lumOff val="35000"/>
                  </a:schemeClr>
                </a:solidFill>
              </a:rPr>
              <a:t>verimlilik</a:t>
            </a:r>
            <a:r>
              <a:rPr lang="tr-TR" sz="2000" dirty="0" smtClean="0">
                <a:solidFill>
                  <a:schemeClr val="tx1">
                    <a:lumMod val="65000"/>
                    <a:lumOff val="35000"/>
                  </a:schemeClr>
                </a:solidFill>
              </a:rPr>
              <a:t> gibi özellikler aranır.</a:t>
            </a:r>
            <a:endParaRPr lang="tr-TR" sz="2400" dirty="0">
              <a:solidFill>
                <a:srgbClr val="595959"/>
              </a:solidFill>
            </a:endParaRP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1866984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60</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920880" cy="3564396"/>
          </a:xfrm>
        </p:spPr>
        <p:txBody>
          <a:bodyPr>
            <a:noAutofit/>
          </a:bodyPr>
          <a:lstStyle/>
          <a:p>
            <a:pPr algn="l">
              <a:lnSpc>
                <a:spcPct val="150000"/>
              </a:lnSpc>
            </a:pPr>
            <a:r>
              <a:rPr lang="tr-TR" sz="2000" b="1" dirty="0"/>
              <a:t>İyi Bir Dolaşımın Özellikleri</a:t>
            </a:r>
          </a:p>
          <a:p>
            <a:pPr algn="l">
              <a:lnSpc>
                <a:spcPct val="150000"/>
              </a:lnSpc>
            </a:pPr>
            <a:r>
              <a:rPr lang="tr-TR" sz="2000" b="1" dirty="0" smtClean="0"/>
              <a:t>Açıklık</a:t>
            </a:r>
            <a:endParaRPr lang="tr-TR" sz="2000" b="1" dirty="0"/>
          </a:p>
          <a:p>
            <a:pPr algn="l">
              <a:lnSpc>
                <a:spcPct val="150000"/>
              </a:lnSpc>
            </a:pPr>
            <a:r>
              <a:rPr lang="tr-TR" sz="2000" dirty="0" smtClean="0">
                <a:solidFill>
                  <a:schemeClr val="tx1">
                    <a:lumMod val="65000"/>
                    <a:lumOff val="35000"/>
                  </a:schemeClr>
                </a:solidFill>
              </a:rPr>
              <a:t>Dolaşım dizgesinin iyi çalışması, onun kolaylıkla öğrenilebilir bir yapıda olmasıyla ilgilidir. Web sitesi dolaşım dizgisinin başarısı kolay, hızlı ve etkili bir şekilde öğrenilmesi ile ölçülür. </a:t>
            </a:r>
            <a:r>
              <a:rPr lang="tr-TR" sz="2000" dirty="0">
                <a:solidFill>
                  <a:schemeClr val="tx1">
                    <a:lumMod val="65000"/>
                    <a:lumOff val="35000"/>
                  </a:schemeClr>
                </a:solidFill>
              </a:rPr>
              <a:t>D</a:t>
            </a:r>
            <a:r>
              <a:rPr lang="tr-TR" sz="2000" dirty="0" smtClean="0">
                <a:solidFill>
                  <a:schemeClr val="tx1">
                    <a:lumMod val="65000"/>
                    <a:lumOff val="35000"/>
                  </a:schemeClr>
                </a:solidFill>
              </a:rPr>
              <a:t>olaşım araçları kolay </a:t>
            </a:r>
            <a:r>
              <a:rPr lang="tr-TR" sz="2000" dirty="0" err="1" smtClean="0">
                <a:solidFill>
                  <a:schemeClr val="tx1">
                    <a:lumMod val="65000"/>
                    <a:lumOff val="35000"/>
                  </a:schemeClr>
                </a:solidFill>
              </a:rPr>
              <a:t>öğrenilebilirliğe</a:t>
            </a:r>
            <a:r>
              <a:rPr lang="tr-TR" sz="2000" dirty="0" smtClean="0">
                <a:solidFill>
                  <a:schemeClr val="tx1">
                    <a:lumMod val="65000"/>
                    <a:lumOff val="35000"/>
                  </a:schemeClr>
                </a:solidFill>
              </a:rPr>
              <a:t> göre tasarlanmalı, karmaşık ve zor olmamalıdır.</a:t>
            </a:r>
            <a:endParaRPr lang="tr-TR" sz="2400" dirty="0">
              <a:solidFill>
                <a:srgbClr val="595959"/>
              </a:solidFill>
            </a:endParaRP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1941402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61</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4752528" cy="3564396"/>
          </a:xfrm>
        </p:spPr>
        <p:txBody>
          <a:bodyPr>
            <a:noAutofit/>
          </a:bodyPr>
          <a:lstStyle/>
          <a:p>
            <a:pPr algn="l">
              <a:lnSpc>
                <a:spcPct val="150000"/>
              </a:lnSpc>
            </a:pPr>
            <a:r>
              <a:rPr lang="tr-TR" sz="2000" b="1" dirty="0"/>
              <a:t>İyi Bir Dolaşımın Özellikleri</a:t>
            </a:r>
          </a:p>
          <a:p>
            <a:pPr algn="l">
              <a:lnSpc>
                <a:spcPct val="150000"/>
              </a:lnSpc>
            </a:pPr>
            <a:r>
              <a:rPr lang="tr-TR" sz="2000" b="1" dirty="0" smtClean="0"/>
              <a:t>Simgelerin kullanımı</a:t>
            </a:r>
            <a:endParaRPr lang="tr-TR" sz="2000" b="1" dirty="0"/>
          </a:p>
          <a:p>
            <a:pPr algn="l">
              <a:lnSpc>
                <a:spcPct val="150000"/>
              </a:lnSpc>
            </a:pPr>
            <a:r>
              <a:rPr lang="tr-TR" sz="2000" dirty="0" smtClean="0">
                <a:solidFill>
                  <a:schemeClr val="tx1">
                    <a:lumMod val="65000"/>
                    <a:lumOff val="35000"/>
                  </a:schemeClr>
                </a:solidFill>
              </a:rPr>
              <a:t>Eğer simge kullanmak gerekiyorsa açık ve anlaşılır olmasına dikkat edilmelidir.</a:t>
            </a:r>
            <a:endParaRPr lang="tr-TR" sz="2400" dirty="0">
              <a:solidFill>
                <a:srgbClr val="595959"/>
              </a:solidFill>
            </a:endParaRP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20" y="1135987"/>
            <a:ext cx="3363838" cy="3363838"/>
          </a:xfrm>
          <a:prstGeom prst="rect">
            <a:avLst/>
          </a:prstGeom>
        </p:spPr>
      </p:pic>
    </p:spTree>
    <p:extLst>
      <p:ext uri="{BB962C8B-B14F-4D97-AF65-F5344CB8AC3E}">
        <p14:creationId xmlns:p14="http://schemas.microsoft.com/office/powerpoint/2010/main" val="35587325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62</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920880" cy="3564396"/>
          </a:xfrm>
        </p:spPr>
        <p:txBody>
          <a:bodyPr>
            <a:noAutofit/>
          </a:bodyPr>
          <a:lstStyle/>
          <a:p>
            <a:pPr algn="l">
              <a:lnSpc>
                <a:spcPct val="150000"/>
              </a:lnSpc>
            </a:pPr>
            <a:r>
              <a:rPr lang="tr-TR" sz="2000" b="1" dirty="0"/>
              <a:t>İyi Bir Dolaşımın Özellikleri</a:t>
            </a:r>
          </a:p>
          <a:p>
            <a:pPr algn="l">
              <a:lnSpc>
                <a:spcPct val="150000"/>
              </a:lnSpc>
            </a:pPr>
            <a:r>
              <a:rPr lang="tr-TR" sz="2000" b="1" dirty="0" smtClean="0"/>
              <a:t>Tutarlılık </a:t>
            </a:r>
            <a:endParaRPr lang="tr-TR" sz="2000" b="1" dirty="0"/>
          </a:p>
          <a:p>
            <a:pPr algn="l">
              <a:lnSpc>
                <a:spcPct val="150000"/>
              </a:lnSpc>
            </a:pPr>
            <a:r>
              <a:rPr lang="tr-TR" sz="2000" dirty="0" smtClean="0">
                <a:solidFill>
                  <a:schemeClr val="tx1">
                    <a:lumMod val="65000"/>
                    <a:lumOff val="35000"/>
                  </a:schemeClr>
                </a:solidFill>
              </a:rPr>
              <a:t>Dolaşım </a:t>
            </a:r>
            <a:r>
              <a:rPr lang="tr-TR" sz="2000" dirty="0" smtClean="0">
                <a:solidFill>
                  <a:schemeClr val="tx1">
                    <a:lumMod val="65000"/>
                    <a:lumOff val="35000"/>
                  </a:schemeClr>
                </a:solidFill>
              </a:rPr>
              <a:t>araçlarının işlevleri, biçimleri, renkleri her bir sayfa üzerinde aynı olmalıdır. </a:t>
            </a:r>
            <a:r>
              <a:rPr lang="tr-TR" sz="2000" dirty="0" err="1" smtClean="0">
                <a:solidFill>
                  <a:schemeClr val="tx1">
                    <a:lumMod val="65000"/>
                    <a:lumOff val="35000"/>
                  </a:schemeClr>
                </a:solidFill>
              </a:rPr>
              <a:t>Arayüzlerin</a:t>
            </a:r>
            <a:r>
              <a:rPr lang="tr-TR" sz="2000" dirty="0" smtClean="0">
                <a:solidFill>
                  <a:schemeClr val="tx1">
                    <a:lumMod val="65000"/>
                    <a:lumOff val="35000"/>
                  </a:schemeClr>
                </a:solidFill>
              </a:rPr>
              <a:t> tamamı gezilip yönlendirme öğelerinin görevinden </a:t>
            </a:r>
            <a:r>
              <a:rPr lang="tr-TR" sz="2000" dirty="0" smtClean="0">
                <a:solidFill>
                  <a:schemeClr val="tx1">
                    <a:lumMod val="65000"/>
                    <a:lumOff val="35000"/>
                  </a:schemeClr>
                </a:solidFill>
              </a:rPr>
              <a:t>ve tutarlılığından emin </a:t>
            </a:r>
            <a:r>
              <a:rPr lang="tr-TR" sz="2000" dirty="0" smtClean="0">
                <a:solidFill>
                  <a:schemeClr val="tx1">
                    <a:lumMod val="65000"/>
                    <a:lumOff val="35000"/>
                  </a:schemeClr>
                </a:solidFill>
              </a:rPr>
              <a:t>olunmalıdır. Aynı kural yönlendirme düğmeleri için de geçerlidir.</a:t>
            </a:r>
            <a:endParaRPr lang="tr-TR" sz="2400" dirty="0">
              <a:solidFill>
                <a:srgbClr val="595959"/>
              </a:solidFill>
            </a:endParaRP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5387773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63</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920880" cy="3564396"/>
          </a:xfrm>
        </p:spPr>
        <p:txBody>
          <a:bodyPr>
            <a:noAutofit/>
          </a:bodyPr>
          <a:lstStyle/>
          <a:p>
            <a:pPr algn="l">
              <a:lnSpc>
                <a:spcPct val="150000"/>
              </a:lnSpc>
            </a:pPr>
            <a:r>
              <a:rPr lang="tr-TR" sz="2000" b="1" dirty="0"/>
              <a:t>İyi Bir Dolaşımın Özellikleri</a:t>
            </a:r>
          </a:p>
          <a:p>
            <a:pPr algn="l">
              <a:lnSpc>
                <a:spcPct val="150000"/>
              </a:lnSpc>
            </a:pPr>
            <a:r>
              <a:rPr lang="tr-TR" sz="2000" b="1" dirty="0" smtClean="0"/>
              <a:t>Verimlilik  </a:t>
            </a:r>
            <a:endParaRPr lang="tr-TR" sz="2000" b="1" dirty="0"/>
          </a:p>
          <a:p>
            <a:pPr algn="l">
              <a:lnSpc>
                <a:spcPct val="150000"/>
              </a:lnSpc>
            </a:pPr>
            <a:r>
              <a:rPr lang="tr-TR" sz="2000" dirty="0" smtClean="0">
                <a:solidFill>
                  <a:schemeClr val="tx1">
                    <a:lumMod val="65000"/>
                    <a:lumOff val="35000"/>
                  </a:schemeClr>
                </a:solidFill>
              </a:rPr>
              <a:t>Web siteleri her tıklanışta kullanıcıların ilgisini kaybetme ve onların siteyi terk etme riskini taşımaktadır. </a:t>
            </a:r>
            <a:r>
              <a:rPr lang="tr-TR" sz="2000" u="sng" dirty="0" smtClean="0">
                <a:solidFill>
                  <a:schemeClr val="tx1">
                    <a:lumMod val="65000"/>
                    <a:lumOff val="35000"/>
                  </a:schemeClr>
                </a:solidFill>
              </a:rPr>
              <a:t>Amaç, kullanıcıların bilgiye etkili bir şekilde ulaşmalarını sağlamak ve onları siteye bağımlı kılmaktır.</a:t>
            </a:r>
          </a:p>
          <a:p>
            <a:pPr algn="l">
              <a:lnSpc>
                <a:spcPct val="150000"/>
              </a:lnSpc>
            </a:pPr>
            <a:r>
              <a:rPr lang="tr-TR" sz="2000" u="sng" dirty="0" smtClean="0">
                <a:solidFill>
                  <a:schemeClr val="tx1">
                    <a:lumMod val="65000"/>
                    <a:lumOff val="35000"/>
                  </a:schemeClr>
                </a:solidFill>
              </a:rPr>
              <a:t>Bir site için dolaşım dizgeleri aşırı tıklamayı azaltma yönünde olmalıdır.</a:t>
            </a:r>
          </a:p>
          <a:p>
            <a:pPr lvl="0" algn="l">
              <a:lnSpc>
                <a:spcPct val="150000"/>
              </a:lnSpc>
            </a:pPr>
            <a:r>
              <a:rPr lang="tr-TR" sz="2000" dirty="0">
                <a:solidFill>
                  <a:srgbClr val="000000">
                    <a:lumMod val="65000"/>
                    <a:lumOff val="35000"/>
                  </a:srgbClr>
                </a:solidFill>
              </a:rPr>
              <a:t>Dolaşım yapısı bilgiye doğru yönlendirme yapan kısa yollar gibi olmalıdır.</a:t>
            </a:r>
            <a:endParaRPr lang="tr-TR" sz="2400" dirty="0">
              <a:solidFill>
                <a:srgbClr val="595959"/>
              </a:solidFill>
            </a:endParaRPr>
          </a:p>
          <a:p>
            <a:pPr algn="l">
              <a:lnSpc>
                <a:spcPct val="150000"/>
              </a:lnSpc>
            </a:pPr>
            <a:endParaRPr lang="tr-TR" sz="2400" dirty="0">
              <a:solidFill>
                <a:srgbClr val="595959"/>
              </a:solidFill>
            </a:endParaRP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4619136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3E4AAA4-6363-4581-962D-1ACCC2D600C5}" type="slidenum">
              <a:rPr lang="en-US" smtClean="0"/>
              <a:t>64</a:t>
            </a:fld>
            <a:endParaRPr lang="en-US"/>
          </a:p>
        </p:txBody>
      </p:sp>
      <p:sp>
        <p:nvSpPr>
          <p:cNvPr id="11" name="Başlık 1"/>
          <p:cNvSpPr txBox="1">
            <a:spLocks/>
          </p:cNvSpPr>
          <p:nvPr/>
        </p:nvSpPr>
        <p:spPr>
          <a:xfrm>
            <a:off x="1120080" y="33468"/>
            <a:ext cx="6836296"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tr-TR" sz="2600" dirty="0">
                <a:solidFill>
                  <a:schemeClr val="bg1">
                    <a:lumMod val="50000"/>
                  </a:schemeClr>
                </a:solidFill>
              </a:rPr>
              <a:t>WEB SAYFALARINDA DOLAŞIM</a:t>
            </a:r>
          </a:p>
        </p:txBody>
      </p:sp>
      <p:sp>
        <p:nvSpPr>
          <p:cNvPr id="3" name="Alt Başlık 2"/>
          <p:cNvSpPr>
            <a:spLocks noGrp="1"/>
          </p:cNvSpPr>
          <p:nvPr>
            <p:ph type="subTitle" idx="1"/>
          </p:nvPr>
        </p:nvSpPr>
        <p:spPr>
          <a:xfrm>
            <a:off x="1115616" y="1059582"/>
            <a:ext cx="7920880" cy="3564396"/>
          </a:xfrm>
        </p:spPr>
        <p:txBody>
          <a:bodyPr>
            <a:noAutofit/>
          </a:bodyPr>
          <a:lstStyle/>
          <a:p>
            <a:pPr algn="l">
              <a:lnSpc>
                <a:spcPct val="150000"/>
              </a:lnSpc>
            </a:pPr>
            <a:r>
              <a:rPr lang="tr-TR" sz="2000" b="1" dirty="0"/>
              <a:t>İyi Bir Dolaşımın Özellikleri</a:t>
            </a:r>
          </a:p>
          <a:p>
            <a:pPr algn="l">
              <a:lnSpc>
                <a:spcPct val="150000"/>
              </a:lnSpc>
            </a:pPr>
            <a:r>
              <a:rPr lang="tr-TR" sz="2000" b="1" dirty="0" smtClean="0"/>
              <a:t> Sonuç </a:t>
            </a:r>
            <a:endParaRPr lang="tr-TR" sz="2000" b="1" dirty="0" smtClean="0"/>
          </a:p>
          <a:p>
            <a:pPr algn="l">
              <a:lnSpc>
                <a:spcPct val="150000"/>
              </a:lnSpc>
            </a:pPr>
            <a:r>
              <a:rPr lang="tr-TR" sz="2000" dirty="0" smtClean="0">
                <a:solidFill>
                  <a:schemeClr val="tx1">
                    <a:lumMod val="65000"/>
                    <a:lumOff val="35000"/>
                  </a:schemeClr>
                </a:solidFill>
              </a:rPr>
              <a:t>Yönlendirme araçlarının seçimi, kullanılan renkler, yerleştirme yerlerindeki tutarlılık, </a:t>
            </a:r>
            <a:r>
              <a:rPr lang="tr-TR" sz="2000" dirty="0" err="1" smtClean="0">
                <a:solidFill>
                  <a:schemeClr val="tx1">
                    <a:lumMod val="65000"/>
                    <a:lumOff val="35000"/>
                  </a:schemeClr>
                </a:solidFill>
              </a:rPr>
              <a:t>arayüz</a:t>
            </a:r>
            <a:r>
              <a:rPr lang="tr-TR" sz="2000" dirty="0" smtClean="0">
                <a:solidFill>
                  <a:schemeClr val="tx1">
                    <a:lumMod val="65000"/>
                    <a:lumOff val="35000"/>
                  </a:schemeClr>
                </a:solidFill>
              </a:rPr>
              <a:t> içindeki öğelerin kolay </a:t>
            </a:r>
            <a:r>
              <a:rPr lang="tr-TR" sz="2000" dirty="0" err="1" smtClean="0">
                <a:solidFill>
                  <a:schemeClr val="tx1">
                    <a:lumMod val="65000"/>
                    <a:lumOff val="35000"/>
                  </a:schemeClr>
                </a:solidFill>
              </a:rPr>
              <a:t>algılanırlığı</a:t>
            </a:r>
            <a:r>
              <a:rPr lang="tr-TR" sz="2000" dirty="0" smtClean="0">
                <a:solidFill>
                  <a:schemeClr val="tx1">
                    <a:lumMod val="65000"/>
                    <a:lumOff val="35000"/>
                  </a:schemeClr>
                </a:solidFill>
              </a:rPr>
              <a:t>, okunurluğu ve </a:t>
            </a:r>
            <a:r>
              <a:rPr lang="tr-TR" sz="2000" dirty="0" err="1" smtClean="0">
                <a:solidFill>
                  <a:schemeClr val="tx1">
                    <a:lumMod val="65000"/>
                    <a:lumOff val="35000"/>
                  </a:schemeClr>
                </a:solidFill>
              </a:rPr>
              <a:t>öğrenilebilirliği</a:t>
            </a:r>
            <a:r>
              <a:rPr lang="tr-TR" sz="2000" dirty="0" smtClean="0">
                <a:solidFill>
                  <a:schemeClr val="tx1">
                    <a:lumMod val="65000"/>
                    <a:lumOff val="35000"/>
                  </a:schemeClr>
                </a:solidFill>
              </a:rPr>
              <a:t> </a:t>
            </a:r>
            <a:r>
              <a:rPr lang="tr-TR" sz="2000" dirty="0" smtClean="0">
                <a:solidFill>
                  <a:schemeClr val="tx1">
                    <a:lumMod val="65000"/>
                    <a:lumOff val="35000"/>
                  </a:schemeClr>
                </a:solidFill>
              </a:rPr>
              <a:t>iyi </a:t>
            </a:r>
            <a:r>
              <a:rPr lang="tr-TR" sz="2000" dirty="0" smtClean="0">
                <a:solidFill>
                  <a:schemeClr val="tx1">
                    <a:lumMod val="65000"/>
                    <a:lumOff val="35000"/>
                  </a:schemeClr>
                </a:solidFill>
              </a:rPr>
              <a:t>bir dolaşım için önemlidir. Tüm bunlar ziyaretçilerin üç tıklamada aradıkları şeyi bulmaları içindir. Eğer kullanıcılar sitede aradıklarını hızlı bir şekilde bulamazlarsa siteyi hemen terk ederler.</a:t>
            </a:r>
            <a:endParaRPr lang="tr-TR" sz="2000" dirty="0">
              <a:solidFill>
                <a:schemeClr val="tx1">
                  <a:lumMod val="65000"/>
                  <a:lumOff val="35000"/>
                </a:schemeClr>
              </a:solidFill>
            </a:endParaRPr>
          </a:p>
        </p:txBody>
      </p:sp>
      <p:sp>
        <p:nvSpPr>
          <p:cNvPr id="14" name="Tek Köşesi Yuvarlatılmış Dikdörtgen 13"/>
          <p:cNvSpPr/>
          <p:nvPr/>
        </p:nvSpPr>
        <p:spPr>
          <a:xfrm>
            <a:off x="0" y="1329612"/>
            <a:ext cx="611560" cy="189021"/>
          </a:xfrm>
          <a:prstGeom prst="round1Rect">
            <a:avLst>
              <a:gd name="adj" fmla="val 50000"/>
            </a:avLst>
          </a:prstGeom>
          <a:solidFill>
            <a:srgbClr val="7030A0">
              <a:alpha val="88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4261021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2505</TotalTime>
  <Words>1474</Words>
  <Application>Microsoft Office PowerPoint</Application>
  <PresentationFormat>Ekran Gösterisi (16:9)</PresentationFormat>
  <Paragraphs>206</Paragraphs>
  <Slides>64</Slides>
  <Notes>0</Notes>
  <HiddenSlides>0</HiddenSlides>
  <MMClips>0</MMClips>
  <ScaleCrop>false</ScaleCrop>
  <HeadingPairs>
    <vt:vector size="4" baseType="variant">
      <vt:variant>
        <vt:lpstr>Tema</vt:lpstr>
      </vt:variant>
      <vt:variant>
        <vt:i4>1</vt:i4>
      </vt:variant>
      <vt:variant>
        <vt:lpstr>Slayt Başlıkları</vt:lpstr>
      </vt:variant>
      <vt:variant>
        <vt:i4>64</vt:i4>
      </vt:variant>
    </vt:vector>
  </HeadingPairs>
  <TitlesOfParts>
    <vt:vector size="65" baseType="lpstr">
      <vt:lpstr>Office Theme</vt:lpstr>
      <vt:lpstr>WEB SAYFALARINDA DOLAŞIM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Progressive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PC</cp:lastModifiedBy>
  <cp:revision>357</cp:revision>
  <dcterms:created xsi:type="dcterms:W3CDTF">2015-09-29T16:39:12Z</dcterms:created>
  <dcterms:modified xsi:type="dcterms:W3CDTF">2019-10-07T03:34:04Z</dcterms:modified>
</cp:coreProperties>
</file>