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0" r:id="rId1"/>
  </p:sldMasterIdLst>
  <p:sldIdLst>
    <p:sldId id="256" r:id="rId2"/>
    <p:sldId id="312" r:id="rId3"/>
    <p:sldId id="330" r:id="rId4"/>
    <p:sldId id="329" r:id="rId5"/>
    <p:sldId id="327" r:id="rId6"/>
    <p:sldId id="328" r:id="rId7"/>
    <p:sldId id="319" r:id="rId8"/>
    <p:sldId id="320" r:id="rId9"/>
    <p:sldId id="258" r:id="rId10"/>
    <p:sldId id="309" r:id="rId11"/>
    <p:sldId id="293" r:id="rId12"/>
    <p:sldId id="310" r:id="rId13"/>
    <p:sldId id="318" r:id="rId14"/>
    <p:sldId id="282" r:id="rId15"/>
    <p:sldId id="284" r:id="rId16"/>
    <p:sldId id="277" r:id="rId17"/>
    <p:sldId id="275" r:id="rId18"/>
    <p:sldId id="279" r:id="rId19"/>
    <p:sldId id="280" r:id="rId20"/>
    <p:sldId id="287" r:id="rId21"/>
    <p:sldId id="286" r:id="rId22"/>
    <p:sldId id="296" r:id="rId23"/>
    <p:sldId id="299" r:id="rId24"/>
    <p:sldId id="294" r:id="rId25"/>
    <p:sldId id="311" r:id="rId26"/>
    <p:sldId id="259" r:id="rId27"/>
    <p:sldId id="288" r:id="rId28"/>
    <p:sldId id="289" r:id="rId29"/>
    <p:sldId id="292" r:id="rId30"/>
    <p:sldId id="291" r:id="rId31"/>
    <p:sldId id="260" r:id="rId32"/>
    <p:sldId id="261" r:id="rId33"/>
    <p:sldId id="272" r:id="rId34"/>
    <p:sldId id="295" r:id="rId35"/>
    <p:sldId id="300" r:id="rId36"/>
    <p:sldId id="301" r:id="rId37"/>
    <p:sldId id="302" r:id="rId38"/>
    <p:sldId id="303" r:id="rId39"/>
    <p:sldId id="304" r:id="rId40"/>
    <p:sldId id="305" r:id="rId41"/>
    <p:sldId id="262" r:id="rId42"/>
    <p:sldId id="308" r:id="rId43"/>
    <p:sldId id="313" r:id="rId44"/>
    <p:sldId id="322" r:id="rId45"/>
    <p:sldId id="324" r:id="rId46"/>
    <p:sldId id="325" r:id="rId47"/>
    <p:sldId id="323" r:id="rId48"/>
    <p:sldId id="314" r:id="rId49"/>
    <p:sldId id="306" r:id="rId50"/>
    <p:sldId id="263" r:id="rId51"/>
    <p:sldId id="264" r:id="rId52"/>
    <p:sldId id="315" r:id="rId53"/>
    <p:sldId id="316" r:id="rId54"/>
    <p:sldId id="317" r:id="rId55"/>
    <p:sldId id="326" r:id="rId56"/>
  </p:sldIdLst>
  <p:sldSz cx="9144000" cy="5143500" type="screen16x9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170" y="-52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E8634-B1C1-4FA4-AAB7-39DE241D8965}" type="datetimeFigureOut">
              <a:rPr lang="tr-TR" smtClean="0"/>
              <a:t>30.9.2019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5948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E8634-B1C1-4FA4-AAB7-39DE241D8965}" type="datetimeFigureOut">
              <a:rPr lang="tr-TR" smtClean="0"/>
              <a:t>30.9.2019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A5748-185C-4524-93D2-EFE8872D11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035536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E8634-B1C1-4FA4-AAB7-39DE241D8965}" type="datetimeFigureOut">
              <a:rPr lang="tr-TR" smtClean="0"/>
              <a:t>30.9.2019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2014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E8634-B1C1-4FA4-AAB7-39DE241D8965}" type="datetimeFigureOut">
              <a:rPr lang="tr-TR" smtClean="0"/>
              <a:t>30.9.2019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A5748-185C-4524-93D2-EFE8872D11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64718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E8634-B1C1-4FA4-AAB7-39DE241D8965}" type="datetimeFigureOut">
              <a:rPr lang="tr-TR" smtClean="0"/>
              <a:t>30.9.2019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A5748-185C-4524-93D2-EFE8872D11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11561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E8634-B1C1-4FA4-AAB7-39DE241D8965}" type="datetimeFigureOut">
              <a:rPr lang="tr-TR" smtClean="0"/>
              <a:t>30.9.2019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A5748-185C-4524-93D2-EFE8872D11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9067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E8634-B1C1-4FA4-AAB7-39DE241D8965}" type="datetimeFigureOut">
              <a:rPr lang="tr-TR" smtClean="0"/>
              <a:t>30.9.2019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A5748-185C-4524-93D2-EFE8872D11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213510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E8634-B1C1-4FA4-AAB7-39DE241D8965}" type="datetimeFigureOut">
              <a:rPr lang="tr-TR" smtClean="0"/>
              <a:t>30.9.2019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A5748-185C-4524-93D2-EFE8872D11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400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E8634-B1C1-4FA4-AAB7-39DE241D8965}" type="datetimeFigureOut">
              <a:rPr lang="tr-TR" smtClean="0"/>
              <a:t>30.9.2019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A5748-185C-4524-93D2-EFE8872D11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13983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E8634-B1C1-4FA4-AAB7-39DE241D8965}" type="datetimeFigureOut">
              <a:rPr lang="tr-TR" smtClean="0"/>
              <a:t>30.9.2019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A5748-185C-4524-93D2-EFE8872D11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229725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E8634-B1C1-4FA4-AAB7-39DE241D8965}" type="datetimeFigureOut">
              <a:rPr lang="tr-TR" smtClean="0"/>
              <a:t>30.9.2019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A5748-185C-4524-93D2-EFE8872D11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14341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E8634-B1C1-4FA4-AAB7-39DE241D8965}" type="datetimeFigureOut">
              <a:rPr lang="tr-TR" smtClean="0"/>
              <a:t>30.9.2019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A5748-185C-4524-93D2-EFE8872D11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2951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1NMquGw21tU" TargetMode="External"/><Relationship Id="rId2" Type="http://schemas.openxmlformats.org/officeDocument/2006/relationships/hyperlink" Target="https://vimeo.com/15086653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abduzeedo.com/extraordinary-avengers-ui-design-territory-studio" TargetMode="Externa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33468"/>
            <a:ext cx="7772400" cy="1102519"/>
          </a:xfrm>
        </p:spPr>
        <p:txBody>
          <a:bodyPr>
            <a:normAutofit/>
          </a:bodyPr>
          <a:lstStyle/>
          <a:p>
            <a:pPr algn="l"/>
            <a:r>
              <a:rPr lang="tr-TR" sz="3200" dirty="0" smtClean="0"/>
              <a:t>Sayısal </a:t>
            </a:r>
            <a:r>
              <a:rPr lang="tr-TR" sz="3200" dirty="0" err="1" smtClean="0"/>
              <a:t>Arayüz</a:t>
            </a:r>
            <a:r>
              <a:rPr lang="tr-TR" sz="3200" dirty="0" smtClean="0"/>
              <a:t> Tasarımı</a:t>
            </a:r>
            <a:endParaRPr lang="tr-TR" sz="3200" dirty="0"/>
          </a:p>
        </p:txBody>
      </p:sp>
      <p:sp>
        <p:nvSpPr>
          <p:cNvPr id="5" name="Tek Köşesi Yuvarlatılmış Dikdörtgen 4"/>
          <p:cNvSpPr/>
          <p:nvPr/>
        </p:nvSpPr>
        <p:spPr>
          <a:xfrm>
            <a:off x="0" y="1329612"/>
            <a:ext cx="611560" cy="189021"/>
          </a:xfrm>
          <a:prstGeom prst="round1Rect">
            <a:avLst>
              <a:gd name="adj" fmla="val 50000"/>
            </a:avLst>
          </a:prstGeom>
          <a:solidFill>
            <a:schemeClr val="bg1">
              <a:lumMod val="50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Alt Başlık 5"/>
          <p:cNvSpPr>
            <a:spLocks noGrp="1"/>
          </p:cNvSpPr>
          <p:nvPr>
            <p:ph type="subTitle" idx="1"/>
          </p:nvPr>
        </p:nvSpPr>
        <p:spPr>
          <a:xfrm>
            <a:off x="683568" y="1136090"/>
            <a:ext cx="6400800" cy="576064"/>
          </a:xfrm>
        </p:spPr>
        <p:txBody>
          <a:bodyPr>
            <a:normAutofit lnSpcReduction="10000"/>
          </a:bodyPr>
          <a:lstStyle/>
          <a:p>
            <a:pPr algn="l"/>
            <a:r>
              <a:rPr lang="tr-TR" dirty="0" smtClean="0"/>
              <a:t>( User </a:t>
            </a:r>
            <a:r>
              <a:rPr lang="tr-TR" dirty="0" err="1" smtClean="0"/>
              <a:t>Interface</a:t>
            </a:r>
            <a:r>
              <a:rPr lang="tr-TR" dirty="0" smtClean="0"/>
              <a:t> Design 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6101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voice interface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2050" name="Picture 2" descr="tv kumanda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73336"/>
            <a:ext cx="4789190" cy="4789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9574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voice interface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4098" name="Picture 2" descr="uçak kokpit düğmeleri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241" y="-7300"/>
            <a:ext cx="6890143" cy="5167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5900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voice interface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3076" name="Picture 4" descr="İlgili resi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306" y="7937"/>
            <a:ext cx="9144000" cy="497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948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33468"/>
            <a:ext cx="7772400" cy="1102519"/>
          </a:xfrm>
        </p:spPr>
        <p:txBody>
          <a:bodyPr>
            <a:normAutofit/>
          </a:bodyPr>
          <a:lstStyle/>
          <a:p>
            <a:pPr algn="l"/>
            <a:r>
              <a:rPr lang="tr-TR" sz="3200" dirty="0" smtClean="0"/>
              <a:t>Sayısal </a:t>
            </a:r>
            <a:r>
              <a:rPr lang="tr-TR" sz="3200" dirty="0" err="1" smtClean="0"/>
              <a:t>Arayüz</a:t>
            </a:r>
            <a:r>
              <a:rPr lang="tr-TR" sz="3200" dirty="0" smtClean="0"/>
              <a:t> Tasarımı</a:t>
            </a:r>
            <a:endParaRPr lang="tr-TR" sz="32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31640" y="1221600"/>
            <a:ext cx="7344816" cy="3564396"/>
          </a:xfrm>
        </p:spPr>
        <p:txBody>
          <a:bodyPr>
            <a:normAutofit/>
          </a:bodyPr>
          <a:lstStyle/>
          <a:p>
            <a:pPr algn="l"/>
            <a:r>
              <a:rPr lang="tr-TR" sz="2400" u="sng" dirty="0" smtClean="0">
                <a:solidFill>
                  <a:schemeClr val="tx1"/>
                </a:solidFill>
              </a:rPr>
              <a:t>Alan Terminolojisi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400" dirty="0" smtClean="0">
                <a:solidFill>
                  <a:srgbClr val="C00000"/>
                </a:solidFill>
              </a:rPr>
              <a:t>İnteraktif</a:t>
            </a:r>
            <a:r>
              <a:rPr lang="tr-TR" sz="2400" dirty="0">
                <a:solidFill>
                  <a:srgbClr val="C00000"/>
                </a:solidFill>
              </a:rPr>
              <a:t> </a:t>
            </a:r>
            <a:r>
              <a:rPr lang="tr-TR" sz="2400" dirty="0" smtClean="0">
                <a:solidFill>
                  <a:schemeClr val="accent3"/>
                </a:solidFill>
              </a:rPr>
              <a:t>(</a:t>
            </a:r>
            <a:r>
              <a:rPr lang="tr-TR" sz="2400" dirty="0" err="1" smtClean="0">
                <a:solidFill>
                  <a:schemeClr val="accent3"/>
                </a:solidFill>
              </a:rPr>
              <a:t>İnteractive</a:t>
            </a:r>
            <a:r>
              <a:rPr lang="tr-TR" sz="2400" dirty="0" smtClean="0">
                <a:solidFill>
                  <a:schemeClr val="accent3"/>
                </a:solidFill>
              </a:rPr>
              <a:t>):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tr-TR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k Köşesi Yuvarlatılmış Dikdörtgen 4"/>
          <p:cNvSpPr/>
          <p:nvPr/>
        </p:nvSpPr>
        <p:spPr>
          <a:xfrm>
            <a:off x="0" y="1329612"/>
            <a:ext cx="611560" cy="189021"/>
          </a:xfrm>
          <a:prstGeom prst="round1Rect">
            <a:avLst>
              <a:gd name="adj" fmla="val 50000"/>
            </a:avLst>
          </a:prstGeom>
          <a:solidFill>
            <a:schemeClr val="bg1">
              <a:lumMod val="50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Dikdörtgen 3"/>
          <p:cNvSpPr/>
          <p:nvPr/>
        </p:nvSpPr>
        <p:spPr>
          <a:xfrm>
            <a:off x="1331640" y="2643758"/>
            <a:ext cx="71287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Etkileşimli, interaktif. Kullanıcı ile teknolojik sistem arasında iki yönlü bilgi akışına olanak veren. </a:t>
            </a:r>
            <a:endParaRPr lang="tr-TR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Ayrıca</a:t>
            </a:r>
            <a:r>
              <a:rPr lang="tr-T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«</a:t>
            </a:r>
            <a:r>
              <a:rPr lang="tr-T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iki yönlü» (</a:t>
            </a:r>
            <a:r>
              <a:rPr lang="tr-TR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two-way</a:t>
            </a:r>
            <a:r>
              <a:rPr lang="tr-T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de denilmektedir.</a:t>
            </a:r>
          </a:p>
        </p:txBody>
      </p:sp>
    </p:spTree>
    <p:extLst>
      <p:ext uri="{BB962C8B-B14F-4D97-AF65-F5344CB8AC3E}">
        <p14:creationId xmlns:p14="http://schemas.microsoft.com/office/powerpoint/2010/main" val="163194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voice interface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0244" name="Picture 4" descr="voice interface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16" y="12766"/>
            <a:ext cx="8820472" cy="512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090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voice interface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2290" name="Picture 2" descr="touch interface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53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183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voice interface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3314" name="Picture 2" descr="voice visual interface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1470"/>
            <a:ext cx="8136904" cy="5085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7314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31640" y="1221600"/>
            <a:ext cx="7344816" cy="3564396"/>
          </a:xfrm>
        </p:spPr>
        <p:txBody>
          <a:bodyPr>
            <a:normAutofit/>
          </a:bodyPr>
          <a:lstStyle/>
          <a:p>
            <a:pPr algn="l"/>
            <a:r>
              <a:rPr lang="tr-TR" sz="2400" b="1" dirty="0" smtClean="0">
                <a:solidFill>
                  <a:schemeClr val="tx1"/>
                </a:solidFill>
              </a:rPr>
              <a:t>ALAN TERMİNOLOJİSİ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400" dirty="0" smtClean="0">
                <a:solidFill>
                  <a:srgbClr val="C00000"/>
                </a:solidFill>
              </a:rPr>
              <a:t>İnteraktif Medya </a:t>
            </a:r>
            <a:r>
              <a:rPr lang="tr-TR" sz="2400" dirty="0" smtClean="0">
                <a:solidFill>
                  <a:schemeClr val="accent3"/>
                </a:solidFill>
              </a:rPr>
              <a:t>(</a:t>
            </a:r>
            <a:r>
              <a:rPr lang="tr-TR" sz="2400" dirty="0" err="1" smtClean="0">
                <a:solidFill>
                  <a:schemeClr val="accent3"/>
                </a:solidFill>
              </a:rPr>
              <a:t>İnteractive</a:t>
            </a:r>
            <a:r>
              <a:rPr lang="tr-TR" sz="2400" dirty="0" smtClean="0">
                <a:solidFill>
                  <a:schemeClr val="accent3"/>
                </a:solidFill>
              </a:rPr>
              <a:t> Media):</a:t>
            </a:r>
          </a:p>
          <a:p>
            <a:pPr algn="l"/>
            <a:endParaRPr lang="tr-TR" sz="2400" dirty="0">
              <a:solidFill>
                <a:srgbClr val="0070C0"/>
              </a:solidFill>
            </a:endParaRP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k Köşesi Yuvarlatılmış Dikdörtgen 4"/>
          <p:cNvSpPr/>
          <p:nvPr/>
        </p:nvSpPr>
        <p:spPr>
          <a:xfrm>
            <a:off x="0" y="1302609"/>
            <a:ext cx="611560" cy="189021"/>
          </a:xfrm>
          <a:prstGeom prst="round1Rect">
            <a:avLst>
              <a:gd name="adj" fmla="val 50000"/>
            </a:avLst>
          </a:prstGeom>
          <a:solidFill>
            <a:schemeClr val="bg1">
              <a:lumMod val="50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Başlık 1"/>
          <p:cNvSpPr>
            <a:spLocks noGrp="1"/>
          </p:cNvSpPr>
          <p:nvPr>
            <p:ph type="ctrTitle"/>
          </p:nvPr>
        </p:nvSpPr>
        <p:spPr>
          <a:xfrm>
            <a:off x="685800" y="33468"/>
            <a:ext cx="7772400" cy="1102519"/>
          </a:xfrm>
        </p:spPr>
        <p:txBody>
          <a:bodyPr>
            <a:normAutofit/>
          </a:bodyPr>
          <a:lstStyle/>
          <a:p>
            <a:pPr algn="l"/>
            <a:r>
              <a:rPr lang="tr-TR" sz="3200" dirty="0" smtClean="0"/>
              <a:t>Sayısal </a:t>
            </a:r>
            <a:r>
              <a:rPr lang="tr-TR" sz="3200" dirty="0" err="1" smtClean="0"/>
              <a:t>Arayüz</a:t>
            </a:r>
            <a:r>
              <a:rPr lang="tr-TR" sz="3200" dirty="0" smtClean="0"/>
              <a:t> Tasarımı</a:t>
            </a:r>
            <a:endParaRPr lang="tr-TR" sz="3200" dirty="0"/>
          </a:p>
        </p:txBody>
      </p:sp>
      <p:sp>
        <p:nvSpPr>
          <p:cNvPr id="5" name="Dikdörtgen 4"/>
          <p:cNvSpPr/>
          <p:nvPr/>
        </p:nvSpPr>
        <p:spPr>
          <a:xfrm>
            <a:off x="1331640" y="2643758"/>
            <a:ext cx="71287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Etkileşimli </a:t>
            </a:r>
            <a:r>
              <a:rPr lang="tr-T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CD, video oyunları, interaktif </a:t>
            </a:r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tr-TR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Tv</a:t>
            </a:r>
            <a:r>
              <a:rPr lang="tr-T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internet sayfaları gibi izleyici ile iki yönlü bilgi akışına olanak </a:t>
            </a:r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tanıyan tüm </a:t>
            </a:r>
            <a:r>
              <a:rPr lang="tr-T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iletişim araçları.</a:t>
            </a:r>
          </a:p>
        </p:txBody>
      </p:sp>
    </p:spTree>
    <p:extLst>
      <p:ext uri="{BB962C8B-B14F-4D97-AF65-F5344CB8AC3E}">
        <p14:creationId xmlns:p14="http://schemas.microsoft.com/office/powerpoint/2010/main" val="152827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31640" y="1221600"/>
            <a:ext cx="7344816" cy="3564396"/>
          </a:xfrm>
        </p:spPr>
        <p:txBody>
          <a:bodyPr>
            <a:normAutofit/>
          </a:bodyPr>
          <a:lstStyle/>
          <a:p>
            <a:pPr algn="l"/>
            <a:r>
              <a:rPr lang="tr-TR" sz="2400" b="1" dirty="0" smtClean="0">
                <a:solidFill>
                  <a:schemeClr val="tx1"/>
                </a:solidFill>
              </a:rPr>
              <a:t>ALAN TERMİNOLOJİSİ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400" dirty="0" smtClean="0">
                <a:solidFill>
                  <a:srgbClr val="C00000"/>
                </a:solidFill>
              </a:rPr>
              <a:t>İnteraktif Pazarlama </a:t>
            </a:r>
            <a:r>
              <a:rPr lang="tr-TR" sz="2400" dirty="0" smtClean="0">
                <a:solidFill>
                  <a:schemeClr val="accent3"/>
                </a:solidFill>
              </a:rPr>
              <a:t>(</a:t>
            </a:r>
            <a:r>
              <a:rPr lang="tr-TR" sz="2400" dirty="0" err="1" smtClean="0">
                <a:solidFill>
                  <a:schemeClr val="accent3"/>
                </a:solidFill>
              </a:rPr>
              <a:t>İnteractive</a:t>
            </a:r>
            <a:r>
              <a:rPr lang="tr-TR" sz="2400" dirty="0" smtClean="0">
                <a:solidFill>
                  <a:schemeClr val="accent3"/>
                </a:solidFill>
              </a:rPr>
              <a:t> Marketing):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k Köşesi Yuvarlatılmış Dikdörtgen 4"/>
          <p:cNvSpPr/>
          <p:nvPr/>
        </p:nvSpPr>
        <p:spPr>
          <a:xfrm>
            <a:off x="0" y="1302609"/>
            <a:ext cx="611560" cy="189021"/>
          </a:xfrm>
          <a:prstGeom prst="round1Rect">
            <a:avLst>
              <a:gd name="adj" fmla="val 50000"/>
            </a:avLst>
          </a:prstGeom>
          <a:solidFill>
            <a:schemeClr val="bg1">
              <a:lumMod val="50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Başlık 1"/>
          <p:cNvSpPr>
            <a:spLocks noGrp="1"/>
          </p:cNvSpPr>
          <p:nvPr>
            <p:ph type="ctrTitle"/>
          </p:nvPr>
        </p:nvSpPr>
        <p:spPr>
          <a:xfrm>
            <a:off x="685800" y="33468"/>
            <a:ext cx="7772400" cy="1102519"/>
          </a:xfrm>
        </p:spPr>
        <p:txBody>
          <a:bodyPr>
            <a:normAutofit/>
          </a:bodyPr>
          <a:lstStyle/>
          <a:p>
            <a:pPr algn="l"/>
            <a:r>
              <a:rPr lang="tr-TR" sz="3200" dirty="0" smtClean="0"/>
              <a:t>Sayısal </a:t>
            </a:r>
            <a:r>
              <a:rPr lang="tr-TR" sz="3200" dirty="0" err="1" smtClean="0"/>
              <a:t>Arayüz</a:t>
            </a:r>
            <a:r>
              <a:rPr lang="tr-TR" sz="3200" dirty="0" smtClean="0"/>
              <a:t> Tasarımı</a:t>
            </a:r>
            <a:endParaRPr lang="tr-TR" sz="3200" dirty="0"/>
          </a:p>
        </p:txBody>
      </p:sp>
      <p:sp>
        <p:nvSpPr>
          <p:cNvPr id="5" name="Dikdörtgen 4"/>
          <p:cNvSpPr/>
          <p:nvPr/>
        </p:nvSpPr>
        <p:spPr>
          <a:xfrm>
            <a:off x="1331640" y="2715766"/>
            <a:ext cx="71287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Ürün ve hizmetlerin interaktif iletişim araçları yoluyla pazarlanması.</a:t>
            </a:r>
          </a:p>
        </p:txBody>
      </p:sp>
    </p:spTree>
    <p:extLst>
      <p:ext uri="{BB962C8B-B14F-4D97-AF65-F5344CB8AC3E}">
        <p14:creationId xmlns:p14="http://schemas.microsoft.com/office/powerpoint/2010/main" val="2731203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31640" y="1221600"/>
            <a:ext cx="7344816" cy="3564396"/>
          </a:xfrm>
        </p:spPr>
        <p:txBody>
          <a:bodyPr>
            <a:normAutofit/>
          </a:bodyPr>
          <a:lstStyle/>
          <a:p>
            <a:pPr algn="l"/>
            <a:r>
              <a:rPr lang="tr-TR" sz="2400" b="1" dirty="0" smtClean="0">
                <a:solidFill>
                  <a:schemeClr val="tx1"/>
                </a:solidFill>
              </a:rPr>
              <a:t>ALAN TERMİNOLOJİSİ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400" dirty="0" smtClean="0">
                <a:solidFill>
                  <a:srgbClr val="C00000"/>
                </a:solidFill>
              </a:rPr>
              <a:t>İnteraktif Yayım </a:t>
            </a:r>
            <a:r>
              <a:rPr lang="tr-TR" sz="2400" dirty="0" smtClean="0">
                <a:solidFill>
                  <a:schemeClr val="accent3"/>
                </a:solidFill>
              </a:rPr>
              <a:t>(</a:t>
            </a:r>
            <a:r>
              <a:rPr lang="tr-TR" sz="2400" dirty="0" err="1" smtClean="0">
                <a:solidFill>
                  <a:schemeClr val="accent3"/>
                </a:solidFill>
              </a:rPr>
              <a:t>İnteractive</a:t>
            </a:r>
            <a:r>
              <a:rPr lang="tr-TR" sz="2400" dirty="0" smtClean="0">
                <a:solidFill>
                  <a:schemeClr val="accent3"/>
                </a:solidFill>
              </a:rPr>
              <a:t> </a:t>
            </a:r>
            <a:r>
              <a:rPr lang="tr-TR" sz="2400" dirty="0" err="1" smtClean="0">
                <a:solidFill>
                  <a:schemeClr val="accent3"/>
                </a:solidFill>
              </a:rPr>
              <a:t>Publication</a:t>
            </a:r>
            <a:r>
              <a:rPr lang="tr-TR" sz="2400" dirty="0" smtClean="0">
                <a:solidFill>
                  <a:schemeClr val="accent3"/>
                </a:solidFill>
              </a:rPr>
              <a:t>):</a:t>
            </a:r>
          </a:p>
          <a:p>
            <a:pPr algn="l"/>
            <a:endParaRPr lang="tr-TR" sz="2400" dirty="0">
              <a:solidFill>
                <a:srgbClr val="0070C0"/>
              </a:solidFill>
            </a:endParaRP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k Köşesi Yuvarlatılmış Dikdörtgen 4"/>
          <p:cNvSpPr/>
          <p:nvPr/>
        </p:nvSpPr>
        <p:spPr>
          <a:xfrm>
            <a:off x="0" y="1302609"/>
            <a:ext cx="611560" cy="189021"/>
          </a:xfrm>
          <a:prstGeom prst="round1Rect">
            <a:avLst>
              <a:gd name="adj" fmla="val 50000"/>
            </a:avLst>
          </a:prstGeom>
          <a:solidFill>
            <a:schemeClr val="bg1">
              <a:lumMod val="50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Başlık 1"/>
          <p:cNvSpPr>
            <a:spLocks noGrp="1"/>
          </p:cNvSpPr>
          <p:nvPr>
            <p:ph type="ctrTitle"/>
          </p:nvPr>
        </p:nvSpPr>
        <p:spPr>
          <a:xfrm>
            <a:off x="685800" y="33468"/>
            <a:ext cx="7772400" cy="1102519"/>
          </a:xfrm>
        </p:spPr>
        <p:txBody>
          <a:bodyPr>
            <a:normAutofit/>
          </a:bodyPr>
          <a:lstStyle/>
          <a:p>
            <a:pPr algn="l"/>
            <a:r>
              <a:rPr lang="tr-TR" sz="3200" dirty="0" smtClean="0"/>
              <a:t>Sayısal </a:t>
            </a:r>
            <a:r>
              <a:rPr lang="tr-TR" sz="3200" dirty="0" err="1" smtClean="0"/>
              <a:t>Arayüz</a:t>
            </a:r>
            <a:r>
              <a:rPr lang="tr-TR" sz="3200" dirty="0" smtClean="0"/>
              <a:t> Tasarımı</a:t>
            </a:r>
            <a:endParaRPr lang="tr-TR" sz="3200" dirty="0"/>
          </a:p>
        </p:txBody>
      </p:sp>
      <p:sp>
        <p:nvSpPr>
          <p:cNvPr id="8" name="Dikdörtgen 7"/>
          <p:cNvSpPr/>
          <p:nvPr/>
        </p:nvSpPr>
        <p:spPr>
          <a:xfrm>
            <a:off x="1331640" y="2595557"/>
            <a:ext cx="71287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İnteraktif teknoloji yoluyla okurlara ulaştırılan ve okurun yazarlar, editörler ve diğer </a:t>
            </a:r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okurlarla </a:t>
            </a:r>
            <a:r>
              <a:rPr lang="tr-T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iletişim kurmasına olanak sağlayan dergi, gazete (</a:t>
            </a:r>
            <a:r>
              <a:rPr lang="tr-TR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webzine</a:t>
            </a:r>
            <a:r>
              <a:rPr lang="tr-T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829936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31640" y="1221600"/>
            <a:ext cx="7344816" cy="3564396"/>
          </a:xfrm>
        </p:spPr>
        <p:txBody>
          <a:bodyPr>
            <a:normAutofit/>
          </a:bodyPr>
          <a:lstStyle/>
          <a:p>
            <a:pPr algn="l"/>
            <a:r>
              <a:rPr lang="tr-TR" sz="2400" b="1" dirty="0" smtClean="0">
                <a:solidFill>
                  <a:schemeClr val="tx1"/>
                </a:solidFill>
              </a:rPr>
              <a:t>ALAN TERMİNOLOJİSİ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400" dirty="0" smtClean="0">
                <a:solidFill>
                  <a:srgbClr val="C00000"/>
                </a:solidFill>
              </a:rPr>
              <a:t>İnteraktif Endüstri </a:t>
            </a:r>
            <a:r>
              <a:rPr lang="tr-TR" sz="2400" dirty="0" smtClean="0">
                <a:solidFill>
                  <a:schemeClr val="accent3"/>
                </a:solidFill>
              </a:rPr>
              <a:t>(</a:t>
            </a:r>
            <a:r>
              <a:rPr lang="tr-TR" sz="2400" dirty="0" err="1" smtClean="0">
                <a:solidFill>
                  <a:schemeClr val="accent3"/>
                </a:solidFill>
              </a:rPr>
              <a:t>İnteractive</a:t>
            </a:r>
            <a:r>
              <a:rPr lang="tr-TR" sz="2400" dirty="0" smtClean="0">
                <a:solidFill>
                  <a:schemeClr val="accent3"/>
                </a:solidFill>
              </a:rPr>
              <a:t> </a:t>
            </a:r>
            <a:r>
              <a:rPr lang="tr-TR" sz="2400" dirty="0" err="1" smtClean="0">
                <a:solidFill>
                  <a:schemeClr val="accent3"/>
                </a:solidFill>
              </a:rPr>
              <a:t>Industry</a:t>
            </a:r>
            <a:r>
              <a:rPr lang="tr-TR" sz="2400" dirty="0" smtClean="0">
                <a:solidFill>
                  <a:schemeClr val="accent3"/>
                </a:solidFill>
              </a:rPr>
              <a:t>):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k Köşesi Yuvarlatılmış Dikdörtgen 4"/>
          <p:cNvSpPr/>
          <p:nvPr/>
        </p:nvSpPr>
        <p:spPr>
          <a:xfrm>
            <a:off x="0" y="1302609"/>
            <a:ext cx="611560" cy="189021"/>
          </a:xfrm>
          <a:prstGeom prst="round1Rect">
            <a:avLst>
              <a:gd name="adj" fmla="val 50000"/>
            </a:avLst>
          </a:prstGeom>
          <a:solidFill>
            <a:schemeClr val="bg1">
              <a:lumMod val="50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Başlık 1"/>
          <p:cNvSpPr>
            <a:spLocks noGrp="1"/>
          </p:cNvSpPr>
          <p:nvPr>
            <p:ph type="ctrTitle"/>
          </p:nvPr>
        </p:nvSpPr>
        <p:spPr>
          <a:xfrm>
            <a:off x="685800" y="33468"/>
            <a:ext cx="7772400" cy="1102519"/>
          </a:xfrm>
        </p:spPr>
        <p:txBody>
          <a:bodyPr>
            <a:normAutofit/>
          </a:bodyPr>
          <a:lstStyle/>
          <a:p>
            <a:pPr algn="l"/>
            <a:r>
              <a:rPr lang="tr-TR" sz="3200" dirty="0" smtClean="0"/>
              <a:t>Sayısal </a:t>
            </a:r>
            <a:r>
              <a:rPr lang="tr-TR" sz="3200" dirty="0" err="1" smtClean="0"/>
              <a:t>Arayüz</a:t>
            </a:r>
            <a:r>
              <a:rPr lang="tr-TR" sz="3200" dirty="0" smtClean="0"/>
              <a:t> Tasarımı</a:t>
            </a:r>
            <a:endParaRPr lang="tr-TR" sz="3200" dirty="0"/>
          </a:p>
        </p:txBody>
      </p:sp>
      <p:sp>
        <p:nvSpPr>
          <p:cNvPr id="8" name="Dikdörtgen 7"/>
          <p:cNvSpPr/>
          <p:nvPr/>
        </p:nvSpPr>
        <p:spPr>
          <a:xfrm>
            <a:off x="1331640" y="2643758"/>
            <a:ext cx="71287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İnternet, multimedya, interaktif TV, elektronik dergi, gazete kitap, </a:t>
            </a:r>
            <a:r>
              <a:rPr lang="tr-TR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kiosk</a:t>
            </a:r>
            <a:r>
              <a:rPr lang="tr-T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ve mobil cihaz gibi interaktif iletişim araçlarında hizmet veren alan. </a:t>
            </a:r>
          </a:p>
        </p:txBody>
      </p:sp>
    </p:spTree>
    <p:extLst>
      <p:ext uri="{BB962C8B-B14F-4D97-AF65-F5344CB8AC3E}">
        <p14:creationId xmlns:p14="http://schemas.microsoft.com/office/powerpoint/2010/main" val="3962337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51570"/>
            <a:ext cx="7848872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697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-20685"/>
            <a:ext cx="604867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14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987574"/>
            <a:ext cx="7416824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36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1806"/>
            <a:ext cx="9144000" cy="4579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27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33468"/>
            <a:ext cx="7772400" cy="1102519"/>
          </a:xfrm>
        </p:spPr>
        <p:txBody>
          <a:bodyPr/>
          <a:lstStyle/>
          <a:p>
            <a:r>
              <a:rPr lang="tr-TR" dirty="0" smtClean="0"/>
              <a:t>Sayısal </a:t>
            </a:r>
            <a:r>
              <a:rPr lang="tr-TR" dirty="0" err="1" smtClean="0"/>
              <a:t>Arayüz</a:t>
            </a:r>
            <a:r>
              <a:rPr lang="tr-TR" dirty="0" smtClean="0"/>
              <a:t> Tasarımı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9582"/>
            <a:ext cx="9144000" cy="3857625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702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111" y="766988"/>
            <a:ext cx="5777778" cy="3609524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492" y="112500"/>
            <a:ext cx="799501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2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736" y="45396"/>
            <a:ext cx="4940536" cy="509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3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vercom_informasjon_tavle_750x5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664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21_1320x1087_2012112820272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620" y="-15384"/>
            <a:ext cx="6939764" cy="5158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674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d01_fo1g-interaktives-schaufenster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735546"/>
            <a:ext cx="4876800" cy="1490472"/>
          </a:xfrm>
          <a:prstGeom prst="rect">
            <a:avLst/>
          </a:prstGeom>
        </p:spPr>
      </p:pic>
      <p:pic>
        <p:nvPicPr>
          <p:cNvPr id="4" name="Picture 3" descr="iGlass_64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463738"/>
            <a:ext cx="4896544" cy="206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301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6" y="87474"/>
            <a:ext cx="9079588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977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31640" y="1221600"/>
            <a:ext cx="7344816" cy="3564396"/>
          </a:xfrm>
        </p:spPr>
        <p:txBody>
          <a:bodyPr>
            <a:normAutofit/>
          </a:bodyPr>
          <a:lstStyle/>
          <a:p>
            <a:pPr algn="l"/>
            <a:r>
              <a:rPr lang="tr-TR" sz="2400" u="sng" dirty="0" smtClean="0">
                <a:solidFill>
                  <a:schemeClr val="tx1"/>
                </a:solidFill>
              </a:rPr>
              <a:t>Alan Terminolojisi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400" dirty="0" smtClean="0">
                <a:solidFill>
                  <a:srgbClr val="C00000"/>
                </a:solidFill>
              </a:rPr>
              <a:t>İnteraktif alışveriş </a:t>
            </a:r>
            <a:r>
              <a:rPr lang="tr-TR" sz="2400" dirty="0" smtClean="0">
                <a:solidFill>
                  <a:schemeClr val="accent3"/>
                </a:solidFill>
              </a:rPr>
              <a:t>(</a:t>
            </a:r>
            <a:r>
              <a:rPr lang="tr-TR" sz="2400" dirty="0" err="1" smtClean="0">
                <a:solidFill>
                  <a:schemeClr val="accent3"/>
                </a:solidFill>
              </a:rPr>
              <a:t>İnteractive</a:t>
            </a:r>
            <a:r>
              <a:rPr lang="tr-TR" sz="2400" dirty="0" smtClean="0">
                <a:solidFill>
                  <a:schemeClr val="accent3"/>
                </a:solidFill>
              </a:rPr>
              <a:t> </a:t>
            </a:r>
            <a:r>
              <a:rPr lang="tr-TR" sz="2400" dirty="0" err="1" smtClean="0">
                <a:solidFill>
                  <a:schemeClr val="accent3"/>
                </a:solidFill>
              </a:rPr>
              <a:t>shopping</a:t>
            </a:r>
            <a:r>
              <a:rPr lang="tr-TR" sz="2400" dirty="0" smtClean="0">
                <a:solidFill>
                  <a:schemeClr val="accent3"/>
                </a:solidFill>
              </a:rPr>
              <a:t>):</a:t>
            </a:r>
          </a:p>
          <a:p>
            <a:pPr algn="l"/>
            <a:endParaRPr lang="tr-TR" sz="2400" dirty="0">
              <a:solidFill>
                <a:srgbClr val="0070C0"/>
              </a:solidFill>
            </a:endParaRP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k Köşesi Yuvarlatılmış Dikdörtgen 4"/>
          <p:cNvSpPr/>
          <p:nvPr/>
        </p:nvSpPr>
        <p:spPr>
          <a:xfrm>
            <a:off x="0" y="1302609"/>
            <a:ext cx="611560" cy="189021"/>
          </a:xfrm>
          <a:prstGeom prst="round1Rect">
            <a:avLst>
              <a:gd name="adj" fmla="val 50000"/>
            </a:avLst>
          </a:prstGeom>
          <a:solidFill>
            <a:schemeClr val="bg1">
              <a:lumMod val="50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Başlık 1"/>
          <p:cNvSpPr>
            <a:spLocks noGrp="1"/>
          </p:cNvSpPr>
          <p:nvPr>
            <p:ph type="ctrTitle"/>
          </p:nvPr>
        </p:nvSpPr>
        <p:spPr>
          <a:xfrm>
            <a:off x="685800" y="33468"/>
            <a:ext cx="7772400" cy="1102519"/>
          </a:xfrm>
        </p:spPr>
        <p:txBody>
          <a:bodyPr>
            <a:normAutofit/>
          </a:bodyPr>
          <a:lstStyle/>
          <a:p>
            <a:pPr algn="l"/>
            <a:r>
              <a:rPr lang="tr-TR" sz="3200" dirty="0" smtClean="0"/>
              <a:t>Sayısal </a:t>
            </a:r>
            <a:r>
              <a:rPr lang="tr-TR" sz="3200" dirty="0" err="1" smtClean="0"/>
              <a:t>Arayüz</a:t>
            </a:r>
            <a:r>
              <a:rPr lang="tr-TR" sz="3200" dirty="0" smtClean="0"/>
              <a:t> Tasarımı</a:t>
            </a:r>
            <a:endParaRPr lang="tr-TR" sz="3200" dirty="0"/>
          </a:p>
        </p:txBody>
      </p:sp>
      <p:sp>
        <p:nvSpPr>
          <p:cNvPr id="5" name="Dikdörtgen 4"/>
          <p:cNvSpPr/>
          <p:nvPr/>
        </p:nvSpPr>
        <p:spPr>
          <a:xfrm>
            <a:off x="1331640" y="2715766"/>
            <a:ext cx="71287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İnteraktif teknoloji yoluyla, tüketicilerin satıcılara evlerinden ulaşarak sipariş vermeleri biçiminde yürütülen alım satım.</a:t>
            </a:r>
          </a:p>
        </p:txBody>
      </p:sp>
    </p:spTree>
    <p:extLst>
      <p:ext uri="{BB962C8B-B14F-4D97-AF65-F5344CB8AC3E}">
        <p14:creationId xmlns:p14="http://schemas.microsoft.com/office/powerpoint/2010/main" val="108757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31640" y="1059582"/>
            <a:ext cx="7344816" cy="3564396"/>
          </a:xfrm>
        </p:spPr>
        <p:txBody>
          <a:bodyPr>
            <a:normAutofit/>
          </a:bodyPr>
          <a:lstStyle/>
          <a:p>
            <a:pPr algn="l"/>
            <a:r>
              <a:rPr lang="tr-TR" sz="2400" u="sng" dirty="0" smtClean="0">
                <a:solidFill>
                  <a:schemeClr val="tx1"/>
                </a:solidFill>
              </a:rPr>
              <a:t>Alan Terminolojisi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400" dirty="0" smtClean="0">
                <a:solidFill>
                  <a:srgbClr val="C00000"/>
                </a:solidFill>
              </a:rPr>
              <a:t>İnteraktif televizyon </a:t>
            </a:r>
            <a:r>
              <a:rPr lang="tr-TR" sz="2400" dirty="0" smtClean="0">
                <a:solidFill>
                  <a:schemeClr val="accent3"/>
                </a:solidFill>
              </a:rPr>
              <a:t>(</a:t>
            </a:r>
            <a:r>
              <a:rPr lang="tr-TR" sz="2400" dirty="0" err="1" smtClean="0">
                <a:solidFill>
                  <a:schemeClr val="accent3"/>
                </a:solidFill>
              </a:rPr>
              <a:t>İnteractive</a:t>
            </a:r>
            <a:r>
              <a:rPr lang="tr-TR" sz="2400" dirty="0" smtClean="0">
                <a:solidFill>
                  <a:schemeClr val="accent3"/>
                </a:solidFill>
              </a:rPr>
              <a:t> </a:t>
            </a:r>
            <a:r>
              <a:rPr lang="tr-TR" sz="2400" dirty="0" err="1" smtClean="0">
                <a:solidFill>
                  <a:schemeClr val="accent3"/>
                </a:solidFill>
              </a:rPr>
              <a:t>television</a:t>
            </a:r>
            <a:r>
              <a:rPr lang="tr-TR" sz="2400" dirty="0" smtClean="0">
                <a:solidFill>
                  <a:schemeClr val="accent3"/>
                </a:solidFill>
              </a:rPr>
              <a:t>):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k Köşesi Yuvarlatılmış Dikdörtgen 4"/>
          <p:cNvSpPr/>
          <p:nvPr/>
        </p:nvSpPr>
        <p:spPr>
          <a:xfrm>
            <a:off x="0" y="1302609"/>
            <a:ext cx="611560" cy="189021"/>
          </a:xfrm>
          <a:prstGeom prst="round1Rect">
            <a:avLst>
              <a:gd name="adj" fmla="val 50000"/>
            </a:avLst>
          </a:prstGeom>
          <a:solidFill>
            <a:schemeClr val="bg1">
              <a:lumMod val="50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Başlık 1"/>
          <p:cNvSpPr>
            <a:spLocks noGrp="1"/>
          </p:cNvSpPr>
          <p:nvPr>
            <p:ph type="ctrTitle"/>
          </p:nvPr>
        </p:nvSpPr>
        <p:spPr>
          <a:xfrm>
            <a:off x="685800" y="33468"/>
            <a:ext cx="7772400" cy="1102519"/>
          </a:xfrm>
        </p:spPr>
        <p:txBody>
          <a:bodyPr>
            <a:normAutofit/>
          </a:bodyPr>
          <a:lstStyle/>
          <a:p>
            <a:pPr algn="l"/>
            <a:r>
              <a:rPr lang="tr-TR" sz="3200" dirty="0" smtClean="0"/>
              <a:t>Sayısal </a:t>
            </a:r>
            <a:r>
              <a:rPr lang="tr-TR" sz="3200" dirty="0" err="1" smtClean="0"/>
              <a:t>Arayüz</a:t>
            </a:r>
            <a:r>
              <a:rPr lang="tr-TR" sz="3200" dirty="0" smtClean="0"/>
              <a:t> Tasarımı</a:t>
            </a:r>
            <a:endParaRPr lang="tr-TR" sz="3200" dirty="0"/>
          </a:p>
        </p:txBody>
      </p:sp>
      <p:sp>
        <p:nvSpPr>
          <p:cNvPr id="5" name="Dikdörtgen 4"/>
          <p:cNvSpPr/>
          <p:nvPr/>
        </p:nvSpPr>
        <p:spPr>
          <a:xfrm>
            <a:off x="1331640" y="2499742"/>
            <a:ext cx="71287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Özel bir uzaktan kumanda aygıtı ve modem, kablolu ya da doğrudan uydu yayın yoluyla izleyici ile iki yönlü iletişime olanak tanıyan teknoloji.</a:t>
            </a:r>
          </a:p>
        </p:txBody>
      </p:sp>
    </p:spTree>
    <p:extLst>
      <p:ext uri="{BB962C8B-B14F-4D97-AF65-F5344CB8AC3E}">
        <p14:creationId xmlns:p14="http://schemas.microsoft.com/office/powerpoint/2010/main" val="49624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31640" y="1221600"/>
            <a:ext cx="7344816" cy="3564396"/>
          </a:xfrm>
        </p:spPr>
        <p:txBody>
          <a:bodyPr>
            <a:normAutofit/>
          </a:bodyPr>
          <a:lstStyle/>
          <a:p>
            <a:pPr algn="l"/>
            <a:r>
              <a:rPr lang="tr-TR" sz="2400" u="sng" dirty="0" smtClean="0">
                <a:solidFill>
                  <a:schemeClr val="tx1"/>
                </a:solidFill>
              </a:rPr>
              <a:t>Alan Terminolojisi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400" dirty="0" smtClean="0">
                <a:solidFill>
                  <a:srgbClr val="C00000"/>
                </a:solidFill>
              </a:rPr>
              <a:t>İnteraktif Reklam </a:t>
            </a:r>
            <a:r>
              <a:rPr lang="tr-TR" sz="2400" dirty="0" smtClean="0">
                <a:solidFill>
                  <a:schemeClr val="accent3"/>
                </a:solidFill>
              </a:rPr>
              <a:t>(</a:t>
            </a:r>
            <a:r>
              <a:rPr lang="tr-TR" sz="2400" dirty="0" err="1" smtClean="0">
                <a:solidFill>
                  <a:schemeClr val="accent3"/>
                </a:solidFill>
              </a:rPr>
              <a:t>İnteractive</a:t>
            </a:r>
            <a:r>
              <a:rPr lang="tr-TR" sz="2400" dirty="0" smtClean="0">
                <a:solidFill>
                  <a:schemeClr val="accent3"/>
                </a:solidFill>
              </a:rPr>
              <a:t> </a:t>
            </a:r>
            <a:r>
              <a:rPr lang="tr-TR" sz="2400" dirty="0" err="1" smtClean="0">
                <a:solidFill>
                  <a:schemeClr val="accent3"/>
                </a:solidFill>
              </a:rPr>
              <a:t>Advertising</a:t>
            </a:r>
            <a:r>
              <a:rPr lang="tr-TR" sz="2400" dirty="0" smtClean="0">
                <a:solidFill>
                  <a:schemeClr val="accent3"/>
                </a:solidFill>
              </a:rPr>
              <a:t>):</a:t>
            </a:r>
          </a:p>
          <a:p>
            <a:pPr algn="l"/>
            <a:r>
              <a:rPr lang="tr-TR" sz="2400" dirty="0" smtClean="0">
                <a:solidFill>
                  <a:srgbClr val="C00000"/>
                </a:solidFill>
              </a:rPr>
              <a:t> </a:t>
            </a:r>
            <a:endParaRPr lang="tr-TR" sz="2400" dirty="0">
              <a:solidFill>
                <a:srgbClr val="0070C0"/>
              </a:solidFill>
            </a:endParaRP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k Köşesi Yuvarlatılmış Dikdörtgen 4"/>
          <p:cNvSpPr/>
          <p:nvPr/>
        </p:nvSpPr>
        <p:spPr>
          <a:xfrm>
            <a:off x="0" y="1302609"/>
            <a:ext cx="611560" cy="189021"/>
          </a:xfrm>
          <a:prstGeom prst="round1Rect">
            <a:avLst>
              <a:gd name="adj" fmla="val 50000"/>
            </a:avLst>
          </a:prstGeom>
          <a:solidFill>
            <a:schemeClr val="bg1">
              <a:lumMod val="50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Başlık 1"/>
          <p:cNvSpPr>
            <a:spLocks noGrp="1"/>
          </p:cNvSpPr>
          <p:nvPr>
            <p:ph type="ctrTitle"/>
          </p:nvPr>
        </p:nvSpPr>
        <p:spPr>
          <a:xfrm>
            <a:off x="685800" y="33468"/>
            <a:ext cx="7772400" cy="1102519"/>
          </a:xfrm>
        </p:spPr>
        <p:txBody>
          <a:bodyPr>
            <a:normAutofit/>
          </a:bodyPr>
          <a:lstStyle/>
          <a:p>
            <a:pPr algn="l"/>
            <a:r>
              <a:rPr lang="tr-TR" sz="3200" dirty="0" smtClean="0"/>
              <a:t>Sayısal </a:t>
            </a:r>
            <a:r>
              <a:rPr lang="tr-TR" sz="3200" dirty="0" err="1" smtClean="0"/>
              <a:t>Arayüz</a:t>
            </a:r>
            <a:r>
              <a:rPr lang="tr-TR" sz="3200" dirty="0" smtClean="0"/>
              <a:t> Tasarımı</a:t>
            </a:r>
            <a:endParaRPr lang="tr-TR" sz="3200" dirty="0"/>
          </a:p>
        </p:txBody>
      </p:sp>
      <p:sp>
        <p:nvSpPr>
          <p:cNvPr id="5" name="Dikdörtgen 4"/>
          <p:cNvSpPr/>
          <p:nvPr/>
        </p:nvSpPr>
        <p:spPr>
          <a:xfrm>
            <a:off x="1331640" y="2643758"/>
            <a:ext cx="71287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Tüketicinin, yalnızca aradığı niteliklere uygun ürün ve hizmetlerin reklamlarını izlemesine olanak tanıyan bir elektronik sistemde yer alan ya da yapısı bu tür karşılıklı bilgi alışverişine olanak sağlayan reklam.</a:t>
            </a:r>
          </a:p>
        </p:txBody>
      </p:sp>
    </p:spTree>
    <p:extLst>
      <p:ext uri="{BB962C8B-B14F-4D97-AF65-F5344CB8AC3E}">
        <p14:creationId xmlns:p14="http://schemas.microsoft.com/office/powerpoint/2010/main" val="4148489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004258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78" y="-20538"/>
            <a:ext cx="9170077" cy="5159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0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KEA_03_pic_DigitalSignag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0" y="483518"/>
            <a:ext cx="9122590" cy="3949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273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stral_toronto_dooh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36" y="0"/>
            <a:ext cx="8515436" cy="513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381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la-Digital-Signage-Network-at-Larnaca-Airport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84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31640" y="1221600"/>
            <a:ext cx="7344816" cy="3564396"/>
          </a:xfrm>
        </p:spPr>
        <p:txBody>
          <a:bodyPr>
            <a:noAutofit/>
          </a:bodyPr>
          <a:lstStyle/>
          <a:p>
            <a:pPr algn="l"/>
            <a:r>
              <a:rPr lang="tr-TR" sz="2400" u="sng" dirty="0" smtClean="0">
                <a:solidFill>
                  <a:schemeClr val="tx1"/>
                </a:solidFill>
              </a:rPr>
              <a:t>Alan Terminolojisi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400" dirty="0" smtClean="0">
                <a:solidFill>
                  <a:srgbClr val="C00000"/>
                </a:solidFill>
              </a:rPr>
              <a:t>İnteraktif  Tasarım </a:t>
            </a:r>
            <a:r>
              <a:rPr lang="tr-TR" sz="2400" dirty="0" smtClean="0">
                <a:solidFill>
                  <a:schemeClr val="accent3"/>
                </a:solidFill>
              </a:rPr>
              <a:t>(</a:t>
            </a:r>
            <a:r>
              <a:rPr lang="tr-TR" sz="2400" dirty="0" err="1" smtClean="0">
                <a:solidFill>
                  <a:schemeClr val="accent3"/>
                </a:solidFill>
              </a:rPr>
              <a:t>İnteractive</a:t>
            </a:r>
            <a:r>
              <a:rPr lang="tr-TR" sz="2400" dirty="0" smtClean="0">
                <a:solidFill>
                  <a:schemeClr val="accent3"/>
                </a:solidFill>
              </a:rPr>
              <a:t> Design):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k Köşesi Yuvarlatılmış Dikdörtgen 4"/>
          <p:cNvSpPr/>
          <p:nvPr/>
        </p:nvSpPr>
        <p:spPr>
          <a:xfrm>
            <a:off x="0" y="1302609"/>
            <a:ext cx="611560" cy="189021"/>
          </a:xfrm>
          <a:prstGeom prst="round1Rect">
            <a:avLst>
              <a:gd name="adj" fmla="val 50000"/>
            </a:avLst>
          </a:prstGeom>
          <a:solidFill>
            <a:schemeClr val="bg1">
              <a:lumMod val="50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Başlık 1"/>
          <p:cNvSpPr>
            <a:spLocks noGrp="1"/>
          </p:cNvSpPr>
          <p:nvPr>
            <p:ph type="ctrTitle"/>
          </p:nvPr>
        </p:nvSpPr>
        <p:spPr>
          <a:xfrm>
            <a:off x="685800" y="33468"/>
            <a:ext cx="7772400" cy="1102519"/>
          </a:xfrm>
        </p:spPr>
        <p:txBody>
          <a:bodyPr>
            <a:normAutofit/>
          </a:bodyPr>
          <a:lstStyle/>
          <a:p>
            <a:pPr algn="l"/>
            <a:r>
              <a:rPr lang="tr-TR" sz="3200" dirty="0" smtClean="0"/>
              <a:t>Sayısal </a:t>
            </a:r>
            <a:r>
              <a:rPr lang="tr-TR" sz="3200" dirty="0" err="1" smtClean="0"/>
              <a:t>Arayüz</a:t>
            </a:r>
            <a:r>
              <a:rPr lang="tr-TR" sz="3200" dirty="0" smtClean="0"/>
              <a:t> Tasarımı</a:t>
            </a:r>
            <a:endParaRPr lang="tr-TR" sz="3200" dirty="0"/>
          </a:p>
        </p:txBody>
      </p:sp>
      <p:sp>
        <p:nvSpPr>
          <p:cNvPr id="8" name="Dikdörtgen 7"/>
          <p:cNvSpPr/>
          <p:nvPr/>
        </p:nvSpPr>
        <p:spPr>
          <a:xfrm>
            <a:off x="1331640" y="2715766"/>
            <a:ext cx="71287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İnsanlar ve teknoloji arasındaki döngüsel ve işbirliğine dayalı süreçlerde medya  aracılığıyla anlamlı iletişime odaklanan kullanıcı merkezli bir alan olarak tanımlanabilir.</a:t>
            </a:r>
          </a:p>
        </p:txBody>
      </p:sp>
    </p:spTree>
    <p:extLst>
      <p:ext uri="{BB962C8B-B14F-4D97-AF65-F5344CB8AC3E}">
        <p14:creationId xmlns:p14="http://schemas.microsoft.com/office/powerpoint/2010/main" val="244984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33468"/>
            <a:ext cx="7772400" cy="1102519"/>
          </a:xfrm>
        </p:spPr>
        <p:txBody>
          <a:bodyPr>
            <a:normAutofit/>
          </a:bodyPr>
          <a:lstStyle/>
          <a:p>
            <a:pPr algn="l"/>
            <a:r>
              <a:rPr lang="tr-TR" sz="3200" dirty="0" smtClean="0"/>
              <a:t>Sayısal </a:t>
            </a:r>
            <a:r>
              <a:rPr lang="tr-TR" sz="3200" dirty="0" err="1" smtClean="0"/>
              <a:t>Arayüz</a:t>
            </a:r>
            <a:r>
              <a:rPr lang="tr-TR" sz="3200" dirty="0" smtClean="0"/>
              <a:t> Tasarımı</a:t>
            </a:r>
            <a:endParaRPr lang="tr-TR" sz="32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31640" y="1167594"/>
            <a:ext cx="7344816" cy="3564396"/>
          </a:xfrm>
        </p:spPr>
        <p:txBody>
          <a:bodyPr>
            <a:noAutofit/>
          </a:bodyPr>
          <a:lstStyle/>
          <a:p>
            <a:pPr algn="l"/>
            <a:r>
              <a:rPr lang="tr-TR" sz="2400" u="sng" dirty="0" smtClean="0">
                <a:solidFill>
                  <a:schemeClr val="tx1"/>
                </a:solidFill>
              </a:rPr>
              <a:t>Alan Terminolojisi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lnSpc>
                <a:spcPct val="160000"/>
              </a:lnSpc>
            </a:pPr>
            <a:r>
              <a:rPr lang="tr-T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Görüldüğü üzere interaktif medya tasarımı, ne </a:t>
            </a:r>
            <a:r>
              <a:rPr lang="tr-T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tek </a:t>
            </a:r>
            <a:r>
              <a:rPr lang="tr-T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başına sinema, fotoğraf, grafik tasarım ne de endüstri tasarımı, bilgisayar mühendisliği ya da mimarlığın bir üst uzmanlık koludur. </a:t>
            </a:r>
            <a:endParaRPr lang="tr-TR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lnSpc>
                <a:spcPct val="160000"/>
              </a:lnSpc>
            </a:pPr>
            <a:r>
              <a:rPr lang="tr-T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Tüm </a:t>
            </a:r>
            <a:r>
              <a:rPr lang="tr-T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bu alanlardaki deneyim ve birikimin, iki ya da üç boyutlu ortamlarda etkileşimli ve bütünleşik olarak var olduğu bir tasarım alanıdır.</a:t>
            </a:r>
            <a:endParaRPr lang="tr-TR" sz="2000" dirty="0">
              <a:solidFill>
                <a:srgbClr val="0070C0"/>
              </a:solidFill>
            </a:endParaRP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k Köşesi Yuvarlatılmış Dikdörtgen 4"/>
          <p:cNvSpPr/>
          <p:nvPr/>
        </p:nvSpPr>
        <p:spPr>
          <a:xfrm>
            <a:off x="0" y="1302609"/>
            <a:ext cx="611560" cy="189021"/>
          </a:xfrm>
          <a:prstGeom prst="round1Rect">
            <a:avLst>
              <a:gd name="adj" fmla="val 50000"/>
            </a:avLst>
          </a:prstGeom>
          <a:solidFill>
            <a:schemeClr val="bg1">
              <a:lumMod val="50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103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0"/>
            <a:ext cx="5832648" cy="4854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126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titled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-20538"/>
            <a:ext cx="705678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186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33468"/>
            <a:ext cx="7772400" cy="1102519"/>
          </a:xfrm>
        </p:spPr>
        <p:txBody>
          <a:bodyPr>
            <a:normAutofit/>
          </a:bodyPr>
          <a:lstStyle/>
          <a:p>
            <a:pPr algn="l"/>
            <a:r>
              <a:rPr lang="tr-TR" sz="3200" dirty="0" smtClean="0"/>
              <a:t>Sayısal </a:t>
            </a:r>
            <a:r>
              <a:rPr lang="tr-TR" sz="3200" dirty="0" err="1" smtClean="0"/>
              <a:t>Arayüz</a:t>
            </a:r>
            <a:r>
              <a:rPr lang="tr-TR" sz="3200" dirty="0" smtClean="0"/>
              <a:t> Tasarımı</a:t>
            </a:r>
            <a:endParaRPr lang="tr-TR" sz="32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31640" y="1221600"/>
            <a:ext cx="7344816" cy="3564396"/>
          </a:xfrm>
        </p:spPr>
        <p:txBody>
          <a:bodyPr>
            <a:normAutofit fontScale="92500" lnSpcReduction="20000"/>
          </a:bodyPr>
          <a:lstStyle/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6000" dirty="0" smtClean="0">
                <a:solidFill>
                  <a:schemeClr val="tx1"/>
                </a:solidFill>
              </a:rPr>
              <a:t>UID </a:t>
            </a:r>
            <a:r>
              <a:rPr lang="tr-TR" sz="6000" dirty="0">
                <a:solidFill>
                  <a:schemeClr val="bg1">
                    <a:lumMod val="50000"/>
                  </a:schemeClr>
                </a:solidFill>
              </a:rPr>
              <a:t>ve</a:t>
            </a:r>
            <a:r>
              <a:rPr lang="tr-TR" sz="6000" dirty="0">
                <a:solidFill>
                  <a:schemeClr val="tx1"/>
                </a:solidFill>
              </a:rPr>
              <a:t> </a:t>
            </a:r>
            <a:r>
              <a:rPr lang="tr-TR" sz="6000" dirty="0" smtClean="0">
                <a:solidFill>
                  <a:schemeClr val="tx1"/>
                </a:solidFill>
              </a:rPr>
              <a:t>UXD </a:t>
            </a:r>
            <a:r>
              <a:rPr lang="tr-TR" sz="6000" dirty="0" smtClean="0">
                <a:solidFill>
                  <a:schemeClr val="bg1">
                    <a:lumMod val="50000"/>
                  </a:schemeClr>
                </a:solidFill>
              </a:rPr>
              <a:t>nedir?</a:t>
            </a:r>
          </a:p>
          <a:p>
            <a:pPr algn="l"/>
            <a:endParaRPr lang="tr-TR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Birbiriyle ilgisi ve farkları nelerdir?</a:t>
            </a:r>
          </a:p>
          <a:p>
            <a:pPr algn="l"/>
            <a:endParaRPr lang="tr-TR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3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ui</a:t>
            </a:r>
            <a:r>
              <a:rPr lang="tr-TR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/ </a:t>
            </a:r>
            <a:r>
              <a:rPr lang="tr-TR" sz="3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ux</a:t>
            </a:r>
            <a:r>
              <a:rPr lang="tr-TR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?</a:t>
            </a:r>
            <a:endParaRPr lang="tr-TR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k Köşesi Yuvarlatılmış Dikdörtgen 4"/>
          <p:cNvSpPr/>
          <p:nvPr/>
        </p:nvSpPr>
        <p:spPr>
          <a:xfrm>
            <a:off x="0" y="1302609"/>
            <a:ext cx="611560" cy="189021"/>
          </a:xfrm>
          <a:prstGeom prst="round1Rect">
            <a:avLst>
              <a:gd name="adj" fmla="val 50000"/>
            </a:avLst>
          </a:prstGeom>
          <a:solidFill>
            <a:schemeClr val="bg1">
              <a:lumMod val="50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773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31640" y="1221600"/>
            <a:ext cx="7344816" cy="3564396"/>
          </a:xfrm>
        </p:spPr>
        <p:txBody>
          <a:bodyPr>
            <a:normAutofit/>
          </a:bodyPr>
          <a:lstStyle/>
          <a:p>
            <a:pPr algn="l"/>
            <a:r>
              <a:rPr lang="tr-TR" sz="2400" u="sng" dirty="0" smtClean="0">
                <a:solidFill>
                  <a:schemeClr val="tx1"/>
                </a:solidFill>
              </a:rPr>
              <a:t>Alan Bilgisi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</a:t>
            </a:r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ser 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</a:t>
            </a:r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NTERFACE DESİGN: Kullanıcı </a:t>
            </a:r>
            <a:r>
              <a:rPr lang="tr-TR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Arayüzü</a:t>
            </a:r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Tasarımı)</a:t>
            </a:r>
            <a:endParaRPr lang="tr-TR" sz="2400" dirty="0">
              <a:solidFill>
                <a:srgbClr val="0070C0"/>
              </a:solidFill>
            </a:endParaRPr>
          </a:p>
          <a:p>
            <a:pPr algn="l"/>
            <a:r>
              <a:rPr lang="tr-T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tr-TR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</a:t>
            </a:r>
            <a:r>
              <a:rPr lang="tr-T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ser </a:t>
            </a:r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X</a:t>
            </a:r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PERİENCE DESİGN: </a:t>
            </a:r>
            <a:r>
              <a:rPr lang="tr-T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Kullanıcı </a:t>
            </a:r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Deneyimi </a:t>
            </a:r>
            <a:r>
              <a:rPr lang="tr-T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Tasarımı)</a:t>
            </a:r>
            <a:endParaRPr lang="tr-TR" sz="2400" dirty="0">
              <a:solidFill>
                <a:srgbClr val="0070C0"/>
              </a:solidFill>
            </a:endParaRP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k Köşesi Yuvarlatılmış Dikdörtgen 4"/>
          <p:cNvSpPr/>
          <p:nvPr/>
        </p:nvSpPr>
        <p:spPr>
          <a:xfrm>
            <a:off x="0" y="1302609"/>
            <a:ext cx="611560" cy="189021"/>
          </a:xfrm>
          <a:prstGeom prst="round1Rect">
            <a:avLst>
              <a:gd name="adj" fmla="val 50000"/>
            </a:avLst>
          </a:prstGeom>
          <a:solidFill>
            <a:schemeClr val="bg1">
              <a:lumMod val="50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Başlık 1"/>
          <p:cNvSpPr>
            <a:spLocks noGrp="1"/>
          </p:cNvSpPr>
          <p:nvPr>
            <p:ph type="ctrTitle"/>
          </p:nvPr>
        </p:nvSpPr>
        <p:spPr>
          <a:xfrm>
            <a:off x="685800" y="33468"/>
            <a:ext cx="7772400" cy="1102519"/>
          </a:xfrm>
        </p:spPr>
        <p:txBody>
          <a:bodyPr>
            <a:normAutofit/>
          </a:bodyPr>
          <a:lstStyle/>
          <a:p>
            <a:pPr algn="l"/>
            <a:r>
              <a:rPr lang="tr-TR" sz="3200" dirty="0" smtClean="0"/>
              <a:t>Sayısal </a:t>
            </a:r>
            <a:r>
              <a:rPr lang="tr-TR" sz="3200" dirty="0" err="1" smtClean="0"/>
              <a:t>Arayüz</a:t>
            </a:r>
            <a:r>
              <a:rPr lang="tr-TR" sz="3200" dirty="0" smtClean="0"/>
              <a:t> Tasarımı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148837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x-designers-vs-web-designers_5213d3afbecc3_w75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91" b="3048"/>
          <a:stretch/>
        </p:blipFill>
        <p:spPr bwMode="auto">
          <a:xfrm>
            <a:off x="1691680" y="-20538"/>
            <a:ext cx="5805016" cy="5175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9342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i ve ux tasarı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55"/>
          <a:stretch/>
        </p:blipFill>
        <p:spPr bwMode="auto">
          <a:xfrm>
            <a:off x="2188204" y="51470"/>
            <a:ext cx="4760060" cy="5023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59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25a600f0-e100-4024-84e1-4b96b079ebff-lar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99542"/>
            <a:ext cx="7139087" cy="3569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4485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nasıl görünüyorum nasıl hissediyorum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" name="AutoShape 4" descr="nasıl görünüyorum nasıl hissediyorum ile ilgili görsel sonucu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725" y="190500"/>
            <a:ext cx="5162550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221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31640" y="1221600"/>
            <a:ext cx="2664296" cy="3564396"/>
          </a:xfrm>
        </p:spPr>
        <p:txBody>
          <a:bodyPr>
            <a:noAutofit/>
          </a:bodyPr>
          <a:lstStyle/>
          <a:p>
            <a:pPr algn="l"/>
            <a:r>
              <a:rPr lang="tr-TR" sz="2400" u="sng" dirty="0" smtClean="0">
                <a:solidFill>
                  <a:schemeClr val="tx1"/>
                </a:solidFill>
              </a:rPr>
              <a:t>UXD </a:t>
            </a:r>
          </a:p>
          <a:p>
            <a:pPr algn="l"/>
            <a:r>
              <a:rPr lang="tr-T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Bilgi mimarlığı</a:t>
            </a:r>
          </a:p>
          <a:p>
            <a:pPr algn="l"/>
            <a:r>
              <a:rPr lang="tr-T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Antropoloji</a:t>
            </a:r>
          </a:p>
          <a:p>
            <a:pPr algn="l"/>
            <a:r>
              <a:rPr lang="tr-T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Sosyoloji</a:t>
            </a:r>
          </a:p>
          <a:p>
            <a:pPr algn="l"/>
            <a:r>
              <a:rPr lang="tr-T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Psikoloji</a:t>
            </a:r>
          </a:p>
          <a:p>
            <a:pPr algn="l"/>
            <a:r>
              <a:rPr lang="tr-T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Etkileşim tasarımı</a:t>
            </a:r>
          </a:p>
          <a:p>
            <a:pPr algn="l"/>
            <a:r>
              <a:rPr lang="tr-T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Kullanıcı testleri</a:t>
            </a:r>
          </a:p>
          <a:p>
            <a:pPr algn="l"/>
            <a:r>
              <a:rPr lang="tr-T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Kullanılabilirlik ve </a:t>
            </a:r>
          </a:p>
          <a:p>
            <a:pPr algn="l"/>
            <a:r>
              <a:rPr lang="tr-T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İçerik stratejisi</a:t>
            </a:r>
            <a:endParaRPr lang="tr-TR" sz="2000" dirty="0">
              <a:solidFill>
                <a:srgbClr val="0070C0"/>
              </a:solidFill>
            </a:endParaRP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k Köşesi Yuvarlatılmış Dikdörtgen 4"/>
          <p:cNvSpPr/>
          <p:nvPr/>
        </p:nvSpPr>
        <p:spPr>
          <a:xfrm>
            <a:off x="0" y="1302609"/>
            <a:ext cx="611560" cy="189021"/>
          </a:xfrm>
          <a:prstGeom prst="round1Rect">
            <a:avLst>
              <a:gd name="adj" fmla="val 50000"/>
            </a:avLst>
          </a:prstGeom>
          <a:solidFill>
            <a:schemeClr val="bg1">
              <a:lumMod val="50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Başlık 1"/>
          <p:cNvSpPr>
            <a:spLocks noGrp="1"/>
          </p:cNvSpPr>
          <p:nvPr>
            <p:ph type="ctrTitle"/>
          </p:nvPr>
        </p:nvSpPr>
        <p:spPr>
          <a:xfrm>
            <a:off x="685800" y="33468"/>
            <a:ext cx="7772400" cy="1102519"/>
          </a:xfrm>
        </p:spPr>
        <p:txBody>
          <a:bodyPr>
            <a:normAutofit/>
          </a:bodyPr>
          <a:lstStyle/>
          <a:p>
            <a:pPr algn="l"/>
            <a:r>
              <a:rPr lang="tr-TR" sz="3200" dirty="0" smtClean="0"/>
              <a:t>Sayısal </a:t>
            </a:r>
            <a:r>
              <a:rPr lang="tr-TR" sz="3200" dirty="0" err="1" smtClean="0"/>
              <a:t>Arayüz</a:t>
            </a:r>
            <a:r>
              <a:rPr lang="tr-TR" sz="3200" dirty="0" smtClean="0"/>
              <a:t> Tasarımı</a:t>
            </a:r>
            <a:endParaRPr lang="tr-TR" sz="3200" dirty="0"/>
          </a:p>
        </p:txBody>
      </p:sp>
      <p:sp>
        <p:nvSpPr>
          <p:cNvPr id="5" name="Alt Başlık 2"/>
          <p:cNvSpPr txBox="1">
            <a:spLocks/>
          </p:cNvSpPr>
          <p:nvPr/>
        </p:nvSpPr>
        <p:spPr>
          <a:xfrm>
            <a:off x="3995936" y="1203598"/>
            <a:ext cx="2160240" cy="3564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tr-TR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515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nasıl görünüyorum nasıl hissediyorum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" name="AutoShape 4" descr="nasıl görünüyorum nasıl hissediyorum ile ilgili görsel sonucu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5124" name="Picture 4" descr="steve jobs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165246"/>
            <a:ext cx="5275764" cy="2978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lt Başlık 2"/>
          <p:cNvSpPr>
            <a:spLocks noGrp="1"/>
          </p:cNvSpPr>
          <p:nvPr>
            <p:ph type="subTitle" idx="1"/>
          </p:nvPr>
        </p:nvSpPr>
        <p:spPr>
          <a:xfrm>
            <a:off x="2699792" y="3235288"/>
            <a:ext cx="6048672" cy="1280678"/>
          </a:xfrm>
        </p:spPr>
        <p:txBody>
          <a:bodyPr>
            <a:noAutofit/>
          </a:bodyPr>
          <a:lstStyle/>
          <a:p>
            <a:pPr algn="r"/>
            <a:r>
              <a:rPr lang="tr-TR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Tasarım, nasıl göründüğü ile ilgili değil, nasıl çalıştığı ile ilgilidir.</a:t>
            </a:r>
          </a:p>
          <a:p>
            <a:pPr algn="r"/>
            <a:endParaRPr lang="tr-TR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r>
              <a:rPr lang="tr-TR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Steve </a:t>
            </a:r>
            <a:r>
              <a:rPr lang="tr-TR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Jobs</a:t>
            </a:r>
            <a:endParaRPr lang="tr-TR" sz="1800" dirty="0">
              <a:solidFill>
                <a:srgbClr val="0070C0"/>
              </a:solidFill>
            </a:endParaRP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96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31640" y="1221600"/>
            <a:ext cx="7632848" cy="3564396"/>
          </a:xfrm>
        </p:spPr>
        <p:txBody>
          <a:bodyPr>
            <a:noAutofit/>
          </a:bodyPr>
          <a:lstStyle/>
          <a:p>
            <a:pPr algn="l"/>
            <a:r>
              <a:rPr lang="en-US" sz="2400" u="sng" dirty="0" smtClean="0">
                <a:solidFill>
                  <a:schemeClr val="tx1"/>
                </a:solidFill>
              </a:rPr>
              <a:t>U</a:t>
            </a:r>
            <a:r>
              <a:rPr lang="tr-TR" sz="2400" u="sng" dirty="0" smtClean="0">
                <a:solidFill>
                  <a:schemeClr val="tx1"/>
                </a:solidFill>
              </a:rPr>
              <a:t>I</a:t>
            </a:r>
            <a:r>
              <a:rPr lang="en-US" sz="2400" u="sng" dirty="0" smtClean="0">
                <a:solidFill>
                  <a:schemeClr val="tx1"/>
                </a:solidFill>
              </a:rPr>
              <a:t> </a:t>
            </a:r>
            <a:r>
              <a:rPr lang="tr-TR" sz="2400" u="sng" dirty="0" err="1">
                <a:solidFill>
                  <a:schemeClr val="tx1"/>
                </a:solidFill>
              </a:rPr>
              <a:t>t</a:t>
            </a:r>
            <a:r>
              <a:rPr lang="en-US" sz="2400" u="sng" dirty="0" err="1" smtClean="0">
                <a:solidFill>
                  <a:schemeClr val="tx1"/>
                </a:solidFill>
              </a:rPr>
              <a:t>asarımcıla</a:t>
            </a:r>
            <a:r>
              <a:rPr lang="tr-TR" sz="2400" u="sng" dirty="0" smtClean="0">
                <a:solidFill>
                  <a:schemeClr val="tx1"/>
                </a:solidFill>
              </a:rPr>
              <a:t>r tarafından en çok</a:t>
            </a:r>
            <a:r>
              <a:rPr lang="en-US" sz="2400" u="sng" dirty="0" smtClean="0">
                <a:solidFill>
                  <a:schemeClr val="tx1"/>
                </a:solidFill>
              </a:rPr>
              <a:t> </a:t>
            </a:r>
            <a:r>
              <a:rPr lang="tr-TR" sz="2400" u="sng" dirty="0" err="1" smtClean="0">
                <a:solidFill>
                  <a:schemeClr val="tx1"/>
                </a:solidFill>
              </a:rPr>
              <a:t>k</a:t>
            </a:r>
            <a:r>
              <a:rPr lang="en-US" sz="2400" u="sng" dirty="0" err="1" smtClean="0">
                <a:solidFill>
                  <a:schemeClr val="tx1"/>
                </a:solidFill>
              </a:rPr>
              <a:t>ullandıkları</a:t>
            </a:r>
            <a:r>
              <a:rPr lang="en-US" sz="2400" u="sng" dirty="0" smtClean="0">
                <a:solidFill>
                  <a:schemeClr val="tx1"/>
                </a:solidFill>
              </a:rPr>
              <a:t> </a:t>
            </a:r>
            <a:r>
              <a:rPr lang="tr-TR" sz="2400" u="sng" dirty="0" err="1">
                <a:solidFill>
                  <a:schemeClr val="tx1"/>
                </a:solidFill>
              </a:rPr>
              <a:t>p</a:t>
            </a:r>
            <a:r>
              <a:rPr lang="en-US" sz="2400" u="sng" dirty="0" err="1" smtClean="0">
                <a:solidFill>
                  <a:schemeClr val="tx1"/>
                </a:solidFill>
              </a:rPr>
              <a:t>rogramlar</a:t>
            </a:r>
            <a:endParaRPr lang="tr-TR" sz="2400" u="sng" dirty="0" smtClean="0">
              <a:solidFill>
                <a:schemeClr val="tx1"/>
              </a:solidFill>
            </a:endParaRPr>
          </a:p>
          <a:p>
            <a:pPr algn="l"/>
            <a:endParaRPr lang="tr-TR" sz="2400" u="sng" dirty="0">
              <a:solidFill>
                <a:schemeClr val="tx1"/>
              </a:solidFill>
            </a:endParaRPr>
          </a:p>
          <a:p>
            <a:pPr algn="l"/>
            <a:r>
              <a:rPr lang="tr-T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Sketch</a:t>
            </a:r>
            <a:r>
              <a:rPr lang="tr-T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		</a:t>
            </a:r>
            <a:r>
              <a:rPr lang="tr-T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Framer</a:t>
            </a:r>
            <a:r>
              <a:rPr lang="tr-T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X</a:t>
            </a:r>
          </a:p>
          <a:p>
            <a:pPr algn="l"/>
            <a:r>
              <a:rPr lang="tr-T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Adobe</a:t>
            </a:r>
            <a:r>
              <a:rPr lang="tr-T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XD			</a:t>
            </a:r>
            <a:r>
              <a:rPr lang="tr-T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Marvel</a:t>
            </a:r>
            <a:endParaRPr lang="tr-TR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Figma</a:t>
            </a:r>
            <a:r>
              <a:rPr lang="tr-T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			</a:t>
            </a:r>
            <a:r>
              <a:rPr lang="tr-T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Justinmind</a:t>
            </a:r>
            <a:endParaRPr lang="tr-T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Ux</a:t>
            </a:r>
            <a:r>
              <a:rPr lang="tr-T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tr-T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Pin</a:t>
            </a:r>
            <a:r>
              <a:rPr lang="tr-T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		</a:t>
            </a:r>
            <a:r>
              <a:rPr lang="tr-T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Fluid</a:t>
            </a:r>
            <a:endParaRPr lang="tr-TR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000" dirty="0" err="1">
                <a:solidFill>
                  <a:schemeClr val="tx1"/>
                </a:solidFill>
              </a:rPr>
              <a:t>InVision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dirty="0" err="1" smtClean="0">
                <a:solidFill>
                  <a:schemeClr val="tx1"/>
                </a:solidFill>
              </a:rPr>
              <a:t>Studio</a:t>
            </a:r>
            <a:r>
              <a:rPr lang="tr-TR" sz="2000" dirty="0" smtClean="0">
                <a:solidFill>
                  <a:schemeClr val="tx1"/>
                </a:solidFill>
              </a:rPr>
              <a:t>		</a:t>
            </a:r>
            <a:r>
              <a:rPr lang="tr-TR" sz="2000" dirty="0" err="1" smtClean="0">
                <a:solidFill>
                  <a:schemeClr val="tx1"/>
                </a:solidFill>
              </a:rPr>
              <a:t>Flinto</a:t>
            </a:r>
            <a:endParaRPr lang="tr-TR" sz="2000" dirty="0" smtClean="0">
              <a:solidFill>
                <a:schemeClr val="tx1"/>
              </a:solidFill>
            </a:endParaRPr>
          </a:p>
          <a:p>
            <a:pPr algn="l"/>
            <a:r>
              <a:rPr lang="tr-TR" sz="2000" dirty="0" smtClean="0">
                <a:solidFill>
                  <a:schemeClr val="tx1"/>
                </a:solidFill>
              </a:rPr>
              <a:t>Proto.io</a:t>
            </a:r>
          </a:p>
          <a:p>
            <a:pPr algn="l"/>
            <a:r>
              <a:rPr lang="tr-TR" sz="2000" dirty="0" err="1">
                <a:solidFill>
                  <a:schemeClr val="tx1"/>
                </a:solidFill>
              </a:rPr>
              <a:t>ProtoPie</a:t>
            </a:r>
            <a:endParaRPr lang="tr-TR" sz="2000" dirty="0">
              <a:solidFill>
                <a:schemeClr val="tx1"/>
              </a:solidFill>
            </a:endParaRP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k Köşesi Yuvarlatılmış Dikdörtgen 4"/>
          <p:cNvSpPr/>
          <p:nvPr/>
        </p:nvSpPr>
        <p:spPr>
          <a:xfrm>
            <a:off x="0" y="1302609"/>
            <a:ext cx="611560" cy="189021"/>
          </a:xfrm>
          <a:prstGeom prst="round1Rect">
            <a:avLst>
              <a:gd name="adj" fmla="val 50000"/>
            </a:avLst>
          </a:prstGeom>
          <a:solidFill>
            <a:schemeClr val="bg1">
              <a:lumMod val="50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Başlık 1"/>
          <p:cNvSpPr>
            <a:spLocks noGrp="1"/>
          </p:cNvSpPr>
          <p:nvPr>
            <p:ph type="ctrTitle"/>
          </p:nvPr>
        </p:nvSpPr>
        <p:spPr>
          <a:xfrm>
            <a:off x="685800" y="33468"/>
            <a:ext cx="7772400" cy="1102519"/>
          </a:xfrm>
        </p:spPr>
        <p:txBody>
          <a:bodyPr>
            <a:normAutofit/>
          </a:bodyPr>
          <a:lstStyle/>
          <a:p>
            <a:pPr algn="l"/>
            <a:r>
              <a:rPr lang="tr-TR" sz="3200" dirty="0" smtClean="0"/>
              <a:t>Sayısal </a:t>
            </a:r>
            <a:r>
              <a:rPr lang="tr-TR" sz="3200" dirty="0" err="1" smtClean="0"/>
              <a:t>Arayüz</a:t>
            </a:r>
            <a:r>
              <a:rPr lang="tr-TR" sz="3200" dirty="0" smtClean="0"/>
              <a:t> Tasarımı</a:t>
            </a:r>
            <a:endParaRPr lang="tr-TR" sz="3200" dirty="0"/>
          </a:p>
        </p:txBody>
      </p:sp>
      <p:sp>
        <p:nvSpPr>
          <p:cNvPr id="5" name="Alt Başlık 2"/>
          <p:cNvSpPr txBox="1">
            <a:spLocks/>
          </p:cNvSpPr>
          <p:nvPr/>
        </p:nvSpPr>
        <p:spPr>
          <a:xfrm>
            <a:off x="3995936" y="1203598"/>
            <a:ext cx="2160240" cy="3564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tr-TR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74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nasıl görünüyorum nasıl hissediyorum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" name="AutoShape 4" descr="nasıl görünüyorum nasıl hissediyorum ile ilgili görsel sonucu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736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nasıl görünüyorum nasıl hissediyorum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" name="AutoShape 4" descr="nasıl görünüyorum nasıl hissediyorum ile ilgili görsel sonucu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969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nasıl görünüyorum nasıl hissediyorum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" name="AutoShape 4" descr="nasıl görünüyorum nasıl hissediyorum ile ilgili görsel sonucu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958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nasıl görünüyorum nasıl hissediyorum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" name="AutoShape 4" descr="nasıl görünüyorum nasıl hissediyorum ile ilgili görsel sonucu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8844"/>
            <a:ext cx="9144000" cy="3925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196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31640" y="1221600"/>
            <a:ext cx="7632848" cy="3564396"/>
          </a:xfrm>
        </p:spPr>
        <p:txBody>
          <a:bodyPr>
            <a:noAutofit/>
          </a:bodyPr>
          <a:lstStyle/>
          <a:p>
            <a:pPr algn="l"/>
            <a:r>
              <a:rPr lang="en-US" sz="2400" u="sng" dirty="0" smtClean="0">
                <a:solidFill>
                  <a:schemeClr val="tx1"/>
                </a:solidFill>
              </a:rPr>
              <a:t>U</a:t>
            </a:r>
            <a:r>
              <a:rPr lang="tr-TR" sz="2400" u="sng" dirty="0">
                <a:solidFill>
                  <a:schemeClr val="tx1"/>
                </a:solidFill>
              </a:rPr>
              <a:t>X</a:t>
            </a:r>
            <a:r>
              <a:rPr lang="en-US" sz="2400" u="sng" dirty="0" smtClean="0">
                <a:solidFill>
                  <a:schemeClr val="tx1"/>
                </a:solidFill>
              </a:rPr>
              <a:t> </a:t>
            </a:r>
            <a:r>
              <a:rPr lang="tr-TR" sz="2400" u="sng" dirty="0" err="1">
                <a:solidFill>
                  <a:schemeClr val="tx1"/>
                </a:solidFill>
              </a:rPr>
              <a:t>t</a:t>
            </a:r>
            <a:r>
              <a:rPr lang="en-US" sz="2400" u="sng" dirty="0" err="1" smtClean="0">
                <a:solidFill>
                  <a:schemeClr val="tx1"/>
                </a:solidFill>
              </a:rPr>
              <a:t>asarımcıla</a:t>
            </a:r>
            <a:r>
              <a:rPr lang="tr-TR" sz="2400" u="sng" dirty="0" smtClean="0">
                <a:solidFill>
                  <a:schemeClr val="tx1"/>
                </a:solidFill>
              </a:rPr>
              <a:t>r tarafından en çok</a:t>
            </a:r>
            <a:r>
              <a:rPr lang="en-US" sz="2400" u="sng" dirty="0" smtClean="0">
                <a:solidFill>
                  <a:schemeClr val="tx1"/>
                </a:solidFill>
              </a:rPr>
              <a:t> </a:t>
            </a:r>
            <a:r>
              <a:rPr lang="tr-TR" sz="2400" u="sng" dirty="0" err="1" smtClean="0">
                <a:solidFill>
                  <a:schemeClr val="tx1"/>
                </a:solidFill>
              </a:rPr>
              <a:t>k</a:t>
            </a:r>
            <a:r>
              <a:rPr lang="en-US" sz="2400" u="sng" dirty="0" err="1" smtClean="0">
                <a:solidFill>
                  <a:schemeClr val="tx1"/>
                </a:solidFill>
              </a:rPr>
              <a:t>ullandıkları</a:t>
            </a:r>
            <a:r>
              <a:rPr lang="en-US" sz="2400" u="sng" dirty="0" smtClean="0">
                <a:solidFill>
                  <a:schemeClr val="tx1"/>
                </a:solidFill>
              </a:rPr>
              <a:t> </a:t>
            </a:r>
            <a:r>
              <a:rPr lang="tr-TR" sz="2400" u="sng" dirty="0" err="1">
                <a:solidFill>
                  <a:schemeClr val="tx1"/>
                </a:solidFill>
              </a:rPr>
              <a:t>p</a:t>
            </a:r>
            <a:r>
              <a:rPr lang="en-US" sz="2400" u="sng" dirty="0" err="1" smtClean="0">
                <a:solidFill>
                  <a:schemeClr val="tx1"/>
                </a:solidFill>
              </a:rPr>
              <a:t>rogramlar</a:t>
            </a:r>
            <a:endParaRPr lang="tr-TR" sz="2400" u="sng" dirty="0" smtClean="0">
              <a:solidFill>
                <a:schemeClr val="tx1"/>
              </a:solidFill>
            </a:endParaRPr>
          </a:p>
          <a:p>
            <a:pPr algn="l"/>
            <a:endParaRPr lang="tr-TR" sz="2400" u="sng" dirty="0">
              <a:solidFill>
                <a:schemeClr val="tx1"/>
              </a:solidFill>
            </a:endParaRPr>
          </a:p>
          <a:p>
            <a:pPr algn="l"/>
            <a:r>
              <a:rPr lang="tr-T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MindManager</a:t>
            </a:r>
            <a:r>
              <a:rPr lang="tr-T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		</a:t>
            </a:r>
          </a:p>
          <a:p>
            <a:pPr algn="l"/>
            <a:r>
              <a:rPr lang="tr-T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SmartDraw</a:t>
            </a:r>
            <a:r>
              <a:rPr lang="tr-T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	</a:t>
            </a:r>
          </a:p>
          <a:p>
            <a:pPr algn="l"/>
            <a:r>
              <a:rPr lang="tr-T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MockPlus</a:t>
            </a:r>
            <a:r>
              <a:rPr lang="tr-T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			</a:t>
            </a:r>
            <a:endParaRPr lang="tr-TR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UserTesting</a:t>
            </a:r>
            <a:r>
              <a:rPr lang="tr-T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		</a:t>
            </a:r>
          </a:p>
          <a:p>
            <a:pPr algn="l"/>
            <a:r>
              <a:rPr lang="tr-T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Moqups</a:t>
            </a:r>
            <a:endParaRPr lang="tr-TR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Balsamiq</a:t>
            </a:r>
            <a:r>
              <a:rPr lang="tr-T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tr-TR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Mockups</a:t>
            </a:r>
            <a:endParaRPr lang="tr-T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k Köşesi Yuvarlatılmış Dikdörtgen 4"/>
          <p:cNvSpPr/>
          <p:nvPr/>
        </p:nvSpPr>
        <p:spPr>
          <a:xfrm>
            <a:off x="0" y="1302609"/>
            <a:ext cx="611560" cy="189021"/>
          </a:xfrm>
          <a:prstGeom prst="round1Rect">
            <a:avLst>
              <a:gd name="adj" fmla="val 50000"/>
            </a:avLst>
          </a:prstGeom>
          <a:solidFill>
            <a:schemeClr val="bg1">
              <a:lumMod val="50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Başlık 1"/>
          <p:cNvSpPr>
            <a:spLocks noGrp="1"/>
          </p:cNvSpPr>
          <p:nvPr>
            <p:ph type="ctrTitle"/>
          </p:nvPr>
        </p:nvSpPr>
        <p:spPr>
          <a:xfrm>
            <a:off x="685800" y="33468"/>
            <a:ext cx="7772400" cy="1102519"/>
          </a:xfrm>
        </p:spPr>
        <p:txBody>
          <a:bodyPr>
            <a:normAutofit/>
          </a:bodyPr>
          <a:lstStyle/>
          <a:p>
            <a:pPr algn="l"/>
            <a:r>
              <a:rPr lang="tr-TR" sz="3200" dirty="0" smtClean="0"/>
              <a:t>Sayısal </a:t>
            </a:r>
            <a:r>
              <a:rPr lang="tr-TR" sz="3200" dirty="0" err="1" smtClean="0"/>
              <a:t>Arayüz</a:t>
            </a:r>
            <a:r>
              <a:rPr lang="tr-TR" sz="3200" dirty="0" smtClean="0"/>
              <a:t> Tasarımı</a:t>
            </a:r>
            <a:endParaRPr lang="tr-TR" sz="3200" dirty="0"/>
          </a:p>
        </p:txBody>
      </p:sp>
      <p:sp>
        <p:nvSpPr>
          <p:cNvPr id="5" name="Alt Başlık 2"/>
          <p:cNvSpPr txBox="1">
            <a:spLocks/>
          </p:cNvSpPr>
          <p:nvPr/>
        </p:nvSpPr>
        <p:spPr>
          <a:xfrm>
            <a:off x="3995936" y="1203598"/>
            <a:ext cx="2160240" cy="3564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tr-TR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699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31640" y="1221600"/>
            <a:ext cx="7344816" cy="3564396"/>
          </a:xfrm>
        </p:spPr>
        <p:txBody>
          <a:bodyPr>
            <a:noAutofit/>
          </a:bodyPr>
          <a:lstStyle/>
          <a:p>
            <a:pPr algn="l"/>
            <a:r>
              <a:rPr lang="tr-TR" sz="2400" u="sng" dirty="0" smtClean="0">
                <a:solidFill>
                  <a:schemeClr val="tx1"/>
                </a:solidFill>
              </a:rPr>
              <a:t>Alan Bilgisi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Sayısal </a:t>
            </a:r>
            <a:r>
              <a:rPr lang="tr-TR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arayüz</a:t>
            </a:r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tasarımı eğitimi iki temel şemadan oluşabilir:</a:t>
            </a:r>
          </a:p>
          <a:p>
            <a:pPr marL="457200" indent="-457200" algn="l">
              <a:buAutoNum type="arabicParenR"/>
            </a:pPr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Nitelikli bir kuramsal bilgi edinilmesi</a:t>
            </a:r>
          </a:p>
          <a:p>
            <a:pPr marL="457200" indent="-457200" algn="l">
              <a:buAutoNum type="arabicParenR"/>
            </a:pPr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Bu bilginin farklı tasarım içeriklerine uygun </a:t>
            </a:r>
            <a:endParaRPr lang="tr-TR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</a:t>
            </a:r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proje </a:t>
            </a:r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uygulamalarıyla bütünleştirilmesi</a:t>
            </a:r>
            <a:endParaRPr lang="tr-TR" sz="2400" dirty="0">
              <a:solidFill>
                <a:srgbClr val="0070C0"/>
              </a:solidFill>
            </a:endParaRP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k Köşesi Yuvarlatılmış Dikdörtgen 4"/>
          <p:cNvSpPr/>
          <p:nvPr/>
        </p:nvSpPr>
        <p:spPr>
          <a:xfrm>
            <a:off x="0" y="1302609"/>
            <a:ext cx="611560" cy="189021"/>
          </a:xfrm>
          <a:prstGeom prst="round1Rect">
            <a:avLst>
              <a:gd name="adj" fmla="val 50000"/>
            </a:avLst>
          </a:prstGeom>
          <a:solidFill>
            <a:schemeClr val="bg1">
              <a:lumMod val="50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Başlık 1"/>
          <p:cNvSpPr>
            <a:spLocks noGrp="1"/>
          </p:cNvSpPr>
          <p:nvPr>
            <p:ph type="ctrTitle"/>
          </p:nvPr>
        </p:nvSpPr>
        <p:spPr>
          <a:xfrm>
            <a:off x="685800" y="33468"/>
            <a:ext cx="7772400" cy="1102519"/>
          </a:xfrm>
        </p:spPr>
        <p:txBody>
          <a:bodyPr>
            <a:normAutofit/>
          </a:bodyPr>
          <a:lstStyle/>
          <a:p>
            <a:pPr algn="l"/>
            <a:r>
              <a:rPr lang="tr-TR" sz="3200" dirty="0" smtClean="0"/>
              <a:t>Sayısal </a:t>
            </a:r>
            <a:r>
              <a:rPr lang="tr-TR" sz="3200" dirty="0" err="1" smtClean="0"/>
              <a:t>Arayüz</a:t>
            </a:r>
            <a:r>
              <a:rPr lang="tr-TR" sz="3200" dirty="0" smtClean="0"/>
              <a:t> Tasarımı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74917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31640" y="591530"/>
            <a:ext cx="7344816" cy="3564396"/>
          </a:xfrm>
        </p:spPr>
        <p:txBody>
          <a:bodyPr>
            <a:noAutofit/>
          </a:bodyPr>
          <a:lstStyle/>
          <a:p>
            <a:pPr algn="l"/>
            <a:endParaRPr lang="tr-TR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Bunun için;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Özgün ve yaratıcı olunması,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Teknoloji okuryazarlığı konusunda gittikçe artan bir çapta ve çeşitlilikte araştırmalar yapılması, deneyimler kazanılması,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tr-TR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Edinilen tasarım eğitimi ile alanın gerekliliklerine uygun, işlevsel ve estetik sonuçlara ulaşılması gerekmektedir.</a:t>
            </a:r>
          </a:p>
          <a:p>
            <a:pPr algn="l"/>
            <a:endParaRPr lang="tr-TR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tr-TR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tr-TR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tr-TR" sz="2400" dirty="0">
              <a:solidFill>
                <a:srgbClr val="0070C0"/>
              </a:solidFill>
            </a:endParaRP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tr-T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algn="l"/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k Köşesi Yuvarlatılmış Dikdörtgen 4"/>
          <p:cNvSpPr/>
          <p:nvPr/>
        </p:nvSpPr>
        <p:spPr>
          <a:xfrm>
            <a:off x="0" y="1302609"/>
            <a:ext cx="611560" cy="189021"/>
          </a:xfrm>
          <a:prstGeom prst="round1Rect">
            <a:avLst>
              <a:gd name="adj" fmla="val 50000"/>
            </a:avLst>
          </a:prstGeom>
          <a:solidFill>
            <a:schemeClr val="bg1">
              <a:lumMod val="50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Başlık 1"/>
          <p:cNvSpPr>
            <a:spLocks noGrp="1"/>
          </p:cNvSpPr>
          <p:nvPr>
            <p:ph type="ctrTitle"/>
          </p:nvPr>
        </p:nvSpPr>
        <p:spPr>
          <a:xfrm>
            <a:off x="685800" y="33468"/>
            <a:ext cx="7772400" cy="1102519"/>
          </a:xfrm>
        </p:spPr>
        <p:txBody>
          <a:bodyPr>
            <a:normAutofit/>
          </a:bodyPr>
          <a:lstStyle/>
          <a:p>
            <a:pPr algn="l"/>
            <a:r>
              <a:rPr lang="tr-TR" sz="3200" dirty="0" smtClean="0"/>
              <a:t>Sayısal </a:t>
            </a:r>
            <a:r>
              <a:rPr lang="tr-TR" sz="3200" dirty="0" err="1" smtClean="0"/>
              <a:t>Arayüz</a:t>
            </a:r>
            <a:r>
              <a:rPr lang="tr-TR" sz="3200" dirty="0" smtClean="0"/>
              <a:t> Tasarımı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74528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İlgili resi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0"/>
            <a:ext cx="809953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908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ron man 3d user interface design ile ilgili görsel sonucu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69" b="16742"/>
          <a:stretch/>
        </p:blipFill>
        <p:spPr bwMode="auto">
          <a:xfrm>
            <a:off x="0" y="195486"/>
            <a:ext cx="9144000" cy="477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8045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vatar film 3d user interface design ile ilgili görsel sonuc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3898"/>
            <a:ext cx="9144000" cy="5130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6920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25965" y="2067694"/>
            <a:ext cx="7092071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dirty="0">
                <a:hlinkClick r:id="rId2"/>
              </a:rPr>
              <a:t>https://</a:t>
            </a:r>
            <a:r>
              <a:rPr lang="tr-TR" dirty="0" smtClean="0">
                <a:hlinkClick r:id="rId2"/>
              </a:rPr>
              <a:t>vimeo.com/15086653</a:t>
            </a:r>
            <a:endParaRPr lang="tr-TR" dirty="0" smtClean="0"/>
          </a:p>
          <a:p>
            <a:pPr algn="ctr"/>
            <a:endParaRPr lang="tr-TR" dirty="0"/>
          </a:p>
          <a:p>
            <a:pPr algn="ctr"/>
            <a:r>
              <a:rPr lang="tr-TR" dirty="0">
                <a:hlinkClick r:id="rId3"/>
              </a:rPr>
              <a:t>https://</a:t>
            </a:r>
            <a:r>
              <a:rPr lang="tr-TR" dirty="0" smtClean="0">
                <a:hlinkClick r:id="rId3"/>
              </a:rPr>
              <a:t>www.youtube.com/watch?v=1NMquGw21tU</a:t>
            </a:r>
            <a:endParaRPr lang="tr-TR" dirty="0" smtClean="0"/>
          </a:p>
          <a:p>
            <a:pPr algn="ctr"/>
            <a:endParaRPr lang="tr-TR" dirty="0"/>
          </a:p>
          <a:p>
            <a:pPr algn="ctr"/>
            <a:r>
              <a:rPr lang="tr-TR" dirty="0">
                <a:hlinkClick r:id="rId4"/>
              </a:rPr>
              <a:t>https://abduzeedo.com/extraordinary-avengers-ui-design-territory-studio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65260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SAT\sayısal arayüz tasarımı\diyagramlar\ux_explainatio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60" b="7255"/>
          <a:stretch/>
        </p:blipFill>
        <p:spPr bwMode="auto">
          <a:xfrm>
            <a:off x="2123728" y="304800"/>
            <a:ext cx="5118975" cy="445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019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920</TotalTime>
  <Words>568</Words>
  <Application>Microsoft Office PowerPoint</Application>
  <PresentationFormat>Ekran Gösterisi (16:9)</PresentationFormat>
  <Paragraphs>165</Paragraphs>
  <Slides>55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55</vt:i4>
      </vt:variant>
    </vt:vector>
  </HeadingPairs>
  <TitlesOfParts>
    <vt:vector size="56" baseType="lpstr">
      <vt:lpstr>Office Theme</vt:lpstr>
      <vt:lpstr>Sayısal Arayüz Tasarımı</vt:lpstr>
      <vt:lpstr>PowerPoint Sunusu</vt:lpstr>
      <vt:lpstr>PowerPoint Sunusu</vt:lpstr>
      <vt:lpstr>PowerPoint Sunusu</vt:lpstr>
      <vt:lpstr>Sayısal Arayüz Tasarımı</vt:lpstr>
      <vt:lpstr>PowerPoint Sunusu</vt:lpstr>
      <vt:lpstr>PowerPoint Sunusu</vt:lpstr>
      <vt:lpstr>PowerPoint Sunusu</vt:lpstr>
      <vt:lpstr>Sayısal Arayüz Tasarımı</vt:lpstr>
      <vt:lpstr>Sayısal Arayüz Tasarımı</vt:lpstr>
      <vt:lpstr>Sayısal Arayüz Tasarımı</vt:lpstr>
      <vt:lpstr>Sayısal Arayüz Tasarımı</vt:lpstr>
      <vt:lpstr>PowerPoint Sunusu</vt:lpstr>
      <vt:lpstr>PowerPoint Sunusu</vt:lpstr>
      <vt:lpstr>PowerPoint Sunusu</vt:lpstr>
      <vt:lpstr>PowerPoint Sunusu</vt:lpstr>
      <vt:lpstr>Sayısal Arayüz Tasarımı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Sayısal Arayüz Tasarımı</vt:lpstr>
      <vt:lpstr>Sayısal Arayüz Tasarımı</vt:lpstr>
      <vt:lpstr>Sayısal Arayüz Tasarımı</vt:lpstr>
      <vt:lpstr>PowerPoint Sunusu</vt:lpstr>
      <vt:lpstr>PowerPoint Sunusu</vt:lpstr>
      <vt:lpstr>PowerPoint Sunusu</vt:lpstr>
      <vt:lpstr>PowerPoint Sunusu</vt:lpstr>
      <vt:lpstr>Sayısal Arayüz Tasarımı</vt:lpstr>
      <vt:lpstr>Sayısal Arayüz Tasarımı</vt:lpstr>
      <vt:lpstr>PowerPoint Sunusu</vt:lpstr>
      <vt:lpstr>PowerPoint Sunusu</vt:lpstr>
      <vt:lpstr>Sayısal Arayüz Tasarımı</vt:lpstr>
      <vt:lpstr>Sayısal Arayüz Tasarımı</vt:lpstr>
      <vt:lpstr>PowerPoint Sunusu</vt:lpstr>
      <vt:lpstr>PowerPoint Sunusu</vt:lpstr>
      <vt:lpstr>PowerPoint Sunusu</vt:lpstr>
      <vt:lpstr>PowerPoint Sunusu</vt:lpstr>
      <vt:lpstr>Sayısal Arayüz Tasarımı</vt:lpstr>
      <vt:lpstr>PowerPoint Sunusu</vt:lpstr>
      <vt:lpstr>Sayısal Arayüz Tasarımı</vt:lpstr>
      <vt:lpstr>PowerPoint Sunusu</vt:lpstr>
      <vt:lpstr>PowerPoint Sunusu</vt:lpstr>
      <vt:lpstr>PowerPoint Sunusu</vt:lpstr>
      <vt:lpstr>PowerPoint Sunusu</vt:lpstr>
      <vt:lpstr>Sayısal Arayüz Tasarımı</vt:lpstr>
      <vt:lpstr>Sayısal Arayüz Tasarımı</vt:lpstr>
      <vt:lpstr>Sayısal Arayüz Tasarımı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Progressive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PC</cp:lastModifiedBy>
  <cp:revision>96</cp:revision>
  <dcterms:created xsi:type="dcterms:W3CDTF">2015-09-29T16:39:12Z</dcterms:created>
  <dcterms:modified xsi:type="dcterms:W3CDTF">2019-09-30T03:27:50Z</dcterms:modified>
</cp:coreProperties>
</file>