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7"/>
  </p:notesMasterIdLst>
  <p:handoutMasterIdLst>
    <p:handoutMasterId r:id="rId68"/>
  </p:handoutMasterIdLst>
  <p:sldIdLst>
    <p:sldId id="257"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90" r:id="rId26"/>
    <p:sldId id="291" r:id="rId27"/>
    <p:sldId id="292" r:id="rId28"/>
    <p:sldId id="293" r:id="rId29"/>
    <p:sldId id="289" r:id="rId30"/>
    <p:sldId id="294" r:id="rId31"/>
    <p:sldId id="295" r:id="rId32"/>
    <p:sldId id="296" r:id="rId33"/>
    <p:sldId id="297" r:id="rId34"/>
    <p:sldId id="298" r:id="rId35"/>
    <p:sldId id="299" r:id="rId36"/>
    <p:sldId id="300" r:id="rId37"/>
    <p:sldId id="301" r:id="rId38"/>
    <p:sldId id="302" r:id="rId39"/>
    <p:sldId id="303" r:id="rId40"/>
    <p:sldId id="304" r:id="rId41"/>
    <p:sldId id="305" r:id="rId42"/>
    <p:sldId id="306" r:id="rId43"/>
    <p:sldId id="307" r:id="rId44"/>
    <p:sldId id="308" r:id="rId45"/>
    <p:sldId id="309" r:id="rId46"/>
    <p:sldId id="310" r:id="rId47"/>
    <p:sldId id="311" r:id="rId48"/>
    <p:sldId id="312" r:id="rId49"/>
    <p:sldId id="313" r:id="rId50"/>
    <p:sldId id="314" r:id="rId51"/>
    <p:sldId id="315" r:id="rId52"/>
    <p:sldId id="316" r:id="rId53"/>
    <p:sldId id="317" r:id="rId54"/>
    <p:sldId id="318" r:id="rId55"/>
    <p:sldId id="320" r:id="rId56"/>
    <p:sldId id="321" r:id="rId57"/>
    <p:sldId id="319" r:id="rId58"/>
    <p:sldId id="322" r:id="rId59"/>
    <p:sldId id="323" r:id="rId60"/>
    <p:sldId id="324" r:id="rId61"/>
    <p:sldId id="325" r:id="rId62"/>
    <p:sldId id="326" r:id="rId63"/>
    <p:sldId id="327" r:id="rId64"/>
    <p:sldId id="328" r:id="rId65"/>
    <p:sldId id="329" r:id="rId66"/>
  </p:sldIdLst>
  <p:sldSz cx="12192000" cy="6858000"/>
  <p:notesSz cx="6858000" cy="9144000"/>
  <p:defaultTextStyle>
    <a:defPPr rtl="0">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5265" autoAdjust="0"/>
  </p:normalViewPr>
  <p:slideViewPr>
    <p:cSldViewPr>
      <p:cViewPr varScale="1">
        <p:scale>
          <a:sx n="70" d="100"/>
          <a:sy n="70" d="100"/>
        </p:scale>
        <p:origin x="660" y="5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90" d="100"/>
          <a:sy n="90" d="100"/>
        </p:scale>
        <p:origin x="3774" y="9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tr-TR" dirty="0"/>
          </a:p>
        </p:txBody>
      </p:sp>
      <p:sp>
        <p:nvSpPr>
          <p:cNvPr id="3" name="Tarih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ECACC158-0B64-47B8-B519-2E69791CFFEB}" type="datetime1">
              <a:rPr lang="tr-TR" smtClean="0"/>
              <a:t>18.01.2022</a:t>
            </a:fld>
            <a:endParaRPr lang="tr-TR" dirty="0"/>
          </a:p>
        </p:txBody>
      </p:sp>
      <p:sp>
        <p:nvSpPr>
          <p:cNvPr id="4" name="Alt 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tr-TR" dirty="0"/>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50AD62A-9EE1-43E3-A7E5-D268F71DF3EB}" type="slidenum">
              <a:rPr lang="tr-TR" smtClean="0"/>
              <a:t>‹#›</a:t>
            </a:fld>
            <a:endParaRPr lang="tr-TR" dirty="0"/>
          </a:p>
        </p:txBody>
      </p:sp>
    </p:spTree>
    <p:extLst>
      <p:ext uri="{BB962C8B-B14F-4D97-AF65-F5344CB8AC3E}">
        <p14:creationId xmlns:p14="http://schemas.microsoft.com/office/powerpoint/2010/main" val="1436448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tr-TR" dirty="0"/>
          </a:p>
        </p:txBody>
      </p:sp>
      <p:sp>
        <p:nvSpPr>
          <p:cNvPr id="3" name="Tarih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E71F48-0419-40FC-AD57-08CCCE583B37}" type="datetime1">
              <a:rPr lang="tr-TR" smtClean="0"/>
              <a:pPr/>
              <a:t>18.01.2022</a:t>
            </a:fld>
            <a:endParaRPr lang="tr-TR" dirty="0"/>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tr-TR" dirty="0"/>
          </a:p>
        </p:txBody>
      </p:sp>
      <p:sp>
        <p:nvSpPr>
          <p:cNvPr id="5" name="Notlar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tr-TR" dirty="0" smtClean="0"/>
              <a:t>Asıl metin stillerini düzenlemek için tıklayın</a:t>
            </a:r>
          </a:p>
          <a:p>
            <a:pPr lvl="1" rtl="0"/>
            <a:r>
              <a:rPr lang="tr-TR" dirty="0" smtClean="0"/>
              <a:t>İkinci düzey</a:t>
            </a:r>
          </a:p>
          <a:p>
            <a:pPr lvl="2" rtl="0"/>
            <a:r>
              <a:rPr lang="tr-TR" dirty="0" smtClean="0"/>
              <a:t>Üçüncü düzey</a:t>
            </a:r>
          </a:p>
          <a:p>
            <a:pPr lvl="3" rtl="0"/>
            <a:r>
              <a:rPr lang="tr-TR" dirty="0" smtClean="0"/>
              <a:t>Dördüncü düzey</a:t>
            </a:r>
          </a:p>
          <a:p>
            <a:pPr lvl="4" rtl="0"/>
            <a:r>
              <a:rPr lang="tr-TR" dirty="0" smtClean="0"/>
              <a:t>Beşinci düzey</a:t>
            </a:r>
            <a:endParaRPr lang="tr-TR" dirty="0"/>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tr-TR" dirty="0"/>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534C2EF-8A97-4DAF-B099-E567883644D6}" type="slidenum">
              <a:rPr lang="tr-TR" smtClean="0"/>
              <a:t>‹#›</a:t>
            </a:fld>
            <a:endParaRPr lang="tr-TR" dirty="0"/>
          </a:p>
        </p:txBody>
      </p:sp>
    </p:spTree>
    <p:extLst>
      <p:ext uri="{BB962C8B-B14F-4D97-AF65-F5344CB8AC3E}">
        <p14:creationId xmlns:p14="http://schemas.microsoft.com/office/powerpoint/2010/main" val="7180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pPr rtl="0"/>
            <a:fld id="{5534C2EF-8A97-4DAF-B099-E567883644D6}" type="slidenum">
              <a:rPr lang="tr-TR" smtClean="0"/>
              <a:t>1</a:t>
            </a:fld>
            <a:endParaRPr lang="tr-TR" dirty="0"/>
          </a:p>
        </p:txBody>
      </p:sp>
    </p:spTree>
    <p:extLst>
      <p:ext uri="{BB962C8B-B14F-4D97-AF65-F5344CB8AC3E}">
        <p14:creationId xmlns:p14="http://schemas.microsoft.com/office/powerpoint/2010/main" val="3858296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pPr rtl="0"/>
            <a:fld id="{5534C2EF-8A97-4DAF-B099-E567883644D6}" type="slidenum">
              <a:rPr lang="tr-TR" smtClean="0"/>
              <a:t>2</a:t>
            </a:fld>
            <a:endParaRPr lang="tr-TR" dirty="0"/>
          </a:p>
        </p:txBody>
      </p:sp>
    </p:spTree>
    <p:extLst>
      <p:ext uri="{BB962C8B-B14F-4D97-AF65-F5344CB8AC3E}">
        <p14:creationId xmlns:p14="http://schemas.microsoft.com/office/powerpoint/2010/main" val="2454497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7" name="Resim 6"/>
          <p:cNvPicPr>
            <a:picLocks noChangeAspect="1"/>
          </p:cNvPicPr>
          <p:nvPr/>
        </p:nvPicPr>
        <p:blipFill rotWithShape="1">
          <a:blip r:embed="rId2" cstate="print">
            <a:extLst>
              <a:ext uri="{28A0092B-C50C-407E-A947-70E740481C1C}">
                <a14:useLocalDpi xmlns:a14="http://schemas.microsoft.com/office/drawing/2010/main" val="0"/>
              </a:ext>
            </a:extLst>
          </a:blip>
          <a:srcRect l="2124" r="323" b="422"/>
          <a:stretch/>
        </p:blipFill>
        <p:spPr>
          <a:xfrm>
            <a:off x="1524" y="1"/>
            <a:ext cx="12188952" cy="6858000"/>
          </a:xfrm>
          <a:prstGeom prst="rect">
            <a:avLst/>
          </a:prstGeom>
        </p:spPr>
      </p:pic>
      <p:sp>
        <p:nvSpPr>
          <p:cNvPr id="2" name="Başlık 1"/>
          <p:cNvSpPr>
            <a:spLocks noGrp="1"/>
          </p:cNvSpPr>
          <p:nvPr>
            <p:ph type="ctrTitle"/>
          </p:nvPr>
        </p:nvSpPr>
        <p:spPr>
          <a:xfrm>
            <a:off x="838200" y="533400"/>
            <a:ext cx="8458200" cy="1828800"/>
          </a:xfrm>
        </p:spPr>
        <p:txBody>
          <a:bodyPr rtlCol="0" anchor="b">
            <a:normAutofit/>
          </a:bodyPr>
          <a:lstStyle>
            <a:lvl1pPr algn="l">
              <a:defRPr sz="4400"/>
            </a:lvl1pPr>
          </a:lstStyle>
          <a:p>
            <a:pPr rtl="0"/>
            <a:r>
              <a:rPr lang="tr-TR" smtClean="0"/>
              <a:t>Asıl başlık stili için tıklatın</a:t>
            </a:r>
            <a:endParaRPr lang="tr-TR" dirty="0"/>
          </a:p>
        </p:txBody>
      </p:sp>
      <p:sp>
        <p:nvSpPr>
          <p:cNvPr id="3" name="Alt Başlık 2"/>
          <p:cNvSpPr>
            <a:spLocks noGrp="1"/>
          </p:cNvSpPr>
          <p:nvPr>
            <p:ph type="subTitle" idx="1"/>
          </p:nvPr>
        </p:nvSpPr>
        <p:spPr>
          <a:xfrm>
            <a:off x="838200" y="2438400"/>
            <a:ext cx="7086600" cy="914400"/>
          </a:xfrm>
        </p:spPr>
        <p:txBody>
          <a:bodyPr rtlCol="0">
            <a:normAutofit/>
          </a:bodyPr>
          <a:lstStyle>
            <a:lvl1pPr marL="0" indent="0" algn="l">
              <a:spcBef>
                <a:spcPts val="1200"/>
              </a:spcBef>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tr-TR" smtClean="0"/>
              <a:t>Asıl alt başlık stilini düzenlemek için tıklayın</a:t>
            </a:r>
            <a:endParaRPr lang="tr-TR" dirty="0"/>
          </a:p>
        </p:txBody>
      </p:sp>
    </p:spTree>
    <p:extLst>
      <p:ext uri="{BB962C8B-B14F-4D97-AF65-F5344CB8AC3E}">
        <p14:creationId xmlns:p14="http://schemas.microsoft.com/office/powerpoint/2010/main" val="4154451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smtClean="0"/>
              <a:t>Asıl başlık stili için tıklatın</a:t>
            </a:r>
            <a:endParaRPr lang="tr-TR" dirty="0"/>
          </a:p>
        </p:txBody>
      </p:sp>
      <p:sp>
        <p:nvSpPr>
          <p:cNvPr id="3" name="İçerik Yer Tutucusu 2"/>
          <p:cNvSpPr>
            <a:spLocks noGrp="1"/>
          </p:cNvSpPr>
          <p:nvPr>
            <p:ph idx="1"/>
          </p:nvPr>
        </p:nvSpPr>
        <p:spPr/>
        <p:txBody>
          <a:bodyPr rtlCol="0"/>
          <a:lstStyle/>
          <a:p>
            <a:pPr lvl="0" rtl="0"/>
            <a:r>
              <a:rPr lang="tr-TR" smtClean="0"/>
              <a:t>Asıl metin stillerini düzenle</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lang="tr-TR" dirty="0"/>
          </a:p>
        </p:txBody>
      </p:sp>
      <p:sp>
        <p:nvSpPr>
          <p:cNvPr id="5" name="Alt Bilgi Yer Tutucusu 4"/>
          <p:cNvSpPr>
            <a:spLocks noGrp="1"/>
          </p:cNvSpPr>
          <p:nvPr>
            <p:ph type="ftr" sz="quarter" idx="11"/>
          </p:nvPr>
        </p:nvSpPr>
        <p:spPr/>
        <p:txBody>
          <a:bodyPr rtlCol="0"/>
          <a:lstStyle/>
          <a:p>
            <a:pPr rtl="0"/>
            <a:r>
              <a:rPr lang="tr-TR" dirty="0" smtClean="0"/>
              <a:t>Alt bilgi ekleme</a:t>
            </a:r>
            <a:endParaRPr lang="tr-TR" dirty="0"/>
          </a:p>
        </p:txBody>
      </p:sp>
      <p:sp>
        <p:nvSpPr>
          <p:cNvPr id="4" name="Tarih Yer Tutucusu 3"/>
          <p:cNvSpPr>
            <a:spLocks noGrp="1"/>
          </p:cNvSpPr>
          <p:nvPr>
            <p:ph type="dt" sz="half" idx="10"/>
          </p:nvPr>
        </p:nvSpPr>
        <p:spPr/>
        <p:txBody>
          <a:bodyPr rtlCol="0"/>
          <a:lstStyle/>
          <a:p>
            <a:pPr rtl="0"/>
            <a:fld id="{A3E1BCB5-E553-4792-B09F-198E4B966BAA}" type="datetime1">
              <a:rPr lang="tr-TR" smtClean="0"/>
              <a:t>18.01.2022</a:t>
            </a:fld>
            <a:endParaRPr lang="tr-TR" dirty="0"/>
          </a:p>
        </p:txBody>
      </p:sp>
      <p:sp>
        <p:nvSpPr>
          <p:cNvPr id="6" name="Slayt Numarası Yer Tutucusu 5"/>
          <p:cNvSpPr>
            <a:spLocks noGrp="1"/>
          </p:cNvSpPr>
          <p:nvPr>
            <p:ph type="sldNum" sz="quarter" idx="12"/>
          </p:nvPr>
        </p:nvSpPr>
        <p:spPr/>
        <p:txBody>
          <a:bodyPr rtlCol="0"/>
          <a:lstStyle/>
          <a:p>
            <a:pPr rtl="0"/>
            <a:fld id="{289D71E3-7D81-4C24-B9D8-6B108755C64C}" type="slidenum">
              <a:rPr lang="tr-TR" smtClean="0"/>
              <a:t>‹#›</a:t>
            </a:fld>
            <a:endParaRPr lang="tr-TR" dirty="0"/>
          </a:p>
        </p:txBody>
      </p:sp>
    </p:spTree>
    <p:extLst>
      <p:ext uri="{BB962C8B-B14F-4D97-AF65-F5344CB8AC3E}">
        <p14:creationId xmlns:p14="http://schemas.microsoft.com/office/powerpoint/2010/main" val="1035739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spTree>
      <p:nvGrpSpPr>
        <p:cNvPr id="1" name=""/>
        <p:cNvGrpSpPr/>
        <p:nvPr/>
      </p:nvGrpSpPr>
      <p:grpSpPr>
        <a:xfrm>
          <a:off x="0" y="0"/>
          <a:ext cx="0" cy="0"/>
          <a:chOff x="0" y="0"/>
          <a:chExt cx="0" cy="0"/>
        </a:xfrm>
      </p:grpSpPr>
      <p:pic>
        <p:nvPicPr>
          <p:cNvPr id="7" name="Resim 6"/>
          <p:cNvPicPr>
            <a:picLocks noChangeAspect="1"/>
          </p:cNvPicPr>
          <p:nvPr/>
        </p:nvPicPr>
        <p:blipFill rotWithShape="1">
          <a:blip r:embed="rId2" cstate="print">
            <a:extLst>
              <a:ext uri="{28A0092B-C50C-407E-A947-70E740481C1C}">
                <a14:useLocalDpi xmlns:a14="http://schemas.microsoft.com/office/drawing/2010/main" val="0"/>
              </a:ext>
            </a:extLst>
          </a:blip>
          <a:srcRect l="434" t="422"/>
          <a:stretch/>
        </p:blipFill>
        <p:spPr>
          <a:xfrm>
            <a:off x="0" y="0"/>
            <a:ext cx="12188952" cy="6857176"/>
          </a:xfrm>
          <a:prstGeom prst="rect">
            <a:avLst/>
          </a:prstGeom>
        </p:spPr>
      </p:pic>
      <p:sp>
        <p:nvSpPr>
          <p:cNvPr id="2" name="Başlık 1"/>
          <p:cNvSpPr>
            <a:spLocks noGrp="1"/>
          </p:cNvSpPr>
          <p:nvPr>
            <p:ph type="title"/>
          </p:nvPr>
        </p:nvSpPr>
        <p:spPr>
          <a:xfrm>
            <a:off x="3352800" y="533400"/>
            <a:ext cx="7315200" cy="1828800"/>
          </a:xfrm>
        </p:spPr>
        <p:txBody>
          <a:bodyPr rtlCol="0" anchor="b">
            <a:normAutofit/>
          </a:bodyPr>
          <a:lstStyle>
            <a:lvl1pPr>
              <a:defRPr sz="4400"/>
            </a:lvl1pPr>
          </a:lstStyle>
          <a:p>
            <a:pPr rtl="0"/>
            <a:r>
              <a:rPr lang="tr-TR" smtClean="0"/>
              <a:t>Asıl başlık stili için tıklatın</a:t>
            </a:r>
            <a:endParaRPr lang="tr-TR" dirty="0"/>
          </a:p>
        </p:txBody>
      </p:sp>
      <p:sp>
        <p:nvSpPr>
          <p:cNvPr id="3" name="Metin Yer Tutucusu 2"/>
          <p:cNvSpPr>
            <a:spLocks noGrp="1"/>
          </p:cNvSpPr>
          <p:nvPr>
            <p:ph type="body" idx="1"/>
          </p:nvPr>
        </p:nvSpPr>
        <p:spPr>
          <a:xfrm>
            <a:off x="3352800" y="2438400"/>
            <a:ext cx="5486400" cy="914400"/>
          </a:xfrm>
        </p:spPr>
        <p:txBody>
          <a:bodyPr rtlCol="0">
            <a:normAutofit/>
          </a:bodyPr>
          <a:lstStyle>
            <a:lvl1pPr marL="0" indent="0">
              <a:spcBef>
                <a:spcPts val="1200"/>
              </a:spcBef>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tr-TR" smtClean="0"/>
              <a:t>Asıl metin stillerini düzenle</a:t>
            </a:r>
          </a:p>
        </p:txBody>
      </p:sp>
    </p:spTree>
    <p:extLst>
      <p:ext uri="{BB962C8B-B14F-4D97-AF65-F5344CB8AC3E}">
        <p14:creationId xmlns:p14="http://schemas.microsoft.com/office/powerpoint/2010/main" val="227950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smtClean="0"/>
              <a:t>Asıl başlık stili için tıklatın</a:t>
            </a:r>
            <a:endParaRPr lang="tr-TR" dirty="0"/>
          </a:p>
        </p:txBody>
      </p:sp>
      <p:sp>
        <p:nvSpPr>
          <p:cNvPr id="3" name="İçerik Yer Tutucusu 2"/>
          <p:cNvSpPr>
            <a:spLocks noGrp="1"/>
          </p:cNvSpPr>
          <p:nvPr>
            <p:ph sz="half" idx="1"/>
          </p:nvPr>
        </p:nvSpPr>
        <p:spPr>
          <a:xfrm>
            <a:off x="1524000" y="1825625"/>
            <a:ext cx="4389120" cy="3474720"/>
          </a:xfrm>
        </p:spPr>
        <p:txBody>
          <a:bodyPr rtlCol="0"/>
          <a:lstStyle/>
          <a:p>
            <a:pPr lvl="0" rtl="0"/>
            <a:r>
              <a:rPr lang="tr-TR" smtClean="0"/>
              <a:t>Asıl metin stillerini düzenle</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lang="tr-TR" dirty="0"/>
          </a:p>
        </p:txBody>
      </p:sp>
      <p:sp>
        <p:nvSpPr>
          <p:cNvPr id="4" name="İçerik Yer Tutucusu 3"/>
          <p:cNvSpPr>
            <a:spLocks noGrp="1"/>
          </p:cNvSpPr>
          <p:nvPr>
            <p:ph sz="half" idx="2"/>
          </p:nvPr>
        </p:nvSpPr>
        <p:spPr>
          <a:xfrm>
            <a:off x="6278880" y="1825625"/>
            <a:ext cx="4389120" cy="3474720"/>
          </a:xfrm>
        </p:spPr>
        <p:txBody>
          <a:bodyPr rtlCol="0"/>
          <a:lstStyle/>
          <a:p>
            <a:pPr lvl="0" rtl="0"/>
            <a:r>
              <a:rPr lang="tr-TR" smtClean="0"/>
              <a:t>Asıl metin stillerini düzenle</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lang="tr-TR" dirty="0"/>
          </a:p>
        </p:txBody>
      </p:sp>
      <p:sp>
        <p:nvSpPr>
          <p:cNvPr id="6" name="Alt Bilgi Yer Tutucusu 5"/>
          <p:cNvSpPr>
            <a:spLocks noGrp="1"/>
          </p:cNvSpPr>
          <p:nvPr>
            <p:ph type="ftr" sz="quarter" idx="11"/>
          </p:nvPr>
        </p:nvSpPr>
        <p:spPr/>
        <p:txBody>
          <a:bodyPr rtlCol="0"/>
          <a:lstStyle/>
          <a:p>
            <a:pPr rtl="0"/>
            <a:r>
              <a:rPr lang="tr-TR" dirty="0" smtClean="0"/>
              <a:t>Alt bilgi ekleme</a:t>
            </a:r>
            <a:endParaRPr lang="tr-TR" dirty="0"/>
          </a:p>
        </p:txBody>
      </p:sp>
      <p:sp>
        <p:nvSpPr>
          <p:cNvPr id="5" name="Tarih Yer Tutucusu 4"/>
          <p:cNvSpPr>
            <a:spLocks noGrp="1"/>
          </p:cNvSpPr>
          <p:nvPr>
            <p:ph type="dt" sz="half" idx="10"/>
          </p:nvPr>
        </p:nvSpPr>
        <p:spPr/>
        <p:txBody>
          <a:bodyPr rtlCol="0"/>
          <a:lstStyle/>
          <a:p>
            <a:pPr rtl="0"/>
            <a:fld id="{CBDA0764-C0E5-4411-A6EC-9EBC25C721E3}" type="datetime1">
              <a:rPr lang="tr-TR" smtClean="0"/>
              <a:t>18.01.2022</a:t>
            </a:fld>
            <a:endParaRPr lang="tr-TR" dirty="0"/>
          </a:p>
        </p:txBody>
      </p:sp>
      <p:sp>
        <p:nvSpPr>
          <p:cNvPr id="7" name="Slayt Numarası Yer Tutucusu 6"/>
          <p:cNvSpPr>
            <a:spLocks noGrp="1"/>
          </p:cNvSpPr>
          <p:nvPr>
            <p:ph type="sldNum" sz="quarter" idx="12"/>
          </p:nvPr>
        </p:nvSpPr>
        <p:spPr/>
        <p:txBody>
          <a:bodyPr rtlCol="0"/>
          <a:lstStyle/>
          <a:p>
            <a:pPr rtl="0"/>
            <a:fld id="{289D71E3-7D81-4C24-B9D8-6B108755C64C}" type="slidenum">
              <a:rPr lang="tr-TR" smtClean="0"/>
              <a:t>‹#›</a:t>
            </a:fld>
            <a:endParaRPr lang="tr-TR" dirty="0"/>
          </a:p>
        </p:txBody>
      </p:sp>
    </p:spTree>
    <p:extLst>
      <p:ext uri="{BB962C8B-B14F-4D97-AF65-F5344CB8AC3E}">
        <p14:creationId xmlns:p14="http://schemas.microsoft.com/office/powerpoint/2010/main" val="1625302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smtClean="0"/>
              <a:t>Asıl başlık stili için tıklatın</a:t>
            </a:r>
            <a:endParaRPr lang="tr-TR" dirty="0"/>
          </a:p>
        </p:txBody>
      </p:sp>
      <p:sp>
        <p:nvSpPr>
          <p:cNvPr id="3" name="Metin Yer Tutucusu 2"/>
          <p:cNvSpPr>
            <a:spLocks noGrp="1"/>
          </p:cNvSpPr>
          <p:nvPr>
            <p:ph type="body" idx="1"/>
          </p:nvPr>
        </p:nvSpPr>
        <p:spPr>
          <a:xfrm>
            <a:off x="1524000" y="1828799"/>
            <a:ext cx="4389120" cy="795867"/>
          </a:xfrm>
        </p:spPr>
        <p:txBody>
          <a:bodyPr rtlCol="0"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TR" smtClean="0"/>
              <a:t>Asıl metin stillerini düzenle</a:t>
            </a:r>
          </a:p>
        </p:txBody>
      </p:sp>
      <p:sp>
        <p:nvSpPr>
          <p:cNvPr id="4" name="İçerik Yer Tutucusu 3"/>
          <p:cNvSpPr>
            <a:spLocks noGrp="1"/>
          </p:cNvSpPr>
          <p:nvPr>
            <p:ph sz="half" idx="2"/>
          </p:nvPr>
        </p:nvSpPr>
        <p:spPr>
          <a:xfrm>
            <a:off x="1524000" y="2624666"/>
            <a:ext cx="4389120" cy="2675467"/>
          </a:xfrm>
        </p:spPr>
        <p:txBody>
          <a:bodyPr rtlCol="0"/>
          <a:lstStyle/>
          <a:p>
            <a:pPr lvl="0" rtl="0"/>
            <a:r>
              <a:rPr lang="tr-TR" smtClean="0"/>
              <a:t>Asıl metin stillerini düzenle</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lang="tr-TR" dirty="0"/>
          </a:p>
        </p:txBody>
      </p:sp>
      <p:sp>
        <p:nvSpPr>
          <p:cNvPr id="5" name="Metin Yer Tutucusu 4"/>
          <p:cNvSpPr>
            <a:spLocks noGrp="1"/>
          </p:cNvSpPr>
          <p:nvPr>
            <p:ph type="body" sz="quarter" idx="3"/>
          </p:nvPr>
        </p:nvSpPr>
        <p:spPr>
          <a:xfrm>
            <a:off x="6278880" y="1828799"/>
            <a:ext cx="4389120" cy="795867"/>
          </a:xfrm>
        </p:spPr>
        <p:txBody>
          <a:bodyPr rtlCol="0"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TR" smtClean="0"/>
              <a:t>Asıl metin stillerini düzenle</a:t>
            </a:r>
          </a:p>
        </p:txBody>
      </p:sp>
      <p:sp>
        <p:nvSpPr>
          <p:cNvPr id="6" name="İçerik Yer Tutucusu 5"/>
          <p:cNvSpPr>
            <a:spLocks noGrp="1"/>
          </p:cNvSpPr>
          <p:nvPr>
            <p:ph sz="quarter" idx="4"/>
          </p:nvPr>
        </p:nvSpPr>
        <p:spPr>
          <a:xfrm>
            <a:off x="6278880" y="2624666"/>
            <a:ext cx="4389120" cy="2675467"/>
          </a:xfrm>
        </p:spPr>
        <p:txBody>
          <a:bodyPr rtlCol="0"/>
          <a:lstStyle/>
          <a:p>
            <a:pPr lvl="0" rtl="0"/>
            <a:r>
              <a:rPr lang="tr-TR" smtClean="0"/>
              <a:t>Asıl metin stillerini düzenle</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lang="tr-TR" dirty="0"/>
          </a:p>
        </p:txBody>
      </p:sp>
      <p:sp>
        <p:nvSpPr>
          <p:cNvPr id="8" name="Alt Bilgi Yer Tutucusu 7"/>
          <p:cNvSpPr>
            <a:spLocks noGrp="1"/>
          </p:cNvSpPr>
          <p:nvPr>
            <p:ph type="ftr" sz="quarter" idx="11"/>
          </p:nvPr>
        </p:nvSpPr>
        <p:spPr/>
        <p:txBody>
          <a:bodyPr rtlCol="0"/>
          <a:lstStyle/>
          <a:p>
            <a:pPr rtl="0"/>
            <a:r>
              <a:rPr lang="tr-TR" dirty="0" smtClean="0"/>
              <a:t>Alt bilgi ekleme</a:t>
            </a:r>
            <a:endParaRPr lang="tr-TR" dirty="0"/>
          </a:p>
        </p:txBody>
      </p:sp>
      <p:sp>
        <p:nvSpPr>
          <p:cNvPr id="7" name="Tarih Yer Tutucusu 6"/>
          <p:cNvSpPr>
            <a:spLocks noGrp="1"/>
          </p:cNvSpPr>
          <p:nvPr>
            <p:ph type="dt" sz="half" idx="10"/>
          </p:nvPr>
        </p:nvSpPr>
        <p:spPr/>
        <p:txBody>
          <a:bodyPr rtlCol="0"/>
          <a:lstStyle/>
          <a:p>
            <a:pPr rtl="0"/>
            <a:fld id="{23CE0335-7021-49FF-B88E-D30487FC223F}" type="datetime1">
              <a:rPr lang="tr-TR" smtClean="0"/>
              <a:t>18.01.2022</a:t>
            </a:fld>
            <a:endParaRPr lang="tr-TR" dirty="0"/>
          </a:p>
        </p:txBody>
      </p:sp>
      <p:sp>
        <p:nvSpPr>
          <p:cNvPr id="9" name="Slayt Numarası Yer Tutucusu 8"/>
          <p:cNvSpPr>
            <a:spLocks noGrp="1"/>
          </p:cNvSpPr>
          <p:nvPr>
            <p:ph type="sldNum" sz="quarter" idx="12"/>
          </p:nvPr>
        </p:nvSpPr>
        <p:spPr/>
        <p:txBody>
          <a:bodyPr rtlCol="0"/>
          <a:lstStyle/>
          <a:p>
            <a:pPr rtl="0"/>
            <a:fld id="{289D71E3-7D81-4C24-B9D8-6B108755C64C}" type="slidenum">
              <a:rPr lang="tr-TR" smtClean="0"/>
              <a:t>‹#›</a:t>
            </a:fld>
            <a:endParaRPr lang="tr-TR" dirty="0"/>
          </a:p>
        </p:txBody>
      </p:sp>
    </p:spTree>
    <p:extLst>
      <p:ext uri="{BB962C8B-B14F-4D97-AF65-F5344CB8AC3E}">
        <p14:creationId xmlns:p14="http://schemas.microsoft.com/office/powerpoint/2010/main" val="290008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smtClean="0"/>
              <a:t>Asıl başlık stili için tıklatın</a:t>
            </a:r>
            <a:endParaRPr lang="tr-TR" dirty="0"/>
          </a:p>
        </p:txBody>
      </p:sp>
      <p:sp>
        <p:nvSpPr>
          <p:cNvPr id="4" name="Alt Bilgi Yer Tutucusu 3"/>
          <p:cNvSpPr>
            <a:spLocks noGrp="1"/>
          </p:cNvSpPr>
          <p:nvPr>
            <p:ph type="ftr" sz="quarter" idx="11"/>
          </p:nvPr>
        </p:nvSpPr>
        <p:spPr/>
        <p:txBody>
          <a:bodyPr rtlCol="0"/>
          <a:lstStyle/>
          <a:p>
            <a:pPr rtl="0"/>
            <a:r>
              <a:rPr lang="tr-TR" dirty="0" smtClean="0"/>
              <a:t>Alt bilgi ekleme</a:t>
            </a:r>
            <a:endParaRPr lang="tr-TR" dirty="0"/>
          </a:p>
        </p:txBody>
      </p:sp>
      <p:sp>
        <p:nvSpPr>
          <p:cNvPr id="3" name="Tarih Yer Tutucusu 2"/>
          <p:cNvSpPr>
            <a:spLocks noGrp="1"/>
          </p:cNvSpPr>
          <p:nvPr>
            <p:ph type="dt" sz="half" idx="10"/>
          </p:nvPr>
        </p:nvSpPr>
        <p:spPr/>
        <p:txBody>
          <a:bodyPr rtlCol="0"/>
          <a:lstStyle/>
          <a:p>
            <a:pPr rtl="0"/>
            <a:fld id="{BB8FB2F1-5AA7-4BAD-B3F4-0F2F2963D054}" type="datetime1">
              <a:rPr lang="tr-TR" smtClean="0"/>
              <a:t>18.01.2022</a:t>
            </a:fld>
            <a:endParaRPr lang="tr-TR" dirty="0"/>
          </a:p>
        </p:txBody>
      </p:sp>
      <p:sp>
        <p:nvSpPr>
          <p:cNvPr id="5" name="Slayt Numarası Yer Tutucusu 4"/>
          <p:cNvSpPr>
            <a:spLocks noGrp="1"/>
          </p:cNvSpPr>
          <p:nvPr>
            <p:ph type="sldNum" sz="quarter" idx="12"/>
          </p:nvPr>
        </p:nvSpPr>
        <p:spPr/>
        <p:txBody>
          <a:bodyPr rtlCol="0"/>
          <a:lstStyle/>
          <a:p>
            <a:pPr rtl="0"/>
            <a:fld id="{289D71E3-7D81-4C24-B9D8-6B108755C64C}" type="slidenum">
              <a:rPr lang="tr-TR" smtClean="0"/>
              <a:t>‹#›</a:t>
            </a:fld>
            <a:endParaRPr lang="tr-TR" dirty="0"/>
          </a:p>
        </p:txBody>
      </p:sp>
    </p:spTree>
    <p:extLst>
      <p:ext uri="{BB962C8B-B14F-4D97-AF65-F5344CB8AC3E}">
        <p14:creationId xmlns:p14="http://schemas.microsoft.com/office/powerpoint/2010/main" val="645025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3" name="Alt Bilgi Yer Tutucusu 2"/>
          <p:cNvSpPr>
            <a:spLocks noGrp="1"/>
          </p:cNvSpPr>
          <p:nvPr>
            <p:ph type="ftr" sz="quarter" idx="11"/>
          </p:nvPr>
        </p:nvSpPr>
        <p:spPr/>
        <p:txBody>
          <a:bodyPr rtlCol="0"/>
          <a:lstStyle/>
          <a:p>
            <a:pPr rtl="0"/>
            <a:r>
              <a:rPr lang="tr-TR" dirty="0" smtClean="0"/>
              <a:t>Alt bilgi ekleme</a:t>
            </a:r>
            <a:endParaRPr lang="tr-TR" dirty="0"/>
          </a:p>
        </p:txBody>
      </p:sp>
      <p:sp>
        <p:nvSpPr>
          <p:cNvPr id="2" name="Tarih Yer Tutucusu 1"/>
          <p:cNvSpPr>
            <a:spLocks noGrp="1"/>
          </p:cNvSpPr>
          <p:nvPr>
            <p:ph type="dt" sz="half" idx="10"/>
          </p:nvPr>
        </p:nvSpPr>
        <p:spPr/>
        <p:txBody>
          <a:bodyPr rtlCol="0"/>
          <a:lstStyle/>
          <a:p>
            <a:pPr rtl="0"/>
            <a:fld id="{5C920F04-75E8-4461-BB74-76C33F6ED879}" type="datetime1">
              <a:rPr lang="tr-TR" smtClean="0"/>
              <a:t>18.01.2022</a:t>
            </a:fld>
            <a:endParaRPr lang="tr-TR" dirty="0"/>
          </a:p>
        </p:txBody>
      </p:sp>
      <p:sp>
        <p:nvSpPr>
          <p:cNvPr id="4" name="Slayt Numarası Yer Tutucusu 3"/>
          <p:cNvSpPr>
            <a:spLocks noGrp="1"/>
          </p:cNvSpPr>
          <p:nvPr>
            <p:ph type="sldNum" sz="quarter" idx="12"/>
          </p:nvPr>
        </p:nvSpPr>
        <p:spPr/>
        <p:txBody>
          <a:bodyPr rtlCol="0"/>
          <a:lstStyle/>
          <a:p>
            <a:pPr rtl="0"/>
            <a:fld id="{289D71E3-7D81-4C24-B9D8-6B108755C64C}" type="slidenum">
              <a:rPr lang="tr-TR" smtClean="0"/>
              <a:t>‹#›</a:t>
            </a:fld>
            <a:endParaRPr lang="tr-TR" dirty="0"/>
          </a:p>
        </p:txBody>
      </p:sp>
    </p:spTree>
    <p:extLst>
      <p:ext uri="{BB962C8B-B14F-4D97-AF65-F5344CB8AC3E}">
        <p14:creationId xmlns:p14="http://schemas.microsoft.com/office/powerpoint/2010/main" val="3580071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Resim Yazılı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chor="b"/>
          <a:lstStyle>
            <a:lvl1pPr>
              <a:defRPr sz="3200"/>
            </a:lvl1pPr>
          </a:lstStyle>
          <a:p>
            <a:pPr rtl="0"/>
            <a:r>
              <a:rPr lang="tr-TR" smtClean="0"/>
              <a:t>Asıl başlık stili için tıklatın</a:t>
            </a:r>
            <a:endParaRPr lang="tr-TR" dirty="0"/>
          </a:p>
        </p:txBody>
      </p:sp>
      <p:sp>
        <p:nvSpPr>
          <p:cNvPr id="3" name="İçerik Yer Tutucusu 2"/>
          <p:cNvSpPr>
            <a:spLocks noGrp="1"/>
          </p:cNvSpPr>
          <p:nvPr>
            <p:ph idx="1"/>
          </p:nvPr>
        </p:nvSpPr>
        <p:spPr>
          <a:xfrm>
            <a:off x="4724400" y="1828800"/>
            <a:ext cx="5943600" cy="3476625"/>
          </a:xfrm>
        </p:spPr>
        <p:txBody>
          <a:bodyPr rtlCol="0">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tr-TR" smtClean="0"/>
              <a:t>Asıl metin stillerini düzenle</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lang="tr-TR" dirty="0"/>
          </a:p>
        </p:txBody>
      </p:sp>
      <p:sp>
        <p:nvSpPr>
          <p:cNvPr id="4" name="Metin Yer Tutucusu 3"/>
          <p:cNvSpPr>
            <a:spLocks noGrp="1"/>
          </p:cNvSpPr>
          <p:nvPr>
            <p:ph type="body" sz="half" idx="2"/>
          </p:nvPr>
        </p:nvSpPr>
        <p:spPr>
          <a:xfrm>
            <a:off x="1523999" y="1828800"/>
            <a:ext cx="2926080" cy="3476625"/>
          </a:xfrm>
        </p:spPr>
        <p:txBody>
          <a:bodyPr rtlCol="0">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tr-TR" smtClean="0"/>
              <a:t>Asıl metin stillerini düzenle</a:t>
            </a:r>
          </a:p>
        </p:txBody>
      </p:sp>
      <p:sp>
        <p:nvSpPr>
          <p:cNvPr id="6" name="Alt Bilgi Yer Tutucusu 5"/>
          <p:cNvSpPr>
            <a:spLocks noGrp="1"/>
          </p:cNvSpPr>
          <p:nvPr>
            <p:ph type="ftr" sz="quarter" idx="11"/>
          </p:nvPr>
        </p:nvSpPr>
        <p:spPr/>
        <p:txBody>
          <a:bodyPr rtlCol="0"/>
          <a:lstStyle/>
          <a:p>
            <a:pPr rtl="0"/>
            <a:r>
              <a:rPr lang="tr-TR" dirty="0" smtClean="0"/>
              <a:t>Alt bilgi ekleme</a:t>
            </a:r>
            <a:endParaRPr lang="tr-TR" dirty="0"/>
          </a:p>
        </p:txBody>
      </p:sp>
      <p:sp>
        <p:nvSpPr>
          <p:cNvPr id="5" name="Tarih Yer Tutucusu 4"/>
          <p:cNvSpPr>
            <a:spLocks noGrp="1"/>
          </p:cNvSpPr>
          <p:nvPr>
            <p:ph type="dt" sz="half" idx="10"/>
          </p:nvPr>
        </p:nvSpPr>
        <p:spPr/>
        <p:txBody>
          <a:bodyPr rtlCol="0"/>
          <a:lstStyle/>
          <a:p>
            <a:pPr rtl="0"/>
            <a:fld id="{B1274290-2060-480F-940D-DB669716DEB2}" type="datetime1">
              <a:rPr lang="tr-TR" smtClean="0"/>
              <a:t>18.01.2022</a:t>
            </a:fld>
            <a:endParaRPr lang="tr-TR" dirty="0"/>
          </a:p>
        </p:txBody>
      </p:sp>
      <p:sp>
        <p:nvSpPr>
          <p:cNvPr id="7" name="Slayt Numarası Yer Tutucusu 6"/>
          <p:cNvSpPr>
            <a:spLocks noGrp="1"/>
          </p:cNvSpPr>
          <p:nvPr>
            <p:ph type="sldNum" sz="quarter" idx="12"/>
          </p:nvPr>
        </p:nvSpPr>
        <p:spPr/>
        <p:txBody>
          <a:bodyPr rtlCol="0"/>
          <a:lstStyle/>
          <a:p>
            <a:pPr rtl="0"/>
            <a:fld id="{289D71E3-7D81-4C24-B9D8-6B108755C64C}" type="slidenum">
              <a:rPr lang="tr-TR" smtClean="0"/>
              <a:t>‹#›</a:t>
            </a:fld>
            <a:endParaRPr lang="tr-TR" dirty="0"/>
          </a:p>
        </p:txBody>
      </p:sp>
    </p:spTree>
    <p:extLst>
      <p:ext uri="{BB962C8B-B14F-4D97-AF65-F5344CB8AC3E}">
        <p14:creationId xmlns:p14="http://schemas.microsoft.com/office/powerpoint/2010/main" val="807354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Resim Yazılı Resim">
    <p:spTree>
      <p:nvGrpSpPr>
        <p:cNvPr id="1" name=""/>
        <p:cNvGrpSpPr/>
        <p:nvPr/>
      </p:nvGrpSpPr>
      <p:grpSpPr>
        <a:xfrm>
          <a:off x="0" y="0"/>
          <a:ext cx="0" cy="0"/>
          <a:chOff x="0" y="0"/>
          <a:chExt cx="0" cy="0"/>
        </a:xfrm>
      </p:grpSpPr>
      <p:sp>
        <p:nvSpPr>
          <p:cNvPr id="8" name="Serbest Biçimli 5"/>
          <p:cNvSpPr>
            <a:spLocks/>
          </p:cNvSpPr>
          <p:nvPr/>
        </p:nvSpPr>
        <p:spPr bwMode="gray">
          <a:xfrm>
            <a:off x="804333" y="1695450"/>
            <a:ext cx="5596467" cy="3295650"/>
          </a:xfrm>
          <a:custGeom>
            <a:avLst/>
            <a:gdLst>
              <a:gd name="T0" fmla="*/ 1279 w 1347"/>
              <a:gd name="T1" fmla="*/ 919 h 986"/>
              <a:gd name="T2" fmla="*/ 65 w 1347"/>
              <a:gd name="T3" fmla="*/ 919 h 986"/>
              <a:gd name="T4" fmla="*/ 65 w 1347"/>
              <a:gd name="T5" fmla="*/ 64 h 986"/>
              <a:gd name="T6" fmla="*/ 1279 w 1347"/>
              <a:gd name="T7" fmla="*/ 64 h 986"/>
              <a:gd name="T8" fmla="*/ 1279 w 1347"/>
              <a:gd name="T9" fmla="*/ 919 h 986"/>
            </a:gdLst>
            <a:ahLst/>
            <a:cxnLst>
              <a:cxn ang="0">
                <a:pos x="T0" y="T1"/>
              </a:cxn>
              <a:cxn ang="0">
                <a:pos x="T2" y="T3"/>
              </a:cxn>
              <a:cxn ang="0">
                <a:pos x="T4" y="T5"/>
              </a:cxn>
              <a:cxn ang="0">
                <a:pos x="T6" y="T7"/>
              </a:cxn>
              <a:cxn ang="0">
                <a:pos x="T8" y="T9"/>
              </a:cxn>
            </a:cxnLst>
            <a:rect l="0" t="0" r="r" b="b"/>
            <a:pathLst>
              <a:path w="1347" h="986">
                <a:moveTo>
                  <a:pt x="1279" y="919"/>
                </a:moveTo>
                <a:cubicBezTo>
                  <a:pt x="1211" y="986"/>
                  <a:pt x="121" y="974"/>
                  <a:pt x="65" y="919"/>
                </a:cubicBezTo>
                <a:cubicBezTo>
                  <a:pt x="9" y="863"/>
                  <a:pt x="0" y="128"/>
                  <a:pt x="65" y="64"/>
                </a:cubicBezTo>
                <a:cubicBezTo>
                  <a:pt x="130" y="0"/>
                  <a:pt x="1217" y="3"/>
                  <a:pt x="1279" y="64"/>
                </a:cubicBezTo>
                <a:cubicBezTo>
                  <a:pt x="1341" y="125"/>
                  <a:pt x="1347" y="852"/>
                  <a:pt x="1279" y="919"/>
                </a:cubicBezTo>
                <a:close/>
              </a:path>
            </a:pathLst>
          </a:custGeom>
          <a:solidFill>
            <a:srgbClr val="FFFFFF"/>
          </a:solidFill>
          <a:ln>
            <a:noFill/>
          </a:ln>
          <a:effectLst>
            <a:outerShdw blurRad="317500" dist="63500" dir="2700000" algn="tl" rotWithShape="0">
              <a:prstClr val="black">
                <a:alpha val="30000"/>
              </a:prstClr>
            </a:outerShdw>
          </a:effectLst>
          <a:extLst/>
        </p:spPr>
        <p:txBody>
          <a:bodyPr vert="horz" wrap="square" lIns="91440" tIns="45720" rIns="91440" bIns="45720" numCol="1" rtlCol="0" anchor="t" anchorCtr="0" compatLnSpc="1">
            <a:prstTxWarp prst="textNoShape">
              <a:avLst/>
            </a:prstTxWarp>
          </a:bodyPr>
          <a:lstStyle/>
          <a:p>
            <a:pPr rtl="0"/>
            <a:endParaRPr lang="tr-TR" dirty="0"/>
          </a:p>
        </p:txBody>
      </p:sp>
      <p:sp>
        <p:nvSpPr>
          <p:cNvPr id="2" name="Başlık 1"/>
          <p:cNvSpPr>
            <a:spLocks noGrp="1"/>
          </p:cNvSpPr>
          <p:nvPr>
            <p:ph type="title"/>
          </p:nvPr>
        </p:nvSpPr>
        <p:spPr/>
        <p:txBody>
          <a:bodyPr rtlCol="0" anchor="b"/>
          <a:lstStyle>
            <a:lvl1pPr>
              <a:defRPr sz="3200"/>
            </a:lvl1pPr>
          </a:lstStyle>
          <a:p>
            <a:pPr rtl="0"/>
            <a:r>
              <a:rPr lang="tr-TR" smtClean="0"/>
              <a:t>Asıl başlık stili için tıklatın</a:t>
            </a:r>
            <a:endParaRPr lang="tr-TR" dirty="0"/>
          </a:p>
        </p:txBody>
      </p:sp>
      <p:sp>
        <p:nvSpPr>
          <p:cNvPr id="12" name="Resim Yer Tutucusu 11" descr="Resim eklemek için boş yer tutucu. Yer tutucuya tıklayın ve eklemek istediğiniz resmi seçin"/>
          <p:cNvSpPr>
            <a:spLocks noGrp="1"/>
          </p:cNvSpPr>
          <p:nvPr>
            <p:ph type="pic" idx="1"/>
          </p:nvPr>
        </p:nvSpPr>
        <p:spPr>
          <a:xfrm>
            <a:off x="1006022" y="1874520"/>
            <a:ext cx="5193089" cy="2937510"/>
          </a:xfrm>
          <a:custGeom>
            <a:avLst/>
            <a:gdLst>
              <a:gd name="connsiteX0" fmla="*/ 2531359 w 5066932"/>
              <a:gd name="connsiteY0" fmla="*/ 21 h 2945784"/>
              <a:gd name="connsiteX1" fmla="*/ 4878015 w 5066932"/>
              <a:gd name="connsiteY1" fmla="*/ 145719 h 2945784"/>
              <a:gd name="connsiteX2" fmla="*/ 4878015 w 5066932"/>
              <a:gd name="connsiteY2" fmla="*/ 2803241 h 2945784"/>
              <a:gd name="connsiteX3" fmla="*/ 175988 w 5066932"/>
              <a:gd name="connsiteY3" fmla="*/ 2803241 h 2945784"/>
              <a:gd name="connsiteX4" fmla="*/ 175988 w 5066932"/>
              <a:gd name="connsiteY4" fmla="*/ 145719 h 2945784"/>
              <a:gd name="connsiteX5" fmla="*/ 2531359 w 5066932"/>
              <a:gd name="connsiteY5" fmla="*/ 21 h 294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932" h="2945784">
                <a:moveTo>
                  <a:pt x="2531359" y="21"/>
                </a:moveTo>
                <a:cubicBezTo>
                  <a:pt x="3645379" y="1187"/>
                  <a:pt x="4757946" y="50918"/>
                  <a:pt x="4878015" y="145719"/>
                </a:cubicBezTo>
                <a:cubicBezTo>
                  <a:pt x="5118151" y="335320"/>
                  <a:pt x="5141390" y="2594991"/>
                  <a:pt x="4878015" y="2803241"/>
                </a:cubicBezTo>
                <a:cubicBezTo>
                  <a:pt x="4614639" y="3011491"/>
                  <a:pt x="392886" y="2974193"/>
                  <a:pt x="175988" y="2803241"/>
                </a:cubicBezTo>
                <a:cubicBezTo>
                  <a:pt x="-40909" y="2629181"/>
                  <a:pt x="-75768" y="344644"/>
                  <a:pt x="175988" y="145719"/>
                </a:cubicBezTo>
                <a:cubicBezTo>
                  <a:pt x="301866" y="46256"/>
                  <a:pt x="1417339" y="-1144"/>
                  <a:pt x="2531359" y="21"/>
                </a:cubicBezTo>
                <a:close/>
              </a:path>
            </a:pathLst>
          </a:custGeom>
          <a:solidFill>
            <a:schemeClr val="accent2">
              <a:lumMod val="20000"/>
              <a:lumOff val="80000"/>
            </a:schemeClr>
          </a:solidFill>
        </p:spPr>
        <p:txBody>
          <a:bodyPr wrap="square" tIns="365760" rtlCol="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tr-TR" smtClean="0"/>
              <a:t>Resim eklemek için simgeyi tıklatın</a:t>
            </a:r>
            <a:endParaRPr lang="tr-TR" dirty="0"/>
          </a:p>
        </p:txBody>
      </p:sp>
      <p:sp>
        <p:nvSpPr>
          <p:cNvPr id="4" name="Metin Yer Tutucusu 3"/>
          <p:cNvSpPr>
            <a:spLocks noGrp="1"/>
          </p:cNvSpPr>
          <p:nvPr>
            <p:ph type="body" sz="half" idx="2"/>
          </p:nvPr>
        </p:nvSpPr>
        <p:spPr>
          <a:xfrm>
            <a:off x="7010400" y="2245995"/>
            <a:ext cx="3657600" cy="2194560"/>
          </a:xfrm>
        </p:spPr>
        <p:txBody>
          <a:bodyPr rtlCol="0">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tr-TR" smtClean="0"/>
              <a:t>Asıl metin stillerini düzenle</a:t>
            </a:r>
          </a:p>
        </p:txBody>
      </p:sp>
      <p:sp>
        <p:nvSpPr>
          <p:cNvPr id="6" name="Alt Bilgi Yer Tutucusu 5"/>
          <p:cNvSpPr>
            <a:spLocks noGrp="1"/>
          </p:cNvSpPr>
          <p:nvPr>
            <p:ph type="ftr" sz="quarter" idx="11"/>
          </p:nvPr>
        </p:nvSpPr>
        <p:spPr/>
        <p:txBody>
          <a:bodyPr rtlCol="0"/>
          <a:lstStyle/>
          <a:p>
            <a:pPr rtl="0"/>
            <a:r>
              <a:rPr lang="tr-TR" dirty="0" smtClean="0"/>
              <a:t>Alt bilgi ekleme</a:t>
            </a:r>
            <a:endParaRPr lang="tr-TR" dirty="0"/>
          </a:p>
        </p:txBody>
      </p:sp>
      <p:sp>
        <p:nvSpPr>
          <p:cNvPr id="5" name="Tarih Yer Tutucusu 4"/>
          <p:cNvSpPr>
            <a:spLocks noGrp="1"/>
          </p:cNvSpPr>
          <p:nvPr>
            <p:ph type="dt" sz="half" idx="10"/>
          </p:nvPr>
        </p:nvSpPr>
        <p:spPr/>
        <p:txBody>
          <a:bodyPr rtlCol="0"/>
          <a:lstStyle/>
          <a:p>
            <a:pPr rtl="0"/>
            <a:fld id="{FD5F7C64-7CBA-403D-9607-87046DB229DB}" type="datetime1">
              <a:rPr lang="tr-TR" smtClean="0"/>
              <a:t>18.01.2022</a:t>
            </a:fld>
            <a:endParaRPr lang="tr-TR" dirty="0"/>
          </a:p>
        </p:txBody>
      </p:sp>
      <p:sp>
        <p:nvSpPr>
          <p:cNvPr id="7" name="Slayt Numarası Yer Tutucusu 6"/>
          <p:cNvSpPr>
            <a:spLocks noGrp="1"/>
          </p:cNvSpPr>
          <p:nvPr>
            <p:ph type="sldNum" sz="quarter" idx="12"/>
          </p:nvPr>
        </p:nvSpPr>
        <p:spPr/>
        <p:txBody>
          <a:bodyPr rtlCol="0"/>
          <a:lstStyle/>
          <a:p>
            <a:pPr rtl="0"/>
            <a:fld id="{289D71E3-7D81-4C24-B9D8-6B108755C64C}" type="slidenum">
              <a:rPr lang="tr-TR" smtClean="0"/>
              <a:t>‹#›</a:t>
            </a:fld>
            <a:endParaRPr lang="tr-TR" dirty="0"/>
          </a:p>
        </p:txBody>
      </p:sp>
    </p:spTree>
    <p:extLst>
      <p:ext uri="{BB962C8B-B14F-4D97-AF65-F5344CB8AC3E}">
        <p14:creationId xmlns:p14="http://schemas.microsoft.com/office/powerpoint/2010/main" val="65131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Resim Yazılı İki Resim">
    <p:spTree>
      <p:nvGrpSpPr>
        <p:cNvPr id="1" name=""/>
        <p:cNvGrpSpPr/>
        <p:nvPr/>
      </p:nvGrpSpPr>
      <p:grpSpPr>
        <a:xfrm>
          <a:off x="0" y="0"/>
          <a:ext cx="0" cy="0"/>
          <a:chOff x="0" y="0"/>
          <a:chExt cx="0" cy="0"/>
        </a:xfrm>
      </p:grpSpPr>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2" name="Başlık 1"/>
          <p:cNvSpPr>
            <a:spLocks noGrp="1"/>
          </p:cNvSpPr>
          <p:nvPr>
            <p:ph type="title"/>
          </p:nvPr>
        </p:nvSpPr>
        <p:spPr>
          <a:xfrm>
            <a:off x="1028580" y="5791200"/>
            <a:ext cx="8115419" cy="701674"/>
          </a:xfrm>
        </p:spPr>
        <p:txBody>
          <a:bodyPr vert="horz" lIns="91440" tIns="45720" rIns="91440" bIns="45720" rtlCol="0" anchor="b">
            <a:normAutofit/>
          </a:bodyPr>
          <a:lstStyle>
            <a:lvl1pPr>
              <a:defRPr lang="en-US" sz="2400">
                <a:solidFill>
                  <a:schemeClr val="accent1"/>
                </a:solidFill>
              </a:defRPr>
            </a:lvl1pPr>
          </a:lstStyle>
          <a:p>
            <a:pPr lvl="0" rtl="0"/>
            <a:r>
              <a:rPr lang="tr-TR" smtClean="0"/>
              <a:t>Asıl başlık stili için tıklatın</a:t>
            </a:r>
            <a:endParaRPr lang="tr-TR" dirty="0"/>
          </a:p>
        </p:txBody>
      </p:sp>
      <p:sp>
        <p:nvSpPr>
          <p:cNvPr id="7" name="Serbest Biçimli 5"/>
          <p:cNvSpPr>
            <a:spLocks/>
          </p:cNvSpPr>
          <p:nvPr/>
        </p:nvSpPr>
        <p:spPr bwMode="gray">
          <a:xfrm>
            <a:off x="762000"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rtlCol="0" anchor="t" anchorCtr="0" compatLnSpc="1">
            <a:prstTxWarp prst="textNoShape">
              <a:avLst/>
            </a:prstTxWarp>
          </a:bodyPr>
          <a:lstStyle/>
          <a:p>
            <a:pPr rtl="0"/>
            <a:endParaRPr lang="tr-TR" dirty="0"/>
          </a:p>
        </p:txBody>
      </p:sp>
      <p:sp>
        <p:nvSpPr>
          <p:cNvPr id="15" name="Resim Yer Tutucusu 14" descr="Resim eklemek için boş yer tutucu. Yer tutucuya tıklayın ve eklemek istediğiniz resmi seçin"/>
          <p:cNvSpPr>
            <a:spLocks noGrp="1"/>
          </p:cNvSpPr>
          <p:nvPr>
            <p:ph type="pic" sz="quarter" idx="13"/>
          </p:nvPr>
        </p:nvSpPr>
        <p:spPr>
          <a:xfrm>
            <a:off x="992435"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rtlCol="0">
            <a:noAutofit/>
          </a:bodyPr>
          <a:lstStyle>
            <a:lvl1pPr marL="0" indent="0" algn="ctr">
              <a:buNone/>
              <a:defRPr/>
            </a:lvl1pPr>
          </a:lstStyle>
          <a:p>
            <a:pPr rtl="0"/>
            <a:r>
              <a:rPr lang="tr-TR" smtClean="0"/>
              <a:t>Resim eklemek için simgeyi tıklatın</a:t>
            </a:r>
            <a:endParaRPr lang="tr-TR" dirty="0"/>
          </a:p>
        </p:txBody>
      </p:sp>
      <p:sp>
        <p:nvSpPr>
          <p:cNvPr id="17" name="Metin Yer Tutucusu 16"/>
          <p:cNvSpPr>
            <a:spLocks noGrp="1"/>
          </p:cNvSpPr>
          <p:nvPr>
            <p:ph type="body" sz="quarter" idx="14"/>
          </p:nvPr>
        </p:nvSpPr>
        <p:spPr>
          <a:xfrm>
            <a:off x="1028581" y="5181600"/>
            <a:ext cx="3566160" cy="493776"/>
          </a:xfrm>
        </p:spPr>
        <p:txBody>
          <a:bodyPr rtlCol="0">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rtl="0"/>
            <a:r>
              <a:rPr lang="tr-TR" smtClean="0"/>
              <a:t>Asıl metin stillerini düzenle</a:t>
            </a:r>
          </a:p>
        </p:txBody>
      </p:sp>
      <p:sp>
        <p:nvSpPr>
          <p:cNvPr id="18" name="Serbest Biçimli 5"/>
          <p:cNvSpPr>
            <a:spLocks/>
          </p:cNvSpPr>
          <p:nvPr/>
        </p:nvSpPr>
        <p:spPr bwMode="gray">
          <a:xfrm>
            <a:off x="5300133"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rtlCol="0" anchor="t" anchorCtr="0" compatLnSpc="1">
            <a:prstTxWarp prst="textNoShape">
              <a:avLst/>
            </a:prstTxWarp>
          </a:bodyPr>
          <a:lstStyle/>
          <a:p>
            <a:pPr rtl="0"/>
            <a:endParaRPr lang="tr-TR" dirty="0"/>
          </a:p>
        </p:txBody>
      </p:sp>
      <p:sp>
        <p:nvSpPr>
          <p:cNvPr id="19" name="Resim Yer Tutucusu 18" descr="Resim eklemek için boş yer tutucu. Yer tutucuya tıklayın ve eklemek istediğiniz resmi seçin"/>
          <p:cNvSpPr>
            <a:spLocks noGrp="1"/>
          </p:cNvSpPr>
          <p:nvPr>
            <p:ph type="pic" sz="quarter" idx="15"/>
          </p:nvPr>
        </p:nvSpPr>
        <p:spPr>
          <a:xfrm>
            <a:off x="5530568"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rtlCol="0">
            <a:noAutofit/>
          </a:bodyPr>
          <a:lstStyle>
            <a:lvl1pPr marL="0" indent="0" algn="ctr">
              <a:buNone/>
              <a:defRPr/>
            </a:lvl1pPr>
          </a:lstStyle>
          <a:p>
            <a:pPr rtl="0"/>
            <a:r>
              <a:rPr lang="tr-TR" smtClean="0"/>
              <a:t>Resim eklemek için simgeyi tıklatın</a:t>
            </a:r>
            <a:endParaRPr lang="tr-TR" dirty="0"/>
          </a:p>
        </p:txBody>
      </p:sp>
      <p:sp>
        <p:nvSpPr>
          <p:cNvPr id="20" name="Metin Yer Tutucusu 16"/>
          <p:cNvSpPr>
            <a:spLocks noGrp="1"/>
          </p:cNvSpPr>
          <p:nvPr>
            <p:ph type="body" sz="quarter" idx="16"/>
          </p:nvPr>
        </p:nvSpPr>
        <p:spPr>
          <a:xfrm>
            <a:off x="5566714" y="5181600"/>
            <a:ext cx="3566160" cy="493776"/>
          </a:xfrm>
        </p:spPr>
        <p:txBody>
          <a:bodyPr rtlCol="0">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rtl="0"/>
            <a:r>
              <a:rPr lang="tr-TR" smtClean="0"/>
              <a:t>Asıl metin stillerini düzenle</a:t>
            </a:r>
          </a:p>
        </p:txBody>
      </p:sp>
    </p:spTree>
    <p:extLst>
      <p:ext uri="{BB962C8B-B14F-4D97-AF65-F5344CB8AC3E}">
        <p14:creationId xmlns:p14="http://schemas.microsoft.com/office/powerpoint/2010/main" val="2037772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Resim Yazılı Üç Resim">
    <p:spTree>
      <p:nvGrpSpPr>
        <p:cNvPr id="1" name=""/>
        <p:cNvGrpSpPr/>
        <p:nvPr/>
      </p:nvGrpSpPr>
      <p:grpSpPr>
        <a:xfrm>
          <a:off x="0" y="0"/>
          <a:ext cx="0" cy="0"/>
          <a:chOff x="0" y="0"/>
          <a:chExt cx="0" cy="0"/>
        </a:xfrm>
      </p:grpSpPr>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2" name="Başlık 1"/>
          <p:cNvSpPr>
            <a:spLocks noGrp="1"/>
          </p:cNvSpPr>
          <p:nvPr>
            <p:ph type="title"/>
          </p:nvPr>
        </p:nvSpPr>
        <p:spPr>
          <a:xfrm>
            <a:off x="1028580" y="5305424"/>
            <a:ext cx="8104083" cy="579921"/>
          </a:xfrm>
        </p:spPr>
        <p:txBody>
          <a:bodyPr rtlCol="0">
            <a:normAutofit/>
          </a:bodyPr>
          <a:lstStyle>
            <a:lvl1pPr>
              <a:defRPr sz="2400">
                <a:solidFill>
                  <a:schemeClr val="accent1"/>
                </a:solidFill>
              </a:defRPr>
            </a:lvl1pPr>
          </a:lstStyle>
          <a:p>
            <a:pPr rtl="0"/>
            <a:r>
              <a:rPr lang="tr-TR" smtClean="0"/>
              <a:t>Asıl başlık stili için tıklatın</a:t>
            </a:r>
            <a:endParaRPr lang="tr-TR" dirty="0"/>
          </a:p>
        </p:txBody>
      </p:sp>
      <p:sp>
        <p:nvSpPr>
          <p:cNvPr id="7" name="Serbest Biçimli 5"/>
          <p:cNvSpPr>
            <a:spLocks/>
          </p:cNvSpPr>
          <p:nvPr/>
        </p:nvSpPr>
        <p:spPr bwMode="gray">
          <a:xfrm>
            <a:off x="762000" y="933449"/>
            <a:ext cx="53340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rtlCol="0" anchor="t" anchorCtr="0" compatLnSpc="1">
            <a:prstTxWarp prst="textNoShape">
              <a:avLst/>
            </a:prstTxWarp>
          </a:bodyPr>
          <a:lstStyle/>
          <a:p>
            <a:pPr rtl="0"/>
            <a:endParaRPr lang="tr-TR" dirty="0"/>
          </a:p>
        </p:txBody>
      </p:sp>
      <p:sp>
        <p:nvSpPr>
          <p:cNvPr id="15" name="Resim Yer Tutucusu 14" descr="Resim eklemek için boş yer tutucu. Yer tutucuya tıklayın ve eklemek istediğiniz resmi seçin"/>
          <p:cNvSpPr>
            <a:spLocks noGrp="1"/>
          </p:cNvSpPr>
          <p:nvPr>
            <p:ph type="pic" sz="quarter" idx="13"/>
          </p:nvPr>
        </p:nvSpPr>
        <p:spPr>
          <a:xfrm>
            <a:off x="991888" y="1113022"/>
            <a:ext cx="4874224"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rtlCol="0">
            <a:noAutofit/>
          </a:bodyPr>
          <a:lstStyle>
            <a:lvl1pPr marL="0" indent="0" algn="ctr">
              <a:buNone/>
              <a:defRPr/>
            </a:lvl1pPr>
          </a:lstStyle>
          <a:p>
            <a:pPr rtl="0"/>
            <a:r>
              <a:rPr lang="tr-TR" smtClean="0"/>
              <a:t>Resim eklemek için simgeyi tıklatın</a:t>
            </a:r>
            <a:endParaRPr lang="tr-TR" dirty="0"/>
          </a:p>
        </p:txBody>
      </p:sp>
      <p:sp>
        <p:nvSpPr>
          <p:cNvPr id="18" name="Serbest Biçimli 5"/>
          <p:cNvSpPr>
            <a:spLocks/>
          </p:cNvSpPr>
          <p:nvPr/>
        </p:nvSpPr>
        <p:spPr bwMode="gray">
          <a:xfrm>
            <a:off x="6323873" y="967316"/>
            <a:ext cx="2990942" cy="1934384"/>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rtlCol="0" anchor="t" anchorCtr="0" compatLnSpc="1">
            <a:prstTxWarp prst="textNoShape">
              <a:avLst/>
            </a:prstTxWarp>
          </a:bodyPr>
          <a:lstStyle/>
          <a:p>
            <a:pPr rtl="0"/>
            <a:endParaRPr lang="tr-TR" dirty="0"/>
          </a:p>
        </p:txBody>
      </p:sp>
      <p:sp>
        <p:nvSpPr>
          <p:cNvPr id="19" name="Resim Yer Tutucusu 18" descr="Resim eklemek için boş yer tutucu. Yer tutucuya tıklayın ve eklemek istediğiniz resmi seçin"/>
          <p:cNvSpPr>
            <a:spLocks noGrp="1"/>
          </p:cNvSpPr>
          <p:nvPr>
            <p:ph type="pic" sz="quarter" idx="15"/>
          </p:nvPr>
        </p:nvSpPr>
        <p:spPr>
          <a:xfrm>
            <a:off x="6506025" y="1109743"/>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rtlCol="0">
            <a:noAutofit/>
          </a:bodyPr>
          <a:lstStyle>
            <a:lvl1pPr marL="0" indent="0" algn="ctr">
              <a:buNone/>
              <a:defRPr/>
            </a:lvl1pPr>
          </a:lstStyle>
          <a:p>
            <a:pPr rtl="0"/>
            <a:r>
              <a:rPr lang="tr-TR" smtClean="0"/>
              <a:t>Resim eklemek için simgeyi tıklatın</a:t>
            </a:r>
            <a:endParaRPr lang="tr-TR" dirty="0"/>
          </a:p>
        </p:txBody>
      </p:sp>
      <p:sp>
        <p:nvSpPr>
          <p:cNvPr id="12" name="Serbest Biçimli 5"/>
          <p:cNvSpPr>
            <a:spLocks/>
          </p:cNvSpPr>
          <p:nvPr/>
        </p:nvSpPr>
        <p:spPr bwMode="gray">
          <a:xfrm>
            <a:off x="6323873" y="3060954"/>
            <a:ext cx="2990942" cy="1934384"/>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rtlCol="0" anchor="t" anchorCtr="0" compatLnSpc="1">
            <a:prstTxWarp prst="textNoShape">
              <a:avLst/>
            </a:prstTxWarp>
          </a:bodyPr>
          <a:lstStyle/>
          <a:p>
            <a:pPr rtl="0"/>
            <a:endParaRPr lang="tr-TR" dirty="0"/>
          </a:p>
        </p:txBody>
      </p:sp>
      <p:sp>
        <p:nvSpPr>
          <p:cNvPr id="13" name="Resim Yer Tutucusu 12" descr="Resim eklemek için boş yer tutucu. Yer tutucuya tıklayın ve eklemek istediğiniz resmi seçin"/>
          <p:cNvSpPr>
            <a:spLocks noGrp="1"/>
          </p:cNvSpPr>
          <p:nvPr>
            <p:ph type="pic" sz="quarter" idx="16"/>
          </p:nvPr>
        </p:nvSpPr>
        <p:spPr>
          <a:xfrm>
            <a:off x="6506025" y="3203381"/>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rtlCol="0">
            <a:noAutofit/>
          </a:bodyPr>
          <a:lstStyle>
            <a:lvl1pPr marL="0" indent="0" algn="ctr">
              <a:buNone/>
              <a:defRPr/>
            </a:lvl1pPr>
          </a:lstStyle>
          <a:p>
            <a:pPr rtl="0"/>
            <a:r>
              <a:rPr lang="tr-TR" smtClean="0"/>
              <a:t>Resim eklemek için simgeyi tıklatın</a:t>
            </a:r>
            <a:endParaRPr lang="tr-TR" dirty="0"/>
          </a:p>
        </p:txBody>
      </p:sp>
      <p:sp>
        <p:nvSpPr>
          <p:cNvPr id="17" name="Metin Yer Tutucusu 16"/>
          <p:cNvSpPr>
            <a:spLocks noGrp="1"/>
          </p:cNvSpPr>
          <p:nvPr>
            <p:ph type="body" sz="quarter" idx="14"/>
          </p:nvPr>
        </p:nvSpPr>
        <p:spPr>
          <a:xfrm>
            <a:off x="1028581" y="5919255"/>
            <a:ext cx="8104082" cy="497420"/>
          </a:xfrm>
        </p:spPr>
        <p:txBody>
          <a:bodyPr rtlCol="0">
            <a:normAutofit/>
          </a:bodyPr>
          <a:lstStyle>
            <a:lvl1pPr marL="0" indent="0">
              <a:spcBef>
                <a:spcPts val="0"/>
              </a:spcBef>
              <a:buNone/>
              <a:defRPr sz="16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rtl="0"/>
            <a:r>
              <a:rPr lang="tr-TR" smtClean="0"/>
              <a:t>Asıl metin stillerini düzenle</a:t>
            </a:r>
          </a:p>
        </p:txBody>
      </p:sp>
    </p:spTree>
    <p:extLst>
      <p:ext uri="{BB962C8B-B14F-4D97-AF65-F5344CB8AC3E}">
        <p14:creationId xmlns:p14="http://schemas.microsoft.com/office/powerpoint/2010/main" val="1017792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eş Resim">
    <p:spTree>
      <p:nvGrpSpPr>
        <p:cNvPr id="1" name=""/>
        <p:cNvGrpSpPr/>
        <p:nvPr/>
      </p:nvGrpSpPr>
      <p:grpSpPr>
        <a:xfrm>
          <a:off x="0" y="0"/>
          <a:ext cx="0" cy="0"/>
          <a:chOff x="0" y="0"/>
          <a:chExt cx="0" cy="0"/>
        </a:xfrm>
      </p:grpSpPr>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3" y="283"/>
            <a:ext cx="12188952" cy="6859715"/>
          </a:xfrm>
          <a:prstGeom prst="rect">
            <a:avLst/>
          </a:prstGeom>
        </p:spPr>
      </p:pic>
      <p:sp>
        <p:nvSpPr>
          <p:cNvPr id="2" name="Başlık 1"/>
          <p:cNvSpPr>
            <a:spLocks noGrp="1"/>
          </p:cNvSpPr>
          <p:nvPr>
            <p:ph type="title"/>
          </p:nvPr>
        </p:nvSpPr>
        <p:spPr>
          <a:xfrm>
            <a:off x="9677400" y="365126"/>
            <a:ext cx="2133600" cy="1539874"/>
          </a:xfrm>
        </p:spPr>
        <p:txBody>
          <a:bodyPr vert="horz" lIns="91440" tIns="45720" rIns="91440" bIns="45720" rtlCol="0" anchor="b">
            <a:normAutofit/>
          </a:bodyPr>
          <a:lstStyle>
            <a:lvl1pPr>
              <a:defRPr lang="en-US" sz="2400">
                <a:solidFill>
                  <a:schemeClr val="accent1"/>
                </a:solidFill>
              </a:defRPr>
            </a:lvl1pPr>
          </a:lstStyle>
          <a:p>
            <a:pPr lvl="0" rtl="0"/>
            <a:r>
              <a:rPr lang="tr-TR" smtClean="0"/>
              <a:t>Asıl başlık stili için tıklatın</a:t>
            </a:r>
            <a:endParaRPr lang="tr-TR" dirty="0"/>
          </a:p>
        </p:txBody>
      </p:sp>
      <p:sp>
        <p:nvSpPr>
          <p:cNvPr id="8" name="Serbest Biçimli 5"/>
          <p:cNvSpPr>
            <a:spLocks/>
          </p:cNvSpPr>
          <p:nvPr/>
        </p:nvSpPr>
        <p:spPr bwMode="gray">
          <a:xfrm>
            <a:off x="4182533" y="265044"/>
            <a:ext cx="5232399" cy="302002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rtlCol="0" anchor="t" anchorCtr="0" compatLnSpc="1">
            <a:prstTxWarp prst="textNoShape">
              <a:avLst/>
            </a:prstTxWarp>
          </a:bodyPr>
          <a:lstStyle/>
          <a:p>
            <a:pPr rtl="0"/>
            <a:endParaRPr lang="tr-TR" dirty="0"/>
          </a:p>
        </p:txBody>
      </p:sp>
      <p:sp>
        <p:nvSpPr>
          <p:cNvPr id="9" name="Resim Yer Tutucusu 8" descr="Resim eklemek için boş yer tutucu. Yer tutucuya tıklayın ve eklemek istediğiniz resmi seçin"/>
          <p:cNvSpPr>
            <a:spLocks noGrp="1"/>
          </p:cNvSpPr>
          <p:nvPr>
            <p:ph type="pic" sz="quarter" idx="13"/>
          </p:nvPr>
        </p:nvSpPr>
        <p:spPr>
          <a:xfrm>
            <a:off x="4424435" y="436315"/>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rtlCol="0">
            <a:noAutofit/>
          </a:bodyPr>
          <a:lstStyle>
            <a:lvl1pPr marL="0" indent="0" algn="ctr">
              <a:buNone/>
              <a:defRPr/>
            </a:lvl1pPr>
          </a:lstStyle>
          <a:p>
            <a:pPr rtl="0"/>
            <a:r>
              <a:rPr lang="tr-TR" smtClean="0"/>
              <a:t>Resim eklemek için simgeyi tıklatın</a:t>
            </a:r>
            <a:endParaRPr lang="tr-TR" dirty="0"/>
          </a:p>
        </p:txBody>
      </p:sp>
      <p:sp>
        <p:nvSpPr>
          <p:cNvPr id="10" name="Serbest Biçimli 5"/>
          <p:cNvSpPr>
            <a:spLocks/>
          </p:cNvSpPr>
          <p:nvPr/>
        </p:nvSpPr>
        <p:spPr bwMode="gray">
          <a:xfrm>
            <a:off x="816188" y="384723"/>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rtlCol="0" anchor="t" anchorCtr="0" compatLnSpc="1">
            <a:prstTxWarp prst="textNoShape">
              <a:avLst/>
            </a:prstTxWarp>
          </a:bodyPr>
          <a:lstStyle/>
          <a:p>
            <a:pPr rtl="0"/>
            <a:endParaRPr lang="tr-TR" dirty="0"/>
          </a:p>
        </p:txBody>
      </p:sp>
      <p:sp>
        <p:nvSpPr>
          <p:cNvPr id="11" name="Resim Yer Tutucusu 10" descr="Resim eklemek için boş yer tutucu. Yer tutucuya tıklayın ve eklemek istediğiniz resmi seçin"/>
          <p:cNvSpPr>
            <a:spLocks noGrp="1"/>
          </p:cNvSpPr>
          <p:nvPr>
            <p:ph type="pic" sz="quarter" idx="15"/>
          </p:nvPr>
        </p:nvSpPr>
        <p:spPr>
          <a:xfrm>
            <a:off x="1013022" y="538232"/>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rtlCol="0">
            <a:noAutofit/>
          </a:bodyPr>
          <a:lstStyle>
            <a:lvl1pPr marL="0" indent="0" algn="ctr">
              <a:buNone/>
              <a:defRPr/>
            </a:lvl1pPr>
          </a:lstStyle>
          <a:p>
            <a:pPr rtl="0"/>
            <a:r>
              <a:rPr lang="tr-TR" smtClean="0"/>
              <a:t>Resim eklemek için simgeyi tıklatın</a:t>
            </a:r>
            <a:endParaRPr lang="tr-TR" dirty="0"/>
          </a:p>
        </p:txBody>
      </p:sp>
      <p:sp>
        <p:nvSpPr>
          <p:cNvPr id="12" name="Serbest Biçimli 5"/>
          <p:cNvSpPr>
            <a:spLocks/>
          </p:cNvSpPr>
          <p:nvPr/>
        </p:nvSpPr>
        <p:spPr bwMode="gray">
          <a:xfrm>
            <a:off x="816188" y="2478361"/>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rtlCol="0" anchor="t" anchorCtr="0" compatLnSpc="1">
            <a:prstTxWarp prst="textNoShape">
              <a:avLst/>
            </a:prstTxWarp>
          </a:bodyPr>
          <a:lstStyle/>
          <a:p>
            <a:pPr rtl="0"/>
            <a:endParaRPr lang="tr-TR" dirty="0"/>
          </a:p>
        </p:txBody>
      </p:sp>
      <p:sp>
        <p:nvSpPr>
          <p:cNvPr id="13" name="Resim Yer Tutucusu 12" descr="Resim eklemek için boş yer tutucu. Yer tutucuya tıklayın ve eklemek istediğiniz resmi seçin"/>
          <p:cNvSpPr>
            <a:spLocks noGrp="1"/>
          </p:cNvSpPr>
          <p:nvPr>
            <p:ph type="pic" sz="quarter" idx="16"/>
          </p:nvPr>
        </p:nvSpPr>
        <p:spPr>
          <a:xfrm>
            <a:off x="1013022" y="2631870"/>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rtlCol="0">
            <a:noAutofit/>
          </a:bodyPr>
          <a:lstStyle>
            <a:lvl1pPr marL="0" indent="0" algn="ctr">
              <a:buNone/>
              <a:defRPr/>
            </a:lvl1pPr>
          </a:lstStyle>
          <a:p>
            <a:pPr rtl="0"/>
            <a:r>
              <a:rPr lang="tr-TR" smtClean="0"/>
              <a:t>Resim eklemek için simgeyi tıklatın</a:t>
            </a:r>
            <a:endParaRPr lang="tr-TR" dirty="0"/>
          </a:p>
        </p:txBody>
      </p:sp>
      <p:sp>
        <p:nvSpPr>
          <p:cNvPr id="14" name="Serbest Biçimli 5"/>
          <p:cNvSpPr>
            <a:spLocks/>
          </p:cNvSpPr>
          <p:nvPr/>
        </p:nvSpPr>
        <p:spPr bwMode="gray">
          <a:xfrm>
            <a:off x="816188" y="4571999"/>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rtlCol="0" anchor="t" anchorCtr="0" compatLnSpc="1">
            <a:prstTxWarp prst="textNoShape">
              <a:avLst/>
            </a:prstTxWarp>
          </a:bodyPr>
          <a:lstStyle/>
          <a:p>
            <a:pPr rtl="0"/>
            <a:endParaRPr lang="tr-TR" dirty="0"/>
          </a:p>
        </p:txBody>
      </p:sp>
      <p:sp>
        <p:nvSpPr>
          <p:cNvPr id="15" name="Resim Yer Tutucusu 14" descr="Resim eklemek için boş yer tutucu. Yer tutucuya tıklayın ve eklemek istediğiniz resmi seçin"/>
          <p:cNvSpPr>
            <a:spLocks noGrp="1"/>
          </p:cNvSpPr>
          <p:nvPr>
            <p:ph type="pic" sz="quarter" idx="17"/>
          </p:nvPr>
        </p:nvSpPr>
        <p:spPr>
          <a:xfrm>
            <a:off x="1013022" y="4725508"/>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rtlCol="0">
            <a:noAutofit/>
          </a:bodyPr>
          <a:lstStyle>
            <a:lvl1pPr marL="0" indent="0" algn="ctr">
              <a:buNone/>
              <a:defRPr/>
            </a:lvl1pPr>
          </a:lstStyle>
          <a:p>
            <a:pPr rtl="0"/>
            <a:r>
              <a:rPr lang="tr-TR" smtClean="0"/>
              <a:t>Resim eklemek için simgeyi tıklatın</a:t>
            </a:r>
            <a:endParaRPr lang="tr-TR" dirty="0"/>
          </a:p>
        </p:txBody>
      </p:sp>
      <p:sp>
        <p:nvSpPr>
          <p:cNvPr id="20" name="Serbest Biçimli 5"/>
          <p:cNvSpPr>
            <a:spLocks/>
          </p:cNvSpPr>
          <p:nvPr/>
        </p:nvSpPr>
        <p:spPr bwMode="gray">
          <a:xfrm>
            <a:off x="4182533" y="3448511"/>
            <a:ext cx="5232399" cy="302002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rtlCol="0" anchor="t" anchorCtr="0" compatLnSpc="1">
            <a:prstTxWarp prst="textNoShape">
              <a:avLst/>
            </a:prstTxWarp>
          </a:bodyPr>
          <a:lstStyle/>
          <a:p>
            <a:pPr rtl="0"/>
            <a:endParaRPr lang="tr-TR" dirty="0"/>
          </a:p>
        </p:txBody>
      </p:sp>
      <p:sp>
        <p:nvSpPr>
          <p:cNvPr id="21" name="Resim Yer Tutucusu 20" descr="Resim eklemek için boş yer tutucu. Yer tutucuya tıklayın ve eklemek istediğiniz resmi seçin"/>
          <p:cNvSpPr>
            <a:spLocks noGrp="1"/>
          </p:cNvSpPr>
          <p:nvPr>
            <p:ph type="pic" sz="quarter" idx="18"/>
          </p:nvPr>
        </p:nvSpPr>
        <p:spPr>
          <a:xfrm>
            <a:off x="4424435" y="3619782"/>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rtlCol="0">
            <a:noAutofit/>
          </a:bodyPr>
          <a:lstStyle>
            <a:lvl1pPr marL="0" indent="0" algn="ctr">
              <a:buNone/>
              <a:defRPr/>
            </a:lvl1pPr>
          </a:lstStyle>
          <a:p>
            <a:pPr rtl="0"/>
            <a:r>
              <a:rPr lang="tr-TR" smtClean="0"/>
              <a:t>Resim eklemek için simgeyi tıklatın</a:t>
            </a:r>
            <a:endParaRPr lang="tr-TR" dirty="0"/>
          </a:p>
        </p:txBody>
      </p:sp>
    </p:spTree>
    <p:extLst>
      <p:ext uri="{BB962C8B-B14F-4D97-AF65-F5344CB8AC3E}">
        <p14:creationId xmlns:p14="http://schemas.microsoft.com/office/powerpoint/2010/main" val="864672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smtClean="0"/>
              <a:t>Asıl başlık stili için tıklatın</a:t>
            </a:r>
            <a:endParaRPr lang="tr-TR" dirty="0"/>
          </a:p>
        </p:txBody>
      </p:sp>
      <p:sp>
        <p:nvSpPr>
          <p:cNvPr id="3" name="Dikey Metin Yer Tutucusu 2"/>
          <p:cNvSpPr>
            <a:spLocks noGrp="1"/>
          </p:cNvSpPr>
          <p:nvPr>
            <p:ph type="body" orient="vert" idx="1"/>
          </p:nvPr>
        </p:nvSpPr>
        <p:spPr/>
        <p:txBody>
          <a:bodyPr vert="eaVert" rtlCol="0"/>
          <a:lstStyle/>
          <a:p>
            <a:pPr lvl="0" rtl="0"/>
            <a:r>
              <a:rPr lang="tr-TR" smtClean="0"/>
              <a:t>Asıl metin stillerini düzenle</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lang="tr-TR" dirty="0"/>
          </a:p>
        </p:txBody>
      </p:sp>
      <p:sp>
        <p:nvSpPr>
          <p:cNvPr id="5" name="Alt Bilgi Yer Tutucusu 4"/>
          <p:cNvSpPr>
            <a:spLocks noGrp="1"/>
          </p:cNvSpPr>
          <p:nvPr>
            <p:ph type="ftr" sz="quarter" idx="11"/>
          </p:nvPr>
        </p:nvSpPr>
        <p:spPr/>
        <p:txBody>
          <a:bodyPr rtlCol="0"/>
          <a:lstStyle/>
          <a:p>
            <a:pPr rtl="0"/>
            <a:r>
              <a:rPr lang="tr-TR" dirty="0" smtClean="0"/>
              <a:t>Alt bilgi ekleme</a:t>
            </a:r>
            <a:endParaRPr lang="tr-TR" dirty="0"/>
          </a:p>
        </p:txBody>
      </p:sp>
      <p:sp>
        <p:nvSpPr>
          <p:cNvPr id="4" name="Tarih Yer Tutucusu 3"/>
          <p:cNvSpPr>
            <a:spLocks noGrp="1"/>
          </p:cNvSpPr>
          <p:nvPr>
            <p:ph type="dt" sz="half" idx="10"/>
          </p:nvPr>
        </p:nvSpPr>
        <p:spPr/>
        <p:txBody>
          <a:bodyPr rtlCol="0"/>
          <a:lstStyle/>
          <a:p>
            <a:pPr rtl="0"/>
            <a:fld id="{CECD7671-5F03-4D82-82A4-8871CBFE3090}" type="datetime1">
              <a:rPr lang="tr-TR" smtClean="0"/>
              <a:t>18.01.2022</a:t>
            </a:fld>
            <a:endParaRPr lang="tr-TR" dirty="0"/>
          </a:p>
        </p:txBody>
      </p:sp>
      <p:sp>
        <p:nvSpPr>
          <p:cNvPr id="6" name="Slayt Numarası Yer Tutucusu 5"/>
          <p:cNvSpPr>
            <a:spLocks noGrp="1"/>
          </p:cNvSpPr>
          <p:nvPr>
            <p:ph type="sldNum" sz="quarter" idx="12"/>
          </p:nvPr>
        </p:nvSpPr>
        <p:spPr/>
        <p:txBody>
          <a:bodyPr rtlCol="0"/>
          <a:lstStyle/>
          <a:p>
            <a:pPr rtl="0"/>
            <a:fld id="{289D71E3-7D81-4C24-B9D8-6B108755C64C}" type="slidenum">
              <a:rPr lang="tr-TR" smtClean="0"/>
              <a:t>‹#›</a:t>
            </a:fld>
            <a:endParaRPr lang="tr-TR" dirty="0"/>
          </a:p>
        </p:txBody>
      </p:sp>
    </p:spTree>
    <p:extLst>
      <p:ext uri="{BB962C8B-B14F-4D97-AF65-F5344CB8AC3E}">
        <p14:creationId xmlns:p14="http://schemas.microsoft.com/office/powerpoint/2010/main" val="1443261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365125"/>
            <a:ext cx="1828799" cy="4940300"/>
          </a:xfrm>
        </p:spPr>
        <p:txBody>
          <a:bodyPr vert="eaVert" rtlCol="0"/>
          <a:lstStyle/>
          <a:p>
            <a:pPr rtl="0"/>
            <a:r>
              <a:rPr lang="tr-TR" smtClean="0"/>
              <a:t>Asıl başlık stili için tıklatın</a:t>
            </a:r>
            <a:endParaRPr lang="tr-TR" dirty="0"/>
          </a:p>
        </p:txBody>
      </p:sp>
      <p:sp>
        <p:nvSpPr>
          <p:cNvPr id="3" name="Dikey Metin Yer Tutucusu 2"/>
          <p:cNvSpPr>
            <a:spLocks noGrp="1"/>
          </p:cNvSpPr>
          <p:nvPr>
            <p:ph type="body" orient="vert" idx="1"/>
          </p:nvPr>
        </p:nvSpPr>
        <p:spPr>
          <a:xfrm>
            <a:off x="1524000" y="365125"/>
            <a:ext cx="6858000" cy="4940300"/>
          </a:xfrm>
        </p:spPr>
        <p:txBody>
          <a:bodyPr vert="eaVert" rtlCol="0"/>
          <a:lstStyle/>
          <a:p>
            <a:pPr lvl="0" rtl="0"/>
            <a:r>
              <a:rPr lang="tr-TR" smtClean="0"/>
              <a:t>Asıl metin stillerini düzenle</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lang="tr-TR" dirty="0"/>
          </a:p>
        </p:txBody>
      </p:sp>
      <p:sp>
        <p:nvSpPr>
          <p:cNvPr id="5" name="Alt Bilgi Yer Tutucusu 4"/>
          <p:cNvSpPr>
            <a:spLocks noGrp="1"/>
          </p:cNvSpPr>
          <p:nvPr>
            <p:ph type="ftr" sz="quarter" idx="11"/>
          </p:nvPr>
        </p:nvSpPr>
        <p:spPr/>
        <p:txBody>
          <a:bodyPr rtlCol="0"/>
          <a:lstStyle/>
          <a:p>
            <a:pPr rtl="0"/>
            <a:r>
              <a:rPr lang="tr-TR" dirty="0" smtClean="0"/>
              <a:t>Alt bilgi ekleme</a:t>
            </a:r>
            <a:endParaRPr lang="tr-TR" dirty="0"/>
          </a:p>
        </p:txBody>
      </p:sp>
      <p:sp>
        <p:nvSpPr>
          <p:cNvPr id="4" name="Tarih Yer Tutucusu 3"/>
          <p:cNvSpPr>
            <a:spLocks noGrp="1"/>
          </p:cNvSpPr>
          <p:nvPr>
            <p:ph type="dt" sz="half" idx="10"/>
          </p:nvPr>
        </p:nvSpPr>
        <p:spPr/>
        <p:txBody>
          <a:bodyPr rtlCol="0"/>
          <a:lstStyle/>
          <a:p>
            <a:pPr rtl="0"/>
            <a:fld id="{1D261A88-92F3-4094-89F2-1314A7309510}" type="datetime1">
              <a:rPr lang="tr-TR" smtClean="0"/>
              <a:t>18.01.2022</a:t>
            </a:fld>
            <a:endParaRPr lang="tr-TR" dirty="0"/>
          </a:p>
        </p:txBody>
      </p:sp>
      <p:sp>
        <p:nvSpPr>
          <p:cNvPr id="6" name="Slayt Numarası Yer Tutucusu 5"/>
          <p:cNvSpPr>
            <a:spLocks noGrp="1"/>
          </p:cNvSpPr>
          <p:nvPr>
            <p:ph type="sldNum" sz="quarter" idx="12"/>
          </p:nvPr>
        </p:nvSpPr>
        <p:spPr/>
        <p:txBody>
          <a:bodyPr rtlCol="0"/>
          <a:lstStyle/>
          <a:p>
            <a:pPr rtl="0"/>
            <a:fld id="{289D71E3-7D81-4C24-B9D8-6B108755C64C}" type="slidenum">
              <a:rPr lang="tr-TR" smtClean="0"/>
              <a:t>‹#›</a:t>
            </a:fld>
            <a:endParaRPr lang="tr-TR" dirty="0"/>
          </a:p>
        </p:txBody>
      </p:sp>
    </p:spTree>
    <p:extLst>
      <p:ext uri="{BB962C8B-B14F-4D97-AF65-F5344CB8AC3E}">
        <p14:creationId xmlns:p14="http://schemas.microsoft.com/office/powerpoint/2010/main" val="3926244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Resim 6"/>
          <p:cNvPicPr>
            <a:picLocks noChangeAspect="1"/>
          </p:cNvPicPr>
          <p:nvPr userDrawn="1"/>
        </p:nvPicPr>
        <p:blipFill rotWithShape="1">
          <a:blip r:embed="rId16" cstate="print">
            <a:extLst>
              <a:ext uri="{28A0092B-C50C-407E-A947-70E740481C1C}">
                <a14:useLocalDpi xmlns:a14="http://schemas.microsoft.com/office/drawing/2010/main" val="0"/>
              </a:ext>
            </a:extLst>
          </a:blip>
          <a:srcRect l="525" t="511" r="525" b="2999"/>
          <a:stretch/>
        </p:blipFill>
        <p:spPr>
          <a:xfrm>
            <a:off x="0" y="0"/>
            <a:ext cx="12188826" cy="6858000"/>
          </a:xfrm>
          <a:prstGeom prst="rect">
            <a:avLst/>
          </a:prstGeom>
        </p:spPr>
      </p:pic>
      <p:sp>
        <p:nvSpPr>
          <p:cNvPr id="2" name="Başlık Yer Tutucusu 1"/>
          <p:cNvSpPr>
            <a:spLocks noGrp="1"/>
          </p:cNvSpPr>
          <p:nvPr>
            <p:ph type="title"/>
          </p:nvPr>
        </p:nvSpPr>
        <p:spPr>
          <a:xfrm>
            <a:off x="838200" y="365126"/>
            <a:ext cx="9829800" cy="1082674"/>
          </a:xfrm>
          <a:prstGeom prst="rect">
            <a:avLst/>
          </a:prstGeom>
        </p:spPr>
        <p:txBody>
          <a:bodyPr vert="horz" lIns="91440" tIns="45720" rIns="91440" bIns="45720" rtlCol="0" anchor="b">
            <a:normAutofit/>
          </a:bodyPr>
          <a:lstStyle/>
          <a:p>
            <a:pPr rtl="0"/>
            <a:r>
              <a:rPr lang="tr-TR" dirty="0" smtClean="0"/>
              <a:t>Asıl başlık stilini düzenlemek için tıklayın</a:t>
            </a:r>
            <a:endParaRPr lang="tr-TR" dirty="0"/>
          </a:p>
        </p:txBody>
      </p:sp>
      <p:sp>
        <p:nvSpPr>
          <p:cNvPr id="3" name="Metin Yer Tutucusu 2"/>
          <p:cNvSpPr>
            <a:spLocks noGrp="1"/>
          </p:cNvSpPr>
          <p:nvPr>
            <p:ph type="body" idx="1"/>
          </p:nvPr>
        </p:nvSpPr>
        <p:spPr>
          <a:xfrm>
            <a:off x="1524000" y="1828800"/>
            <a:ext cx="9144000" cy="3474720"/>
          </a:xfrm>
          <a:prstGeom prst="rect">
            <a:avLst/>
          </a:prstGeom>
        </p:spPr>
        <p:txBody>
          <a:bodyPr vert="horz" lIns="91440" tIns="45720" rIns="91440" bIns="45720" rtlCol="0">
            <a:normAutofit/>
          </a:bodyPr>
          <a:lstStyle/>
          <a:p>
            <a:pPr lvl="0" rtl="0"/>
            <a:r>
              <a:rPr lang="tr-TR" dirty="0" smtClean="0"/>
              <a:t>Asıl metin stillerini düzenlemek için tıklayın</a:t>
            </a:r>
          </a:p>
          <a:p>
            <a:pPr lvl="1" rtl="0"/>
            <a:r>
              <a:rPr lang="tr-TR" dirty="0" smtClean="0"/>
              <a:t>İkinci düzey</a:t>
            </a:r>
          </a:p>
          <a:p>
            <a:pPr lvl="2" rtl="0"/>
            <a:r>
              <a:rPr lang="tr-TR" dirty="0" smtClean="0"/>
              <a:t>Üçüncü düzey</a:t>
            </a:r>
          </a:p>
          <a:p>
            <a:pPr lvl="3" rtl="0"/>
            <a:r>
              <a:rPr lang="tr-TR" dirty="0" smtClean="0"/>
              <a:t>Dördüncü düzey</a:t>
            </a:r>
          </a:p>
          <a:p>
            <a:pPr lvl="4" rtl="0"/>
            <a:r>
              <a:rPr lang="tr-TR" dirty="0" smtClean="0"/>
              <a:t>Beşinci düzey</a:t>
            </a:r>
            <a:endParaRPr lang="tr-TR" dirty="0"/>
          </a:p>
        </p:txBody>
      </p:sp>
      <p:sp>
        <p:nvSpPr>
          <p:cNvPr id="5" name="Alt Bilgi Yer Tutucusu 4"/>
          <p:cNvSpPr>
            <a:spLocks noGrp="1"/>
          </p:cNvSpPr>
          <p:nvPr>
            <p:ph type="ftr" sz="quarter" idx="3"/>
          </p:nvPr>
        </p:nvSpPr>
        <p:spPr>
          <a:xfrm>
            <a:off x="2209800" y="6416675"/>
            <a:ext cx="4572000" cy="365125"/>
          </a:xfrm>
          <a:prstGeom prst="rect">
            <a:avLst/>
          </a:prstGeom>
        </p:spPr>
        <p:txBody>
          <a:bodyPr vert="horz" lIns="91440" tIns="45720" rIns="91440" bIns="45720" rtlCol="0" anchor="ctr"/>
          <a:lstStyle>
            <a:lvl1pPr algn="l">
              <a:defRPr sz="1100">
                <a:solidFill>
                  <a:schemeClr val="tx1"/>
                </a:solidFill>
              </a:defRPr>
            </a:lvl1pPr>
          </a:lstStyle>
          <a:p>
            <a:pPr rtl="0"/>
            <a:r>
              <a:rPr lang="tr-TR" dirty="0" smtClean="0"/>
              <a:t>Alt bilgi ekleme</a:t>
            </a:r>
            <a:endParaRPr lang="tr-TR" dirty="0"/>
          </a:p>
        </p:txBody>
      </p:sp>
      <p:sp>
        <p:nvSpPr>
          <p:cNvPr id="4" name="Tarih Yer Tutucusu 3"/>
          <p:cNvSpPr>
            <a:spLocks noGrp="1"/>
          </p:cNvSpPr>
          <p:nvPr>
            <p:ph type="dt" sz="half" idx="2"/>
          </p:nvPr>
        </p:nvSpPr>
        <p:spPr>
          <a:xfrm>
            <a:off x="7010400" y="6416675"/>
            <a:ext cx="1371600" cy="365125"/>
          </a:xfrm>
          <a:prstGeom prst="rect">
            <a:avLst/>
          </a:prstGeom>
        </p:spPr>
        <p:txBody>
          <a:bodyPr vert="horz" lIns="91440" tIns="45720" rIns="91440" bIns="45720" rtlCol="0" anchor="ctr"/>
          <a:lstStyle>
            <a:lvl1pPr algn="r">
              <a:defRPr sz="1100">
                <a:solidFill>
                  <a:schemeClr val="tx1"/>
                </a:solidFill>
              </a:defRPr>
            </a:lvl1pPr>
          </a:lstStyle>
          <a:p>
            <a:pPr rtl="0"/>
            <a:fld id="{30310774-9756-4080-BE24-183590212C9E}" type="datetime1">
              <a:rPr lang="tr-TR" smtClean="0"/>
              <a:t>18.01.2022</a:t>
            </a:fld>
            <a:endParaRPr lang="tr-TR" dirty="0"/>
          </a:p>
        </p:txBody>
      </p:sp>
      <p:sp>
        <p:nvSpPr>
          <p:cNvPr id="6" name="Slayt Numarası Yer Tutucusu 5"/>
          <p:cNvSpPr>
            <a:spLocks noGrp="1"/>
          </p:cNvSpPr>
          <p:nvPr>
            <p:ph type="sldNum" sz="quarter" idx="4"/>
          </p:nvPr>
        </p:nvSpPr>
        <p:spPr>
          <a:xfrm>
            <a:off x="8610600" y="6416675"/>
            <a:ext cx="838200" cy="365125"/>
          </a:xfrm>
          <a:prstGeom prst="rect">
            <a:avLst/>
          </a:prstGeom>
        </p:spPr>
        <p:txBody>
          <a:bodyPr vert="horz" lIns="91440" tIns="45720" rIns="91440" bIns="45720" rtlCol="0" anchor="ctr"/>
          <a:lstStyle>
            <a:lvl1pPr algn="r">
              <a:defRPr sz="1100">
                <a:solidFill>
                  <a:schemeClr val="tx1"/>
                </a:solidFill>
              </a:defRPr>
            </a:lvl1pPr>
          </a:lstStyle>
          <a:p>
            <a:pPr rtl="0"/>
            <a:fld id="{289D71E3-7D81-4C24-B9D8-6B108755C64C}" type="slidenum">
              <a:rPr lang="tr-TR" smtClean="0"/>
              <a:pPr/>
              <a:t>‹#›</a:t>
            </a:fld>
            <a:endParaRPr lang="tr-TR" dirty="0"/>
          </a:p>
        </p:txBody>
      </p:sp>
    </p:spTree>
    <p:extLst>
      <p:ext uri="{BB962C8B-B14F-4D97-AF65-F5344CB8AC3E}">
        <p14:creationId xmlns:p14="http://schemas.microsoft.com/office/powerpoint/2010/main" val="361654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2" r:id="rId11"/>
    <p:sldLayoutId id="2147483661"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Arial" panose="020B0604020202020204"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2pPr>
      <a:lvl3pPr marL="685800" indent="-18288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4pPr>
      <a:lvl5pPr marL="11430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rtlCol="0"/>
          <a:lstStyle/>
          <a:p>
            <a:pPr rtl="0"/>
            <a:r>
              <a:rPr lang="tr-TR" dirty="0" smtClean="0"/>
              <a:t>KAYNAŞTIRMA EĞİTİMİ</a:t>
            </a:r>
            <a:endParaRPr lang="tr-TR" dirty="0"/>
          </a:p>
        </p:txBody>
      </p:sp>
    </p:spTree>
    <p:extLst>
      <p:ext uri="{BB962C8B-B14F-4D97-AF65-F5344CB8AC3E}">
        <p14:creationId xmlns:p14="http://schemas.microsoft.com/office/powerpoint/2010/main" val="2798047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55440" y="-99392"/>
            <a:ext cx="9612560" cy="1080120"/>
          </a:xfrm>
        </p:spPr>
        <p:txBody>
          <a:bodyPr rtlCol="0"/>
          <a:lstStyle/>
          <a:p>
            <a:r>
              <a:rPr lang="tr-TR" dirty="0"/>
              <a:t>Problem Davranışların Kontrol Edilmesi</a:t>
            </a:r>
            <a:br>
              <a:rPr lang="tr-TR" dirty="0"/>
            </a:br>
            <a:endParaRPr lang="tr-TR" dirty="0"/>
          </a:p>
        </p:txBody>
      </p:sp>
      <p:sp>
        <p:nvSpPr>
          <p:cNvPr id="3" name="İçerik Yer Tutucusu 2"/>
          <p:cNvSpPr>
            <a:spLocks noGrp="1"/>
          </p:cNvSpPr>
          <p:nvPr>
            <p:ph idx="1"/>
          </p:nvPr>
        </p:nvSpPr>
        <p:spPr>
          <a:xfrm>
            <a:off x="1703512" y="404664"/>
            <a:ext cx="10225136" cy="6264696"/>
          </a:xfrm>
        </p:spPr>
        <p:txBody>
          <a:bodyPr rtlCol="0">
            <a:normAutofit/>
          </a:bodyPr>
          <a:lstStyle/>
          <a:p>
            <a:pPr marL="0" indent="0">
              <a:buNone/>
            </a:pPr>
            <a:r>
              <a:rPr lang="tr-TR" sz="2400" dirty="0" smtClean="0">
                <a:solidFill>
                  <a:srgbClr val="00B050"/>
                </a:solidFill>
              </a:rPr>
              <a:t>Hedef davranış belirleme süreci</a:t>
            </a:r>
          </a:p>
          <a:p>
            <a:r>
              <a:rPr lang="tr-TR" dirty="0" smtClean="0">
                <a:solidFill>
                  <a:schemeClr val="tx2"/>
                </a:solidFill>
              </a:rPr>
              <a:t>Uygulamalı </a:t>
            </a:r>
            <a:r>
              <a:rPr lang="tr-TR" dirty="0">
                <a:solidFill>
                  <a:schemeClr val="tx2"/>
                </a:solidFill>
              </a:rPr>
              <a:t>davranış </a:t>
            </a:r>
            <a:r>
              <a:rPr lang="tr-TR" dirty="0" smtClean="0">
                <a:solidFill>
                  <a:schemeClr val="tx2"/>
                </a:solidFill>
              </a:rPr>
              <a:t>analizinde </a:t>
            </a:r>
            <a:r>
              <a:rPr lang="tr-TR" dirty="0">
                <a:solidFill>
                  <a:schemeClr val="tx2"/>
                </a:solidFill>
              </a:rPr>
              <a:t>birey ve bireyin çevresindeki kişiler olaylar ve durumlar dikkate alınarak uzun süredir devam eden acil olarak değiştirilmesi ya da kazandırılması gereken sosyal açıdan önemli davranışlarla </a:t>
            </a:r>
            <a:r>
              <a:rPr lang="tr-TR" dirty="0" smtClean="0">
                <a:solidFill>
                  <a:schemeClr val="tx2"/>
                </a:solidFill>
              </a:rPr>
              <a:t>ilgilenir.</a:t>
            </a:r>
          </a:p>
          <a:p>
            <a:r>
              <a:rPr lang="tr-TR" dirty="0" smtClean="0">
                <a:solidFill>
                  <a:schemeClr val="tx2"/>
                </a:solidFill>
              </a:rPr>
              <a:t> Yeni </a:t>
            </a:r>
            <a:r>
              <a:rPr lang="tr-TR" dirty="0">
                <a:solidFill>
                  <a:schemeClr val="tx2"/>
                </a:solidFill>
              </a:rPr>
              <a:t>bir davranış kazandırmak ya da sorun davranışları azaltmak ortadan kaldırmak üzere bir planlama yapılacağı zaman planlamanın sıralanan aşamaları takip etmesi </a:t>
            </a:r>
            <a:r>
              <a:rPr lang="tr-TR" dirty="0" smtClean="0">
                <a:solidFill>
                  <a:schemeClr val="tx2"/>
                </a:solidFill>
              </a:rPr>
              <a:t>önerilmektedir.</a:t>
            </a:r>
            <a:endParaRPr lang="tr-TR" dirty="0">
              <a:solidFill>
                <a:schemeClr val="tx2"/>
              </a:solidFill>
            </a:endParaRPr>
          </a:p>
          <a:p>
            <a:r>
              <a:rPr lang="tr-TR" dirty="0">
                <a:solidFill>
                  <a:schemeClr val="tx2"/>
                </a:solidFill>
              </a:rPr>
              <a:t> </a:t>
            </a:r>
            <a:r>
              <a:rPr lang="tr-TR" dirty="0" smtClean="0">
                <a:solidFill>
                  <a:schemeClr val="tx2"/>
                </a:solidFill>
              </a:rPr>
              <a:t>Hedef davranış belirleme</a:t>
            </a:r>
          </a:p>
          <a:p>
            <a:r>
              <a:rPr lang="tr-TR" dirty="0" smtClean="0">
                <a:solidFill>
                  <a:schemeClr val="tx2"/>
                </a:solidFill>
              </a:rPr>
              <a:t> Hedef davranışı tanımlama</a:t>
            </a:r>
          </a:p>
          <a:p>
            <a:r>
              <a:rPr lang="tr-TR" dirty="0" smtClean="0">
                <a:solidFill>
                  <a:schemeClr val="tx2"/>
                </a:solidFill>
              </a:rPr>
              <a:t> Davranış ile ilgili bilgi toplama </a:t>
            </a:r>
          </a:p>
          <a:p>
            <a:r>
              <a:rPr lang="tr-TR" dirty="0" smtClean="0">
                <a:solidFill>
                  <a:schemeClr val="tx2"/>
                </a:solidFill>
              </a:rPr>
              <a:t> Sorun davranış için davranışın nedenini belirleme</a:t>
            </a:r>
          </a:p>
          <a:p>
            <a:r>
              <a:rPr lang="tr-TR" dirty="0" smtClean="0">
                <a:solidFill>
                  <a:schemeClr val="tx2"/>
                </a:solidFill>
              </a:rPr>
              <a:t> Davranış değiştirme yöntemini seçme ve uygulama</a:t>
            </a:r>
          </a:p>
          <a:p>
            <a:r>
              <a:rPr lang="tr-TR" dirty="0" smtClean="0">
                <a:solidFill>
                  <a:schemeClr val="tx2"/>
                </a:solidFill>
              </a:rPr>
              <a:t> Davranış değiştirme uygulamasını izleme ve değerlendirme </a:t>
            </a:r>
          </a:p>
          <a:p>
            <a:endParaRPr lang="tr-TR" dirty="0">
              <a:solidFill>
                <a:schemeClr val="tx2"/>
              </a:solidFill>
            </a:endParaRPr>
          </a:p>
        </p:txBody>
      </p:sp>
    </p:spTree>
    <p:extLst>
      <p:ext uri="{BB962C8B-B14F-4D97-AF65-F5344CB8AC3E}">
        <p14:creationId xmlns:p14="http://schemas.microsoft.com/office/powerpoint/2010/main" val="2200335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83432" y="692696"/>
            <a:ext cx="10513168" cy="5472608"/>
          </a:xfrm>
        </p:spPr>
        <p:txBody>
          <a:bodyPr/>
          <a:lstStyle/>
          <a:p>
            <a:pPr marL="0" indent="0">
              <a:buNone/>
            </a:pPr>
            <a:r>
              <a:rPr lang="tr-TR" dirty="0">
                <a:solidFill>
                  <a:schemeClr val="tx2"/>
                </a:solidFill>
              </a:rPr>
              <a:t>Davranışı Belirleyiniz</a:t>
            </a:r>
          </a:p>
          <a:p>
            <a:r>
              <a:rPr lang="tr-TR" dirty="0">
                <a:solidFill>
                  <a:schemeClr val="tx2"/>
                </a:solidFill>
              </a:rPr>
              <a:t>Sınıf içinde pek çok problem davranış kendiliğinden göze çarpar; ancak göze çarpan bu davranışların gerçekten problem davranış olup olmadığını belirlemek önemlidir. </a:t>
            </a:r>
          </a:p>
          <a:p>
            <a:r>
              <a:rPr lang="tr-TR" dirty="0">
                <a:solidFill>
                  <a:schemeClr val="tx2"/>
                </a:solidFill>
              </a:rPr>
              <a:t>Davranışın, problem davranış olduğundan emin olunuz. </a:t>
            </a:r>
          </a:p>
          <a:p>
            <a:r>
              <a:rPr lang="tr-TR" dirty="0">
                <a:solidFill>
                  <a:schemeClr val="tx2"/>
                </a:solidFill>
              </a:rPr>
              <a:t>Birden fazla problem davranış olduğunda hangi problem davranışın öncelikli olduğuna karar veriniz. </a:t>
            </a:r>
          </a:p>
          <a:p>
            <a:r>
              <a:rPr lang="tr-TR" dirty="0">
                <a:solidFill>
                  <a:schemeClr val="tx2"/>
                </a:solidFill>
              </a:rPr>
              <a:t>Öncelikli davranışa karar verirken; çocuk ya da çevresindekiler için en fazla tehlikeli olan, öğrenmeyi ve sosyal etkileşimi olumsuz yönde en fazla etkileyen davranışlar üzerinde durunuz. </a:t>
            </a:r>
          </a:p>
          <a:p>
            <a:endParaRPr lang="tr-TR" dirty="0">
              <a:solidFill>
                <a:schemeClr val="tx2"/>
              </a:solidFill>
            </a:endParaRPr>
          </a:p>
        </p:txBody>
      </p:sp>
    </p:spTree>
    <p:extLst>
      <p:ext uri="{BB962C8B-B14F-4D97-AF65-F5344CB8AC3E}">
        <p14:creationId xmlns:p14="http://schemas.microsoft.com/office/powerpoint/2010/main" val="1840359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43472" y="692696"/>
            <a:ext cx="10153128" cy="5112568"/>
          </a:xfrm>
        </p:spPr>
        <p:txBody>
          <a:bodyPr>
            <a:normAutofit/>
          </a:bodyPr>
          <a:lstStyle/>
          <a:p>
            <a:r>
              <a:rPr lang="tr-TR" dirty="0">
                <a:solidFill>
                  <a:schemeClr val="tx2"/>
                </a:solidFill>
              </a:rPr>
              <a:t>Davranışı </a:t>
            </a:r>
            <a:r>
              <a:rPr lang="tr-TR" dirty="0" smtClean="0">
                <a:solidFill>
                  <a:schemeClr val="tx2"/>
                </a:solidFill>
              </a:rPr>
              <a:t>Tanımlayınız</a:t>
            </a:r>
            <a:endParaRPr lang="tr-TR" dirty="0">
              <a:solidFill>
                <a:schemeClr val="tx2"/>
              </a:solidFill>
            </a:endParaRPr>
          </a:p>
          <a:p>
            <a:r>
              <a:rPr lang="tr-TR" dirty="0">
                <a:solidFill>
                  <a:schemeClr val="tx2"/>
                </a:solidFill>
              </a:rPr>
              <a:t>Problem davranışı tanımlamak, davranışı gözlenebilir, sayılabilir ve herkes tarafından anlaşılabilir şekilde yazmaktır. </a:t>
            </a:r>
            <a:endParaRPr lang="tr-TR" dirty="0" smtClean="0">
              <a:solidFill>
                <a:schemeClr val="tx2"/>
              </a:solidFill>
            </a:endParaRPr>
          </a:p>
          <a:p>
            <a:pPr marL="0" indent="0">
              <a:buNone/>
            </a:pPr>
            <a:r>
              <a:rPr lang="tr-TR" dirty="0">
                <a:solidFill>
                  <a:schemeClr val="tx2"/>
                </a:solidFill>
              </a:rPr>
              <a:t>Davranışla İlgili Bilgi Toplayınız</a:t>
            </a:r>
          </a:p>
          <a:p>
            <a:r>
              <a:rPr lang="tr-TR" dirty="0">
                <a:solidFill>
                  <a:schemeClr val="tx2"/>
                </a:solidFill>
              </a:rPr>
              <a:t>Bilgi toplamak üzere problem davranışı sergileyen çocuğun çevresindeki kişilerle görüşebilir, çocuğu farklı ortamlarda doğrudan gözleyebilir ya da bunların her ikisini birlikte yapabilirsiniz. </a:t>
            </a:r>
          </a:p>
          <a:p>
            <a:r>
              <a:rPr lang="tr-TR" dirty="0">
                <a:solidFill>
                  <a:schemeClr val="tx2"/>
                </a:solidFill>
              </a:rPr>
              <a:t>Davranış hakkında bilgi toplarken; davranıştan hemen önce ve hemen sonra neler olduğunu, davranışın nerede, ne zaman, kimlerle birlikteyken ve hangi sıklıkla ortaya çıktığını, davranışın ne kadar süreyle devam ettiğini belirlemeye çalışınız. </a:t>
            </a:r>
          </a:p>
          <a:p>
            <a:r>
              <a:rPr lang="tr-TR" dirty="0">
                <a:solidFill>
                  <a:schemeClr val="tx2"/>
                </a:solidFill>
              </a:rPr>
              <a:t>Davranıştan önce ve sonra ne olduğunu bilmenin davranışları kontrol etmek açısından önemli olduğunu unutmayınız. </a:t>
            </a:r>
          </a:p>
          <a:p>
            <a:endParaRPr lang="tr-TR" dirty="0"/>
          </a:p>
        </p:txBody>
      </p:sp>
    </p:spTree>
    <p:extLst>
      <p:ext uri="{BB962C8B-B14F-4D97-AF65-F5344CB8AC3E}">
        <p14:creationId xmlns:p14="http://schemas.microsoft.com/office/powerpoint/2010/main" val="644024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9416" y="980728"/>
            <a:ext cx="10513168" cy="5112568"/>
          </a:xfrm>
        </p:spPr>
        <p:txBody>
          <a:bodyPr/>
          <a:lstStyle/>
          <a:p>
            <a:pPr marL="0" indent="0">
              <a:buNone/>
            </a:pPr>
            <a:r>
              <a:rPr lang="tr-TR" dirty="0">
                <a:solidFill>
                  <a:schemeClr val="tx2"/>
                </a:solidFill>
              </a:rPr>
              <a:t>Davranışın Nedenini Belirleyiniz</a:t>
            </a:r>
          </a:p>
          <a:p>
            <a:r>
              <a:rPr lang="tr-TR" dirty="0">
                <a:solidFill>
                  <a:schemeClr val="tx2"/>
                </a:solidFill>
              </a:rPr>
              <a:t>Topladığınız bilgilerde problem davranışın hangi olay ya da durumdan sonra gerçekleştiği ve problem davranış gerçekleştikten sonra hangi olay ya da durumun olduğu yer alacaktır. </a:t>
            </a:r>
          </a:p>
          <a:p>
            <a:r>
              <a:rPr lang="tr-TR" dirty="0">
                <a:solidFill>
                  <a:schemeClr val="tx2"/>
                </a:solidFill>
              </a:rPr>
              <a:t>Topladığınız bu bilgilere dayalı olarak problem davranışın nedenini belirlemeye çalışınız. </a:t>
            </a:r>
          </a:p>
          <a:p>
            <a:r>
              <a:rPr lang="tr-TR" dirty="0">
                <a:solidFill>
                  <a:schemeClr val="tx2"/>
                </a:solidFill>
              </a:rPr>
              <a:t>Problem davranışın nedenini belirlemenin, davranışı değiştirmek üzere kullanacağınız tekniği seçmede önemli olduğunu ve problem davranışların elde etme ve kaçma olmak üzere iki temel nedeni olduğunu </a:t>
            </a:r>
            <a:r>
              <a:rPr lang="tr-TR" dirty="0" smtClean="0">
                <a:solidFill>
                  <a:schemeClr val="tx2"/>
                </a:solidFill>
              </a:rPr>
              <a:t>hatırlayınız</a:t>
            </a:r>
            <a:r>
              <a:rPr lang="tr-TR" dirty="0" smtClean="0"/>
              <a:t>.</a:t>
            </a:r>
            <a:endParaRPr lang="tr-TR" dirty="0"/>
          </a:p>
        </p:txBody>
      </p:sp>
    </p:spTree>
    <p:extLst>
      <p:ext uri="{BB962C8B-B14F-4D97-AF65-F5344CB8AC3E}">
        <p14:creationId xmlns:p14="http://schemas.microsoft.com/office/powerpoint/2010/main" val="2888590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9416" y="980728"/>
            <a:ext cx="10513168" cy="4824536"/>
          </a:xfrm>
        </p:spPr>
        <p:txBody>
          <a:bodyPr/>
          <a:lstStyle/>
          <a:p>
            <a:pPr marL="0" indent="0">
              <a:buNone/>
            </a:pPr>
            <a:r>
              <a:rPr lang="tr-TR" dirty="0">
                <a:solidFill>
                  <a:schemeClr val="tx2"/>
                </a:solidFill>
              </a:rPr>
              <a:t>Davranış Değiştirme Tekniğini Seçiniz ve Uygulayınız</a:t>
            </a:r>
          </a:p>
          <a:p>
            <a:r>
              <a:rPr lang="tr-TR" dirty="0">
                <a:solidFill>
                  <a:schemeClr val="tx2"/>
                </a:solidFill>
              </a:rPr>
              <a:t>Öncelikle problem davranışların önlenmesine ilişkin teknikleri kullanınız. </a:t>
            </a:r>
          </a:p>
          <a:p>
            <a:r>
              <a:rPr lang="tr-TR" dirty="0">
                <a:solidFill>
                  <a:schemeClr val="tx2"/>
                </a:solidFill>
              </a:rPr>
              <a:t>Problem davranışların önlenmesine ilişkin teknikleri kullanırken bir yandan çocukların olumlu davranışlarını artırmaya çalışınız. </a:t>
            </a:r>
          </a:p>
          <a:p>
            <a:r>
              <a:rPr lang="tr-TR" dirty="0">
                <a:solidFill>
                  <a:schemeClr val="tx2"/>
                </a:solidFill>
              </a:rPr>
              <a:t>Yaptığınız tüm çalışmalara rağmen problem davranış ortaya çıkmış ise, problem davranışların azaltılmasına ilişkin teknikleri kullanınız.</a:t>
            </a:r>
          </a:p>
          <a:p>
            <a:r>
              <a:rPr lang="tr-TR" dirty="0">
                <a:solidFill>
                  <a:schemeClr val="tx2"/>
                </a:solidFill>
              </a:rPr>
              <a:t>Teknikleri kullanırken ortaya çıkabilecek problem davranış krizine ilişkin kriz yönetimi planlamayı ihmal etmeyiniz. </a:t>
            </a:r>
          </a:p>
        </p:txBody>
      </p:sp>
    </p:spTree>
    <p:extLst>
      <p:ext uri="{BB962C8B-B14F-4D97-AF65-F5344CB8AC3E}">
        <p14:creationId xmlns:p14="http://schemas.microsoft.com/office/powerpoint/2010/main" val="1971871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11424" y="692696"/>
            <a:ext cx="10729192" cy="5258896"/>
          </a:xfrm>
        </p:spPr>
        <p:txBody>
          <a:bodyPr>
            <a:normAutofit/>
          </a:bodyPr>
          <a:lstStyle/>
          <a:p>
            <a:pPr marL="0" indent="0">
              <a:buNone/>
            </a:pPr>
            <a:r>
              <a:rPr lang="tr-TR" dirty="0">
                <a:solidFill>
                  <a:schemeClr val="tx2"/>
                </a:solidFill>
              </a:rPr>
              <a:t>Davranış Değiştirme Uygulamasını İzleyiniz</a:t>
            </a:r>
          </a:p>
          <a:p>
            <a:r>
              <a:rPr lang="tr-TR" dirty="0">
                <a:solidFill>
                  <a:schemeClr val="tx2"/>
                </a:solidFill>
              </a:rPr>
              <a:t>Davranış değiştirme tekniği uygulandığı sürece problem davranışın sıklığı ya da süresinde ne gibi değişiklikler olduğu izlenmelidir. </a:t>
            </a:r>
          </a:p>
          <a:p>
            <a:r>
              <a:rPr lang="tr-TR" dirty="0">
                <a:solidFill>
                  <a:schemeClr val="tx2"/>
                </a:solidFill>
              </a:rPr>
              <a:t>Davranış değiştirme tekniğini uygulamaya başlamadan önce davranışın sıklığı ya da süresine ilişkin tutuğunuz kayıtları davranış değiştirme tekniğini kullandığınız süre boyunca da tutmaya devam ediniz. </a:t>
            </a:r>
            <a:endParaRPr lang="tr-TR" dirty="0" smtClean="0">
              <a:solidFill>
                <a:schemeClr val="tx2"/>
              </a:solidFill>
            </a:endParaRPr>
          </a:p>
          <a:p>
            <a:r>
              <a:rPr lang="tr-TR" dirty="0">
                <a:solidFill>
                  <a:schemeClr val="tx2"/>
                </a:solidFill>
              </a:rPr>
              <a:t>Bu kayıtlar size davranış değiştirme tekniğinin işe yarayıp yaramadığını görmeniz açısından fayda sağlayacaktır. </a:t>
            </a:r>
          </a:p>
          <a:p>
            <a:r>
              <a:rPr lang="tr-TR" dirty="0">
                <a:solidFill>
                  <a:schemeClr val="tx2"/>
                </a:solidFill>
              </a:rPr>
              <a:t>Problem davranış tamamen ortadan kalkabilir, siz bu durumda tekniği uygulamayı sonlandırabilirsiniz. </a:t>
            </a:r>
          </a:p>
          <a:p>
            <a:r>
              <a:rPr lang="tr-TR" dirty="0">
                <a:solidFill>
                  <a:schemeClr val="tx2"/>
                </a:solidFill>
              </a:rPr>
              <a:t>Problem davranış tamamen ortadan kalkmayabilir; ancak önemli ölçüde azabilir, siz bu durumda tekniği uygulamaya devam edip yavaş yavaş geri çekebilirsiniz. </a:t>
            </a:r>
          </a:p>
          <a:p>
            <a:endParaRPr lang="tr-TR" dirty="0">
              <a:solidFill>
                <a:schemeClr val="tx2"/>
              </a:solidFill>
            </a:endParaRPr>
          </a:p>
          <a:p>
            <a:endParaRPr lang="tr-TR" dirty="0">
              <a:solidFill>
                <a:schemeClr val="tx2"/>
              </a:solidFill>
            </a:endParaRPr>
          </a:p>
        </p:txBody>
      </p:sp>
    </p:spTree>
    <p:extLst>
      <p:ext uri="{BB962C8B-B14F-4D97-AF65-F5344CB8AC3E}">
        <p14:creationId xmlns:p14="http://schemas.microsoft.com/office/powerpoint/2010/main" val="1630079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43472" y="1844824"/>
            <a:ext cx="9324528" cy="4032448"/>
          </a:xfrm>
        </p:spPr>
        <p:txBody>
          <a:bodyPr/>
          <a:lstStyle/>
          <a:p>
            <a:r>
              <a:rPr lang="tr-TR" dirty="0">
                <a:solidFill>
                  <a:schemeClr val="tx2"/>
                </a:solidFill>
              </a:rPr>
              <a:t>Problem davranışta çok az azalma olabilir ya da hiçbir değişiklik olmayabilir, siz bu durumda öncelikle problem davranışın nedenini sonra da kullandığınız tekniği gözden geçirerek etkili olabilecek yeni bir teknik belirleyebilirsiniz. </a:t>
            </a:r>
          </a:p>
          <a:p>
            <a:r>
              <a:rPr lang="tr-TR" dirty="0">
                <a:solidFill>
                  <a:schemeClr val="tx2"/>
                </a:solidFill>
              </a:rPr>
              <a:t>Kullandığınız davranış değiştirme tekniğinin etkililiğini belirlemek üzere tutuğunuz kayıtları grafiklerle görsel olarak betimleyiniz. Böylece problem davranışta meydana gelen değişiklikleri grafik üzerinde kolaylıkla görebilirsiniz. </a:t>
            </a:r>
          </a:p>
          <a:p>
            <a:endParaRPr lang="tr-TR" dirty="0">
              <a:solidFill>
                <a:schemeClr val="tx2"/>
              </a:solidFill>
            </a:endParaRPr>
          </a:p>
        </p:txBody>
      </p:sp>
    </p:spTree>
    <p:extLst>
      <p:ext uri="{BB962C8B-B14F-4D97-AF65-F5344CB8AC3E}">
        <p14:creationId xmlns:p14="http://schemas.microsoft.com/office/powerpoint/2010/main" val="3539686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71464" y="1412776"/>
            <a:ext cx="9396536" cy="3890744"/>
          </a:xfrm>
        </p:spPr>
        <p:txBody>
          <a:bodyPr/>
          <a:lstStyle/>
          <a:p>
            <a:pPr marL="0" indent="0">
              <a:buNone/>
            </a:pPr>
            <a:r>
              <a:rPr lang="tr-TR" b="1" dirty="0" smtClean="0">
                <a:solidFill>
                  <a:srgbClr val="00B050"/>
                </a:solidFill>
              </a:rPr>
              <a:t>OLUMLU DAVRANIŞLARIN </a:t>
            </a:r>
            <a:r>
              <a:rPr lang="tr-TR" b="1" dirty="0" smtClean="0">
                <a:solidFill>
                  <a:srgbClr val="00B050"/>
                </a:solidFill>
              </a:rPr>
              <a:t>ARTTIRILMASI</a:t>
            </a:r>
          </a:p>
          <a:p>
            <a:r>
              <a:rPr lang="tr-TR" dirty="0">
                <a:solidFill>
                  <a:schemeClr val="tx2"/>
                </a:solidFill>
              </a:rPr>
              <a:t>Olumlu Pekiştirme</a:t>
            </a:r>
          </a:p>
          <a:p>
            <a:r>
              <a:rPr lang="tr-TR" dirty="0">
                <a:solidFill>
                  <a:schemeClr val="tx2"/>
                </a:solidFill>
              </a:rPr>
              <a:t>Olumsuz Pekiştirme </a:t>
            </a:r>
          </a:p>
          <a:p>
            <a:r>
              <a:rPr lang="tr-TR" dirty="0">
                <a:solidFill>
                  <a:schemeClr val="tx2"/>
                </a:solidFill>
              </a:rPr>
              <a:t>Sembol Pekiştirme</a:t>
            </a:r>
          </a:p>
          <a:p>
            <a:endParaRPr lang="tr-TR" dirty="0">
              <a:solidFill>
                <a:schemeClr val="tx2"/>
              </a:solidFill>
            </a:endParaRPr>
          </a:p>
        </p:txBody>
      </p:sp>
    </p:spTree>
    <p:extLst>
      <p:ext uri="{BB962C8B-B14F-4D97-AF65-F5344CB8AC3E}">
        <p14:creationId xmlns:p14="http://schemas.microsoft.com/office/powerpoint/2010/main" val="1811678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71464" y="980728"/>
            <a:ext cx="9396536" cy="4322792"/>
          </a:xfrm>
        </p:spPr>
        <p:txBody>
          <a:bodyPr/>
          <a:lstStyle/>
          <a:p>
            <a:pPr marL="0" indent="0">
              <a:buNone/>
            </a:pPr>
            <a:r>
              <a:rPr lang="tr-TR" dirty="0" smtClean="0">
                <a:solidFill>
                  <a:schemeClr val="accent4"/>
                </a:solidFill>
              </a:rPr>
              <a:t>OLUMLU PEKİŞTİRME</a:t>
            </a:r>
          </a:p>
          <a:p>
            <a:r>
              <a:rPr lang="tr-TR" dirty="0" smtClean="0">
                <a:solidFill>
                  <a:schemeClr val="tx2"/>
                </a:solidFill>
              </a:rPr>
              <a:t>Olumlu pekiştirme bir davranışın sergilenme olasılığını arttırmak veya davranışı sürdürmek amacıyla o davranışı izleyen şekilde ortama bir uyarının eklenmesi </a:t>
            </a:r>
            <a:r>
              <a:rPr lang="tr-TR" dirty="0" err="1" smtClean="0">
                <a:solidFill>
                  <a:schemeClr val="tx2"/>
                </a:solidFill>
              </a:rPr>
              <a:t>dir</a:t>
            </a:r>
            <a:r>
              <a:rPr lang="tr-TR" dirty="0" smtClean="0">
                <a:solidFill>
                  <a:schemeClr val="tx2"/>
                </a:solidFill>
              </a:rPr>
              <a:t>.</a:t>
            </a:r>
          </a:p>
          <a:p>
            <a:r>
              <a:rPr lang="tr-TR" dirty="0" smtClean="0">
                <a:solidFill>
                  <a:schemeClr val="tx2"/>
                </a:solidFill>
              </a:rPr>
              <a:t>Ortama eklenen hoşa giden uyarana pekiştirici uyaran ya da </a:t>
            </a:r>
            <a:r>
              <a:rPr lang="tr-TR" dirty="0" err="1" smtClean="0">
                <a:solidFill>
                  <a:schemeClr val="tx2"/>
                </a:solidFill>
              </a:rPr>
              <a:t>pekiştireç</a:t>
            </a:r>
            <a:r>
              <a:rPr lang="tr-TR" dirty="0" smtClean="0">
                <a:solidFill>
                  <a:schemeClr val="tx2"/>
                </a:solidFill>
              </a:rPr>
              <a:t> denir.</a:t>
            </a:r>
          </a:p>
          <a:p>
            <a:r>
              <a:rPr lang="tr-TR" dirty="0" smtClean="0">
                <a:solidFill>
                  <a:schemeClr val="tx2"/>
                </a:solidFill>
              </a:rPr>
              <a:t>Grup etkinliği sırasında arkadaşları ile boyalarını paylaşan </a:t>
            </a:r>
            <a:r>
              <a:rPr lang="tr-TR" dirty="0">
                <a:solidFill>
                  <a:schemeClr val="tx2"/>
                </a:solidFill>
              </a:rPr>
              <a:t>A</a:t>
            </a:r>
            <a:r>
              <a:rPr lang="tr-TR" dirty="0" smtClean="0">
                <a:solidFill>
                  <a:schemeClr val="tx2"/>
                </a:solidFill>
              </a:rPr>
              <a:t>lper'e arkadaşının çok teşekkür ederim. Sen çok iyi bir arkadaşsın demesi sonucunda Alper’in  arkadaşlarıyla eşyalarını paylaşma davranışını sergileme sıklığının artması olumlu pekiştirmeye bir örnektir.</a:t>
            </a:r>
          </a:p>
          <a:p>
            <a:endParaRPr lang="tr-TR" dirty="0">
              <a:solidFill>
                <a:schemeClr val="tx2"/>
              </a:solidFill>
            </a:endParaRPr>
          </a:p>
        </p:txBody>
      </p:sp>
    </p:spTree>
    <p:extLst>
      <p:ext uri="{BB962C8B-B14F-4D97-AF65-F5344CB8AC3E}">
        <p14:creationId xmlns:p14="http://schemas.microsoft.com/office/powerpoint/2010/main" val="654831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99456" y="1628800"/>
            <a:ext cx="9468544" cy="3674720"/>
          </a:xfrm>
        </p:spPr>
        <p:txBody>
          <a:bodyPr/>
          <a:lstStyle/>
          <a:p>
            <a:endParaRPr lang="tr-TR" dirty="0"/>
          </a:p>
          <a:p>
            <a:r>
              <a:rPr lang="tr-TR" dirty="0" smtClean="0">
                <a:solidFill>
                  <a:schemeClr val="tx2"/>
                </a:solidFill>
              </a:rPr>
              <a:t>Bu </a:t>
            </a:r>
            <a:r>
              <a:rPr lang="tr-TR" dirty="0">
                <a:solidFill>
                  <a:schemeClr val="tx2"/>
                </a:solidFill>
              </a:rPr>
              <a:t>örnekte paylaşma davranışı </a:t>
            </a:r>
            <a:r>
              <a:rPr lang="tr-TR" dirty="0" smtClean="0">
                <a:solidFill>
                  <a:schemeClr val="tx2"/>
                </a:solidFill>
              </a:rPr>
              <a:t>pekiştirilen </a:t>
            </a:r>
            <a:r>
              <a:rPr lang="tr-TR" dirty="0">
                <a:solidFill>
                  <a:schemeClr val="tx2"/>
                </a:solidFill>
              </a:rPr>
              <a:t>ya da başka bir ifade ile ileride sergilenmesi </a:t>
            </a:r>
            <a:r>
              <a:rPr lang="tr-TR" dirty="0" smtClean="0">
                <a:solidFill>
                  <a:schemeClr val="tx2"/>
                </a:solidFill>
              </a:rPr>
              <a:t>sıklığı </a:t>
            </a:r>
            <a:r>
              <a:rPr lang="tr-TR" dirty="0">
                <a:solidFill>
                  <a:schemeClr val="tx2"/>
                </a:solidFill>
              </a:rPr>
              <a:t>artması beklenen </a:t>
            </a:r>
            <a:r>
              <a:rPr lang="tr-TR" dirty="0" smtClean="0">
                <a:solidFill>
                  <a:schemeClr val="tx2"/>
                </a:solidFill>
              </a:rPr>
              <a:t>davranış; </a:t>
            </a:r>
            <a:r>
              <a:rPr lang="tr-TR" dirty="0">
                <a:solidFill>
                  <a:schemeClr val="tx2"/>
                </a:solidFill>
              </a:rPr>
              <a:t>arkadaşının </a:t>
            </a:r>
            <a:r>
              <a:rPr lang="tr-TR" dirty="0" smtClean="0">
                <a:solidFill>
                  <a:schemeClr val="tx2"/>
                </a:solidFill>
              </a:rPr>
              <a:t>‘Çok </a:t>
            </a:r>
            <a:r>
              <a:rPr lang="tr-TR" dirty="0">
                <a:solidFill>
                  <a:schemeClr val="tx2"/>
                </a:solidFill>
              </a:rPr>
              <a:t>teşekkür </a:t>
            </a:r>
            <a:r>
              <a:rPr lang="tr-TR" dirty="0" smtClean="0">
                <a:solidFill>
                  <a:schemeClr val="tx2"/>
                </a:solidFill>
              </a:rPr>
              <a:t>ederim. Sen </a:t>
            </a:r>
            <a:r>
              <a:rPr lang="tr-TR" dirty="0">
                <a:solidFill>
                  <a:schemeClr val="tx2"/>
                </a:solidFill>
              </a:rPr>
              <a:t>çok iyi bir </a:t>
            </a:r>
            <a:r>
              <a:rPr lang="tr-TR" dirty="0" smtClean="0">
                <a:solidFill>
                  <a:schemeClr val="tx2"/>
                </a:solidFill>
              </a:rPr>
              <a:t>arkadaşsın.’ </a:t>
            </a:r>
            <a:r>
              <a:rPr lang="tr-TR" dirty="0">
                <a:solidFill>
                  <a:schemeClr val="tx2"/>
                </a:solidFill>
              </a:rPr>
              <a:t>demesi ise ortama giren hoşa giden </a:t>
            </a:r>
            <a:r>
              <a:rPr lang="tr-TR" dirty="0" smtClean="0">
                <a:solidFill>
                  <a:schemeClr val="tx2"/>
                </a:solidFill>
              </a:rPr>
              <a:t>uyaran, </a:t>
            </a:r>
            <a:r>
              <a:rPr lang="tr-TR" dirty="0">
                <a:solidFill>
                  <a:schemeClr val="tx2"/>
                </a:solidFill>
              </a:rPr>
              <a:t>Başka bir ifade ile </a:t>
            </a:r>
            <a:r>
              <a:rPr lang="tr-TR" dirty="0" err="1" smtClean="0">
                <a:solidFill>
                  <a:schemeClr val="tx2"/>
                </a:solidFill>
              </a:rPr>
              <a:t>pekiştireçtir</a:t>
            </a:r>
            <a:r>
              <a:rPr lang="tr-TR" dirty="0" smtClean="0">
                <a:solidFill>
                  <a:schemeClr val="tx2"/>
                </a:solidFill>
              </a:rPr>
              <a:t>. </a:t>
            </a:r>
            <a:r>
              <a:rPr lang="tr-TR" dirty="0" err="1" smtClean="0">
                <a:solidFill>
                  <a:schemeClr val="tx2"/>
                </a:solidFill>
              </a:rPr>
              <a:t>Pekiştireçler</a:t>
            </a:r>
            <a:r>
              <a:rPr lang="tr-TR" dirty="0" smtClean="0">
                <a:solidFill>
                  <a:schemeClr val="tx2"/>
                </a:solidFill>
              </a:rPr>
              <a:t> </a:t>
            </a:r>
            <a:r>
              <a:rPr lang="tr-TR" dirty="0">
                <a:solidFill>
                  <a:schemeClr val="tx2"/>
                </a:solidFill>
              </a:rPr>
              <a:t>öğrenilmemiş </a:t>
            </a:r>
            <a:r>
              <a:rPr lang="tr-TR" dirty="0" err="1">
                <a:solidFill>
                  <a:schemeClr val="tx2"/>
                </a:solidFill>
              </a:rPr>
              <a:t>pekiştireçler</a:t>
            </a:r>
            <a:r>
              <a:rPr lang="tr-TR" dirty="0">
                <a:solidFill>
                  <a:schemeClr val="tx2"/>
                </a:solidFill>
              </a:rPr>
              <a:t> </a:t>
            </a:r>
            <a:r>
              <a:rPr lang="tr-TR" dirty="0" smtClean="0">
                <a:solidFill>
                  <a:schemeClr val="tx2"/>
                </a:solidFill>
              </a:rPr>
              <a:t>(birincil </a:t>
            </a:r>
            <a:r>
              <a:rPr lang="tr-TR" dirty="0" err="1" smtClean="0">
                <a:solidFill>
                  <a:schemeClr val="tx2"/>
                </a:solidFill>
              </a:rPr>
              <a:t>pekiştireçler</a:t>
            </a:r>
            <a:r>
              <a:rPr lang="tr-TR" dirty="0" smtClean="0">
                <a:solidFill>
                  <a:schemeClr val="tx2"/>
                </a:solidFill>
              </a:rPr>
              <a:t>) </a:t>
            </a:r>
            <a:r>
              <a:rPr lang="tr-TR" dirty="0">
                <a:solidFill>
                  <a:schemeClr val="tx2"/>
                </a:solidFill>
              </a:rPr>
              <a:t>ve öğrenilmiş </a:t>
            </a:r>
            <a:r>
              <a:rPr lang="tr-TR" dirty="0" err="1" smtClean="0">
                <a:solidFill>
                  <a:schemeClr val="tx2"/>
                </a:solidFill>
              </a:rPr>
              <a:t>pekiştireçler</a:t>
            </a:r>
            <a:r>
              <a:rPr lang="tr-TR" dirty="0" smtClean="0">
                <a:solidFill>
                  <a:schemeClr val="tx2"/>
                </a:solidFill>
              </a:rPr>
              <a:t>(ikincil </a:t>
            </a:r>
            <a:r>
              <a:rPr lang="tr-TR" dirty="0" err="1" smtClean="0">
                <a:solidFill>
                  <a:schemeClr val="tx2"/>
                </a:solidFill>
              </a:rPr>
              <a:t>pekiştireçler</a:t>
            </a:r>
            <a:r>
              <a:rPr lang="tr-TR" dirty="0" smtClean="0">
                <a:solidFill>
                  <a:schemeClr val="tx2"/>
                </a:solidFill>
              </a:rPr>
              <a:t>) olmak </a:t>
            </a:r>
            <a:r>
              <a:rPr lang="tr-TR" dirty="0">
                <a:solidFill>
                  <a:schemeClr val="tx2"/>
                </a:solidFill>
              </a:rPr>
              <a:t>üzere ikiye </a:t>
            </a:r>
            <a:r>
              <a:rPr lang="tr-TR" dirty="0" smtClean="0">
                <a:solidFill>
                  <a:schemeClr val="tx2"/>
                </a:solidFill>
              </a:rPr>
              <a:t>ayrılır.</a:t>
            </a:r>
            <a:endParaRPr lang="tr-TR" dirty="0">
              <a:solidFill>
                <a:schemeClr val="tx2"/>
              </a:solidFill>
            </a:endParaRPr>
          </a:p>
          <a:p>
            <a:endParaRPr lang="tr-TR" dirty="0">
              <a:solidFill>
                <a:schemeClr val="tx2"/>
              </a:solidFill>
            </a:endParaRPr>
          </a:p>
        </p:txBody>
      </p:sp>
    </p:spTree>
    <p:extLst>
      <p:ext uri="{BB962C8B-B14F-4D97-AF65-F5344CB8AC3E}">
        <p14:creationId xmlns:p14="http://schemas.microsoft.com/office/powerpoint/2010/main" val="3865929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11424" y="980728"/>
            <a:ext cx="9756576" cy="4322792"/>
          </a:xfrm>
        </p:spPr>
        <p:txBody>
          <a:bodyPr/>
          <a:lstStyle/>
          <a:p>
            <a:pPr marL="0" indent="0">
              <a:buNone/>
            </a:pPr>
            <a:r>
              <a:rPr lang="tr-TR" dirty="0" smtClean="0">
                <a:solidFill>
                  <a:schemeClr val="accent4"/>
                </a:solidFill>
              </a:rPr>
              <a:t>OLUMSUZ PEKİŞTİRME</a:t>
            </a:r>
          </a:p>
          <a:p>
            <a:r>
              <a:rPr lang="tr-TR" dirty="0" smtClean="0">
                <a:solidFill>
                  <a:schemeClr val="tx2"/>
                </a:solidFill>
              </a:rPr>
              <a:t>Bir </a:t>
            </a:r>
            <a:r>
              <a:rPr lang="tr-TR" dirty="0">
                <a:solidFill>
                  <a:schemeClr val="tx2"/>
                </a:solidFill>
              </a:rPr>
              <a:t>davranış izleyen durumda ortamdaki itici </a:t>
            </a:r>
            <a:r>
              <a:rPr lang="tr-TR" dirty="0" smtClean="0">
                <a:solidFill>
                  <a:schemeClr val="tx2"/>
                </a:solidFill>
              </a:rPr>
              <a:t>uyarının </a:t>
            </a:r>
            <a:r>
              <a:rPr lang="tr-TR" dirty="0">
                <a:solidFill>
                  <a:schemeClr val="tx2"/>
                </a:solidFill>
              </a:rPr>
              <a:t>çekilmesi ile o davranışın yapılma olasılığının </a:t>
            </a:r>
            <a:r>
              <a:rPr lang="tr-TR" dirty="0" smtClean="0">
                <a:solidFill>
                  <a:schemeClr val="tx2"/>
                </a:solidFill>
              </a:rPr>
              <a:t>artmasıdır. </a:t>
            </a:r>
            <a:r>
              <a:rPr lang="tr-TR" dirty="0">
                <a:solidFill>
                  <a:schemeClr val="tx2"/>
                </a:solidFill>
              </a:rPr>
              <a:t>Örneğin ders çalışırken açık </a:t>
            </a:r>
            <a:r>
              <a:rPr lang="tr-TR" dirty="0" smtClean="0">
                <a:solidFill>
                  <a:schemeClr val="tx2"/>
                </a:solidFill>
              </a:rPr>
              <a:t>pencereden </a:t>
            </a:r>
            <a:r>
              <a:rPr lang="tr-TR" dirty="0">
                <a:solidFill>
                  <a:schemeClr val="tx2"/>
                </a:solidFill>
              </a:rPr>
              <a:t>gelen gürültü </a:t>
            </a:r>
            <a:r>
              <a:rPr lang="tr-TR" dirty="0" smtClean="0">
                <a:solidFill>
                  <a:schemeClr val="tx2"/>
                </a:solidFill>
              </a:rPr>
              <a:t>dikkatinizi dağıtıyor </a:t>
            </a:r>
            <a:r>
              <a:rPr lang="tr-TR" dirty="0">
                <a:solidFill>
                  <a:schemeClr val="tx2"/>
                </a:solidFill>
              </a:rPr>
              <a:t>olursa pencereyi </a:t>
            </a:r>
            <a:r>
              <a:rPr lang="tr-TR" dirty="0" smtClean="0">
                <a:solidFill>
                  <a:schemeClr val="tx2"/>
                </a:solidFill>
              </a:rPr>
              <a:t>kapatırsınız. Ortamda </a:t>
            </a:r>
            <a:r>
              <a:rPr lang="tr-TR" dirty="0">
                <a:solidFill>
                  <a:schemeClr val="tx2"/>
                </a:solidFill>
              </a:rPr>
              <a:t>bir itici bir </a:t>
            </a:r>
            <a:r>
              <a:rPr lang="tr-TR" dirty="0" smtClean="0">
                <a:solidFill>
                  <a:schemeClr val="tx2"/>
                </a:solidFill>
              </a:rPr>
              <a:t>uyaranın </a:t>
            </a:r>
            <a:r>
              <a:rPr lang="tr-TR" dirty="0">
                <a:solidFill>
                  <a:schemeClr val="tx2"/>
                </a:solidFill>
              </a:rPr>
              <a:t>varlığını gerektirdiği ve kaçma kaçınma davranışlarında artışı neden olabileceği için olumsuz pekiştirme eğitim ortamlarında sıkça kullanımı uygun </a:t>
            </a:r>
            <a:r>
              <a:rPr lang="tr-TR" dirty="0" smtClean="0">
                <a:solidFill>
                  <a:schemeClr val="tx2"/>
                </a:solidFill>
              </a:rPr>
              <a:t>değildir.</a:t>
            </a:r>
          </a:p>
          <a:p>
            <a:r>
              <a:rPr lang="tr-TR" dirty="0" smtClean="0">
                <a:solidFill>
                  <a:schemeClr val="tx2"/>
                </a:solidFill>
              </a:rPr>
              <a:t> Kaçma </a:t>
            </a:r>
            <a:r>
              <a:rPr lang="tr-TR" dirty="0">
                <a:solidFill>
                  <a:schemeClr val="tx2"/>
                </a:solidFill>
              </a:rPr>
              <a:t>hoşa gitmeyen itici </a:t>
            </a:r>
            <a:r>
              <a:rPr lang="tr-TR" dirty="0" smtClean="0">
                <a:solidFill>
                  <a:schemeClr val="tx2"/>
                </a:solidFill>
              </a:rPr>
              <a:t>uyaranın </a:t>
            </a:r>
            <a:r>
              <a:rPr lang="tr-TR" dirty="0">
                <a:solidFill>
                  <a:schemeClr val="tx2"/>
                </a:solidFill>
              </a:rPr>
              <a:t>ya da durumun sona </a:t>
            </a:r>
            <a:r>
              <a:rPr lang="tr-TR" dirty="0" err="1" smtClean="0">
                <a:solidFill>
                  <a:schemeClr val="tx2"/>
                </a:solidFill>
              </a:rPr>
              <a:t>ermesi,kaçınma</a:t>
            </a:r>
            <a:r>
              <a:rPr lang="tr-TR" dirty="0" smtClean="0">
                <a:solidFill>
                  <a:schemeClr val="tx2"/>
                </a:solidFill>
              </a:rPr>
              <a:t> </a:t>
            </a:r>
            <a:r>
              <a:rPr lang="tr-TR" dirty="0">
                <a:solidFill>
                  <a:schemeClr val="tx2"/>
                </a:solidFill>
              </a:rPr>
              <a:t>hoşa gitmeyen itici </a:t>
            </a:r>
            <a:r>
              <a:rPr lang="tr-TR" dirty="0" smtClean="0">
                <a:solidFill>
                  <a:schemeClr val="tx2"/>
                </a:solidFill>
              </a:rPr>
              <a:t>uyarının </a:t>
            </a:r>
            <a:r>
              <a:rPr lang="tr-TR" dirty="0">
                <a:solidFill>
                  <a:schemeClr val="tx2"/>
                </a:solidFill>
              </a:rPr>
              <a:t>ya da durumun ortaya çıkmasının engellenmesidir.</a:t>
            </a:r>
          </a:p>
          <a:p>
            <a:endParaRPr lang="tr-TR" dirty="0">
              <a:solidFill>
                <a:schemeClr val="tx2"/>
              </a:solidFill>
            </a:endParaRPr>
          </a:p>
        </p:txBody>
      </p:sp>
    </p:spTree>
    <p:extLst>
      <p:ext uri="{BB962C8B-B14F-4D97-AF65-F5344CB8AC3E}">
        <p14:creationId xmlns:p14="http://schemas.microsoft.com/office/powerpoint/2010/main" val="2083090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71464" y="908720"/>
            <a:ext cx="9396536" cy="4394800"/>
          </a:xfrm>
        </p:spPr>
        <p:txBody>
          <a:bodyPr/>
          <a:lstStyle/>
          <a:p>
            <a:r>
              <a:rPr lang="tr-TR" dirty="0" smtClean="0">
                <a:solidFill>
                  <a:schemeClr val="tx2"/>
                </a:solidFill>
              </a:rPr>
              <a:t>Kaçma ve kaçınmayı bir örnek üzerinde anlatalım: </a:t>
            </a:r>
            <a:r>
              <a:rPr lang="tr-TR" dirty="0">
                <a:solidFill>
                  <a:schemeClr val="tx2"/>
                </a:solidFill>
              </a:rPr>
              <a:t>S</a:t>
            </a:r>
            <a:r>
              <a:rPr lang="tr-TR" dirty="0" smtClean="0">
                <a:solidFill>
                  <a:schemeClr val="tx2"/>
                </a:solidFill>
              </a:rPr>
              <a:t>evim </a:t>
            </a:r>
            <a:r>
              <a:rPr lang="tr-TR" dirty="0" err="1" smtClean="0">
                <a:solidFill>
                  <a:schemeClr val="tx2"/>
                </a:solidFill>
              </a:rPr>
              <a:t>öğretme’nin</a:t>
            </a:r>
            <a:r>
              <a:rPr lang="tr-TR" dirty="0" smtClean="0">
                <a:solidFill>
                  <a:schemeClr val="tx2"/>
                </a:solidFill>
              </a:rPr>
              <a:t> her gün düzenli ödev kontrolü yaptığını ve ödevlerini yapmayan öğrencilere eksi(-) verdiğini düşünelim. Bu durumu bilen </a:t>
            </a:r>
            <a:r>
              <a:rPr lang="tr-TR" dirty="0">
                <a:solidFill>
                  <a:schemeClr val="tx2"/>
                </a:solidFill>
              </a:rPr>
              <a:t>S</a:t>
            </a:r>
            <a:r>
              <a:rPr lang="tr-TR" dirty="0" smtClean="0">
                <a:solidFill>
                  <a:schemeClr val="tx2"/>
                </a:solidFill>
              </a:rPr>
              <a:t>arp'ın ödevini yapmadığı günlerde okula devamsızlık yapması ve (-) almaktan kurtulması kaçınmaya örnek olarak verilebilir.</a:t>
            </a:r>
          </a:p>
          <a:p>
            <a:r>
              <a:rPr lang="tr-TR" dirty="0" smtClean="0">
                <a:solidFill>
                  <a:schemeClr val="tx2"/>
                </a:solidFill>
              </a:rPr>
              <a:t> </a:t>
            </a:r>
            <a:r>
              <a:rPr lang="tr-TR" dirty="0">
                <a:solidFill>
                  <a:schemeClr val="tx2"/>
                </a:solidFill>
              </a:rPr>
              <a:t>Ö</a:t>
            </a:r>
            <a:r>
              <a:rPr lang="tr-TR" dirty="0" smtClean="0">
                <a:solidFill>
                  <a:schemeClr val="tx2"/>
                </a:solidFill>
              </a:rPr>
              <a:t>devini yapmadan okula giden </a:t>
            </a:r>
            <a:r>
              <a:rPr lang="tr-TR" dirty="0">
                <a:solidFill>
                  <a:schemeClr val="tx2"/>
                </a:solidFill>
              </a:rPr>
              <a:t>S</a:t>
            </a:r>
            <a:r>
              <a:rPr lang="tr-TR" dirty="0" smtClean="0">
                <a:solidFill>
                  <a:schemeClr val="tx2"/>
                </a:solidFill>
              </a:rPr>
              <a:t>arp'ın ödev kontrolünden önce öğretmenin yanına giderek şiddetli ağlaması ya da ‘Öğretmenim söz veriyorum, tüm ödevlerimi bitireceğim diyerek yalvarması’ sonucunda öğretmenin Sarp’a (-) vermemesi kaçma davranışını örnek olarak verilebilir.</a:t>
            </a:r>
          </a:p>
          <a:p>
            <a:r>
              <a:rPr lang="tr-TR" dirty="0">
                <a:solidFill>
                  <a:schemeClr val="tx2"/>
                </a:solidFill>
              </a:rPr>
              <a:t>B</a:t>
            </a:r>
            <a:r>
              <a:rPr lang="tr-TR" dirty="0" smtClean="0">
                <a:solidFill>
                  <a:schemeClr val="tx2"/>
                </a:solidFill>
              </a:rPr>
              <a:t>u durumda ağlama ya da yalvarma davranışının sergilenme olasılığı </a:t>
            </a:r>
            <a:r>
              <a:rPr lang="tr-TR" dirty="0" err="1" smtClean="0">
                <a:solidFill>
                  <a:schemeClr val="tx2"/>
                </a:solidFill>
              </a:rPr>
              <a:t>artar.Bu</a:t>
            </a:r>
            <a:r>
              <a:rPr lang="tr-TR" dirty="0" smtClean="0">
                <a:solidFill>
                  <a:schemeClr val="tx2"/>
                </a:solidFill>
              </a:rPr>
              <a:t> örnekler uygun olmayan davranışların pekiştirdiğini göstermektedir.</a:t>
            </a:r>
          </a:p>
          <a:p>
            <a:r>
              <a:rPr lang="tr-TR" dirty="0" smtClean="0">
                <a:solidFill>
                  <a:schemeClr val="tx2"/>
                </a:solidFill>
              </a:rPr>
              <a:t> </a:t>
            </a:r>
            <a:r>
              <a:rPr lang="tr-TR" dirty="0">
                <a:solidFill>
                  <a:schemeClr val="tx2"/>
                </a:solidFill>
              </a:rPr>
              <a:t>P</a:t>
            </a:r>
            <a:r>
              <a:rPr lang="tr-TR" dirty="0" smtClean="0">
                <a:solidFill>
                  <a:schemeClr val="tx2"/>
                </a:solidFill>
              </a:rPr>
              <a:t>ekiştirmenin başarısı, pekiştirme ve pekiştirme tarifelerinin doğru kullanımına ve etkili </a:t>
            </a:r>
            <a:r>
              <a:rPr lang="tr-TR" dirty="0" err="1" smtClean="0">
                <a:solidFill>
                  <a:schemeClr val="tx2"/>
                </a:solidFill>
              </a:rPr>
              <a:t>pekiştireçlerin</a:t>
            </a:r>
            <a:r>
              <a:rPr lang="tr-TR" dirty="0" smtClean="0">
                <a:solidFill>
                  <a:schemeClr val="tx2"/>
                </a:solidFill>
              </a:rPr>
              <a:t> belirlenmesine bağlıdır.</a:t>
            </a:r>
          </a:p>
        </p:txBody>
      </p:sp>
    </p:spTree>
    <p:extLst>
      <p:ext uri="{BB962C8B-B14F-4D97-AF65-F5344CB8AC3E}">
        <p14:creationId xmlns:p14="http://schemas.microsoft.com/office/powerpoint/2010/main" val="3436953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71464" y="1052736"/>
            <a:ext cx="9865096" cy="4250784"/>
          </a:xfrm>
        </p:spPr>
        <p:txBody>
          <a:bodyPr/>
          <a:lstStyle/>
          <a:p>
            <a:pPr marL="0" indent="0">
              <a:buNone/>
            </a:pPr>
            <a:r>
              <a:rPr lang="tr-TR" dirty="0" smtClean="0">
                <a:solidFill>
                  <a:schemeClr val="accent4"/>
                </a:solidFill>
              </a:rPr>
              <a:t>SEMBOL PEKİŞTİRME</a:t>
            </a:r>
          </a:p>
          <a:p>
            <a:r>
              <a:rPr lang="tr-TR" dirty="0" smtClean="0"/>
              <a:t> </a:t>
            </a:r>
            <a:r>
              <a:rPr lang="tr-TR" dirty="0">
                <a:solidFill>
                  <a:schemeClr val="tx2"/>
                </a:solidFill>
              </a:rPr>
              <a:t>Sembol pekiştirme </a:t>
            </a:r>
            <a:r>
              <a:rPr lang="tr-TR" dirty="0" err="1">
                <a:solidFill>
                  <a:schemeClr val="tx2"/>
                </a:solidFill>
              </a:rPr>
              <a:t>pekiştireç</a:t>
            </a:r>
            <a:r>
              <a:rPr lang="tr-TR" dirty="0">
                <a:solidFill>
                  <a:schemeClr val="tx2"/>
                </a:solidFill>
              </a:rPr>
              <a:t> olma özelliği taşımayan sembollerin </a:t>
            </a:r>
            <a:r>
              <a:rPr lang="tr-TR" dirty="0" smtClean="0">
                <a:solidFill>
                  <a:schemeClr val="tx2"/>
                </a:solidFill>
              </a:rPr>
              <a:t>‘marka, yıldız vb. hedef </a:t>
            </a:r>
            <a:r>
              <a:rPr lang="tr-TR" dirty="0">
                <a:solidFill>
                  <a:schemeClr val="tx2"/>
                </a:solidFill>
              </a:rPr>
              <a:t>davranışın hemen ardından sunulduğu daha önceden belirlenen belli miktarda sembolü ulaşıldıktan sonra bu sembollerin istenen </a:t>
            </a:r>
            <a:r>
              <a:rPr lang="tr-TR" dirty="0" err="1">
                <a:solidFill>
                  <a:schemeClr val="tx2"/>
                </a:solidFill>
              </a:rPr>
              <a:t>pekiştireçler</a:t>
            </a:r>
            <a:r>
              <a:rPr lang="tr-TR" dirty="0">
                <a:solidFill>
                  <a:schemeClr val="tx2"/>
                </a:solidFill>
              </a:rPr>
              <a:t> ile değiştirilmesini sağlandığı pekiştirme sürecidir.</a:t>
            </a:r>
          </a:p>
          <a:p>
            <a:r>
              <a:rPr lang="tr-TR" dirty="0">
                <a:solidFill>
                  <a:schemeClr val="tx2"/>
                </a:solidFill>
              </a:rPr>
              <a:t> Sembol pekiştirme sisteme uygun </a:t>
            </a:r>
            <a:r>
              <a:rPr lang="tr-TR" dirty="0" smtClean="0">
                <a:solidFill>
                  <a:schemeClr val="tx2"/>
                </a:solidFill>
              </a:rPr>
              <a:t>öğrenci davranışlarını pekiştirmek </a:t>
            </a:r>
            <a:r>
              <a:rPr lang="tr-TR" dirty="0">
                <a:solidFill>
                  <a:schemeClr val="tx2"/>
                </a:solidFill>
              </a:rPr>
              <a:t>ve uygun olmayan davranışları azaltmak için bireysel olarak ya da geniş öğrenci grupları ile kullanılabilen bir </a:t>
            </a:r>
            <a:r>
              <a:rPr lang="tr-TR" dirty="0" smtClean="0">
                <a:solidFill>
                  <a:schemeClr val="tx2"/>
                </a:solidFill>
              </a:rPr>
              <a:t>güdüleyicidir.</a:t>
            </a:r>
            <a:endParaRPr lang="tr-TR" dirty="0">
              <a:solidFill>
                <a:schemeClr val="tx2"/>
              </a:solidFill>
            </a:endParaRPr>
          </a:p>
          <a:p>
            <a:r>
              <a:rPr lang="tr-TR" dirty="0" smtClean="0">
                <a:solidFill>
                  <a:schemeClr val="tx2"/>
                </a:solidFill>
              </a:rPr>
              <a:t>Sembol pekiştirmenin özellikle farklı yaştaki öğrenme yetersizliği gösteren </a:t>
            </a:r>
            <a:r>
              <a:rPr lang="tr-TR" dirty="0" err="1" smtClean="0">
                <a:solidFill>
                  <a:schemeClr val="tx2"/>
                </a:solidFill>
              </a:rPr>
              <a:t>öğrenciler,psikiyatrik</a:t>
            </a:r>
            <a:r>
              <a:rPr lang="tr-TR" dirty="0" smtClean="0">
                <a:solidFill>
                  <a:schemeClr val="tx2"/>
                </a:solidFill>
              </a:rPr>
              <a:t> </a:t>
            </a:r>
            <a:r>
              <a:rPr lang="tr-TR" dirty="0" err="1" smtClean="0">
                <a:solidFill>
                  <a:schemeClr val="tx2"/>
                </a:solidFill>
              </a:rPr>
              <a:t>hastalar,hiperaktif</a:t>
            </a:r>
            <a:r>
              <a:rPr lang="tr-TR" dirty="0" smtClean="0">
                <a:solidFill>
                  <a:schemeClr val="tx2"/>
                </a:solidFill>
              </a:rPr>
              <a:t>  öğrenciler, davranış </a:t>
            </a:r>
            <a:r>
              <a:rPr lang="tr-TR" dirty="0">
                <a:solidFill>
                  <a:schemeClr val="tx2"/>
                </a:solidFill>
              </a:rPr>
              <a:t>bozukluğu olan öğrenciler için ve genel eğitim sınıflarında sınıf kontrolü sağlamak amacıyla kullanıldığında etkili olduğunu gösteren bulgular bulunmaktadır.</a:t>
            </a:r>
          </a:p>
          <a:p>
            <a:endParaRPr lang="tr-TR" dirty="0">
              <a:solidFill>
                <a:schemeClr val="tx2"/>
              </a:solidFill>
            </a:endParaRPr>
          </a:p>
        </p:txBody>
      </p:sp>
    </p:spTree>
    <p:extLst>
      <p:ext uri="{BB962C8B-B14F-4D97-AF65-F5344CB8AC3E}">
        <p14:creationId xmlns:p14="http://schemas.microsoft.com/office/powerpoint/2010/main" val="150612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55440" y="1700808"/>
            <a:ext cx="10009112" cy="3602712"/>
          </a:xfrm>
        </p:spPr>
        <p:txBody>
          <a:bodyPr/>
          <a:lstStyle/>
          <a:p>
            <a:r>
              <a:rPr lang="tr-TR" dirty="0" smtClean="0">
                <a:solidFill>
                  <a:schemeClr val="tx2"/>
                </a:solidFill>
              </a:rPr>
              <a:t>Tipik bir sembol pekiştirme sistemi hedef </a:t>
            </a:r>
            <a:r>
              <a:rPr lang="tr-TR" dirty="0" err="1" smtClean="0">
                <a:solidFill>
                  <a:schemeClr val="tx2"/>
                </a:solidFill>
              </a:rPr>
              <a:t>davranışları,onların</a:t>
            </a:r>
            <a:r>
              <a:rPr lang="tr-TR" dirty="0" smtClean="0">
                <a:solidFill>
                  <a:schemeClr val="tx2"/>
                </a:solidFill>
              </a:rPr>
              <a:t> karşılıkları olan sembolleri, </a:t>
            </a:r>
            <a:r>
              <a:rPr lang="tr-TR" dirty="0" err="1" smtClean="0">
                <a:solidFill>
                  <a:schemeClr val="tx2"/>
                </a:solidFill>
              </a:rPr>
              <a:t>pekiştireç</a:t>
            </a:r>
            <a:r>
              <a:rPr lang="tr-TR" dirty="0" smtClean="0">
                <a:solidFill>
                  <a:schemeClr val="tx2"/>
                </a:solidFill>
              </a:rPr>
              <a:t> için değeri belirlenen sembol miktarlarını ve </a:t>
            </a:r>
            <a:r>
              <a:rPr lang="tr-TR" dirty="0" err="1" smtClean="0">
                <a:solidFill>
                  <a:schemeClr val="tx2"/>
                </a:solidFill>
              </a:rPr>
              <a:t>pekiştireç</a:t>
            </a:r>
            <a:r>
              <a:rPr lang="tr-TR" dirty="0" smtClean="0">
                <a:solidFill>
                  <a:schemeClr val="tx2"/>
                </a:solidFill>
              </a:rPr>
              <a:t> menüsünü içerir.</a:t>
            </a:r>
          </a:p>
          <a:p>
            <a:r>
              <a:rPr lang="tr-TR" dirty="0" smtClean="0">
                <a:solidFill>
                  <a:schemeClr val="tx2"/>
                </a:solidFill>
              </a:rPr>
              <a:t>Sembol pekiştirme için tek bir hedef davranış belirlenebilir.</a:t>
            </a:r>
          </a:p>
          <a:p>
            <a:r>
              <a:rPr lang="tr-TR" dirty="0" smtClean="0">
                <a:solidFill>
                  <a:schemeClr val="tx2"/>
                </a:solidFill>
              </a:rPr>
              <a:t>Örneğin 10 dakika süresince yerinde oturduğunda öğretmeni </a:t>
            </a:r>
            <a:r>
              <a:rPr lang="tr-TR" dirty="0">
                <a:solidFill>
                  <a:schemeClr val="tx2"/>
                </a:solidFill>
              </a:rPr>
              <a:t>A</a:t>
            </a:r>
            <a:r>
              <a:rPr lang="tr-TR" dirty="0" smtClean="0">
                <a:solidFill>
                  <a:schemeClr val="tx2"/>
                </a:solidFill>
              </a:rPr>
              <a:t>li'ye bir jeton verebilir. Ali gün boyunca 10 jeton kazandığında kendisine </a:t>
            </a:r>
            <a:r>
              <a:rPr lang="tr-TR" dirty="0" err="1" smtClean="0">
                <a:solidFill>
                  <a:schemeClr val="tx2"/>
                </a:solidFill>
              </a:rPr>
              <a:t>pekiştireç</a:t>
            </a:r>
            <a:r>
              <a:rPr lang="tr-TR" dirty="0" smtClean="0">
                <a:solidFill>
                  <a:schemeClr val="tx2"/>
                </a:solidFill>
              </a:rPr>
              <a:t> menüsünden yer alan </a:t>
            </a:r>
            <a:r>
              <a:rPr lang="tr-TR" dirty="0" err="1" smtClean="0">
                <a:solidFill>
                  <a:schemeClr val="tx2"/>
                </a:solidFill>
              </a:rPr>
              <a:t>pekiştireçlerden</a:t>
            </a:r>
            <a:r>
              <a:rPr lang="tr-TR" dirty="0" smtClean="0">
                <a:solidFill>
                  <a:schemeClr val="tx2"/>
                </a:solidFill>
              </a:rPr>
              <a:t> birisini seçmesi için izin verilebilir.</a:t>
            </a:r>
            <a:endParaRPr lang="tr-TR" dirty="0">
              <a:solidFill>
                <a:schemeClr val="tx2"/>
              </a:solidFill>
            </a:endParaRPr>
          </a:p>
        </p:txBody>
      </p:sp>
    </p:spTree>
    <p:extLst>
      <p:ext uri="{BB962C8B-B14F-4D97-AF65-F5344CB8AC3E}">
        <p14:creationId xmlns:p14="http://schemas.microsoft.com/office/powerpoint/2010/main" val="2207165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Şekil 5.1.Sembol pekiştirme sürecinde kullanılabilecek menü örneği</a:t>
            </a:r>
            <a:endParaRPr lang="tr-TR" dirty="0"/>
          </a:p>
        </p:txBody>
      </p:sp>
      <p:pic>
        <p:nvPicPr>
          <p:cNvPr id="4" name="İçerik Yer Tutucusu 3"/>
          <p:cNvPicPr>
            <a:picLocks noGrp="1" noChangeAspect="1"/>
          </p:cNvPicPr>
          <p:nvPr>
            <p:ph idx="1"/>
          </p:nvPr>
        </p:nvPicPr>
        <p:blipFill>
          <a:blip r:embed="rId2"/>
          <a:stretch>
            <a:fillRect/>
          </a:stretch>
        </p:blipFill>
        <p:spPr>
          <a:xfrm>
            <a:off x="1055440" y="1628800"/>
            <a:ext cx="8712968" cy="4391595"/>
          </a:xfrm>
          <a:prstGeom prst="rect">
            <a:avLst/>
          </a:prstGeom>
        </p:spPr>
      </p:pic>
    </p:spTree>
    <p:extLst>
      <p:ext uri="{BB962C8B-B14F-4D97-AF65-F5344CB8AC3E}">
        <p14:creationId xmlns:p14="http://schemas.microsoft.com/office/powerpoint/2010/main" val="2823756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95400" y="1484784"/>
            <a:ext cx="9648056" cy="4248472"/>
          </a:xfrm>
        </p:spPr>
        <p:txBody>
          <a:bodyPr/>
          <a:lstStyle/>
          <a:p>
            <a:r>
              <a:rPr lang="tr-TR" dirty="0">
                <a:solidFill>
                  <a:schemeClr val="tx2"/>
                </a:solidFill>
              </a:rPr>
              <a:t>Sembol pekiştirme farklı </a:t>
            </a:r>
            <a:r>
              <a:rPr lang="tr-TR" dirty="0" smtClean="0">
                <a:solidFill>
                  <a:schemeClr val="tx2"/>
                </a:solidFill>
              </a:rPr>
              <a:t>hedef </a:t>
            </a:r>
            <a:r>
              <a:rPr lang="tr-TR" dirty="0">
                <a:solidFill>
                  <a:schemeClr val="tx2"/>
                </a:solidFill>
              </a:rPr>
              <a:t>davranışlar içinde </a:t>
            </a:r>
            <a:r>
              <a:rPr lang="tr-TR" dirty="0" smtClean="0">
                <a:solidFill>
                  <a:schemeClr val="tx2"/>
                </a:solidFill>
              </a:rPr>
              <a:t>kullanılabilir. </a:t>
            </a:r>
            <a:r>
              <a:rPr lang="tr-TR" dirty="0">
                <a:solidFill>
                  <a:schemeClr val="tx2"/>
                </a:solidFill>
              </a:rPr>
              <a:t>Örneğin Ali parmak kaldırarak </a:t>
            </a:r>
            <a:r>
              <a:rPr lang="tr-TR" dirty="0" smtClean="0">
                <a:solidFill>
                  <a:schemeClr val="tx2"/>
                </a:solidFill>
              </a:rPr>
              <a:t>söz aldığında </a:t>
            </a:r>
            <a:r>
              <a:rPr lang="tr-TR" dirty="0">
                <a:solidFill>
                  <a:schemeClr val="tx2"/>
                </a:solidFill>
              </a:rPr>
              <a:t>bir gülen </a:t>
            </a:r>
            <a:r>
              <a:rPr lang="tr-TR" dirty="0" smtClean="0">
                <a:solidFill>
                  <a:schemeClr val="tx2"/>
                </a:solidFill>
              </a:rPr>
              <a:t>yüz,10 </a:t>
            </a:r>
            <a:r>
              <a:rPr lang="tr-TR" dirty="0">
                <a:solidFill>
                  <a:schemeClr val="tx2"/>
                </a:solidFill>
              </a:rPr>
              <a:t>dakika süresince yerinde oturduğunda 3 </a:t>
            </a:r>
            <a:r>
              <a:rPr lang="tr-TR" dirty="0" smtClean="0">
                <a:solidFill>
                  <a:schemeClr val="tx2"/>
                </a:solidFill>
              </a:rPr>
              <a:t>gülen </a:t>
            </a:r>
            <a:r>
              <a:rPr lang="tr-TR" dirty="0" err="1" smtClean="0">
                <a:solidFill>
                  <a:schemeClr val="tx2"/>
                </a:solidFill>
              </a:rPr>
              <a:t>yüz,öğretmeni</a:t>
            </a:r>
            <a:r>
              <a:rPr lang="tr-TR" dirty="0" smtClean="0">
                <a:solidFill>
                  <a:schemeClr val="tx2"/>
                </a:solidFill>
              </a:rPr>
              <a:t> </a:t>
            </a:r>
            <a:r>
              <a:rPr lang="tr-TR" dirty="0">
                <a:solidFill>
                  <a:schemeClr val="tx2"/>
                </a:solidFill>
              </a:rPr>
              <a:t>tarafından sorulan soruya doğru yanıt verdin de </a:t>
            </a:r>
            <a:r>
              <a:rPr lang="tr-TR" dirty="0" smtClean="0">
                <a:solidFill>
                  <a:schemeClr val="tx2"/>
                </a:solidFill>
              </a:rPr>
              <a:t>iki </a:t>
            </a:r>
            <a:r>
              <a:rPr lang="tr-TR" dirty="0" err="1" smtClean="0">
                <a:solidFill>
                  <a:schemeClr val="tx2"/>
                </a:solidFill>
              </a:rPr>
              <a:t>gülenyüz</a:t>
            </a:r>
            <a:r>
              <a:rPr lang="tr-TR" dirty="0" smtClean="0">
                <a:solidFill>
                  <a:schemeClr val="tx2"/>
                </a:solidFill>
              </a:rPr>
              <a:t> kazanabilir.</a:t>
            </a:r>
          </a:p>
          <a:p>
            <a:r>
              <a:rPr lang="tr-TR" dirty="0" smtClean="0">
                <a:solidFill>
                  <a:schemeClr val="tx2"/>
                </a:solidFill>
              </a:rPr>
              <a:t>Günün </a:t>
            </a:r>
            <a:r>
              <a:rPr lang="tr-TR" dirty="0">
                <a:solidFill>
                  <a:schemeClr val="tx2"/>
                </a:solidFill>
              </a:rPr>
              <a:t>sonunda Ali'nin topladığı Gülen yüzleri </a:t>
            </a:r>
            <a:r>
              <a:rPr lang="tr-TR" dirty="0" err="1">
                <a:solidFill>
                  <a:schemeClr val="tx2"/>
                </a:solidFill>
              </a:rPr>
              <a:t>pekiştireç</a:t>
            </a:r>
            <a:r>
              <a:rPr lang="tr-TR" dirty="0">
                <a:solidFill>
                  <a:schemeClr val="tx2"/>
                </a:solidFill>
              </a:rPr>
              <a:t> menüsünde yer alan </a:t>
            </a:r>
            <a:r>
              <a:rPr lang="tr-TR" dirty="0" err="1" smtClean="0">
                <a:solidFill>
                  <a:schemeClr val="tx2"/>
                </a:solidFill>
              </a:rPr>
              <a:t>pekiştireçlerle</a:t>
            </a:r>
            <a:r>
              <a:rPr lang="tr-TR" dirty="0" smtClean="0">
                <a:solidFill>
                  <a:schemeClr val="tx2"/>
                </a:solidFill>
              </a:rPr>
              <a:t> </a:t>
            </a:r>
            <a:r>
              <a:rPr lang="tr-TR" dirty="0">
                <a:solidFill>
                  <a:schemeClr val="tx2"/>
                </a:solidFill>
              </a:rPr>
              <a:t>değiştirmesine izin verilebilir.</a:t>
            </a:r>
          </a:p>
        </p:txBody>
      </p:sp>
    </p:spTree>
    <p:extLst>
      <p:ext uri="{BB962C8B-B14F-4D97-AF65-F5344CB8AC3E}">
        <p14:creationId xmlns:p14="http://schemas.microsoft.com/office/powerpoint/2010/main" val="3271188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1703512" y="476672"/>
            <a:ext cx="8784976" cy="6381328"/>
          </a:xfrm>
          <a:prstGeom prst="rect">
            <a:avLst/>
          </a:prstGeom>
        </p:spPr>
      </p:pic>
    </p:spTree>
    <p:extLst>
      <p:ext uri="{BB962C8B-B14F-4D97-AF65-F5344CB8AC3E}">
        <p14:creationId xmlns:p14="http://schemas.microsoft.com/office/powerpoint/2010/main" val="63709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9416" y="836712"/>
            <a:ext cx="10441160" cy="5112568"/>
          </a:xfrm>
        </p:spPr>
        <p:txBody>
          <a:bodyPr/>
          <a:lstStyle/>
          <a:p>
            <a:pPr marL="0" indent="0">
              <a:buNone/>
            </a:pPr>
            <a:endParaRPr lang="tr-TR" dirty="0"/>
          </a:p>
          <a:p>
            <a:r>
              <a:rPr lang="tr-TR" dirty="0">
                <a:solidFill>
                  <a:schemeClr val="tx2"/>
                </a:solidFill>
              </a:rPr>
              <a:t> </a:t>
            </a:r>
            <a:r>
              <a:rPr lang="tr-TR" dirty="0" smtClean="0">
                <a:solidFill>
                  <a:schemeClr val="tx2"/>
                </a:solidFill>
              </a:rPr>
              <a:t>Sembol </a:t>
            </a:r>
            <a:r>
              <a:rPr lang="tr-TR" dirty="0" err="1">
                <a:solidFill>
                  <a:schemeClr val="tx2"/>
                </a:solidFill>
              </a:rPr>
              <a:t>pekiştireçleri</a:t>
            </a:r>
            <a:r>
              <a:rPr lang="tr-TR" dirty="0">
                <a:solidFill>
                  <a:schemeClr val="tx2"/>
                </a:solidFill>
              </a:rPr>
              <a:t> kullanmaya başlamadan önce öğretmen her öğrenci için </a:t>
            </a:r>
            <a:r>
              <a:rPr lang="tr-TR" dirty="0" smtClean="0">
                <a:solidFill>
                  <a:schemeClr val="tx2"/>
                </a:solidFill>
              </a:rPr>
              <a:t>ilgi çekici </a:t>
            </a:r>
            <a:r>
              <a:rPr lang="tr-TR" dirty="0">
                <a:solidFill>
                  <a:schemeClr val="tx2"/>
                </a:solidFill>
              </a:rPr>
              <a:t>olabilecek farklı </a:t>
            </a:r>
            <a:r>
              <a:rPr lang="tr-TR" dirty="0" err="1">
                <a:solidFill>
                  <a:schemeClr val="tx2"/>
                </a:solidFill>
              </a:rPr>
              <a:t>pekiştireçler</a:t>
            </a:r>
            <a:r>
              <a:rPr lang="tr-TR" dirty="0">
                <a:solidFill>
                  <a:schemeClr val="tx2"/>
                </a:solidFill>
              </a:rPr>
              <a:t> ve sembol olarak kullanılacak bir araç Örneğin marka ya da </a:t>
            </a:r>
            <a:r>
              <a:rPr lang="tr-TR" dirty="0" smtClean="0">
                <a:solidFill>
                  <a:schemeClr val="tx2"/>
                </a:solidFill>
              </a:rPr>
              <a:t>şekil </a:t>
            </a:r>
            <a:r>
              <a:rPr lang="tr-TR" dirty="0" err="1" smtClean="0">
                <a:solidFill>
                  <a:schemeClr val="tx2"/>
                </a:solidFill>
              </a:rPr>
              <a:t>örneğın</a:t>
            </a:r>
            <a:r>
              <a:rPr lang="tr-TR" dirty="0" smtClean="0">
                <a:solidFill>
                  <a:schemeClr val="tx2"/>
                </a:solidFill>
              </a:rPr>
              <a:t> (yıldız, artı vb.)belirlemelidir</a:t>
            </a:r>
            <a:r>
              <a:rPr lang="tr-TR" dirty="0">
                <a:solidFill>
                  <a:schemeClr val="tx2"/>
                </a:solidFill>
              </a:rPr>
              <a:t>.</a:t>
            </a:r>
          </a:p>
          <a:p>
            <a:r>
              <a:rPr lang="tr-TR" dirty="0" smtClean="0">
                <a:solidFill>
                  <a:schemeClr val="tx2"/>
                </a:solidFill>
              </a:rPr>
              <a:t> Sembollerin öğrencinin günlük hayatta kolay ulaşamayacağı cinsten olmasına özen gösterilmelidir.</a:t>
            </a:r>
          </a:p>
          <a:p>
            <a:r>
              <a:rPr lang="tr-TR" dirty="0" smtClean="0">
                <a:solidFill>
                  <a:schemeClr val="tx2"/>
                </a:solidFill>
              </a:rPr>
              <a:t> Öğrencilerin sembolleri </a:t>
            </a:r>
            <a:r>
              <a:rPr lang="tr-TR" dirty="0">
                <a:solidFill>
                  <a:schemeClr val="tx2"/>
                </a:solidFill>
              </a:rPr>
              <a:t>nasıl </a:t>
            </a:r>
            <a:r>
              <a:rPr lang="tr-TR" dirty="0" smtClean="0">
                <a:solidFill>
                  <a:schemeClr val="tx2"/>
                </a:solidFill>
              </a:rPr>
              <a:t>kazanacağı, </a:t>
            </a:r>
            <a:r>
              <a:rPr lang="tr-TR" dirty="0">
                <a:solidFill>
                  <a:schemeClr val="tx2"/>
                </a:solidFill>
              </a:rPr>
              <a:t>dönüştürme oranı ve zamanı belirlenmelidir.</a:t>
            </a:r>
          </a:p>
          <a:p>
            <a:r>
              <a:rPr lang="tr-TR" dirty="0">
                <a:solidFill>
                  <a:schemeClr val="tx2"/>
                </a:solidFill>
              </a:rPr>
              <a:t> Ayrıca öğretmen sembollerin yanlışlıkla el değiştirmemesini de sağlamalıdır</a:t>
            </a:r>
          </a:p>
          <a:p>
            <a:r>
              <a:rPr lang="tr-TR" dirty="0">
                <a:solidFill>
                  <a:schemeClr val="tx2"/>
                </a:solidFill>
              </a:rPr>
              <a:t> </a:t>
            </a:r>
            <a:r>
              <a:rPr lang="tr-TR" dirty="0" err="1" smtClean="0">
                <a:solidFill>
                  <a:schemeClr val="tx2"/>
                </a:solidFill>
              </a:rPr>
              <a:t>Örenciler</a:t>
            </a:r>
            <a:r>
              <a:rPr lang="tr-TR" dirty="0" smtClean="0">
                <a:solidFill>
                  <a:schemeClr val="tx2"/>
                </a:solidFill>
              </a:rPr>
              <a:t> </a:t>
            </a:r>
            <a:r>
              <a:rPr lang="tr-TR" dirty="0">
                <a:solidFill>
                  <a:schemeClr val="tx2"/>
                </a:solidFill>
              </a:rPr>
              <a:t>hangi davranışta kaç sembolü </a:t>
            </a:r>
            <a:r>
              <a:rPr lang="tr-TR" dirty="0" smtClean="0">
                <a:solidFill>
                  <a:schemeClr val="tx2"/>
                </a:solidFill>
              </a:rPr>
              <a:t>kazanacaklarını, </a:t>
            </a:r>
            <a:r>
              <a:rPr lang="tr-TR" dirty="0">
                <a:solidFill>
                  <a:schemeClr val="tx2"/>
                </a:solidFill>
              </a:rPr>
              <a:t>ne kadar </a:t>
            </a:r>
            <a:r>
              <a:rPr lang="tr-TR" dirty="0" smtClean="0">
                <a:solidFill>
                  <a:schemeClr val="tx2"/>
                </a:solidFill>
              </a:rPr>
              <a:t>sembolle </a:t>
            </a:r>
            <a:r>
              <a:rPr lang="tr-TR" dirty="0">
                <a:solidFill>
                  <a:schemeClr val="tx2"/>
                </a:solidFill>
              </a:rPr>
              <a:t>hangi </a:t>
            </a:r>
            <a:r>
              <a:rPr lang="tr-TR" dirty="0" err="1" smtClean="0">
                <a:solidFill>
                  <a:schemeClr val="tx2"/>
                </a:solidFill>
              </a:rPr>
              <a:t>pekiştireçleri</a:t>
            </a:r>
            <a:r>
              <a:rPr lang="tr-TR" dirty="0" smtClean="0">
                <a:solidFill>
                  <a:schemeClr val="tx2"/>
                </a:solidFill>
              </a:rPr>
              <a:t>(nesne ya da etkinlik) </a:t>
            </a:r>
            <a:r>
              <a:rPr lang="tr-TR" dirty="0">
                <a:solidFill>
                  <a:schemeClr val="tx2"/>
                </a:solidFill>
              </a:rPr>
              <a:t>elde edeceklerini ve sembolleri </a:t>
            </a:r>
            <a:r>
              <a:rPr lang="tr-TR" dirty="0" err="1">
                <a:solidFill>
                  <a:schemeClr val="tx2"/>
                </a:solidFill>
              </a:rPr>
              <a:t>pekiştireçler</a:t>
            </a:r>
            <a:r>
              <a:rPr lang="tr-TR" dirty="0">
                <a:solidFill>
                  <a:schemeClr val="tx2"/>
                </a:solidFill>
              </a:rPr>
              <a:t> ile değiş tokuş etme işlemini ne zaman yapacaklarını </a:t>
            </a:r>
            <a:r>
              <a:rPr lang="tr-TR" dirty="0" smtClean="0">
                <a:solidFill>
                  <a:schemeClr val="tx2"/>
                </a:solidFill>
              </a:rPr>
              <a:t>bilmelidirler.</a:t>
            </a:r>
            <a:endParaRPr lang="tr-TR" dirty="0">
              <a:solidFill>
                <a:schemeClr val="tx2"/>
              </a:solidFill>
            </a:endParaRPr>
          </a:p>
        </p:txBody>
      </p:sp>
    </p:spTree>
    <p:extLst>
      <p:ext uri="{BB962C8B-B14F-4D97-AF65-F5344CB8AC3E}">
        <p14:creationId xmlns:p14="http://schemas.microsoft.com/office/powerpoint/2010/main" val="3274788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43472" y="260648"/>
            <a:ext cx="10009112" cy="5904656"/>
          </a:xfrm>
        </p:spPr>
        <p:txBody>
          <a:bodyPr>
            <a:normAutofit/>
          </a:bodyPr>
          <a:lstStyle/>
          <a:p>
            <a:r>
              <a:rPr lang="tr-TR" dirty="0"/>
              <a:t> </a:t>
            </a:r>
            <a:r>
              <a:rPr lang="tr-TR" dirty="0">
                <a:solidFill>
                  <a:schemeClr val="tx2"/>
                </a:solidFill>
              </a:rPr>
              <a:t>Ayrıca bir öğrenci için istediği nesne ya da etkinliğe ulaşmak ne çok kolay ne de zor </a:t>
            </a:r>
            <a:r>
              <a:rPr lang="tr-TR" dirty="0" smtClean="0">
                <a:solidFill>
                  <a:schemeClr val="tx2"/>
                </a:solidFill>
              </a:rPr>
              <a:t>olmalıdır.</a:t>
            </a:r>
            <a:endParaRPr lang="tr-TR" dirty="0">
              <a:solidFill>
                <a:schemeClr val="tx2"/>
              </a:solidFill>
            </a:endParaRPr>
          </a:p>
          <a:p>
            <a:r>
              <a:rPr lang="tr-TR" dirty="0">
                <a:solidFill>
                  <a:schemeClr val="tx2"/>
                </a:solidFill>
              </a:rPr>
              <a:t> Sembol pekiştirme sürecinin etkinliğini etkileyen noktalardan biri dönüştürme oranının iyi </a:t>
            </a:r>
            <a:r>
              <a:rPr lang="tr-TR" dirty="0" smtClean="0">
                <a:solidFill>
                  <a:schemeClr val="tx2"/>
                </a:solidFill>
              </a:rPr>
              <a:t>belirlenmesidir. Bu süreçte dikkat edilmesi gereken bazı noktalar vardır bunları şu şekilde sıralayabiliriz;</a:t>
            </a:r>
          </a:p>
          <a:p>
            <a:r>
              <a:rPr lang="tr-TR" dirty="0" smtClean="0">
                <a:solidFill>
                  <a:schemeClr val="tx2"/>
                </a:solidFill>
              </a:rPr>
              <a:t> Yiyecek </a:t>
            </a:r>
            <a:r>
              <a:rPr lang="tr-TR" dirty="0">
                <a:solidFill>
                  <a:schemeClr val="tx2"/>
                </a:solidFill>
              </a:rPr>
              <a:t>ve oyuncak gibi </a:t>
            </a:r>
            <a:r>
              <a:rPr lang="tr-TR" dirty="0" err="1">
                <a:solidFill>
                  <a:schemeClr val="tx2"/>
                </a:solidFill>
              </a:rPr>
              <a:t>pekiştireçlerin</a:t>
            </a:r>
            <a:r>
              <a:rPr lang="tr-TR" dirty="0">
                <a:solidFill>
                  <a:schemeClr val="tx2"/>
                </a:solidFill>
              </a:rPr>
              <a:t> değerlerini belirlerken öğrenci için önemi dikkate </a:t>
            </a:r>
            <a:r>
              <a:rPr lang="tr-TR" dirty="0" smtClean="0">
                <a:solidFill>
                  <a:schemeClr val="tx2"/>
                </a:solidFill>
              </a:rPr>
              <a:t>alınmalıdır.</a:t>
            </a:r>
          </a:p>
          <a:p>
            <a:r>
              <a:rPr lang="tr-TR" dirty="0">
                <a:solidFill>
                  <a:schemeClr val="tx2"/>
                </a:solidFill>
              </a:rPr>
              <a:t> </a:t>
            </a:r>
            <a:r>
              <a:rPr lang="tr-TR" dirty="0" smtClean="0">
                <a:solidFill>
                  <a:schemeClr val="tx2"/>
                </a:solidFill>
              </a:rPr>
              <a:t>Etkinliklerin değerleri okul içinde ve dışında yapılma durumlarına göre farklılık göstermelidir.</a:t>
            </a:r>
          </a:p>
          <a:p>
            <a:r>
              <a:rPr lang="tr-TR" dirty="0" smtClean="0">
                <a:solidFill>
                  <a:schemeClr val="tx2"/>
                </a:solidFill>
              </a:rPr>
              <a:t> Sembollerin ederi sınıf özelliklerine, etkinlik </a:t>
            </a:r>
            <a:r>
              <a:rPr lang="tr-TR" dirty="0" err="1" smtClean="0">
                <a:solidFill>
                  <a:schemeClr val="tx2"/>
                </a:solidFill>
              </a:rPr>
              <a:t>türlerine,derslere</a:t>
            </a:r>
            <a:r>
              <a:rPr lang="tr-TR" dirty="0" smtClean="0">
                <a:solidFill>
                  <a:schemeClr val="tx2"/>
                </a:solidFill>
              </a:rPr>
              <a:t> göre belirlenmelidir.</a:t>
            </a:r>
          </a:p>
          <a:p>
            <a:r>
              <a:rPr lang="tr-TR" dirty="0" smtClean="0">
                <a:solidFill>
                  <a:schemeClr val="tx2"/>
                </a:solidFill>
              </a:rPr>
              <a:t> Semboller </a:t>
            </a:r>
            <a:r>
              <a:rPr lang="tr-TR" dirty="0" err="1" smtClean="0">
                <a:solidFill>
                  <a:schemeClr val="tx2"/>
                </a:solidFill>
              </a:rPr>
              <a:t>pekiştireçlerin</a:t>
            </a:r>
            <a:r>
              <a:rPr lang="tr-TR" dirty="0" smtClean="0">
                <a:solidFill>
                  <a:schemeClr val="tx2"/>
                </a:solidFill>
              </a:rPr>
              <a:t> niteliğine ve sayısına göre ayarlanmalıdır. (Örneğin çok tercih edilen az tercih edilen </a:t>
            </a:r>
            <a:r>
              <a:rPr lang="tr-TR" dirty="0" err="1" smtClean="0">
                <a:solidFill>
                  <a:schemeClr val="tx2"/>
                </a:solidFill>
              </a:rPr>
              <a:t>pekiştireçler</a:t>
            </a:r>
            <a:r>
              <a:rPr lang="tr-TR" dirty="0">
                <a:solidFill>
                  <a:schemeClr val="tx2"/>
                </a:solidFill>
              </a:rPr>
              <a:t>.</a:t>
            </a:r>
            <a:r>
              <a:rPr lang="tr-TR" dirty="0" smtClean="0">
                <a:solidFill>
                  <a:schemeClr val="tx2"/>
                </a:solidFill>
              </a:rPr>
              <a:t>)</a:t>
            </a:r>
          </a:p>
          <a:p>
            <a:endParaRPr lang="tr-TR" dirty="0" smtClean="0">
              <a:solidFill>
                <a:schemeClr val="tx2"/>
              </a:solidFill>
            </a:endParaRPr>
          </a:p>
          <a:p>
            <a:endParaRPr lang="tr-TR" dirty="0">
              <a:solidFill>
                <a:schemeClr val="tx2"/>
              </a:solidFill>
            </a:endParaRPr>
          </a:p>
        </p:txBody>
      </p:sp>
    </p:spTree>
    <p:extLst>
      <p:ext uri="{BB962C8B-B14F-4D97-AF65-F5344CB8AC3E}">
        <p14:creationId xmlns:p14="http://schemas.microsoft.com/office/powerpoint/2010/main" val="1993089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43472" y="764704"/>
            <a:ext cx="9324528" cy="5472608"/>
          </a:xfrm>
        </p:spPr>
        <p:txBody>
          <a:bodyPr>
            <a:normAutofit fontScale="92500" lnSpcReduction="10000"/>
          </a:bodyPr>
          <a:lstStyle/>
          <a:p>
            <a:pPr marL="0" indent="0">
              <a:buNone/>
            </a:pPr>
            <a:r>
              <a:rPr lang="tr-TR" dirty="0" smtClean="0">
                <a:solidFill>
                  <a:schemeClr val="accent4"/>
                </a:solidFill>
              </a:rPr>
              <a:t>SEMBOL KULLANMANIN YARARLARI</a:t>
            </a:r>
          </a:p>
          <a:p>
            <a:r>
              <a:rPr lang="tr-TR" dirty="0" smtClean="0"/>
              <a:t> </a:t>
            </a:r>
            <a:r>
              <a:rPr lang="tr-TR" dirty="0">
                <a:solidFill>
                  <a:schemeClr val="tx2"/>
                </a:solidFill>
              </a:rPr>
              <a:t>Sembol </a:t>
            </a:r>
            <a:r>
              <a:rPr lang="tr-TR" dirty="0" err="1">
                <a:solidFill>
                  <a:schemeClr val="tx2"/>
                </a:solidFill>
              </a:rPr>
              <a:t>pekiştireç</a:t>
            </a:r>
            <a:r>
              <a:rPr lang="tr-TR" dirty="0">
                <a:solidFill>
                  <a:schemeClr val="tx2"/>
                </a:solidFill>
              </a:rPr>
              <a:t> kullanımının bazı yararları </a:t>
            </a:r>
            <a:r>
              <a:rPr lang="tr-TR" dirty="0" smtClean="0">
                <a:solidFill>
                  <a:schemeClr val="tx2"/>
                </a:solidFill>
              </a:rPr>
              <a:t>vardır. </a:t>
            </a:r>
            <a:r>
              <a:rPr lang="tr-TR" dirty="0">
                <a:solidFill>
                  <a:schemeClr val="tx2"/>
                </a:solidFill>
              </a:rPr>
              <a:t>Bu yararları şu şekilde </a:t>
            </a:r>
            <a:r>
              <a:rPr lang="tr-TR" dirty="0" smtClean="0">
                <a:solidFill>
                  <a:schemeClr val="tx2"/>
                </a:solidFill>
              </a:rPr>
              <a:t>sıralayabiliriz:</a:t>
            </a:r>
          </a:p>
          <a:p>
            <a:r>
              <a:rPr lang="tr-TR" dirty="0">
                <a:solidFill>
                  <a:schemeClr val="tx2"/>
                </a:solidFill>
              </a:rPr>
              <a:t> </a:t>
            </a:r>
            <a:r>
              <a:rPr lang="tr-TR" dirty="0" smtClean="0">
                <a:solidFill>
                  <a:schemeClr val="tx2"/>
                </a:solidFill>
              </a:rPr>
              <a:t>Semboller kolay kullanabilme özelliğine sahiptir. Birey sembolü kazandığı durumdan çok farklı bir durumdayken dahi sembolü elinde tutabilir.</a:t>
            </a:r>
          </a:p>
          <a:p>
            <a:r>
              <a:rPr lang="tr-TR" dirty="0" smtClean="0">
                <a:solidFill>
                  <a:schemeClr val="tx2"/>
                </a:solidFill>
              </a:rPr>
              <a:t> Semboller dayanıklıdır ve dönüştürme sırasında bu dayanıklılığının sürdürürler.</a:t>
            </a:r>
          </a:p>
          <a:p>
            <a:r>
              <a:rPr lang="tr-TR" dirty="0" smtClean="0">
                <a:solidFill>
                  <a:schemeClr val="tx2"/>
                </a:solidFill>
              </a:rPr>
              <a:t> Semboller çok çeşitli nesnelerle desteklendiklerinden doyum gibi bir sorun oluşmaz.</a:t>
            </a:r>
          </a:p>
          <a:p>
            <a:r>
              <a:rPr lang="tr-TR" dirty="0" smtClean="0">
                <a:solidFill>
                  <a:schemeClr val="tx2"/>
                </a:solidFill>
              </a:rPr>
              <a:t> Semboller birçok kişi üzerinde farklı farklı </a:t>
            </a:r>
            <a:r>
              <a:rPr lang="tr-TR" dirty="0" err="1" smtClean="0">
                <a:solidFill>
                  <a:schemeClr val="tx2"/>
                </a:solidFill>
              </a:rPr>
              <a:t>pekiştireçler</a:t>
            </a:r>
            <a:r>
              <a:rPr lang="tr-TR" dirty="0" smtClean="0">
                <a:solidFill>
                  <a:schemeClr val="tx2"/>
                </a:solidFill>
              </a:rPr>
              <a:t> ile kullanılabilir.</a:t>
            </a:r>
          </a:p>
          <a:p>
            <a:r>
              <a:rPr lang="tr-TR" dirty="0" smtClean="0">
                <a:solidFill>
                  <a:schemeClr val="tx2"/>
                </a:solidFill>
              </a:rPr>
              <a:t> Semboller davranışlarda büyük değişiklikler yapılmasını sağlayan etkili </a:t>
            </a:r>
            <a:r>
              <a:rPr lang="tr-TR" dirty="0" err="1" smtClean="0">
                <a:solidFill>
                  <a:schemeClr val="tx2"/>
                </a:solidFill>
              </a:rPr>
              <a:t>pekiştireçlerdendir</a:t>
            </a:r>
            <a:r>
              <a:rPr lang="tr-TR" dirty="0" smtClean="0">
                <a:solidFill>
                  <a:schemeClr val="tx2"/>
                </a:solidFill>
              </a:rPr>
              <a:t>.</a:t>
            </a:r>
          </a:p>
          <a:p>
            <a:r>
              <a:rPr lang="tr-TR" dirty="0">
                <a:solidFill>
                  <a:schemeClr val="tx2"/>
                </a:solidFill>
              </a:rPr>
              <a:t> Sembol pekiştirme sistemi sayesinde bireyin gelişimini izlemek </a:t>
            </a:r>
            <a:r>
              <a:rPr lang="tr-TR" dirty="0" smtClean="0">
                <a:solidFill>
                  <a:schemeClr val="tx2"/>
                </a:solidFill>
              </a:rPr>
              <a:t>kolaylaşır.</a:t>
            </a:r>
            <a:endParaRPr lang="tr-TR" dirty="0">
              <a:solidFill>
                <a:schemeClr val="tx2"/>
              </a:solidFill>
            </a:endParaRPr>
          </a:p>
          <a:p>
            <a:r>
              <a:rPr lang="tr-TR" dirty="0">
                <a:solidFill>
                  <a:schemeClr val="tx2"/>
                </a:solidFill>
              </a:rPr>
              <a:t> Sembol pekiştirme sisteminde sembolleri artırıp azaltarak pekiştirmenin miktarı da belli </a:t>
            </a:r>
            <a:r>
              <a:rPr lang="tr-TR" dirty="0" smtClean="0">
                <a:solidFill>
                  <a:schemeClr val="tx2"/>
                </a:solidFill>
              </a:rPr>
              <a:t>edilebilir.</a:t>
            </a:r>
            <a:endParaRPr lang="tr-TR" dirty="0">
              <a:solidFill>
                <a:schemeClr val="tx2"/>
              </a:solidFill>
            </a:endParaRPr>
          </a:p>
          <a:p>
            <a:endParaRPr lang="tr-TR" dirty="0" smtClean="0"/>
          </a:p>
          <a:p>
            <a:endParaRPr lang="tr-TR" dirty="0"/>
          </a:p>
        </p:txBody>
      </p:sp>
    </p:spTree>
    <p:extLst>
      <p:ext uri="{BB962C8B-B14F-4D97-AF65-F5344CB8AC3E}">
        <p14:creationId xmlns:p14="http://schemas.microsoft.com/office/powerpoint/2010/main" val="1704948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27448" y="1556792"/>
            <a:ext cx="9540552" cy="4248472"/>
          </a:xfrm>
        </p:spPr>
        <p:txBody>
          <a:bodyPr/>
          <a:lstStyle/>
          <a:p>
            <a:r>
              <a:rPr lang="tr-TR" dirty="0"/>
              <a:t> </a:t>
            </a:r>
            <a:r>
              <a:rPr lang="tr-TR" dirty="0">
                <a:solidFill>
                  <a:schemeClr val="tx2"/>
                </a:solidFill>
              </a:rPr>
              <a:t>Olağan </a:t>
            </a:r>
            <a:r>
              <a:rPr lang="tr-TR" dirty="0" smtClean="0">
                <a:solidFill>
                  <a:schemeClr val="tx2"/>
                </a:solidFill>
              </a:rPr>
              <a:t>öğretim </a:t>
            </a:r>
            <a:r>
              <a:rPr lang="tr-TR" dirty="0">
                <a:solidFill>
                  <a:schemeClr val="tx2"/>
                </a:solidFill>
              </a:rPr>
              <a:t>yöntemleri ve diğer </a:t>
            </a:r>
            <a:r>
              <a:rPr lang="tr-TR" dirty="0" smtClean="0">
                <a:solidFill>
                  <a:schemeClr val="tx2"/>
                </a:solidFill>
              </a:rPr>
              <a:t>öğretim </a:t>
            </a:r>
            <a:r>
              <a:rPr lang="tr-TR" dirty="0">
                <a:solidFill>
                  <a:schemeClr val="tx2"/>
                </a:solidFill>
              </a:rPr>
              <a:t>stratejileri ile etkili sonuçlar </a:t>
            </a:r>
            <a:r>
              <a:rPr lang="tr-TR" dirty="0" smtClean="0">
                <a:solidFill>
                  <a:schemeClr val="tx2"/>
                </a:solidFill>
              </a:rPr>
              <a:t>alınamadığında, grup </a:t>
            </a:r>
            <a:r>
              <a:rPr lang="tr-TR" dirty="0">
                <a:solidFill>
                  <a:schemeClr val="tx2"/>
                </a:solidFill>
              </a:rPr>
              <a:t>düzenlemeleri ilginç etkinlikler ve diğer </a:t>
            </a:r>
            <a:r>
              <a:rPr lang="tr-TR" dirty="0" err="1" smtClean="0">
                <a:solidFill>
                  <a:schemeClr val="tx2"/>
                </a:solidFill>
              </a:rPr>
              <a:t>izlerlikler</a:t>
            </a:r>
            <a:r>
              <a:rPr lang="tr-TR" dirty="0" smtClean="0">
                <a:solidFill>
                  <a:schemeClr val="tx2"/>
                </a:solidFill>
              </a:rPr>
              <a:t> </a:t>
            </a:r>
            <a:r>
              <a:rPr lang="tr-TR" dirty="0">
                <a:solidFill>
                  <a:schemeClr val="tx2"/>
                </a:solidFill>
              </a:rPr>
              <a:t>sonuç </a:t>
            </a:r>
            <a:r>
              <a:rPr lang="tr-TR" dirty="0" smtClean="0">
                <a:solidFill>
                  <a:schemeClr val="tx2"/>
                </a:solidFill>
              </a:rPr>
              <a:t>vermediğinde, </a:t>
            </a:r>
            <a:r>
              <a:rPr lang="tr-TR" dirty="0">
                <a:solidFill>
                  <a:schemeClr val="tx2"/>
                </a:solidFill>
              </a:rPr>
              <a:t>güçlü itici uyaranlara ya da ceza süreçlerine yer vermek düşünüldüğünde Sembol pekiştirme sisteminin kullanımı tercih </a:t>
            </a:r>
            <a:r>
              <a:rPr lang="tr-TR" dirty="0" smtClean="0">
                <a:solidFill>
                  <a:schemeClr val="tx2"/>
                </a:solidFill>
              </a:rPr>
              <a:t>edilmelidir.</a:t>
            </a:r>
            <a:endParaRPr lang="tr-TR" dirty="0">
              <a:solidFill>
                <a:schemeClr val="tx2"/>
              </a:solidFill>
            </a:endParaRPr>
          </a:p>
          <a:p>
            <a:r>
              <a:rPr lang="tr-TR" dirty="0">
                <a:solidFill>
                  <a:schemeClr val="tx2"/>
                </a:solidFill>
              </a:rPr>
              <a:t> Sembol pekiştirme sisteminin sıralanan yararları sistem uygun şekilde uygulandığında daha fazla </a:t>
            </a:r>
            <a:r>
              <a:rPr lang="tr-TR" dirty="0" smtClean="0">
                <a:solidFill>
                  <a:schemeClr val="tx2"/>
                </a:solidFill>
              </a:rPr>
              <a:t>gözlemlenebilir.</a:t>
            </a:r>
            <a:endParaRPr lang="tr-TR" dirty="0">
              <a:solidFill>
                <a:schemeClr val="tx2"/>
              </a:solidFill>
            </a:endParaRPr>
          </a:p>
          <a:p>
            <a:endParaRPr lang="tr-TR" dirty="0">
              <a:solidFill>
                <a:schemeClr val="tx2"/>
              </a:solidFill>
            </a:endParaRPr>
          </a:p>
        </p:txBody>
      </p:sp>
    </p:spTree>
    <p:extLst>
      <p:ext uri="{BB962C8B-B14F-4D97-AF65-F5344CB8AC3E}">
        <p14:creationId xmlns:p14="http://schemas.microsoft.com/office/powerpoint/2010/main" val="328739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15480" y="908720"/>
            <a:ext cx="9505056" cy="4752528"/>
          </a:xfrm>
        </p:spPr>
        <p:txBody>
          <a:bodyPr/>
          <a:lstStyle/>
          <a:p>
            <a:pPr marL="0" indent="0">
              <a:buNone/>
            </a:pPr>
            <a:r>
              <a:rPr lang="tr-TR" dirty="0" smtClean="0">
                <a:solidFill>
                  <a:schemeClr val="accent4"/>
                </a:solidFill>
              </a:rPr>
              <a:t>Sembol </a:t>
            </a:r>
            <a:r>
              <a:rPr lang="tr-TR" dirty="0">
                <a:solidFill>
                  <a:schemeClr val="accent4"/>
                </a:solidFill>
              </a:rPr>
              <a:t>pekiştirme sisteminin uygulama basamakları</a:t>
            </a:r>
          </a:p>
          <a:p>
            <a:r>
              <a:rPr lang="tr-TR" dirty="0"/>
              <a:t> </a:t>
            </a:r>
            <a:r>
              <a:rPr lang="tr-TR" dirty="0" smtClean="0">
                <a:solidFill>
                  <a:schemeClr val="tx2"/>
                </a:solidFill>
              </a:rPr>
              <a:t>Bu basamakları aşağıdaki gibi sıralanabilir:</a:t>
            </a:r>
          </a:p>
          <a:p>
            <a:r>
              <a:rPr lang="tr-TR" dirty="0" smtClean="0">
                <a:solidFill>
                  <a:schemeClr val="tx2"/>
                </a:solidFill>
              </a:rPr>
              <a:t> İlk olarak değiştirilecek olan hedef davranış belirlenmelidir.</a:t>
            </a:r>
          </a:p>
          <a:p>
            <a:r>
              <a:rPr lang="tr-TR" dirty="0" smtClean="0">
                <a:solidFill>
                  <a:schemeClr val="tx2"/>
                </a:solidFill>
              </a:rPr>
              <a:t> Öğrenci için </a:t>
            </a:r>
            <a:r>
              <a:rPr lang="tr-TR" dirty="0" err="1" smtClean="0">
                <a:solidFill>
                  <a:schemeClr val="tx2"/>
                </a:solidFill>
              </a:rPr>
              <a:t>pekiştireç</a:t>
            </a:r>
            <a:r>
              <a:rPr lang="tr-TR" dirty="0" smtClean="0">
                <a:solidFill>
                  <a:schemeClr val="tx2"/>
                </a:solidFill>
              </a:rPr>
              <a:t> niteliği taşıyan </a:t>
            </a:r>
            <a:r>
              <a:rPr lang="tr-TR" dirty="0" err="1" smtClean="0">
                <a:solidFill>
                  <a:schemeClr val="tx2"/>
                </a:solidFill>
              </a:rPr>
              <a:t>pekiştireçler</a:t>
            </a:r>
            <a:r>
              <a:rPr lang="tr-TR" dirty="0" smtClean="0">
                <a:solidFill>
                  <a:schemeClr val="tx2"/>
                </a:solidFill>
              </a:rPr>
              <a:t> belirlenmeli ve sıralanmalıdır.</a:t>
            </a:r>
          </a:p>
          <a:p>
            <a:r>
              <a:rPr lang="tr-TR" dirty="0" smtClean="0">
                <a:solidFill>
                  <a:schemeClr val="tx2"/>
                </a:solidFill>
              </a:rPr>
              <a:t> Sembol için gerekli olan destek ve kişilere karar vermek için öğrencilerin sevdikleri ve sık sık kullandıkları etkinlik yiyecek ve benzeri </a:t>
            </a:r>
            <a:r>
              <a:rPr lang="tr-TR" dirty="0" err="1" smtClean="0">
                <a:solidFill>
                  <a:schemeClr val="tx2"/>
                </a:solidFill>
              </a:rPr>
              <a:t>pekiştireçler</a:t>
            </a:r>
            <a:r>
              <a:rPr lang="tr-TR" dirty="0" smtClean="0">
                <a:solidFill>
                  <a:schemeClr val="tx2"/>
                </a:solidFill>
              </a:rPr>
              <a:t> belirlenmelidir.</a:t>
            </a:r>
          </a:p>
          <a:p>
            <a:r>
              <a:rPr lang="tr-TR" dirty="0" smtClean="0">
                <a:solidFill>
                  <a:schemeClr val="tx2"/>
                </a:solidFill>
              </a:rPr>
              <a:t> Sembollerin ederleri belirlenmeli ve öğrencilere uygun davranışlar sergilediklerin de sembolü kazanacakları konusunda bilgi verilmelidir.</a:t>
            </a:r>
          </a:p>
          <a:p>
            <a:r>
              <a:rPr lang="tr-TR" dirty="0" smtClean="0">
                <a:solidFill>
                  <a:schemeClr val="tx2"/>
                </a:solidFill>
              </a:rPr>
              <a:t> Sembollerin nasıl kazanacağı nasıl harcanabileceğine ilişkin kurallar öğrencilere öğretildikten sonra sembol pekiştirme sistemi uygulanmaya başlanmalıdır.</a:t>
            </a:r>
          </a:p>
          <a:p>
            <a:endParaRPr lang="tr-TR" dirty="0">
              <a:solidFill>
                <a:schemeClr val="tx2"/>
              </a:solidFill>
            </a:endParaRPr>
          </a:p>
        </p:txBody>
      </p:sp>
    </p:spTree>
    <p:extLst>
      <p:ext uri="{BB962C8B-B14F-4D97-AF65-F5344CB8AC3E}">
        <p14:creationId xmlns:p14="http://schemas.microsoft.com/office/powerpoint/2010/main" val="4124370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87488" y="1052736"/>
            <a:ext cx="9649072" cy="4250784"/>
          </a:xfrm>
        </p:spPr>
        <p:txBody>
          <a:bodyPr/>
          <a:lstStyle/>
          <a:p>
            <a:r>
              <a:rPr lang="tr-TR" dirty="0"/>
              <a:t> </a:t>
            </a:r>
            <a:r>
              <a:rPr lang="tr-TR" dirty="0">
                <a:solidFill>
                  <a:schemeClr val="tx2"/>
                </a:solidFill>
              </a:rPr>
              <a:t>Sembol pekiştirme sisteminin sürekli olarak sürdürülmesi </a:t>
            </a:r>
            <a:r>
              <a:rPr lang="tr-TR" dirty="0" smtClean="0">
                <a:solidFill>
                  <a:schemeClr val="tx2"/>
                </a:solidFill>
              </a:rPr>
              <a:t>düşünülemez. </a:t>
            </a:r>
            <a:r>
              <a:rPr lang="tr-TR" dirty="0">
                <a:solidFill>
                  <a:schemeClr val="tx2"/>
                </a:solidFill>
              </a:rPr>
              <a:t>Bu nedenle hedeflenen ölçütlerin gerçekleşmesi durumunda bir başka değişle davranışlar istenen sıklığa yoğunluğa ya da süreyi ulaştıklarında Sembol pekiştirme sistemi </a:t>
            </a:r>
            <a:r>
              <a:rPr lang="tr-TR" dirty="0" smtClean="0">
                <a:solidFill>
                  <a:schemeClr val="tx2"/>
                </a:solidFill>
              </a:rPr>
              <a:t>sonlandırılmalıdır.</a:t>
            </a:r>
            <a:endParaRPr lang="tr-TR" dirty="0">
              <a:solidFill>
                <a:schemeClr val="tx2"/>
              </a:solidFill>
            </a:endParaRPr>
          </a:p>
          <a:p>
            <a:r>
              <a:rPr lang="tr-TR" dirty="0">
                <a:solidFill>
                  <a:schemeClr val="tx2"/>
                </a:solidFill>
              </a:rPr>
              <a:t> Sembol pekiştirme sistemi yapay bir pekiştirme </a:t>
            </a:r>
            <a:r>
              <a:rPr lang="tr-TR" dirty="0" smtClean="0">
                <a:solidFill>
                  <a:schemeClr val="tx2"/>
                </a:solidFill>
              </a:rPr>
              <a:t>sistemidir. Doğal </a:t>
            </a:r>
            <a:r>
              <a:rPr lang="tr-TR" dirty="0" err="1">
                <a:solidFill>
                  <a:schemeClr val="tx2"/>
                </a:solidFill>
              </a:rPr>
              <a:t>pekiştireçler</a:t>
            </a:r>
            <a:r>
              <a:rPr lang="tr-TR" dirty="0">
                <a:solidFill>
                  <a:schemeClr val="tx2"/>
                </a:solidFill>
              </a:rPr>
              <a:t> ile ilginç etkinliklerle ve notlarla sınıf </a:t>
            </a:r>
            <a:r>
              <a:rPr lang="tr-TR" dirty="0" smtClean="0">
                <a:solidFill>
                  <a:schemeClr val="tx2"/>
                </a:solidFill>
              </a:rPr>
              <a:t>yönetme, öğrencilerde </a:t>
            </a:r>
            <a:r>
              <a:rPr lang="tr-TR" dirty="0">
                <a:solidFill>
                  <a:schemeClr val="tx2"/>
                </a:solidFill>
              </a:rPr>
              <a:t>amaçları gerçekleştirme </a:t>
            </a:r>
            <a:r>
              <a:rPr lang="tr-TR" dirty="0" smtClean="0">
                <a:solidFill>
                  <a:schemeClr val="tx2"/>
                </a:solidFill>
              </a:rPr>
              <a:t>mümkün </a:t>
            </a:r>
            <a:r>
              <a:rPr lang="tr-TR" dirty="0">
                <a:solidFill>
                  <a:schemeClr val="tx2"/>
                </a:solidFill>
              </a:rPr>
              <a:t>olduğunda sembolle pekiştirme sistemine son </a:t>
            </a:r>
            <a:r>
              <a:rPr lang="tr-TR" dirty="0" smtClean="0">
                <a:solidFill>
                  <a:schemeClr val="tx2"/>
                </a:solidFill>
              </a:rPr>
              <a:t>verilebilir.</a:t>
            </a:r>
            <a:endParaRPr lang="tr-TR" dirty="0">
              <a:solidFill>
                <a:schemeClr val="tx2"/>
              </a:solidFill>
            </a:endParaRPr>
          </a:p>
          <a:p>
            <a:r>
              <a:rPr lang="tr-TR" dirty="0">
                <a:solidFill>
                  <a:schemeClr val="tx2"/>
                </a:solidFill>
              </a:rPr>
              <a:t> Sembol pekiştirme sisteminde son verilirken edinilen uygun davranışların </a:t>
            </a:r>
            <a:r>
              <a:rPr lang="tr-TR" dirty="0" smtClean="0">
                <a:solidFill>
                  <a:schemeClr val="tx2"/>
                </a:solidFill>
              </a:rPr>
              <a:t>olağan sınıf </a:t>
            </a:r>
            <a:r>
              <a:rPr lang="tr-TR" dirty="0">
                <a:solidFill>
                  <a:schemeClr val="tx2"/>
                </a:solidFill>
              </a:rPr>
              <a:t>ortamında var olan </a:t>
            </a:r>
            <a:r>
              <a:rPr lang="tr-TR" dirty="0" err="1" smtClean="0">
                <a:solidFill>
                  <a:schemeClr val="tx2"/>
                </a:solidFill>
              </a:rPr>
              <a:t>pekiştireçlerle</a:t>
            </a:r>
            <a:r>
              <a:rPr lang="tr-TR" dirty="0" smtClean="0">
                <a:solidFill>
                  <a:schemeClr val="tx2"/>
                </a:solidFill>
              </a:rPr>
              <a:t> </a:t>
            </a:r>
            <a:r>
              <a:rPr lang="tr-TR" dirty="0">
                <a:solidFill>
                  <a:schemeClr val="tx2"/>
                </a:solidFill>
              </a:rPr>
              <a:t>sürmesini sağlayacak şekilde planlama </a:t>
            </a:r>
            <a:r>
              <a:rPr lang="tr-TR" dirty="0" smtClean="0">
                <a:solidFill>
                  <a:schemeClr val="tx2"/>
                </a:solidFill>
              </a:rPr>
              <a:t>yapılmalıdır.</a:t>
            </a:r>
            <a:endParaRPr lang="tr-TR" dirty="0">
              <a:solidFill>
                <a:schemeClr val="tx2"/>
              </a:solidFill>
            </a:endParaRPr>
          </a:p>
          <a:p>
            <a:endParaRPr lang="tr-TR" dirty="0">
              <a:solidFill>
                <a:schemeClr val="tx2"/>
              </a:solidFill>
            </a:endParaRPr>
          </a:p>
        </p:txBody>
      </p:sp>
    </p:spTree>
    <p:extLst>
      <p:ext uri="{BB962C8B-B14F-4D97-AF65-F5344CB8AC3E}">
        <p14:creationId xmlns:p14="http://schemas.microsoft.com/office/powerpoint/2010/main" val="4283465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15480" y="836712"/>
            <a:ext cx="9793088" cy="4466808"/>
          </a:xfrm>
        </p:spPr>
        <p:txBody>
          <a:bodyPr/>
          <a:lstStyle/>
          <a:p>
            <a:pPr marL="0" indent="0">
              <a:buNone/>
            </a:pPr>
            <a:r>
              <a:rPr lang="tr-TR" dirty="0" smtClean="0">
                <a:solidFill>
                  <a:schemeClr val="accent4"/>
                </a:solidFill>
              </a:rPr>
              <a:t>Planlama yapılırken aşağıdaki sıralanan noktalara dikkat edilmelidir:</a:t>
            </a:r>
          </a:p>
          <a:p>
            <a:r>
              <a:rPr lang="tr-TR" dirty="0" smtClean="0">
                <a:solidFill>
                  <a:schemeClr val="tx2"/>
                </a:solidFill>
              </a:rPr>
              <a:t>Her </a:t>
            </a:r>
            <a:r>
              <a:rPr lang="tr-TR" dirty="0">
                <a:solidFill>
                  <a:schemeClr val="tx2"/>
                </a:solidFill>
              </a:rPr>
              <a:t>gün kazanılan puanların sayısı yavaş yavaş azaltmak </a:t>
            </a:r>
            <a:r>
              <a:rPr lang="tr-TR" dirty="0" smtClean="0">
                <a:solidFill>
                  <a:schemeClr val="tx2"/>
                </a:solidFill>
              </a:rPr>
              <a:t>gerekir. </a:t>
            </a:r>
            <a:r>
              <a:rPr lang="tr-TR" dirty="0">
                <a:solidFill>
                  <a:schemeClr val="tx2"/>
                </a:solidFill>
              </a:rPr>
              <a:t>Ayrıca her bir çalışmanın sonunda puanların verilmesi yerine puanlarını önce günün sonunda daha sonra haftanın sonunda verilmesi ve sonra </a:t>
            </a:r>
            <a:r>
              <a:rPr lang="tr-TR" dirty="0" smtClean="0">
                <a:solidFill>
                  <a:schemeClr val="tx2"/>
                </a:solidFill>
              </a:rPr>
              <a:t>sürenin </a:t>
            </a:r>
            <a:r>
              <a:rPr lang="tr-TR" dirty="0">
                <a:solidFill>
                  <a:schemeClr val="tx2"/>
                </a:solidFill>
              </a:rPr>
              <a:t>daha da uzatılması yoluna </a:t>
            </a:r>
            <a:r>
              <a:rPr lang="tr-TR" dirty="0" smtClean="0">
                <a:solidFill>
                  <a:schemeClr val="tx2"/>
                </a:solidFill>
              </a:rPr>
              <a:t>gidilebilir.</a:t>
            </a:r>
            <a:endParaRPr lang="tr-TR" dirty="0">
              <a:solidFill>
                <a:schemeClr val="tx2"/>
              </a:solidFill>
            </a:endParaRPr>
          </a:p>
          <a:p>
            <a:r>
              <a:rPr lang="tr-TR" dirty="0">
                <a:solidFill>
                  <a:schemeClr val="tx2"/>
                </a:solidFill>
              </a:rPr>
              <a:t> Sembol </a:t>
            </a:r>
            <a:r>
              <a:rPr lang="tr-TR" dirty="0" err="1">
                <a:solidFill>
                  <a:schemeClr val="tx2"/>
                </a:solidFill>
              </a:rPr>
              <a:t>pekiştireçler</a:t>
            </a:r>
            <a:r>
              <a:rPr lang="tr-TR" dirty="0">
                <a:solidFill>
                  <a:schemeClr val="tx2"/>
                </a:solidFill>
              </a:rPr>
              <a:t> yavaş yavaş azaltılırken etkinlik ve sosyal </a:t>
            </a:r>
            <a:r>
              <a:rPr lang="tr-TR" dirty="0" err="1">
                <a:solidFill>
                  <a:schemeClr val="tx2"/>
                </a:solidFill>
              </a:rPr>
              <a:t>pekiştireçler</a:t>
            </a:r>
            <a:r>
              <a:rPr lang="tr-TR" dirty="0">
                <a:solidFill>
                  <a:schemeClr val="tx2"/>
                </a:solidFill>
              </a:rPr>
              <a:t> de davranışlar </a:t>
            </a:r>
            <a:r>
              <a:rPr lang="tr-TR" dirty="0" smtClean="0">
                <a:solidFill>
                  <a:schemeClr val="tx2"/>
                </a:solidFill>
              </a:rPr>
              <a:t>sürdürülür.</a:t>
            </a:r>
            <a:endParaRPr lang="tr-TR" dirty="0">
              <a:solidFill>
                <a:schemeClr val="tx2"/>
              </a:solidFill>
            </a:endParaRPr>
          </a:p>
          <a:p>
            <a:r>
              <a:rPr lang="tr-TR" dirty="0">
                <a:solidFill>
                  <a:schemeClr val="tx2"/>
                </a:solidFill>
              </a:rPr>
              <a:t> Diğer yandan sosyal </a:t>
            </a:r>
            <a:r>
              <a:rPr lang="tr-TR" dirty="0" err="1">
                <a:solidFill>
                  <a:schemeClr val="tx2"/>
                </a:solidFill>
              </a:rPr>
              <a:t>pekiştireçler</a:t>
            </a:r>
            <a:r>
              <a:rPr lang="tr-TR" dirty="0">
                <a:solidFill>
                  <a:schemeClr val="tx2"/>
                </a:solidFill>
              </a:rPr>
              <a:t> ile davranışların sürdürülmesi sağlanırken aralıklı pekiştirme </a:t>
            </a:r>
            <a:r>
              <a:rPr lang="tr-TR" dirty="0" smtClean="0">
                <a:solidFill>
                  <a:schemeClr val="tx2"/>
                </a:solidFill>
              </a:rPr>
              <a:t>tarifesine </a:t>
            </a:r>
            <a:r>
              <a:rPr lang="tr-TR" dirty="0">
                <a:solidFill>
                  <a:schemeClr val="tx2"/>
                </a:solidFill>
              </a:rPr>
              <a:t>geçilir.</a:t>
            </a:r>
          </a:p>
          <a:p>
            <a:r>
              <a:rPr lang="tr-TR" dirty="0">
                <a:solidFill>
                  <a:schemeClr val="tx2"/>
                </a:solidFill>
              </a:rPr>
              <a:t> </a:t>
            </a:r>
            <a:r>
              <a:rPr lang="tr-TR" dirty="0" smtClean="0">
                <a:solidFill>
                  <a:schemeClr val="tx2"/>
                </a:solidFill>
              </a:rPr>
              <a:t>Nihayet öğrenci davranışları değişken aralıklı pekiştirmelerle ve öğretmen tarafından düzenlenen etkinliklerle sürdürülür.</a:t>
            </a:r>
          </a:p>
          <a:p>
            <a:endParaRPr lang="tr-TR" dirty="0">
              <a:solidFill>
                <a:schemeClr val="tx2"/>
              </a:solidFill>
            </a:endParaRPr>
          </a:p>
        </p:txBody>
      </p:sp>
    </p:spTree>
    <p:extLst>
      <p:ext uri="{BB962C8B-B14F-4D97-AF65-F5344CB8AC3E}">
        <p14:creationId xmlns:p14="http://schemas.microsoft.com/office/powerpoint/2010/main" val="3235517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43472" y="692696"/>
            <a:ext cx="10009112" cy="4610824"/>
          </a:xfrm>
        </p:spPr>
        <p:txBody>
          <a:bodyPr/>
          <a:lstStyle/>
          <a:p>
            <a:pPr marL="0" indent="0">
              <a:buNone/>
            </a:pPr>
            <a:r>
              <a:rPr lang="tr-TR" sz="2400" dirty="0" smtClean="0">
                <a:solidFill>
                  <a:schemeClr val="accent4"/>
                </a:solidFill>
              </a:rPr>
              <a:t>YENİ DAVRANIŞLARIN KAZANDIRILMASI</a:t>
            </a:r>
          </a:p>
          <a:p>
            <a:pPr marL="0" indent="0">
              <a:buNone/>
            </a:pPr>
            <a:endParaRPr lang="tr-TR" dirty="0">
              <a:solidFill>
                <a:schemeClr val="tx2"/>
              </a:solidFill>
            </a:endParaRPr>
          </a:p>
          <a:p>
            <a:r>
              <a:rPr lang="tr-TR" dirty="0" smtClean="0">
                <a:solidFill>
                  <a:schemeClr val="tx2"/>
                </a:solidFill>
              </a:rPr>
              <a:t>İpucu süreci</a:t>
            </a:r>
          </a:p>
          <a:p>
            <a:r>
              <a:rPr lang="tr-TR" dirty="0">
                <a:solidFill>
                  <a:schemeClr val="tx2"/>
                </a:solidFill>
              </a:rPr>
              <a:t>Şekil Verme</a:t>
            </a:r>
          </a:p>
          <a:p>
            <a:r>
              <a:rPr lang="tr-TR" dirty="0">
                <a:solidFill>
                  <a:schemeClr val="tx2"/>
                </a:solidFill>
              </a:rPr>
              <a:t>Zincirleme</a:t>
            </a:r>
          </a:p>
          <a:p>
            <a:endParaRPr lang="tr-TR" dirty="0">
              <a:solidFill>
                <a:schemeClr val="tx2"/>
              </a:solidFill>
            </a:endParaRPr>
          </a:p>
          <a:p>
            <a:endParaRPr lang="tr-TR" dirty="0">
              <a:solidFill>
                <a:schemeClr val="accent4"/>
              </a:solidFill>
            </a:endParaRPr>
          </a:p>
        </p:txBody>
      </p:sp>
    </p:spTree>
    <p:extLst>
      <p:ext uri="{BB962C8B-B14F-4D97-AF65-F5344CB8AC3E}">
        <p14:creationId xmlns:p14="http://schemas.microsoft.com/office/powerpoint/2010/main" val="1261464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524000" y="1124744"/>
            <a:ext cx="9144000" cy="323056"/>
          </a:xfrm>
        </p:spPr>
        <p:txBody>
          <a:bodyPr>
            <a:normAutofit fontScale="90000"/>
          </a:bodyPr>
          <a:lstStyle/>
          <a:p>
            <a:r>
              <a:rPr lang="tr-TR" dirty="0" smtClean="0">
                <a:solidFill>
                  <a:schemeClr val="accent4"/>
                </a:solidFill>
              </a:rPr>
              <a:t>İPUCU SÜRECİ</a:t>
            </a:r>
            <a:r>
              <a:rPr lang="tr-TR" dirty="0"/>
              <a:t/>
            </a:r>
            <a:br>
              <a:rPr lang="tr-TR" dirty="0"/>
            </a:br>
            <a:endParaRPr lang="tr-TR" dirty="0"/>
          </a:p>
        </p:txBody>
      </p:sp>
      <p:sp>
        <p:nvSpPr>
          <p:cNvPr id="3" name="İçerik Yer Tutucusu 2"/>
          <p:cNvSpPr>
            <a:spLocks noGrp="1"/>
          </p:cNvSpPr>
          <p:nvPr>
            <p:ph idx="1"/>
          </p:nvPr>
        </p:nvSpPr>
        <p:spPr>
          <a:xfrm>
            <a:off x="1524000" y="1124744"/>
            <a:ext cx="9144000" cy="4178776"/>
          </a:xfrm>
        </p:spPr>
        <p:txBody>
          <a:bodyPr/>
          <a:lstStyle/>
          <a:p>
            <a:r>
              <a:rPr lang="tr-TR" dirty="0" smtClean="0">
                <a:solidFill>
                  <a:schemeClr val="tx2"/>
                </a:solidFill>
              </a:rPr>
              <a:t>Küçükken bisiklet sürmeyi öğrenme çabalarımız da annemiz ya da babamız bisikletimizden, omzumuzdan ya da bisikletin koltuğundan tutarak bize yardım etmişlerdir. </a:t>
            </a:r>
            <a:r>
              <a:rPr lang="tr-TR" dirty="0">
                <a:solidFill>
                  <a:schemeClr val="tx2"/>
                </a:solidFill>
              </a:rPr>
              <a:t>Y</a:t>
            </a:r>
            <a:r>
              <a:rPr lang="tr-TR" dirty="0" smtClean="0">
                <a:solidFill>
                  <a:schemeClr val="tx2"/>
                </a:solidFill>
              </a:rPr>
              <a:t>a da sessiz sinema ve tabu oyununu oynarken hareketlerle ya da parmağımızla kaç kelime olduğunu göstererek takım arkadaşlarımızın işini kolaylaştırmışızdır.</a:t>
            </a:r>
          </a:p>
          <a:p>
            <a:r>
              <a:rPr lang="tr-TR" dirty="0" smtClean="0">
                <a:solidFill>
                  <a:schemeClr val="tx2"/>
                </a:solidFill>
              </a:rPr>
              <a:t> Benzer şekilde herhangi bir eşyamızı bulamadığımızda annemiz parmağı ile gösterip ‘işte orada’ diyerek bizi yönlendirmiştir.</a:t>
            </a:r>
          </a:p>
          <a:p>
            <a:r>
              <a:rPr lang="tr-TR" dirty="0" smtClean="0">
                <a:solidFill>
                  <a:schemeClr val="tx2"/>
                </a:solidFill>
              </a:rPr>
              <a:t> Günlük yaşamda karşılaşılan ve amaca ulaşmada bireylere yardım eden bu süreç teknik biçimde ipucu olarak isimlendirilmektedir.</a:t>
            </a:r>
          </a:p>
          <a:p>
            <a:r>
              <a:rPr lang="tr-TR" dirty="0">
                <a:solidFill>
                  <a:schemeClr val="tx2"/>
                </a:solidFill>
              </a:rPr>
              <a:t>İpucu  öğrenci tepkisini kesinleştiren planlanmış, uygulamacı yardımı olarak ifade edilmektedir. Burada dikkat çeken önemli noktalardan biri ipucunun önceden planlanmış olmasıyla yardımdan farklılaşmasıdır.</a:t>
            </a:r>
          </a:p>
          <a:p>
            <a:endParaRPr lang="tr-TR" dirty="0"/>
          </a:p>
          <a:p>
            <a:endParaRPr lang="tr-TR" dirty="0"/>
          </a:p>
        </p:txBody>
      </p:sp>
    </p:spTree>
    <p:extLst>
      <p:ext uri="{BB962C8B-B14F-4D97-AF65-F5344CB8AC3E}">
        <p14:creationId xmlns:p14="http://schemas.microsoft.com/office/powerpoint/2010/main" val="1465787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75520" y="692696"/>
            <a:ext cx="9684568" cy="5040560"/>
          </a:xfrm>
        </p:spPr>
        <p:txBody>
          <a:bodyPr/>
          <a:lstStyle/>
          <a:p>
            <a:pPr marL="0" indent="0">
              <a:buNone/>
            </a:pPr>
            <a:r>
              <a:rPr lang="tr-TR" dirty="0" smtClean="0">
                <a:solidFill>
                  <a:srgbClr val="00B050"/>
                </a:solidFill>
              </a:rPr>
              <a:t>İpucu Türleri</a:t>
            </a:r>
          </a:p>
          <a:p>
            <a:r>
              <a:rPr lang="tr-TR" dirty="0" smtClean="0">
                <a:solidFill>
                  <a:schemeClr val="tx2"/>
                </a:solidFill>
              </a:rPr>
              <a:t>Öğrencide </a:t>
            </a:r>
            <a:r>
              <a:rPr lang="tr-TR" dirty="0">
                <a:solidFill>
                  <a:schemeClr val="tx2"/>
                </a:solidFill>
              </a:rPr>
              <a:t>istendik davranış değişikliğini sağlanması b</a:t>
            </a:r>
            <a:r>
              <a:rPr lang="tr-TR" dirty="0" smtClean="0">
                <a:solidFill>
                  <a:schemeClr val="tx2"/>
                </a:solidFill>
              </a:rPr>
              <a:t>aşka </a:t>
            </a:r>
            <a:r>
              <a:rPr lang="tr-TR" dirty="0">
                <a:solidFill>
                  <a:schemeClr val="tx2"/>
                </a:solidFill>
              </a:rPr>
              <a:t>bir ifade ile uyaran kontrolü transferi sürecinin başarılı olmasında ipuçlarından yararlanmak ve ipucu sürecini etkili bir şekilde kullanmak büyük önem taşımaktadır.</a:t>
            </a:r>
          </a:p>
          <a:p>
            <a:r>
              <a:rPr lang="tr-TR" dirty="0">
                <a:solidFill>
                  <a:schemeClr val="tx2"/>
                </a:solidFill>
              </a:rPr>
              <a:t> </a:t>
            </a:r>
            <a:r>
              <a:rPr lang="tr-TR" dirty="0" smtClean="0">
                <a:solidFill>
                  <a:schemeClr val="tx2"/>
                </a:solidFill>
              </a:rPr>
              <a:t>Öğrencilerle çalışırken kullanılacak olan ipucu türleri farklı kaynaklarda farklı şekillerde sınıflandırılabilmektedir.</a:t>
            </a:r>
          </a:p>
          <a:p>
            <a:r>
              <a:rPr lang="tr-TR" dirty="0" smtClean="0">
                <a:solidFill>
                  <a:schemeClr val="tx2"/>
                </a:solidFill>
              </a:rPr>
              <a:t>İpucu türleri</a:t>
            </a:r>
          </a:p>
          <a:p>
            <a:endParaRPr lang="tr-TR" dirty="0" smtClean="0">
              <a:solidFill>
                <a:schemeClr val="tx2"/>
              </a:solidFill>
            </a:endParaRPr>
          </a:p>
          <a:p>
            <a:pPr marL="0" indent="0">
              <a:buNone/>
            </a:pPr>
            <a:endParaRPr lang="tr-TR" dirty="0" smtClean="0">
              <a:solidFill>
                <a:schemeClr val="tx2"/>
              </a:solidFill>
            </a:endParaRPr>
          </a:p>
          <a:p>
            <a:pPr marL="0" indent="0">
              <a:buNone/>
            </a:pPr>
            <a:endParaRPr lang="tr-TR" dirty="0" smtClean="0">
              <a:solidFill>
                <a:schemeClr val="tx2"/>
              </a:solidFill>
            </a:endParaRPr>
          </a:p>
          <a:p>
            <a:r>
              <a:rPr lang="tr-TR" dirty="0" smtClean="0">
                <a:solidFill>
                  <a:schemeClr val="tx2"/>
                </a:solidFill>
              </a:rPr>
              <a:t>İpucu türleri gerek görüldüğünde birleştirilerek de kullanılabilmektedir. </a:t>
            </a:r>
          </a:p>
          <a:p>
            <a:endParaRPr lang="tr-TR" dirty="0" smtClean="0">
              <a:solidFill>
                <a:schemeClr val="tx2"/>
              </a:solidFill>
            </a:endParaRPr>
          </a:p>
          <a:p>
            <a:endParaRPr lang="tr-TR" dirty="0">
              <a:solidFill>
                <a:schemeClr val="tx2"/>
              </a:solidFill>
            </a:endParaRPr>
          </a:p>
        </p:txBody>
      </p:sp>
      <p:pic>
        <p:nvPicPr>
          <p:cNvPr id="5" name="Resim 4"/>
          <p:cNvPicPr>
            <a:picLocks noChangeAspect="1"/>
          </p:cNvPicPr>
          <p:nvPr/>
        </p:nvPicPr>
        <p:blipFill>
          <a:blip r:embed="rId2"/>
          <a:stretch>
            <a:fillRect/>
          </a:stretch>
        </p:blipFill>
        <p:spPr>
          <a:xfrm>
            <a:off x="2783632" y="3829518"/>
            <a:ext cx="7344816" cy="1147650"/>
          </a:xfrm>
          <a:prstGeom prst="rect">
            <a:avLst/>
          </a:prstGeom>
        </p:spPr>
      </p:pic>
    </p:spTree>
    <p:extLst>
      <p:ext uri="{BB962C8B-B14F-4D97-AF65-F5344CB8AC3E}">
        <p14:creationId xmlns:p14="http://schemas.microsoft.com/office/powerpoint/2010/main" val="1539998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31504" y="908720"/>
            <a:ext cx="9649072" cy="4394800"/>
          </a:xfrm>
        </p:spPr>
        <p:txBody>
          <a:bodyPr>
            <a:normAutofit/>
          </a:bodyPr>
          <a:lstStyle/>
          <a:p>
            <a:pPr marL="0" indent="0">
              <a:buNone/>
            </a:pPr>
            <a:r>
              <a:rPr lang="tr-TR" dirty="0" smtClean="0">
                <a:solidFill>
                  <a:schemeClr val="accent4"/>
                </a:solidFill>
              </a:rPr>
              <a:t>Şekil Verme</a:t>
            </a:r>
          </a:p>
          <a:p>
            <a:r>
              <a:rPr lang="tr-TR" dirty="0" smtClean="0">
                <a:solidFill>
                  <a:schemeClr val="tx2"/>
                </a:solidFill>
              </a:rPr>
              <a:t>Bireylerin öğrenmesi amaçlanan davranışlardan bazıları bireyin davranış  repertuvarında  hiç yokken, bazıları kısmen ya da belirli bir düzeyde bulunabilmektedir.</a:t>
            </a:r>
          </a:p>
          <a:p>
            <a:r>
              <a:rPr lang="tr-TR" dirty="0" smtClean="0">
                <a:solidFill>
                  <a:schemeClr val="tx2"/>
                </a:solidFill>
              </a:rPr>
              <a:t>Şekil verme bireyin davranış repertuvarında olan ya da birey için tamamen yeni bir hedef davranışın yaklaşıklarının ayrımlı bir şekilde </a:t>
            </a:r>
            <a:r>
              <a:rPr lang="tr-TR" dirty="0" err="1" smtClean="0">
                <a:solidFill>
                  <a:schemeClr val="tx2"/>
                </a:solidFill>
              </a:rPr>
              <a:t>pekiştirlerek</a:t>
            </a:r>
            <a:r>
              <a:rPr lang="tr-TR" dirty="0" smtClean="0">
                <a:solidFill>
                  <a:schemeClr val="tx2"/>
                </a:solidFill>
              </a:rPr>
              <a:t> davranışın bireye kazandırılmasını anlatmaktadır.</a:t>
            </a:r>
          </a:p>
          <a:p>
            <a:r>
              <a:rPr lang="tr-TR" dirty="0" smtClean="0">
                <a:solidFill>
                  <a:schemeClr val="tx2"/>
                </a:solidFill>
              </a:rPr>
              <a:t> Bu süreçte öğretmen bu davranış ilişkin öğrencinin güçlü ve zayıf olduğu yönleri belirlemelidir.</a:t>
            </a:r>
          </a:p>
          <a:p>
            <a:r>
              <a:rPr lang="tr-TR" dirty="0" smtClean="0">
                <a:solidFill>
                  <a:schemeClr val="tx2"/>
                </a:solidFill>
              </a:rPr>
              <a:t> Öğrencisi kağıda çizilen şekli keserek çıkarmada sorun yaşayan bir öğretmen öğrencisinin makası alıp doğru şekilde tutmasını pekiştirerek sürece başlayabilir.</a:t>
            </a:r>
          </a:p>
          <a:p>
            <a:endParaRPr lang="tr-TR" dirty="0"/>
          </a:p>
        </p:txBody>
      </p:sp>
    </p:spTree>
    <p:extLst>
      <p:ext uri="{BB962C8B-B14F-4D97-AF65-F5344CB8AC3E}">
        <p14:creationId xmlns:p14="http://schemas.microsoft.com/office/powerpoint/2010/main" val="4050934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15480" y="980728"/>
            <a:ext cx="9252520" cy="4322792"/>
          </a:xfrm>
        </p:spPr>
        <p:txBody>
          <a:bodyPr>
            <a:normAutofit lnSpcReduction="10000"/>
          </a:bodyPr>
          <a:lstStyle/>
          <a:p>
            <a:r>
              <a:rPr lang="tr-TR" dirty="0"/>
              <a:t> </a:t>
            </a:r>
            <a:r>
              <a:rPr lang="tr-TR" dirty="0" smtClean="0">
                <a:solidFill>
                  <a:schemeClr val="tx2"/>
                </a:solidFill>
              </a:rPr>
              <a:t>Sonrasında doğru tutuş ile eline aldığı makası ile kağıdı bir şekilde kesmesini pekiştirirken, sürecin sonunda istenilen şekli kesmesini pekiştirerek öğrencisinin davranışı edilmesini sağlayabilmektedir.</a:t>
            </a:r>
          </a:p>
          <a:p>
            <a:r>
              <a:rPr lang="tr-TR" dirty="0" smtClean="0">
                <a:solidFill>
                  <a:schemeClr val="tx2"/>
                </a:solidFill>
              </a:rPr>
              <a:t> Burada önemli olan kavramlardan biri davranışın başarılı yaklaşıkları olmaktadır. Başarılı yaklaşıklar pekiştirilerek öğrencinin davranışı kazanması sağlamaktır.</a:t>
            </a:r>
          </a:p>
          <a:p>
            <a:r>
              <a:rPr lang="tr-TR" dirty="0" smtClean="0">
                <a:solidFill>
                  <a:schemeClr val="tx2"/>
                </a:solidFill>
              </a:rPr>
              <a:t> Şekil verme sürecini kullanacak olan bir öğretmenin atacağı ilk adımlar arasında davranışın analiz edilmesi veya davranışa ilişkin kısa ve uzun dönemli amaçların belirlenmesi gelmektedir. Ayrıca öğretmen davranışa ilişkin hangi yaklaşıkların pekiştirileceği aile ve diğer okul personeli ile paylaşılmalı ve tam anlamıyla  bir tutarlılık sergilenmelidir.</a:t>
            </a:r>
          </a:p>
          <a:p>
            <a:r>
              <a:rPr lang="tr-TR" dirty="0" smtClean="0">
                <a:solidFill>
                  <a:schemeClr val="tx2"/>
                </a:solidFill>
              </a:rPr>
              <a:t> Yeni davranış öğretiminde şekil verme; davranışı şekil verme ve uyarana şekil verme olmak üzere iki şekilde uygulanabilir. </a:t>
            </a:r>
          </a:p>
          <a:p>
            <a:endParaRPr lang="tr-TR" dirty="0">
              <a:solidFill>
                <a:schemeClr val="tx2"/>
              </a:solidFill>
            </a:endParaRPr>
          </a:p>
        </p:txBody>
      </p:sp>
    </p:spTree>
    <p:extLst>
      <p:ext uri="{BB962C8B-B14F-4D97-AF65-F5344CB8AC3E}">
        <p14:creationId xmlns:p14="http://schemas.microsoft.com/office/powerpoint/2010/main" val="237793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43472" y="764704"/>
            <a:ext cx="9793088" cy="4538816"/>
          </a:xfrm>
        </p:spPr>
        <p:txBody>
          <a:bodyPr/>
          <a:lstStyle/>
          <a:p>
            <a:pPr marL="0" indent="0">
              <a:buNone/>
            </a:pPr>
            <a:r>
              <a:rPr lang="tr-TR" dirty="0" smtClean="0">
                <a:solidFill>
                  <a:srgbClr val="00B050"/>
                </a:solidFill>
              </a:rPr>
              <a:t>Zincirleme</a:t>
            </a:r>
          </a:p>
          <a:p>
            <a:r>
              <a:rPr lang="tr-TR" dirty="0" smtClean="0">
                <a:solidFill>
                  <a:schemeClr val="tx2"/>
                </a:solidFill>
              </a:rPr>
              <a:t>Davranışları </a:t>
            </a:r>
            <a:r>
              <a:rPr lang="tr-TR" dirty="0">
                <a:solidFill>
                  <a:schemeClr val="tx2"/>
                </a:solidFill>
              </a:rPr>
              <a:t>sınıflandırma türlerinden biri davranışları yapılarına göre sınıflandırma </a:t>
            </a:r>
            <a:r>
              <a:rPr lang="tr-TR" dirty="0" err="1" smtClean="0">
                <a:solidFill>
                  <a:schemeClr val="tx2"/>
                </a:solidFill>
              </a:rPr>
              <a:t>dır</a:t>
            </a:r>
            <a:r>
              <a:rPr lang="tr-TR" dirty="0" smtClean="0">
                <a:solidFill>
                  <a:schemeClr val="tx2"/>
                </a:solidFill>
              </a:rPr>
              <a:t>. Bu sınıflandırmada davranışlar genellikle tek basamaklı davranışlar ve zincirleme davranışlar olarak sınıflandırılır.</a:t>
            </a:r>
            <a:endParaRPr lang="tr-TR" dirty="0">
              <a:solidFill>
                <a:schemeClr val="tx2"/>
              </a:solidFill>
            </a:endParaRPr>
          </a:p>
          <a:p>
            <a:r>
              <a:rPr lang="tr-TR" dirty="0">
                <a:solidFill>
                  <a:schemeClr val="tx2"/>
                </a:solidFill>
              </a:rPr>
              <a:t> Tek basamaklı davranışlar açık net başlangıçları ve sonuçları olan ve genellikle yalnızca tek bir eylem içeren davranışlardır.</a:t>
            </a:r>
          </a:p>
          <a:p>
            <a:r>
              <a:rPr lang="tr-TR" dirty="0">
                <a:solidFill>
                  <a:schemeClr val="tx2"/>
                </a:solidFill>
              </a:rPr>
              <a:t> </a:t>
            </a:r>
            <a:r>
              <a:rPr lang="tr-TR" dirty="0" smtClean="0">
                <a:solidFill>
                  <a:schemeClr val="tx2"/>
                </a:solidFill>
              </a:rPr>
              <a:t>Adı </a:t>
            </a:r>
            <a:r>
              <a:rPr lang="tr-TR" dirty="0">
                <a:solidFill>
                  <a:schemeClr val="tx2"/>
                </a:solidFill>
              </a:rPr>
              <a:t>söylenen hayvanın sesini </a:t>
            </a:r>
            <a:r>
              <a:rPr lang="tr-TR" dirty="0" smtClean="0">
                <a:solidFill>
                  <a:schemeClr val="tx2"/>
                </a:solidFill>
              </a:rPr>
              <a:t>çıkarmak, </a:t>
            </a:r>
            <a:r>
              <a:rPr lang="tr-TR" dirty="0">
                <a:solidFill>
                  <a:schemeClr val="tx2"/>
                </a:solidFill>
              </a:rPr>
              <a:t>karşıdaki kişiyi taklit ederek ayağa kalkmak ve adı söylenen giysiyi göstermek </a:t>
            </a:r>
            <a:r>
              <a:rPr lang="tr-TR" dirty="0" smtClean="0">
                <a:solidFill>
                  <a:schemeClr val="tx2"/>
                </a:solidFill>
              </a:rPr>
              <a:t>tek </a:t>
            </a:r>
            <a:r>
              <a:rPr lang="tr-TR" dirty="0">
                <a:solidFill>
                  <a:schemeClr val="tx2"/>
                </a:solidFill>
              </a:rPr>
              <a:t>basamaklı davranışlara birer örnek olarak verilebilir.</a:t>
            </a:r>
          </a:p>
          <a:p>
            <a:r>
              <a:rPr lang="tr-TR" dirty="0">
                <a:solidFill>
                  <a:schemeClr val="tx2"/>
                </a:solidFill>
              </a:rPr>
              <a:t> </a:t>
            </a:r>
            <a:r>
              <a:rPr lang="tr-TR" dirty="0" smtClean="0">
                <a:solidFill>
                  <a:schemeClr val="tx2"/>
                </a:solidFill>
              </a:rPr>
              <a:t>Birden </a:t>
            </a:r>
            <a:r>
              <a:rPr lang="tr-TR" dirty="0">
                <a:solidFill>
                  <a:schemeClr val="tx2"/>
                </a:solidFill>
              </a:rPr>
              <a:t>fazla Tek basamaklı davranışın bir araya gelerek oluşturduğu belli bir sıra ve akışa sahip </a:t>
            </a:r>
            <a:r>
              <a:rPr lang="tr-TR" dirty="0" smtClean="0">
                <a:solidFill>
                  <a:schemeClr val="tx2"/>
                </a:solidFill>
              </a:rPr>
              <a:t>davranışlar </a:t>
            </a:r>
            <a:r>
              <a:rPr lang="tr-TR" dirty="0">
                <a:solidFill>
                  <a:schemeClr val="tx2"/>
                </a:solidFill>
              </a:rPr>
              <a:t>ise </a:t>
            </a:r>
            <a:r>
              <a:rPr lang="tr-TR" dirty="0" smtClean="0">
                <a:solidFill>
                  <a:schemeClr val="tx2"/>
                </a:solidFill>
              </a:rPr>
              <a:t>zincir </a:t>
            </a:r>
            <a:r>
              <a:rPr lang="tr-TR" dirty="0">
                <a:solidFill>
                  <a:schemeClr val="tx2"/>
                </a:solidFill>
              </a:rPr>
              <a:t>davranışlar denilmektedir.</a:t>
            </a:r>
          </a:p>
          <a:p>
            <a:endParaRPr lang="tr-TR" dirty="0">
              <a:solidFill>
                <a:schemeClr val="tx2"/>
              </a:solidFill>
            </a:endParaRPr>
          </a:p>
        </p:txBody>
      </p:sp>
    </p:spTree>
    <p:extLst>
      <p:ext uri="{BB962C8B-B14F-4D97-AF65-F5344CB8AC3E}">
        <p14:creationId xmlns:p14="http://schemas.microsoft.com/office/powerpoint/2010/main" val="363034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31504" y="764704"/>
            <a:ext cx="9036496" cy="4538816"/>
          </a:xfrm>
        </p:spPr>
        <p:txBody>
          <a:bodyPr/>
          <a:lstStyle/>
          <a:p>
            <a:r>
              <a:rPr lang="tr-TR" dirty="0"/>
              <a:t> </a:t>
            </a:r>
            <a:r>
              <a:rPr lang="tr-TR" dirty="0" smtClean="0">
                <a:solidFill>
                  <a:schemeClr val="tx2"/>
                </a:solidFill>
              </a:rPr>
              <a:t>Ellerini yıkama, çorabını giyme ,omlet yapma gibi davranışlar zincirleme davranışlara birer örnek olarak verilebilir.</a:t>
            </a:r>
          </a:p>
          <a:p>
            <a:r>
              <a:rPr lang="tr-TR" dirty="0" smtClean="0">
                <a:solidFill>
                  <a:schemeClr val="tx2"/>
                </a:solidFill>
              </a:rPr>
              <a:t> </a:t>
            </a:r>
            <a:r>
              <a:rPr lang="tr-TR" dirty="0">
                <a:solidFill>
                  <a:schemeClr val="tx2"/>
                </a:solidFill>
              </a:rPr>
              <a:t>Z</a:t>
            </a:r>
            <a:r>
              <a:rPr lang="tr-TR" dirty="0" smtClean="0">
                <a:solidFill>
                  <a:schemeClr val="tx2"/>
                </a:solidFill>
              </a:rPr>
              <a:t>incir davranışlarda bir araya gelen tek basamaklı davranışlar ancak belli bir sıra ile bir araya geldiğinde ve o sıra ile sergilendiğinde zincir davranışlar oluşturmaktadır.</a:t>
            </a:r>
          </a:p>
          <a:p>
            <a:r>
              <a:rPr lang="tr-TR" dirty="0" smtClean="0">
                <a:solidFill>
                  <a:schemeClr val="tx2"/>
                </a:solidFill>
              </a:rPr>
              <a:t> </a:t>
            </a:r>
            <a:r>
              <a:rPr lang="tr-TR" dirty="0">
                <a:solidFill>
                  <a:schemeClr val="tx2"/>
                </a:solidFill>
              </a:rPr>
              <a:t>Ö</a:t>
            </a:r>
            <a:r>
              <a:rPr lang="tr-TR" dirty="0" smtClean="0">
                <a:solidFill>
                  <a:schemeClr val="tx2"/>
                </a:solidFill>
              </a:rPr>
              <a:t>rneğin el yıkama; musluğu açma, elini ıslatma, eline sabun alma, ellerini ovalama, ellerini suyun altında tutma, musluğu kapatma, ellerini kurulama gibi birden fazla tek basamaklı davranışın bir araya gelmesi ile oluşmaktadır.</a:t>
            </a:r>
          </a:p>
          <a:p>
            <a:r>
              <a:rPr lang="tr-TR" dirty="0" smtClean="0">
                <a:solidFill>
                  <a:schemeClr val="tx2"/>
                </a:solidFill>
              </a:rPr>
              <a:t> İlk davranış olan musluğu açma davranışı yapılmadan el yıkama zincir davranışını gerçekleştirme şansı bulunmamaktadır. Zincir ismi verilen davranışlar gerçekleştirilirken davranış sıralamasındaki son basamak yapıldığında </a:t>
            </a:r>
            <a:r>
              <a:rPr lang="tr-TR" dirty="0" err="1" smtClean="0">
                <a:solidFill>
                  <a:schemeClr val="tx2"/>
                </a:solidFill>
              </a:rPr>
              <a:t>pekiştireç</a:t>
            </a:r>
            <a:r>
              <a:rPr lang="tr-TR" dirty="0" smtClean="0">
                <a:solidFill>
                  <a:schemeClr val="tx2"/>
                </a:solidFill>
              </a:rPr>
              <a:t> elde edilmektedir.</a:t>
            </a:r>
          </a:p>
          <a:p>
            <a:endParaRPr lang="tr-TR" dirty="0">
              <a:solidFill>
                <a:schemeClr val="tx2"/>
              </a:solidFill>
            </a:endParaRPr>
          </a:p>
        </p:txBody>
      </p:sp>
    </p:spTree>
    <p:extLst>
      <p:ext uri="{BB962C8B-B14F-4D97-AF65-F5344CB8AC3E}">
        <p14:creationId xmlns:p14="http://schemas.microsoft.com/office/powerpoint/2010/main" val="1628239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59496" y="692696"/>
            <a:ext cx="9828584" cy="4610824"/>
          </a:xfrm>
        </p:spPr>
        <p:txBody>
          <a:bodyPr>
            <a:normAutofit lnSpcReduction="10000"/>
          </a:bodyPr>
          <a:lstStyle/>
          <a:p>
            <a:pPr marL="0" indent="0">
              <a:buNone/>
            </a:pPr>
            <a:r>
              <a:rPr lang="tr-TR" dirty="0">
                <a:solidFill>
                  <a:srgbClr val="00B050"/>
                </a:solidFill>
              </a:rPr>
              <a:t>Zincir Davranışların öğretilmesi</a:t>
            </a:r>
          </a:p>
          <a:p>
            <a:r>
              <a:rPr lang="tr-TR" dirty="0"/>
              <a:t> </a:t>
            </a:r>
            <a:r>
              <a:rPr lang="tr-TR" dirty="0" smtClean="0">
                <a:solidFill>
                  <a:schemeClr val="tx2"/>
                </a:solidFill>
              </a:rPr>
              <a:t>Zincir davranışlarının değerlendirilmesi de olduğu gibi öğretilmesinde de analizlerden yararlanılmaktadır. Zincir davranışlarını öğretiminde ileriye zincirleme geriye zincirleme ve tüm basamakların bir arada öğretimi gibi 3 farklı yol izlemek mümkündür.</a:t>
            </a:r>
          </a:p>
          <a:p>
            <a:r>
              <a:rPr lang="tr-TR" dirty="0" smtClean="0">
                <a:solidFill>
                  <a:schemeClr val="tx2"/>
                </a:solidFill>
              </a:rPr>
              <a:t> Ancak bu yolların tek başına zincir davranışların öğretimde yeterli olmayacağı mutlaka tepki ipuçlarından birinin kullanılması gerektiği unutulmamalıdır.</a:t>
            </a:r>
          </a:p>
          <a:p>
            <a:pPr marL="0" indent="0">
              <a:buNone/>
            </a:pPr>
            <a:r>
              <a:rPr lang="tr-TR" dirty="0" smtClean="0">
                <a:solidFill>
                  <a:srgbClr val="00B050"/>
                </a:solidFill>
              </a:rPr>
              <a:t>ileriye zincirleme</a:t>
            </a:r>
          </a:p>
          <a:p>
            <a:r>
              <a:rPr lang="tr-TR" dirty="0" smtClean="0"/>
              <a:t> </a:t>
            </a:r>
            <a:r>
              <a:rPr lang="tr-TR" dirty="0" smtClean="0">
                <a:solidFill>
                  <a:schemeClr val="tx2"/>
                </a:solidFill>
              </a:rPr>
              <a:t>Zincir davranışların bazılarının öğretimde tercih edilen ileriye zincirleme de  öğretime analizdeki ilk basamaktan başlanır. ilk basamak kazanılana kadar öğretmen bu basamakta öğretimi yapar .1. Basamak kazanıldıktan sonra ikinci basamağı geçilir ve 1. Basamakla 2 basamak birleştirilerek öğretim </a:t>
            </a:r>
            <a:r>
              <a:rPr lang="tr-TR" dirty="0" err="1" smtClean="0">
                <a:solidFill>
                  <a:schemeClr val="tx2"/>
                </a:solidFill>
              </a:rPr>
              <a:t>yapılır.ikinci</a:t>
            </a:r>
            <a:r>
              <a:rPr lang="tr-TR" dirty="0" smtClean="0">
                <a:solidFill>
                  <a:schemeClr val="tx2"/>
                </a:solidFill>
              </a:rPr>
              <a:t> basamak kazanıldıktan sonra 3. basamak eklenir. 1.2. ve 3.basamak birlikte öğretilir. Süreç son basamak öğretilene kadar bu şekilde devam eder.</a:t>
            </a:r>
          </a:p>
          <a:p>
            <a:endParaRPr lang="tr-TR" dirty="0"/>
          </a:p>
        </p:txBody>
      </p:sp>
    </p:spTree>
    <p:extLst>
      <p:ext uri="{BB962C8B-B14F-4D97-AF65-F5344CB8AC3E}">
        <p14:creationId xmlns:p14="http://schemas.microsoft.com/office/powerpoint/2010/main" val="3347737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15480" y="620688"/>
            <a:ext cx="9865096" cy="5832648"/>
          </a:xfrm>
        </p:spPr>
        <p:txBody>
          <a:bodyPr>
            <a:normAutofit lnSpcReduction="10000"/>
          </a:bodyPr>
          <a:lstStyle/>
          <a:p>
            <a:r>
              <a:rPr lang="tr-TR" dirty="0" smtClean="0">
                <a:solidFill>
                  <a:schemeClr val="tx2"/>
                </a:solidFill>
              </a:rPr>
              <a:t>İleriye zincirleme kullanılarak öğrencisine çorap giymeyi öğretmeyi amaçlayan bir öğretmen öğrencinin ayağının çıplak olmasını sağlar. Sonrasında öğrenciye ‘çoraba giy’ hedef uyaranını verir. </a:t>
            </a:r>
          </a:p>
          <a:p>
            <a:r>
              <a:rPr lang="tr-TR" dirty="0" smtClean="0">
                <a:solidFill>
                  <a:schemeClr val="tx2"/>
                </a:solidFill>
              </a:rPr>
              <a:t>Öğretmen hedef uyarını verdikten sonra belirlemiş olduğu ipucunu sunarak öğrencinin analizin ilk basamağında olan çorabı eline alma basamağını gerçekleştirmesini sağlar.</a:t>
            </a:r>
          </a:p>
          <a:p>
            <a:r>
              <a:rPr lang="tr-TR" dirty="0" smtClean="0">
                <a:solidFill>
                  <a:schemeClr val="tx2"/>
                </a:solidFill>
              </a:rPr>
              <a:t> Öğretmen-öğrenci bu basamağı kabul edilebilir bir ölçüt düzeyinde yapar hale gelinceye kadar bu basamağa çalışır.</a:t>
            </a:r>
          </a:p>
          <a:p>
            <a:r>
              <a:rPr lang="tr-TR" dirty="0" smtClean="0">
                <a:solidFill>
                  <a:schemeClr val="tx2"/>
                </a:solidFill>
              </a:rPr>
              <a:t> Öğrenci basamağı yapabilir hale geldikten sonra öğretmen ikinci basamağı </a:t>
            </a:r>
            <a:r>
              <a:rPr lang="tr-TR" dirty="0">
                <a:solidFill>
                  <a:schemeClr val="tx2"/>
                </a:solidFill>
              </a:rPr>
              <a:t>g</a:t>
            </a:r>
            <a:r>
              <a:rPr lang="tr-TR" dirty="0" smtClean="0">
                <a:solidFill>
                  <a:schemeClr val="tx2"/>
                </a:solidFill>
              </a:rPr>
              <a:t>eçer.</a:t>
            </a:r>
          </a:p>
          <a:p>
            <a:r>
              <a:rPr lang="tr-TR" dirty="0" smtClean="0">
                <a:solidFill>
                  <a:schemeClr val="tx2"/>
                </a:solidFill>
              </a:rPr>
              <a:t>Öğrenciye çorabı giy hedef uyaranın verdikten sonra ipucu sunarak analizin ilk basamağını ve bir sonraki basamağını ‘çorabı eline alma ve iki elinin baş parmakları iç kısmı gelecek şekilde çorabı tutma’ öğretimini yapar.</a:t>
            </a:r>
          </a:p>
          <a:p>
            <a:r>
              <a:rPr lang="tr-TR" dirty="0" smtClean="0">
                <a:solidFill>
                  <a:schemeClr val="tx2"/>
                </a:solidFill>
              </a:rPr>
              <a:t> Birinci basamakla birlikte ikinci basamakta öğrenci tarafından istenilen düzeyde sergileninceye kadar öğretime devam eder.</a:t>
            </a:r>
          </a:p>
          <a:p>
            <a:r>
              <a:rPr lang="tr-TR" dirty="0" smtClean="0">
                <a:solidFill>
                  <a:schemeClr val="tx2"/>
                </a:solidFill>
              </a:rPr>
              <a:t> Analizin son basamağı ‘topuğundan geçmiş çorabı bileğine kadar çeker’ öğrenci tarafından sergileninceye kadar öğretmen bu süreci devam eder.</a:t>
            </a:r>
            <a:endParaRPr lang="tr-TR" dirty="0">
              <a:solidFill>
                <a:schemeClr val="tx2"/>
              </a:solidFill>
            </a:endParaRPr>
          </a:p>
        </p:txBody>
      </p:sp>
    </p:spTree>
    <p:extLst>
      <p:ext uri="{BB962C8B-B14F-4D97-AF65-F5344CB8AC3E}">
        <p14:creationId xmlns:p14="http://schemas.microsoft.com/office/powerpoint/2010/main" val="1142134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99456" y="1340768"/>
            <a:ext cx="9900592" cy="4392488"/>
          </a:xfrm>
        </p:spPr>
        <p:txBody>
          <a:bodyPr/>
          <a:lstStyle/>
          <a:p>
            <a:pPr marL="0" indent="0">
              <a:buNone/>
            </a:pPr>
            <a:r>
              <a:rPr lang="tr-TR" dirty="0">
                <a:solidFill>
                  <a:schemeClr val="accent4"/>
                </a:solidFill>
              </a:rPr>
              <a:t>Geriye </a:t>
            </a:r>
            <a:r>
              <a:rPr lang="tr-TR" dirty="0" smtClean="0">
                <a:solidFill>
                  <a:schemeClr val="accent4"/>
                </a:solidFill>
              </a:rPr>
              <a:t>zincirleme</a:t>
            </a:r>
          </a:p>
          <a:p>
            <a:r>
              <a:rPr lang="tr-TR" dirty="0" smtClean="0">
                <a:solidFill>
                  <a:schemeClr val="tx2"/>
                </a:solidFill>
              </a:rPr>
              <a:t>Geriye zincirleme ileriye zincirlemeli tam tersi bir sürecin izlendiği zincirleme davranış öğretimini ifade etmektedir.</a:t>
            </a:r>
          </a:p>
          <a:p>
            <a:r>
              <a:rPr lang="tr-TR" dirty="0" smtClean="0">
                <a:solidFill>
                  <a:schemeClr val="tx2"/>
                </a:solidFill>
              </a:rPr>
              <a:t> </a:t>
            </a:r>
            <a:r>
              <a:rPr lang="tr-TR" dirty="0">
                <a:solidFill>
                  <a:schemeClr val="tx2"/>
                </a:solidFill>
              </a:rPr>
              <a:t>G</a:t>
            </a:r>
            <a:r>
              <a:rPr lang="tr-TR" dirty="0" smtClean="0">
                <a:solidFill>
                  <a:schemeClr val="tx2"/>
                </a:solidFill>
              </a:rPr>
              <a:t>eriye zincirleme öğrenciye ilk olarak analizin son basamağının çalışıldığı öğrenci bu basamağı belli bir düzeyde yapabilir hale geldikten sonra sondan bir önceki basamağın ve son basamağı birlikte çalışılması ile başlandığı ve sürecin ilk basamağa ulaşana kadar bu şekilde devam ettiği bir zincirleme türüdür.</a:t>
            </a:r>
          </a:p>
          <a:p>
            <a:endParaRPr lang="tr-TR" dirty="0">
              <a:solidFill>
                <a:schemeClr val="tx2"/>
              </a:solidFill>
            </a:endParaRPr>
          </a:p>
        </p:txBody>
      </p:sp>
    </p:spTree>
    <p:extLst>
      <p:ext uri="{BB962C8B-B14F-4D97-AF65-F5344CB8AC3E}">
        <p14:creationId xmlns:p14="http://schemas.microsoft.com/office/powerpoint/2010/main" val="1249733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15480" y="908720"/>
            <a:ext cx="10009112" cy="4394800"/>
          </a:xfrm>
        </p:spPr>
        <p:txBody>
          <a:bodyPr/>
          <a:lstStyle/>
          <a:p>
            <a:r>
              <a:rPr lang="tr-TR" dirty="0"/>
              <a:t> </a:t>
            </a:r>
            <a:r>
              <a:rPr lang="tr-TR" dirty="0" smtClean="0">
                <a:solidFill>
                  <a:schemeClr val="tx2"/>
                </a:solidFill>
              </a:rPr>
              <a:t>Örneğin daha önce ileriye zincirleme sürecinde ele aldığımız çorap giyme örneğini geriye zincirleme için kullanalım.</a:t>
            </a:r>
          </a:p>
          <a:p>
            <a:r>
              <a:rPr lang="tr-TR" dirty="0" smtClean="0">
                <a:solidFill>
                  <a:schemeClr val="tx2"/>
                </a:solidFill>
              </a:rPr>
              <a:t> Öğretmen geriye zincirleme de analizi son basamağına kadar olan adımları kendisi gerçekleştirir. Başka bir ifade ile öğrencinin çorabını topuğundan geçirme basamağına kadar davranışı öğretmen yerine getirir. Sonrasında öğrenciye ‘çorabı giy’ şeklinde hedef uyaranı sunar ve daha önceden belirlemiş olduğu ipucundan yararlanarak ‘topuğundan geçmiş çorabı bileğine kadar çeker’ basamağının öğretimini yapar. Öğrenci çorap giymenin son basamağında istenilen düzeyde performans sergilediğini de öğretmen bu defa sondan bir önceki basamaktan itibaren öğretim sunmaya başlar ve sondan bir önceki basamakla birlikte son basamağın öğretimini yapar.</a:t>
            </a:r>
          </a:p>
          <a:p>
            <a:endParaRPr lang="tr-TR" dirty="0">
              <a:solidFill>
                <a:schemeClr val="tx2"/>
              </a:solidFill>
            </a:endParaRPr>
          </a:p>
        </p:txBody>
      </p:sp>
    </p:spTree>
    <p:extLst>
      <p:ext uri="{BB962C8B-B14F-4D97-AF65-F5344CB8AC3E}">
        <p14:creationId xmlns:p14="http://schemas.microsoft.com/office/powerpoint/2010/main" val="3587048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15480" y="836712"/>
            <a:ext cx="9252520" cy="4394800"/>
          </a:xfrm>
        </p:spPr>
        <p:txBody>
          <a:bodyPr>
            <a:normAutofit fontScale="92500" lnSpcReduction="20000"/>
          </a:bodyPr>
          <a:lstStyle/>
          <a:p>
            <a:r>
              <a:rPr lang="tr-TR" dirty="0"/>
              <a:t> </a:t>
            </a:r>
            <a:r>
              <a:rPr lang="tr-TR" dirty="0" smtClean="0">
                <a:solidFill>
                  <a:schemeClr val="tx2"/>
                </a:solidFill>
              </a:rPr>
              <a:t>Öğrenciye ‘çorabını giy’ hedef uyaranı verir ve sonrasında topuğuna kadar gelmiş çorabı topuğundan yukarı geçirir basamağını daha önce belirlemiş olduğu ipucu ile çalışmaya başlar.</a:t>
            </a:r>
          </a:p>
          <a:p>
            <a:r>
              <a:rPr lang="tr-TR" dirty="0" smtClean="0">
                <a:solidFill>
                  <a:schemeClr val="tx2"/>
                </a:solidFill>
              </a:rPr>
              <a:t> Bu basamağı öğretmenin sunduğu ipucu ile yerine getiren öğrenci, bu basamağa daha önce öğrenmiş olduğu ‘topuğundan geçmiş çorabı bileğine kadar çeker’ basamağında ekler.</a:t>
            </a:r>
          </a:p>
          <a:p>
            <a:r>
              <a:rPr lang="tr-TR" dirty="0" smtClean="0">
                <a:solidFill>
                  <a:schemeClr val="tx2"/>
                </a:solidFill>
              </a:rPr>
              <a:t> Bu süreç öğrencinin önüne çorap konup ‘çorabını giy’ hedef uyaranı verildiğinde öğrenci analizdeki basamakları izleyerek bağımsız bir şekilde çorabını giyinceye kadar devam eder</a:t>
            </a:r>
          </a:p>
          <a:p>
            <a:r>
              <a:rPr lang="tr-TR" dirty="0" smtClean="0">
                <a:solidFill>
                  <a:schemeClr val="tx2"/>
                </a:solidFill>
              </a:rPr>
              <a:t> Öğrenci öğretim sürecinde gerçekleştirdiği her basamak için </a:t>
            </a:r>
            <a:r>
              <a:rPr lang="tr-TR" dirty="0" err="1" smtClean="0">
                <a:solidFill>
                  <a:schemeClr val="tx2"/>
                </a:solidFill>
              </a:rPr>
              <a:t>pekiştireç</a:t>
            </a:r>
            <a:r>
              <a:rPr lang="tr-TR" dirty="0" smtClean="0">
                <a:solidFill>
                  <a:schemeClr val="tx2"/>
                </a:solidFill>
              </a:rPr>
              <a:t> kazanmaktadır ve dolayısıyla ne kadar çok basamak tamamlarsa o kadar çok </a:t>
            </a:r>
            <a:r>
              <a:rPr lang="tr-TR" dirty="0" err="1" smtClean="0">
                <a:solidFill>
                  <a:schemeClr val="tx2"/>
                </a:solidFill>
              </a:rPr>
              <a:t>pekiştireç</a:t>
            </a:r>
            <a:r>
              <a:rPr lang="tr-TR" dirty="0" smtClean="0">
                <a:solidFill>
                  <a:schemeClr val="tx2"/>
                </a:solidFill>
              </a:rPr>
              <a:t> elde edecektir.</a:t>
            </a:r>
          </a:p>
          <a:p>
            <a:r>
              <a:rPr lang="tr-TR" dirty="0" smtClean="0">
                <a:solidFill>
                  <a:schemeClr val="tx2"/>
                </a:solidFill>
              </a:rPr>
              <a:t> </a:t>
            </a:r>
            <a:r>
              <a:rPr lang="tr-TR" dirty="0">
                <a:solidFill>
                  <a:schemeClr val="tx2"/>
                </a:solidFill>
              </a:rPr>
              <a:t>B</a:t>
            </a:r>
            <a:r>
              <a:rPr lang="tr-TR" dirty="0" smtClean="0">
                <a:solidFill>
                  <a:schemeClr val="tx2"/>
                </a:solidFill>
              </a:rPr>
              <a:t>u durumda öğrencinin davranışı daha istekli ve hızlı bir şekilde kazanmasına destek olmaktadır. Geriye zincirlemenin özellikle giyinme soyunma gibi davranışların kazandırılmasında çok kullanıldığı ve sıkça tercih edildiği bilinmektedir.</a:t>
            </a:r>
          </a:p>
          <a:p>
            <a:endParaRPr lang="tr-TR" dirty="0"/>
          </a:p>
        </p:txBody>
      </p:sp>
    </p:spTree>
    <p:extLst>
      <p:ext uri="{BB962C8B-B14F-4D97-AF65-F5344CB8AC3E}">
        <p14:creationId xmlns:p14="http://schemas.microsoft.com/office/powerpoint/2010/main" val="3051731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15480" y="836712"/>
            <a:ext cx="9252520" cy="4466808"/>
          </a:xfrm>
        </p:spPr>
        <p:txBody>
          <a:bodyPr/>
          <a:lstStyle/>
          <a:p>
            <a:pPr marL="0" indent="0">
              <a:buNone/>
            </a:pPr>
            <a:r>
              <a:rPr lang="tr-TR" dirty="0" smtClean="0">
                <a:solidFill>
                  <a:schemeClr val="accent4"/>
                </a:solidFill>
              </a:rPr>
              <a:t>PROBLEM DAVRANIŞLARIN AZALTILMASI</a:t>
            </a:r>
          </a:p>
          <a:p>
            <a:r>
              <a:rPr lang="tr-TR" dirty="0">
                <a:solidFill>
                  <a:schemeClr val="tx2"/>
                </a:solidFill>
              </a:rPr>
              <a:t>Ayrımlı </a:t>
            </a:r>
            <a:r>
              <a:rPr lang="tr-TR" dirty="0" smtClean="0">
                <a:solidFill>
                  <a:schemeClr val="tx2"/>
                </a:solidFill>
              </a:rPr>
              <a:t>Pekiştirme</a:t>
            </a:r>
            <a:endParaRPr lang="tr-TR" dirty="0">
              <a:solidFill>
                <a:schemeClr val="tx2"/>
              </a:solidFill>
            </a:endParaRPr>
          </a:p>
          <a:p>
            <a:r>
              <a:rPr lang="tr-TR" dirty="0">
                <a:solidFill>
                  <a:schemeClr val="tx2"/>
                </a:solidFill>
              </a:rPr>
              <a:t>Sönme</a:t>
            </a:r>
          </a:p>
          <a:p>
            <a:r>
              <a:rPr lang="tr-TR" dirty="0">
                <a:solidFill>
                  <a:schemeClr val="tx2"/>
                </a:solidFill>
              </a:rPr>
              <a:t>Tepkinin Bedeli </a:t>
            </a:r>
          </a:p>
          <a:p>
            <a:r>
              <a:rPr lang="tr-TR" dirty="0">
                <a:solidFill>
                  <a:schemeClr val="tx2"/>
                </a:solidFill>
              </a:rPr>
              <a:t>Mola</a:t>
            </a:r>
          </a:p>
          <a:p>
            <a:r>
              <a:rPr lang="tr-TR" dirty="0">
                <a:solidFill>
                  <a:schemeClr val="tx2"/>
                </a:solidFill>
              </a:rPr>
              <a:t>Aşırı Düzeltme</a:t>
            </a:r>
          </a:p>
          <a:p>
            <a:r>
              <a:rPr lang="tr-TR" dirty="0">
                <a:solidFill>
                  <a:schemeClr val="tx2"/>
                </a:solidFill>
              </a:rPr>
              <a:t>Ceza</a:t>
            </a:r>
          </a:p>
          <a:p>
            <a:pPr marL="0" indent="0">
              <a:buNone/>
            </a:pPr>
            <a:endParaRPr lang="tr-TR" dirty="0">
              <a:solidFill>
                <a:schemeClr val="accent4"/>
              </a:solidFill>
            </a:endParaRPr>
          </a:p>
        </p:txBody>
      </p:sp>
    </p:spTree>
    <p:extLst>
      <p:ext uri="{BB962C8B-B14F-4D97-AF65-F5344CB8AC3E}">
        <p14:creationId xmlns:p14="http://schemas.microsoft.com/office/powerpoint/2010/main" val="1543939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31504" y="764704"/>
            <a:ext cx="9936088" cy="5256584"/>
          </a:xfrm>
        </p:spPr>
        <p:txBody>
          <a:bodyPr/>
          <a:lstStyle/>
          <a:p>
            <a:pPr marL="0" indent="0">
              <a:buNone/>
            </a:pPr>
            <a:r>
              <a:rPr lang="tr-TR" dirty="0" smtClean="0">
                <a:solidFill>
                  <a:schemeClr val="accent4"/>
                </a:solidFill>
              </a:rPr>
              <a:t>Ayrımlı pekiştirme</a:t>
            </a:r>
          </a:p>
          <a:p>
            <a:r>
              <a:rPr lang="tr-TR" dirty="0" smtClean="0">
                <a:solidFill>
                  <a:schemeClr val="tx2"/>
                </a:solidFill>
              </a:rPr>
              <a:t>Ayrımlı </a:t>
            </a:r>
            <a:r>
              <a:rPr lang="tr-TR" dirty="0">
                <a:solidFill>
                  <a:schemeClr val="tx2"/>
                </a:solidFill>
              </a:rPr>
              <a:t>pekiştirme uygun olmayan davranışları azaltmada ılımlı yöntemlerden bir </a:t>
            </a:r>
            <a:r>
              <a:rPr lang="tr-TR" dirty="0" smtClean="0">
                <a:solidFill>
                  <a:schemeClr val="tx2"/>
                </a:solidFill>
              </a:rPr>
              <a:t>diğeridir.</a:t>
            </a:r>
          </a:p>
          <a:p>
            <a:r>
              <a:rPr lang="tr-TR" dirty="0" smtClean="0">
                <a:solidFill>
                  <a:schemeClr val="tx2"/>
                </a:solidFill>
              </a:rPr>
              <a:t> Ayrımlı </a:t>
            </a:r>
            <a:r>
              <a:rPr lang="tr-TR" dirty="0">
                <a:solidFill>
                  <a:schemeClr val="tx2"/>
                </a:solidFill>
              </a:rPr>
              <a:t>pekiştirme </a:t>
            </a:r>
            <a:r>
              <a:rPr lang="tr-TR" dirty="0" smtClean="0">
                <a:solidFill>
                  <a:schemeClr val="tx2"/>
                </a:solidFill>
              </a:rPr>
              <a:t>iki </a:t>
            </a:r>
            <a:r>
              <a:rPr lang="tr-TR" dirty="0">
                <a:solidFill>
                  <a:schemeClr val="tx2"/>
                </a:solidFill>
              </a:rPr>
              <a:t>pekiştirme ilkesine dayalı olarak </a:t>
            </a:r>
            <a:r>
              <a:rPr lang="tr-TR" dirty="0" smtClean="0">
                <a:solidFill>
                  <a:schemeClr val="tx2"/>
                </a:solidFill>
              </a:rPr>
              <a:t>uygulanır.</a:t>
            </a:r>
            <a:endParaRPr lang="tr-TR" dirty="0">
              <a:solidFill>
                <a:schemeClr val="tx2"/>
              </a:solidFill>
            </a:endParaRPr>
          </a:p>
          <a:p>
            <a:r>
              <a:rPr lang="tr-TR" dirty="0">
                <a:solidFill>
                  <a:schemeClr val="tx2"/>
                </a:solidFill>
              </a:rPr>
              <a:t> A</a:t>
            </a:r>
            <a:r>
              <a:rPr lang="tr-TR" dirty="0" smtClean="0">
                <a:solidFill>
                  <a:schemeClr val="tx2"/>
                </a:solidFill>
              </a:rPr>
              <a:t>)davranış </a:t>
            </a:r>
            <a:r>
              <a:rPr lang="tr-TR" dirty="0">
                <a:solidFill>
                  <a:schemeClr val="tx2"/>
                </a:solidFill>
              </a:rPr>
              <a:t>uygun ayırt edici uyarını izlediğinde pekiştirilir Örneğin Sınıf içinde konuşma bazı koşullarda uygunken bazı koşullarda uygun </a:t>
            </a:r>
            <a:r>
              <a:rPr lang="tr-TR" dirty="0" smtClean="0">
                <a:solidFill>
                  <a:schemeClr val="tx2"/>
                </a:solidFill>
              </a:rPr>
              <a:t>olmayabilir. </a:t>
            </a:r>
            <a:r>
              <a:rPr lang="tr-TR" dirty="0">
                <a:solidFill>
                  <a:schemeClr val="tx2"/>
                </a:solidFill>
              </a:rPr>
              <a:t>bu durumda </a:t>
            </a:r>
            <a:r>
              <a:rPr lang="tr-TR" dirty="0" smtClean="0">
                <a:solidFill>
                  <a:schemeClr val="tx2"/>
                </a:solidFill>
              </a:rPr>
              <a:t>sınıf </a:t>
            </a:r>
            <a:r>
              <a:rPr lang="tr-TR" dirty="0">
                <a:solidFill>
                  <a:schemeClr val="tx2"/>
                </a:solidFill>
              </a:rPr>
              <a:t>içinde konuşma belli bir uyarının </a:t>
            </a:r>
            <a:r>
              <a:rPr lang="tr-TR" dirty="0" smtClean="0">
                <a:solidFill>
                  <a:schemeClr val="tx2"/>
                </a:solidFill>
              </a:rPr>
              <a:t>(öğretmenin </a:t>
            </a:r>
            <a:r>
              <a:rPr lang="tr-TR" dirty="0">
                <a:solidFill>
                  <a:schemeClr val="tx2"/>
                </a:solidFill>
              </a:rPr>
              <a:t>soru sorması </a:t>
            </a:r>
            <a:r>
              <a:rPr lang="tr-TR" dirty="0" smtClean="0">
                <a:solidFill>
                  <a:schemeClr val="tx2"/>
                </a:solidFill>
              </a:rPr>
              <a:t>gibi) </a:t>
            </a:r>
            <a:r>
              <a:rPr lang="tr-TR" dirty="0">
                <a:solidFill>
                  <a:schemeClr val="tx2"/>
                </a:solidFill>
              </a:rPr>
              <a:t>varlığında pekiştirilir </a:t>
            </a:r>
            <a:r>
              <a:rPr lang="tr-TR" dirty="0" smtClean="0">
                <a:solidFill>
                  <a:schemeClr val="tx2"/>
                </a:solidFill>
              </a:rPr>
              <a:t>diğer </a:t>
            </a:r>
            <a:r>
              <a:rPr lang="tr-TR" dirty="0">
                <a:solidFill>
                  <a:schemeClr val="tx2"/>
                </a:solidFill>
              </a:rPr>
              <a:t>durumlarda </a:t>
            </a:r>
            <a:r>
              <a:rPr lang="tr-TR" dirty="0" smtClean="0">
                <a:solidFill>
                  <a:schemeClr val="tx2"/>
                </a:solidFill>
              </a:rPr>
              <a:t>pekiştirilmez.</a:t>
            </a:r>
          </a:p>
          <a:p>
            <a:r>
              <a:rPr lang="tr-TR" dirty="0" smtClean="0">
                <a:solidFill>
                  <a:schemeClr val="tx2"/>
                </a:solidFill>
              </a:rPr>
              <a:t> B) </a:t>
            </a:r>
            <a:r>
              <a:rPr lang="tr-TR" dirty="0">
                <a:solidFill>
                  <a:schemeClr val="tx2"/>
                </a:solidFill>
              </a:rPr>
              <a:t>uygun olmayan davranışlar görmezden </a:t>
            </a:r>
            <a:r>
              <a:rPr lang="tr-TR" dirty="0" smtClean="0">
                <a:solidFill>
                  <a:schemeClr val="tx2"/>
                </a:solidFill>
              </a:rPr>
              <a:t>gelinirken </a:t>
            </a:r>
            <a:r>
              <a:rPr lang="tr-TR" dirty="0">
                <a:solidFill>
                  <a:schemeClr val="tx2"/>
                </a:solidFill>
              </a:rPr>
              <a:t>ya da bu davranışlardan pekiştirme geri çekilirken uygun bir hedef davranış </a:t>
            </a:r>
            <a:r>
              <a:rPr lang="tr-TR" dirty="0" smtClean="0">
                <a:solidFill>
                  <a:schemeClr val="tx2"/>
                </a:solidFill>
              </a:rPr>
              <a:t>pekiştirilir. </a:t>
            </a:r>
            <a:r>
              <a:rPr lang="tr-TR" dirty="0">
                <a:solidFill>
                  <a:schemeClr val="tx2"/>
                </a:solidFill>
              </a:rPr>
              <a:t>Böylece pekiştirilen davranış artarken görmezden gelinen davranış azalır 5 farklı ayrımlı pekiştirme uygulaması </a:t>
            </a:r>
            <a:r>
              <a:rPr lang="tr-TR" dirty="0" smtClean="0">
                <a:solidFill>
                  <a:schemeClr val="tx2"/>
                </a:solidFill>
              </a:rPr>
              <a:t>bulunmaktadır.</a:t>
            </a:r>
            <a:endParaRPr lang="tr-TR" dirty="0">
              <a:solidFill>
                <a:schemeClr val="tx2"/>
              </a:solidFill>
            </a:endParaRPr>
          </a:p>
          <a:p>
            <a:endParaRPr lang="tr-TR" dirty="0">
              <a:solidFill>
                <a:schemeClr val="tx2"/>
              </a:solidFill>
            </a:endParaRPr>
          </a:p>
        </p:txBody>
      </p:sp>
    </p:spTree>
    <p:extLst>
      <p:ext uri="{BB962C8B-B14F-4D97-AF65-F5344CB8AC3E}">
        <p14:creationId xmlns:p14="http://schemas.microsoft.com/office/powerpoint/2010/main" val="1914292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43472" y="404664"/>
            <a:ext cx="9324528" cy="5544616"/>
          </a:xfrm>
        </p:spPr>
        <p:txBody>
          <a:bodyPr>
            <a:normAutofit/>
          </a:bodyPr>
          <a:lstStyle/>
          <a:p>
            <a:pPr>
              <a:tabLst>
                <a:tab pos="2416175" algn="l"/>
              </a:tabLst>
            </a:pPr>
            <a:r>
              <a:rPr lang="tr-TR" dirty="0">
                <a:solidFill>
                  <a:schemeClr val="accent4"/>
                </a:solidFill>
              </a:rPr>
              <a:t>Diğer davranışların ayrımlı pekiştirilmesi(DDAP)</a:t>
            </a:r>
          </a:p>
          <a:p>
            <a:r>
              <a:rPr lang="tr-TR" dirty="0" smtClean="0">
                <a:solidFill>
                  <a:schemeClr val="tx2"/>
                </a:solidFill>
              </a:rPr>
              <a:t>Diğer davranışların ayrımlı pekiştirilmesi belirlenen bir zaman dilimi ya da gözlem süresi içinde uygun olmayan davranışın hiç oluşmaması durumunda aralık sonunda bu durumun pekiştirilmesidir.</a:t>
            </a:r>
          </a:p>
          <a:p>
            <a:r>
              <a:rPr lang="tr-TR" dirty="0" smtClean="0">
                <a:solidFill>
                  <a:schemeClr val="tx2"/>
                </a:solidFill>
              </a:rPr>
              <a:t>Etkili bir şekilde uygulanabilmesi için en önemli basamaklarından birisi tepkiler arası zamanı belirlemektir.</a:t>
            </a:r>
          </a:p>
          <a:p>
            <a:r>
              <a:rPr lang="tr-TR" dirty="0" smtClean="0">
                <a:solidFill>
                  <a:schemeClr val="tx2"/>
                </a:solidFill>
              </a:rPr>
              <a:t>Tepkiler arası zaman belirlenirken öncelikli olarak hedef uygun olmayan davranışın doğal ortamda gözlemlenmesi ve ortalama kaç dakikada bir ortaya çıktığını tespit edilmesi gerekir.</a:t>
            </a:r>
          </a:p>
          <a:p>
            <a:r>
              <a:rPr lang="tr-TR" dirty="0" smtClean="0">
                <a:solidFill>
                  <a:schemeClr val="tx2"/>
                </a:solidFill>
              </a:rPr>
              <a:t>Sonraki uygulama basamağında ise hedef uygun olmayan davranışın belirlenen zaman aralığı süresince ortaya çıkmaması durumu pekiştirilir.</a:t>
            </a:r>
          </a:p>
          <a:p>
            <a:r>
              <a:rPr lang="tr-TR" dirty="0" smtClean="0">
                <a:solidFill>
                  <a:schemeClr val="tx2"/>
                </a:solidFill>
              </a:rPr>
              <a:t> Bu uygulamada belirlenen gözlem aralığı boyunca yalnızca uygun olmayan davranışın hiç oluşmaması durumu pekiştirilirken oluşan diğer uygun olmayan davranışlar dikkate alınmaz.</a:t>
            </a:r>
          </a:p>
          <a:p>
            <a:endParaRPr lang="tr-TR" dirty="0">
              <a:solidFill>
                <a:schemeClr val="tx2"/>
              </a:solidFill>
            </a:endParaRPr>
          </a:p>
        </p:txBody>
      </p:sp>
    </p:spTree>
    <p:extLst>
      <p:ext uri="{BB962C8B-B14F-4D97-AF65-F5344CB8AC3E}">
        <p14:creationId xmlns:p14="http://schemas.microsoft.com/office/powerpoint/2010/main" val="3378619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71464" y="908720"/>
            <a:ext cx="10009112" cy="4680520"/>
          </a:xfrm>
        </p:spPr>
        <p:txBody>
          <a:bodyPr/>
          <a:lstStyle/>
          <a:p>
            <a:endParaRPr lang="tr-TR" dirty="0"/>
          </a:p>
          <a:p>
            <a:r>
              <a:rPr lang="tr-TR" dirty="0"/>
              <a:t> </a:t>
            </a:r>
            <a:r>
              <a:rPr lang="tr-TR" dirty="0">
                <a:solidFill>
                  <a:schemeClr val="tx2"/>
                </a:solidFill>
              </a:rPr>
              <a:t>Ege diye bir öğrencimiz olduğunu ve </a:t>
            </a:r>
            <a:r>
              <a:rPr lang="tr-TR" dirty="0" err="1">
                <a:solidFill>
                  <a:schemeClr val="tx2"/>
                </a:solidFill>
              </a:rPr>
              <a:t>tenefüste</a:t>
            </a:r>
            <a:r>
              <a:rPr lang="tr-TR" dirty="0">
                <a:solidFill>
                  <a:schemeClr val="tx2"/>
                </a:solidFill>
              </a:rPr>
              <a:t> arkadaşlarına vurduğunu </a:t>
            </a:r>
            <a:r>
              <a:rPr lang="tr-TR" dirty="0" smtClean="0">
                <a:solidFill>
                  <a:schemeClr val="tx2"/>
                </a:solidFill>
              </a:rPr>
              <a:t>çığlık </a:t>
            </a:r>
            <a:r>
              <a:rPr lang="tr-TR" dirty="0">
                <a:solidFill>
                  <a:schemeClr val="tx2"/>
                </a:solidFill>
              </a:rPr>
              <a:t>attığını hayvan sesleri çıkardın </a:t>
            </a:r>
            <a:r>
              <a:rPr lang="tr-TR" dirty="0" smtClean="0">
                <a:solidFill>
                  <a:schemeClr val="tx2"/>
                </a:solidFill>
              </a:rPr>
              <a:t>düşünelim.</a:t>
            </a:r>
          </a:p>
          <a:p>
            <a:r>
              <a:rPr lang="tr-TR" dirty="0" smtClean="0">
                <a:solidFill>
                  <a:schemeClr val="tx2"/>
                </a:solidFill>
              </a:rPr>
              <a:t> </a:t>
            </a:r>
            <a:r>
              <a:rPr lang="tr-TR" dirty="0">
                <a:solidFill>
                  <a:schemeClr val="tx2"/>
                </a:solidFill>
              </a:rPr>
              <a:t>Ege için arkadaşlarına vurma davranışını azaltmayı hedefleyen öğretmeni tepkiler arası zamanı </a:t>
            </a:r>
            <a:r>
              <a:rPr lang="tr-TR" dirty="0" smtClean="0">
                <a:solidFill>
                  <a:schemeClr val="tx2"/>
                </a:solidFill>
              </a:rPr>
              <a:t>‘3 dakika’ olarak belirler.</a:t>
            </a:r>
          </a:p>
          <a:p>
            <a:r>
              <a:rPr lang="tr-TR" dirty="0" smtClean="0">
                <a:solidFill>
                  <a:schemeClr val="tx2"/>
                </a:solidFill>
              </a:rPr>
              <a:t> Belirlenen </a:t>
            </a:r>
            <a:r>
              <a:rPr lang="tr-TR" dirty="0">
                <a:solidFill>
                  <a:schemeClr val="tx2"/>
                </a:solidFill>
              </a:rPr>
              <a:t>gözlem aralığı içerisindeki arkadaşlarına </a:t>
            </a:r>
            <a:r>
              <a:rPr lang="tr-TR" dirty="0" smtClean="0">
                <a:solidFill>
                  <a:schemeClr val="tx2"/>
                </a:solidFill>
              </a:rPr>
              <a:t>vurmadığında </a:t>
            </a:r>
            <a:r>
              <a:rPr lang="tr-TR" dirty="0">
                <a:solidFill>
                  <a:schemeClr val="tx2"/>
                </a:solidFill>
              </a:rPr>
              <a:t>Ege'yi </a:t>
            </a:r>
            <a:r>
              <a:rPr lang="tr-TR" dirty="0" smtClean="0">
                <a:solidFill>
                  <a:schemeClr val="tx2"/>
                </a:solidFill>
              </a:rPr>
              <a:t>pekiştirir.</a:t>
            </a:r>
          </a:p>
          <a:p>
            <a:r>
              <a:rPr lang="tr-TR" dirty="0" smtClean="0">
                <a:solidFill>
                  <a:schemeClr val="tx2"/>
                </a:solidFill>
              </a:rPr>
              <a:t> </a:t>
            </a:r>
            <a:r>
              <a:rPr lang="tr-TR" dirty="0">
                <a:solidFill>
                  <a:schemeClr val="tx2"/>
                </a:solidFill>
              </a:rPr>
              <a:t>Ege'nin bu </a:t>
            </a:r>
            <a:r>
              <a:rPr lang="tr-TR" dirty="0" smtClean="0">
                <a:solidFill>
                  <a:schemeClr val="tx2"/>
                </a:solidFill>
              </a:rPr>
              <a:t>aralık </a:t>
            </a:r>
            <a:r>
              <a:rPr lang="tr-TR" dirty="0">
                <a:solidFill>
                  <a:schemeClr val="tx2"/>
                </a:solidFill>
              </a:rPr>
              <a:t>süresince </a:t>
            </a:r>
            <a:r>
              <a:rPr lang="tr-TR" dirty="0" smtClean="0">
                <a:solidFill>
                  <a:schemeClr val="tx2"/>
                </a:solidFill>
              </a:rPr>
              <a:t>çığlık </a:t>
            </a:r>
            <a:r>
              <a:rPr lang="tr-TR" dirty="0" err="1" smtClean="0">
                <a:solidFill>
                  <a:schemeClr val="tx2"/>
                </a:solidFill>
              </a:rPr>
              <a:t>atma,hayvan</a:t>
            </a:r>
            <a:r>
              <a:rPr lang="tr-TR" dirty="0" smtClean="0">
                <a:solidFill>
                  <a:schemeClr val="tx2"/>
                </a:solidFill>
              </a:rPr>
              <a:t> </a:t>
            </a:r>
            <a:r>
              <a:rPr lang="tr-TR" dirty="0">
                <a:solidFill>
                  <a:schemeClr val="tx2"/>
                </a:solidFill>
              </a:rPr>
              <a:t>sesi çıkarma gibi </a:t>
            </a:r>
            <a:r>
              <a:rPr lang="tr-TR" dirty="0" smtClean="0">
                <a:solidFill>
                  <a:schemeClr val="tx2"/>
                </a:solidFill>
              </a:rPr>
              <a:t>başka </a:t>
            </a:r>
            <a:r>
              <a:rPr lang="tr-TR" dirty="0">
                <a:solidFill>
                  <a:schemeClr val="tx2"/>
                </a:solidFill>
              </a:rPr>
              <a:t>uygun olmayan davranışlar sergilemesi ise pekiştirmeyi </a:t>
            </a:r>
            <a:r>
              <a:rPr lang="tr-TR" dirty="0" smtClean="0">
                <a:solidFill>
                  <a:schemeClr val="tx2"/>
                </a:solidFill>
              </a:rPr>
              <a:t>etkilemez.</a:t>
            </a:r>
          </a:p>
          <a:p>
            <a:r>
              <a:rPr lang="tr-TR" dirty="0" smtClean="0">
                <a:solidFill>
                  <a:schemeClr val="tx2"/>
                </a:solidFill>
              </a:rPr>
              <a:t> Bu </a:t>
            </a:r>
            <a:r>
              <a:rPr lang="tr-TR" dirty="0">
                <a:solidFill>
                  <a:schemeClr val="tx2"/>
                </a:solidFill>
              </a:rPr>
              <a:t>gibi durumlarda gözlem aralığı boyunca birkaç uygun olmayan davranışın yapılmaması durumu pekiştirerek sözü edilen sınırlılık ortadan kaldırılabilir Örneğin Ege belirlenen </a:t>
            </a:r>
            <a:r>
              <a:rPr lang="tr-TR" dirty="0" smtClean="0">
                <a:solidFill>
                  <a:schemeClr val="tx2"/>
                </a:solidFill>
              </a:rPr>
              <a:t>aralık </a:t>
            </a:r>
            <a:r>
              <a:rPr lang="tr-TR" dirty="0">
                <a:solidFill>
                  <a:schemeClr val="tx2"/>
                </a:solidFill>
              </a:rPr>
              <a:t>süresince hem çığlık atma hem de arkadaşlarını vurma davranışlarının her ikisini de </a:t>
            </a:r>
            <a:r>
              <a:rPr lang="tr-TR" dirty="0" smtClean="0">
                <a:solidFill>
                  <a:schemeClr val="tx2"/>
                </a:solidFill>
              </a:rPr>
              <a:t>sergilemediği zaman pekiştirilebilir. </a:t>
            </a:r>
            <a:endParaRPr lang="tr-TR" dirty="0">
              <a:solidFill>
                <a:schemeClr val="tx2"/>
              </a:solidFill>
            </a:endParaRPr>
          </a:p>
          <a:p>
            <a:endParaRPr lang="tr-TR" dirty="0">
              <a:solidFill>
                <a:schemeClr val="tx2"/>
              </a:solidFill>
            </a:endParaRPr>
          </a:p>
        </p:txBody>
      </p:sp>
    </p:spTree>
    <p:extLst>
      <p:ext uri="{BB962C8B-B14F-4D97-AF65-F5344CB8AC3E}">
        <p14:creationId xmlns:p14="http://schemas.microsoft.com/office/powerpoint/2010/main" val="1806706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71464" y="692696"/>
            <a:ext cx="9793088" cy="4610824"/>
          </a:xfrm>
        </p:spPr>
        <p:txBody>
          <a:bodyPr/>
          <a:lstStyle/>
          <a:p>
            <a:pPr marL="0" indent="0">
              <a:buNone/>
            </a:pPr>
            <a:r>
              <a:rPr lang="tr-TR" dirty="0">
                <a:solidFill>
                  <a:schemeClr val="accent4"/>
                </a:solidFill>
              </a:rPr>
              <a:t>Alternatif davranışları ayrımlı pekiştirme </a:t>
            </a:r>
            <a:r>
              <a:rPr lang="tr-TR" dirty="0" smtClean="0">
                <a:solidFill>
                  <a:schemeClr val="accent4"/>
                </a:solidFill>
              </a:rPr>
              <a:t>(ADAP)</a:t>
            </a:r>
          </a:p>
          <a:p>
            <a:r>
              <a:rPr lang="tr-TR" dirty="0" smtClean="0"/>
              <a:t> Azaltılması hedeflenen uygun olmayan davranışın alternatifi olan uygun bir davranışın pekiştirilmesi, uygun olmayan davranıştan ise pekiştirmenin geri çekilme sürecidir.</a:t>
            </a:r>
          </a:p>
          <a:p>
            <a:r>
              <a:rPr lang="tr-TR" dirty="0" smtClean="0"/>
              <a:t> Diğer davranışların pekiştirilmesinde gözlem aralığında davranışın yokluğu pekiştirilirken </a:t>
            </a:r>
            <a:r>
              <a:rPr lang="tr-TR" dirty="0" err="1" smtClean="0"/>
              <a:t>adap’ta</a:t>
            </a:r>
            <a:r>
              <a:rPr lang="tr-TR" dirty="0" smtClean="0"/>
              <a:t> belirgin bir hedef davranış pekiştirilir.</a:t>
            </a:r>
          </a:p>
          <a:p>
            <a:r>
              <a:rPr lang="tr-TR" dirty="0" smtClean="0"/>
              <a:t> Örneğin öğretmeni </a:t>
            </a:r>
            <a:r>
              <a:rPr lang="tr-TR" dirty="0"/>
              <a:t>E</a:t>
            </a:r>
            <a:r>
              <a:rPr lang="tr-TR" dirty="0" smtClean="0"/>
              <a:t>ge'yi </a:t>
            </a:r>
            <a:r>
              <a:rPr lang="tr-TR" dirty="0" err="1" smtClean="0"/>
              <a:t>tenefüste</a:t>
            </a:r>
            <a:r>
              <a:rPr lang="tr-TR" dirty="0" smtClean="0"/>
              <a:t> arkadaşları ile uygun bir biçimde iletişimde bulunduğunda pekiştirirken, arkadaşlarına bağırdığında görmezden gelerek uygun biçimde iletişimde bulunma davranışını artırıp bağırma davranışını azaltabilir.</a:t>
            </a:r>
          </a:p>
          <a:p>
            <a:pPr marL="0" indent="0">
              <a:buNone/>
            </a:pPr>
            <a:endParaRPr lang="tr-TR" dirty="0" smtClean="0"/>
          </a:p>
          <a:p>
            <a:endParaRPr lang="tr-TR" dirty="0"/>
          </a:p>
        </p:txBody>
      </p:sp>
    </p:spTree>
    <p:extLst>
      <p:ext uri="{BB962C8B-B14F-4D97-AF65-F5344CB8AC3E}">
        <p14:creationId xmlns:p14="http://schemas.microsoft.com/office/powerpoint/2010/main" val="2974113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03512" y="188640"/>
            <a:ext cx="8136904" cy="5904656"/>
          </a:xfrm>
        </p:spPr>
        <p:txBody>
          <a:bodyPr>
            <a:normAutofit/>
          </a:bodyPr>
          <a:lstStyle/>
          <a:p>
            <a:pPr marL="0" indent="0">
              <a:buNone/>
            </a:pPr>
            <a:r>
              <a:rPr lang="tr-TR" dirty="0">
                <a:solidFill>
                  <a:schemeClr val="accent4"/>
                </a:solidFill>
              </a:rPr>
              <a:t>Karşıt davranışları ayrımlı pekiştirme(KDAP)</a:t>
            </a:r>
          </a:p>
          <a:p>
            <a:r>
              <a:rPr lang="tr-TR" dirty="0" smtClean="0">
                <a:solidFill>
                  <a:schemeClr val="tx2"/>
                </a:solidFill>
              </a:rPr>
              <a:t>Fiziksel olarak uygun olmayan davranışla aynı anda yapılamayacak uygun davranışların pekiştirildiği, uygun davranıştan ise pekiştirmenin geri çekildiği ayrımlı pekiştirme uygulamasıdır.</a:t>
            </a:r>
          </a:p>
          <a:p>
            <a:r>
              <a:rPr lang="tr-TR" dirty="0" smtClean="0">
                <a:solidFill>
                  <a:schemeClr val="tx2"/>
                </a:solidFill>
              </a:rPr>
              <a:t> Yukarıda sözü edilen ayrımlı pekiştirme uygulamalarına göre pekiştirilen davranışlar çok daha belirgindir.</a:t>
            </a:r>
          </a:p>
          <a:p>
            <a:r>
              <a:rPr lang="tr-TR" dirty="0" smtClean="0">
                <a:solidFill>
                  <a:schemeClr val="tx2"/>
                </a:solidFill>
              </a:rPr>
              <a:t> Ege’nin arkadaşlarına vurma davranışını azaltmak için kollarını bağlama davranışının pekiştirilmesi </a:t>
            </a:r>
            <a:r>
              <a:rPr lang="tr-TR" dirty="0" err="1" smtClean="0">
                <a:solidFill>
                  <a:schemeClr val="tx2"/>
                </a:solidFill>
              </a:rPr>
              <a:t>KDAP’a</a:t>
            </a:r>
            <a:r>
              <a:rPr lang="tr-TR" dirty="0" smtClean="0">
                <a:solidFill>
                  <a:schemeClr val="tx2"/>
                </a:solidFill>
              </a:rPr>
              <a:t> örnek olarak verilebilir.</a:t>
            </a:r>
          </a:p>
          <a:p>
            <a:r>
              <a:rPr lang="tr-TR" dirty="0" smtClean="0">
                <a:solidFill>
                  <a:schemeClr val="tx2"/>
                </a:solidFill>
              </a:rPr>
              <a:t>Bu örnekte karşıt davranış kollarını bağlama davranışıdır.</a:t>
            </a:r>
          </a:p>
          <a:p>
            <a:r>
              <a:rPr lang="tr-TR" dirty="0" smtClean="0">
                <a:solidFill>
                  <a:schemeClr val="tx2"/>
                </a:solidFill>
              </a:rPr>
              <a:t> Karşıt davranışın belirlenmesinde ölçüt bu davranışın uygun olmayan davranışlar eş zamanlı olarak yapılamamasıdır.</a:t>
            </a:r>
          </a:p>
          <a:p>
            <a:r>
              <a:rPr lang="tr-TR" dirty="0">
                <a:solidFill>
                  <a:schemeClr val="tx2"/>
                </a:solidFill>
              </a:rPr>
              <a:t>E</a:t>
            </a:r>
            <a:r>
              <a:rPr lang="tr-TR" dirty="0" smtClean="0">
                <a:solidFill>
                  <a:schemeClr val="tx2"/>
                </a:solidFill>
              </a:rPr>
              <a:t>ge'nin arkadaşlarına vurma ve kollarını bağlama davranışlarını eşzamanlı olarak yapması mümkün değildir. Uygun olmayan davranışın karşıtı bir davranışının bulunmaması durumunda alternatif ya da diğer davranışların pekiştirilmesi kullanılmalıdır. </a:t>
            </a:r>
          </a:p>
          <a:p>
            <a:endParaRPr lang="tr-TR" dirty="0">
              <a:solidFill>
                <a:schemeClr val="tx2"/>
              </a:solidFill>
            </a:endParaRPr>
          </a:p>
        </p:txBody>
      </p:sp>
    </p:spTree>
    <p:extLst>
      <p:ext uri="{BB962C8B-B14F-4D97-AF65-F5344CB8AC3E}">
        <p14:creationId xmlns:p14="http://schemas.microsoft.com/office/powerpoint/2010/main" val="1582568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15480" y="620688"/>
            <a:ext cx="9252520" cy="4682832"/>
          </a:xfrm>
        </p:spPr>
        <p:txBody>
          <a:bodyPr/>
          <a:lstStyle/>
          <a:p>
            <a:pPr marL="0" indent="0">
              <a:buNone/>
            </a:pPr>
            <a:r>
              <a:rPr lang="tr-TR" dirty="0">
                <a:solidFill>
                  <a:schemeClr val="accent4"/>
                </a:solidFill>
              </a:rPr>
              <a:t>Seyrek yapılan davranışları ayrımlı pekiştirme(SDAP)</a:t>
            </a:r>
          </a:p>
          <a:p>
            <a:r>
              <a:rPr lang="tr-TR" dirty="0" smtClean="0">
                <a:solidFill>
                  <a:schemeClr val="tx2"/>
                </a:solidFill>
              </a:rPr>
              <a:t>Bazı davranışlar normalde yapılması gerektiğinden daha fazla yapıldıklarını da uygun olmayan davranış olarak tanımlanabilirler.</a:t>
            </a:r>
          </a:p>
          <a:p>
            <a:r>
              <a:rPr lang="tr-TR" dirty="0" smtClean="0">
                <a:solidFill>
                  <a:schemeClr val="tx2"/>
                </a:solidFill>
              </a:rPr>
              <a:t> </a:t>
            </a:r>
            <a:r>
              <a:rPr lang="tr-TR" dirty="0" err="1" smtClean="0">
                <a:solidFill>
                  <a:schemeClr val="tx2"/>
                </a:solidFill>
              </a:rPr>
              <a:t>SDAP’ta</a:t>
            </a:r>
            <a:r>
              <a:rPr lang="tr-TR" dirty="0" smtClean="0">
                <a:solidFill>
                  <a:schemeClr val="tx2"/>
                </a:solidFill>
              </a:rPr>
              <a:t> başlama düzeyi verileri ile karşılaştırılarak hedef davranışın oranındaki küçük azalmalar pekiştirilir. Diğer ayrımlı pekiştirme tekniklerinden farklı olarak bu uygulama ortaya çıkış şekli açısından uygun olan ancak ortaya çıkış sıklığı açısından uygun olmayan davranışlar için kullanılır.</a:t>
            </a:r>
          </a:p>
          <a:p>
            <a:r>
              <a:rPr lang="tr-TR" dirty="0" smtClean="0">
                <a:solidFill>
                  <a:schemeClr val="tx2"/>
                </a:solidFill>
              </a:rPr>
              <a:t> Örneğin </a:t>
            </a:r>
            <a:r>
              <a:rPr lang="tr-TR" dirty="0">
                <a:solidFill>
                  <a:schemeClr val="tx2"/>
                </a:solidFill>
              </a:rPr>
              <a:t>E</a:t>
            </a:r>
            <a:r>
              <a:rPr lang="tr-TR" dirty="0" smtClean="0">
                <a:solidFill>
                  <a:schemeClr val="tx2"/>
                </a:solidFill>
              </a:rPr>
              <a:t>ge'nin ders süresince 45 dakika tuvalete gitmek için 10 defa izin istediğini düşünelim. Tuvalete gitmek için izin istemek uygun bir davranıştır. Ancak derslerde sık sık tuvalete gitmek için izin istemek sınıf atmosferini bozan ve öğrencinin performansını olumsuz etkileyen uygun olmayan bir davranıştır.</a:t>
            </a:r>
          </a:p>
          <a:p>
            <a:endParaRPr lang="tr-TR" dirty="0"/>
          </a:p>
        </p:txBody>
      </p:sp>
    </p:spTree>
    <p:extLst>
      <p:ext uri="{BB962C8B-B14F-4D97-AF65-F5344CB8AC3E}">
        <p14:creationId xmlns:p14="http://schemas.microsoft.com/office/powerpoint/2010/main" val="3605423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27448" y="764704"/>
            <a:ext cx="9865096" cy="5040560"/>
          </a:xfrm>
        </p:spPr>
        <p:txBody>
          <a:bodyPr/>
          <a:lstStyle/>
          <a:p>
            <a:r>
              <a:rPr lang="tr-TR" dirty="0" smtClean="0">
                <a:solidFill>
                  <a:schemeClr val="tx2"/>
                </a:solidFill>
              </a:rPr>
              <a:t>Bu durumda öğretmeni bu davranışı daha kabul edilebilir bir düzeye çekmek için azaltma yolunu seçmelidir.</a:t>
            </a:r>
          </a:p>
          <a:p>
            <a:r>
              <a:rPr lang="tr-TR" dirty="0" smtClean="0">
                <a:solidFill>
                  <a:schemeClr val="tx2"/>
                </a:solidFill>
              </a:rPr>
              <a:t> Öğretmeni iki farklı şekilde uygun olmayan davranışın sıklığını azaltabilir. Uygulamalardan birin de öğretmeni belirlenen zaman aralığı bittikten sonra davranışın yapılmasını pekiştirebilir. Örneğin Ege’ye dersin son 10 dakikasında tuvalete gitmesi için izin verilebilir.</a:t>
            </a:r>
          </a:p>
          <a:p>
            <a:r>
              <a:rPr lang="tr-TR" dirty="0" smtClean="0">
                <a:solidFill>
                  <a:schemeClr val="tx2"/>
                </a:solidFill>
              </a:rPr>
              <a:t> Diğer bir uygulamada ise öğretmen belirlenen zaman aralığı içinde davranışın daha seyrek düzeyde yapılmasını pekiştirebilir.</a:t>
            </a:r>
          </a:p>
          <a:p>
            <a:r>
              <a:rPr lang="tr-TR" dirty="0" smtClean="0">
                <a:solidFill>
                  <a:schemeClr val="tx2"/>
                </a:solidFill>
              </a:rPr>
              <a:t> Örneğin Ege ders saati süresince 4 defa ya da daha az tuvalete gitmek istediğinde pekiştirilir. Uygun olmayan davranışın sıklığı azaldıkça yeni bir ölçüt belirlenerek uygulamaya devam edilebilir.</a:t>
            </a:r>
          </a:p>
          <a:p>
            <a:endParaRPr lang="tr-TR" dirty="0">
              <a:solidFill>
                <a:schemeClr val="tx2"/>
              </a:solidFill>
            </a:endParaRPr>
          </a:p>
        </p:txBody>
      </p:sp>
    </p:spTree>
    <p:extLst>
      <p:ext uri="{BB962C8B-B14F-4D97-AF65-F5344CB8AC3E}">
        <p14:creationId xmlns:p14="http://schemas.microsoft.com/office/powerpoint/2010/main" val="686991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43472" y="908720"/>
            <a:ext cx="9721080" cy="4394800"/>
          </a:xfrm>
        </p:spPr>
        <p:txBody>
          <a:bodyPr/>
          <a:lstStyle/>
          <a:p>
            <a:pPr marL="0" indent="0">
              <a:buNone/>
            </a:pPr>
            <a:r>
              <a:rPr lang="tr-TR" dirty="0">
                <a:solidFill>
                  <a:schemeClr val="accent4"/>
                </a:solidFill>
              </a:rPr>
              <a:t>Yüksek oranda yapılan davranışları ayrımlı pekiştirme(YDAP)</a:t>
            </a:r>
          </a:p>
          <a:p>
            <a:r>
              <a:rPr lang="tr-TR" dirty="0" smtClean="0">
                <a:solidFill>
                  <a:schemeClr val="tx2"/>
                </a:solidFill>
              </a:rPr>
              <a:t>Bazı davranışlar normalde yapılması gerektiğinden daha hızlı yapıldıkların da uygun olmayan davranış olarak tanımlanabilirler. Bu ayrımlı pekiştirme uygulamasında öğrencinin davranış dağarcığında bulunan ancak yeterli sıklıkta ortaya çıkmayan davranışları pekiştirilir.</a:t>
            </a:r>
          </a:p>
          <a:p>
            <a:r>
              <a:rPr lang="tr-TR" dirty="0" smtClean="0">
                <a:solidFill>
                  <a:schemeClr val="tx2"/>
                </a:solidFill>
              </a:rPr>
              <a:t> Örneğin ege bir şey isterken ‘lütfen ya da alabilir miyim’ demesi gerektiğini biliyor ve hatırladığında bu ifadeleri kullanıyordur. Ancak ‘lütfen demeksizin’ ya da izin istemeksizin’ bir şey isteme davranışını daha sık gösteriyordur.</a:t>
            </a:r>
          </a:p>
          <a:p>
            <a:r>
              <a:rPr lang="tr-TR" dirty="0" smtClean="0">
                <a:solidFill>
                  <a:schemeClr val="tx2"/>
                </a:solidFill>
              </a:rPr>
              <a:t> Öğretmeni </a:t>
            </a:r>
            <a:r>
              <a:rPr lang="tr-TR" dirty="0" err="1" smtClean="0">
                <a:solidFill>
                  <a:schemeClr val="tx2"/>
                </a:solidFill>
              </a:rPr>
              <a:t>ege'ye</a:t>
            </a:r>
            <a:r>
              <a:rPr lang="tr-TR" dirty="0" smtClean="0">
                <a:solidFill>
                  <a:schemeClr val="tx2"/>
                </a:solidFill>
              </a:rPr>
              <a:t> lütfen alabilir miyim ifadelerini kullanarak bir şey istediğinde pekiştirerek bu ifadeleri kullanmadan bir şeyler istediğinde pekiştirmeyi geri çekerek lütfen diyerek istekte bulunma davranışını arttırırken izinsiz isteme davranışını azaltabilir.</a:t>
            </a:r>
            <a:endParaRPr lang="tr-TR" dirty="0">
              <a:solidFill>
                <a:schemeClr val="tx2"/>
              </a:solidFill>
            </a:endParaRPr>
          </a:p>
        </p:txBody>
      </p:sp>
    </p:spTree>
    <p:extLst>
      <p:ext uri="{BB962C8B-B14F-4D97-AF65-F5344CB8AC3E}">
        <p14:creationId xmlns:p14="http://schemas.microsoft.com/office/powerpoint/2010/main" val="729804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71464" y="908720"/>
            <a:ext cx="9396536" cy="4394800"/>
          </a:xfrm>
        </p:spPr>
        <p:txBody>
          <a:bodyPr/>
          <a:lstStyle/>
          <a:p>
            <a:pPr marL="0" indent="0">
              <a:buNone/>
            </a:pPr>
            <a:r>
              <a:rPr lang="tr-TR" dirty="0" smtClean="0">
                <a:solidFill>
                  <a:schemeClr val="accent4"/>
                </a:solidFill>
              </a:rPr>
              <a:t>Sönme</a:t>
            </a:r>
          </a:p>
          <a:p>
            <a:r>
              <a:rPr lang="tr-TR" dirty="0" smtClean="0">
                <a:solidFill>
                  <a:schemeClr val="tx2"/>
                </a:solidFill>
              </a:rPr>
              <a:t>Sönme </a:t>
            </a:r>
            <a:r>
              <a:rPr lang="tr-TR" dirty="0">
                <a:solidFill>
                  <a:schemeClr val="tx2"/>
                </a:solidFill>
              </a:rPr>
              <a:t>daha önceden pekiştirilen bir </a:t>
            </a:r>
            <a:r>
              <a:rPr lang="tr-TR" dirty="0" smtClean="0">
                <a:solidFill>
                  <a:schemeClr val="tx2"/>
                </a:solidFill>
              </a:rPr>
              <a:t>davranıştan </a:t>
            </a:r>
            <a:r>
              <a:rPr lang="tr-TR" dirty="0">
                <a:solidFill>
                  <a:schemeClr val="tx2"/>
                </a:solidFill>
              </a:rPr>
              <a:t>pekiştirmenin geri çekilmesi yoluyla </a:t>
            </a:r>
            <a:r>
              <a:rPr lang="tr-TR" dirty="0" smtClean="0">
                <a:solidFill>
                  <a:schemeClr val="tx2"/>
                </a:solidFill>
              </a:rPr>
              <a:t>hedef </a:t>
            </a:r>
            <a:r>
              <a:rPr lang="tr-TR" dirty="0">
                <a:solidFill>
                  <a:schemeClr val="tx2"/>
                </a:solidFill>
              </a:rPr>
              <a:t>davranışın </a:t>
            </a:r>
            <a:r>
              <a:rPr lang="tr-TR" dirty="0" smtClean="0">
                <a:solidFill>
                  <a:schemeClr val="tx2"/>
                </a:solidFill>
              </a:rPr>
              <a:t>yoğunluğun </a:t>
            </a:r>
            <a:r>
              <a:rPr lang="tr-TR" dirty="0">
                <a:solidFill>
                  <a:schemeClr val="tx2"/>
                </a:solidFill>
              </a:rPr>
              <a:t>veya sıklığının dereceli olarak azaltılması </a:t>
            </a:r>
            <a:r>
              <a:rPr lang="tr-TR" dirty="0" smtClean="0">
                <a:solidFill>
                  <a:schemeClr val="tx2"/>
                </a:solidFill>
              </a:rPr>
              <a:t>sürecidir.</a:t>
            </a:r>
            <a:endParaRPr lang="tr-TR" dirty="0">
              <a:solidFill>
                <a:schemeClr val="tx2"/>
              </a:solidFill>
            </a:endParaRPr>
          </a:p>
          <a:p>
            <a:r>
              <a:rPr lang="tr-TR" dirty="0" smtClean="0">
                <a:solidFill>
                  <a:schemeClr val="tx2"/>
                </a:solidFill>
              </a:rPr>
              <a:t>Öğrenciler sıklıkla öğretmeninin, annesinin babasının veya arkadaşların dikkatini çekmek için davranışlarda bulunurlar. Örneğin yerinden kalkma davranışı öğrenci yerinden her kalktığında öğretmeni ona yerine oturmasını söyler ve öğrenci geçici bir süre yerinde oturur. Bu döngü bir süre sonra tekrarlamaya başlar. Yani öğrenci tekrar yerinden kalkar öğretmen yerine otur der. Öğrenci kısa bir süre yerinde oturur burada öğretmenin dikkati öğrencinin yerinden kalkma davranışını izlemekte ve bu davranış için olumlu pekiştirme etkisi yapmaktadır. Bu da yerinden kalkma davranışını sergilenmesi sıklığını arttırmaktadır.</a:t>
            </a:r>
          </a:p>
          <a:p>
            <a:endParaRPr lang="tr-TR" dirty="0">
              <a:solidFill>
                <a:schemeClr val="tx2"/>
              </a:solidFill>
            </a:endParaRPr>
          </a:p>
        </p:txBody>
      </p:sp>
    </p:spTree>
    <p:extLst>
      <p:ext uri="{BB962C8B-B14F-4D97-AF65-F5344CB8AC3E}">
        <p14:creationId xmlns:p14="http://schemas.microsoft.com/office/powerpoint/2010/main" val="3044116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43472" y="620688"/>
            <a:ext cx="9324528" cy="4682832"/>
          </a:xfrm>
        </p:spPr>
        <p:txBody>
          <a:bodyPr>
            <a:normAutofit lnSpcReduction="10000"/>
          </a:bodyPr>
          <a:lstStyle/>
          <a:p>
            <a:r>
              <a:rPr lang="tr-TR" dirty="0" smtClean="0">
                <a:solidFill>
                  <a:schemeClr val="tx2"/>
                </a:solidFill>
              </a:rPr>
              <a:t>Tüm davranış azaltma teknikleri gibi sönme de uygun davranışı pekiştirme teknikleri ile birlikte kullanıldığında daha etkili ve hızlı sonuç verir.</a:t>
            </a:r>
          </a:p>
          <a:p>
            <a:r>
              <a:rPr lang="tr-TR" dirty="0" smtClean="0">
                <a:solidFill>
                  <a:schemeClr val="tx2"/>
                </a:solidFill>
              </a:rPr>
              <a:t>Bu durumda öğrenci yalnızca uygun davranışın dikkat ve pekiştirme elde ettiğini uygun olmayan davranışlar ile pekiştirme ve dikkat elde edemeyeceğini öğrenir.</a:t>
            </a:r>
          </a:p>
          <a:p>
            <a:r>
              <a:rPr lang="tr-TR" dirty="0">
                <a:solidFill>
                  <a:schemeClr val="tx2"/>
                </a:solidFill>
              </a:rPr>
              <a:t>U</a:t>
            </a:r>
            <a:r>
              <a:rPr lang="tr-TR" dirty="0" smtClean="0">
                <a:solidFill>
                  <a:schemeClr val="tx2"/>
                </a:solidFill>
              </a:rPr>
              <a:t>ygun olmayan davranışın dikkat ve ilgi elde etme etmediğini gören bir öğrenci ise başlangıçta istediği oluncaya dek uygun olmayan davranışı daha yoğun daha şiddetli ve daha sık sergileyebilir.</a:t>
            </a:r>
          </a:p>
          <a:p>
            <a:r>
              <a:rPr lang="tr-TR" dirty="0" smtClean="0">
                <a:solidFill>
                  <a:schemeClr val="tx2"/>
                </a:solidFill>
              </a:rPr>
              <a:t> Bazen de davranışta çeşitlenme görülebilir. Bu sönme patlamasıdır.</a:t>
            </a:r>
          </a:p>
          <a:p>
            <a:r>
              <a:rPr lang="tr-TR" dirty="0">
                <a:solidFill>
                  <a:schemeClr val="tx2"/>
                </a:solidFill>
              </a:rPr>
              <a:t>S</a:t>
            </a:r>
            <a:r>
              <a:rPr lang="tr-TR" dirty="0" smtClean="0">
                <a:solidFill>
                  <a:schemeClr val="tx2"/>
                </a:solidFill>
              </a:rPr>
              <a:t>önme patlaması sönme uygulamasının başlamasından sonra hedef davranışın yoğunluğunun sıklığının ve şiddetinin geçici olarak artmasıdır.</a:t>
            </a:r>
          </a:p>
          <a:p>
            <a:r>
              <a:rPr lang="tr-TR" dirty="0">
                <a:solidFill>
                  <a:schemeClr val="tx2"/>
                </a:solidFill>
              </a:rPr>
              <a:t>N</a:t>
            </a:r>
            <a:r>
              <a:rPr lang="tr-TR" dirty="0" smtClean="0">
                <a:solidFill>
                  <a:schemeClr val="tx2"/>
                </a:solidFill>
              </a:rPr>
              <a:t>e yazık ki öğretmen sönme patlamasını bilmiyorsa sönme uygulamasının etkisiz olduğu yönünde yanlış bir karar vererek uygulamayı sonlandırabilir .</a:t>
            </a:r>
          </a:p>
          <a:p>
            <a:endParaRPr lang="tr-TR" dirty="0">
              <a:solidFill>
                <a:schemeClr val="tx2"/>
              </a:solidFill>
            </a:endParaRPr>
          </a:p>
        </p:txBody>
      </p:sp>
    </p:spTree>
    <p:extLst>
      <p:ext uri="{BB962C8B-B14F-4D97-AF65-F5344CB8AC3E}">
        <p14:creationId xmlns:p14="http://schemas.microsoft.com/office/powerpoint/2010/main" val="2859402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87488" y="620688"/>
            <a:ext cx="9180512" cy="4682832"/>
          </a:xfrm>
        </p:spPr>
        <p:txBody>
          <a:bodyPr/>
          <a:lstStyle/>
          <a:p>
            <a:r>
              <a:rPr lang="tr-TR" dirty="0" smtClean="0">
                <a:solidFill>
                  <a:schemeClr val="tx2"/>
                </a:solidFill>
              </a:rPr>
              <a:t>Öğretmenler sönmeyi kullanmaya başlamadan önce patlama aşamasında uygun olmayan davranış görmezden gelip gelmeyeceklerini karar vermelidir.</a:t>
            </a:r>
          </a:p>
          <a:p>
            <a:r>
              <a:rPr lang="tr-TR" dirty="0" smtClean="0">
                <a:solidFill>
                  <a:schemeClr val="tx2"/>
                </a:solidFill>
              </a:rPr>
              <a:t>Eğer sıklığı ya da yoğunluğu arttığında davranışı görmezden gelmek mümkün değilse sönme kullanılmamalıdır.</a:t>
            </a:r>
          </a:p>
          <a:p>
            <a:r>
              <a:rPr lang="tr-TR" dirty="0">
                <a:solidFill>
                  <a:schemeClr val="tx2"/>
                </a:solidFill>
              </a:rPr>
              <a:t>S</a:t>
            </a:r>
            <a:r>
              <a:rPr lang="tr-TR" dirty="0" smtClean="0">
                <a:solidFill>
                  <a:schemeClr val="tx2"/>
                </a:solidFill>
              </a:rPr>
              <a:t>önme kullanırken dikkat edilmesi gereken bir başka nokta pekiştirilmesine rağmen sönme uygulaması sırasında davranışın geçici olarak tekrar ortaya çıkmasıdır.</a:t>
            </a:r>
          </a:p>
          <a:p>
            <a:r>
              <a:rPr lang="tr-TR" dirty="0">
                <a:solidFill>
                  <a:schemeClr val="tx2"/>
                </a:solidFill>
              </a:rPr>
              <a:t>B</a:t>
            </a:r>
            <a:r>
              <a:rPr lang="tr-TR" dirty="0" smtClean="0">
                <a:solidFill>
                  <a:schemeClr val="tx2"/>
                </a:solidFill>
              </a:rPr>
              <a:t>u durum ise kendiliğinden geri gelme olarak adlandırılır. </a:t>
            </a:r>
            <a:r>
              <a:rPr lang="tr-TR" dirty="0">
                <a:solidFill>
                  <a:schemeClr val="tx2"/>
                </a:solidFill>
              </a:rPr>
              <a:t>K</a:t>
            </a:r>
            <a:r>
              <a:rPr lang="tr-TR" dirty="0" smtClean="0">
                <a:solidFill>
                  <a:schemeClr val="tx2"/>
                </a:solidFill>
              </a:rPr>
              <a:t>endiliğinden geri gelme de en önemli tehlike davranışın yeniden dikkat ya da başka bir </a:t>
            </a:r>
            <a:r>
              <a:rPr lang="tr-TR" dirty="0" err="1" smtClean="0">
                <a:solidFill>
                  <a:schemeClr val="tx2"/>
                </a:solidFill>
              </a:rPr>
              <a:t>pekiştireç</a:t>
            </a:r>
            <a:r>
              <a:rPr lang="tr-TR" dirty="0" smtClean="0">
                <a:solidFill>
                  <a:schemeClr val="tx2"/>
                </a:solidFill>
              </a:rPr>
              <a:t> elde etmesidir. Davranış tekrar ortaya çıktığında öğretmen hazırlıklı olmalı, davranışı tutarlı bir şekilde görmezden gelmelidir.</a:t>
            </a:r>
          </a:p>
          <a:p>
            <a:endParaRPr lang="tr-TR" dirty="0"/>
          </a:p>
        </p:txBody>
      </p:sp>
    </p:spTree>
    <p:extLst>
      <p:ext uri="{BB962C8B-B14F-4D97-AF65-F5344CB8AC3E}">
        <p14:creationId xmlns:p14="http://schemas.microsoft.com/office/powerpoint/2010/main" val="1344884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83432" y="764704"/>
            <a:ext cx="10081120" cy="4538816"/>
          </a:xfrm>
        </p:spPr>
        <p:txBody>
          <a:bodyPr/>
          <a:lstStyle/>
          <a:p>
            <a:pPr marL="0" indent="0">
              <a:buNone/>
            </a:pPr>
            <a:r>
              <a:rPr lang="tr-TR" dirty="0" smtClean="0">
                <a:solidFill>
                  <a:schemeClr val="accent4"/>
                </a:solidFill>
              </a:rPr>
              <a:t>Tepkinin bedeli</a:t>
            </a:r>
          </a:p>
          <a:p>
            <a:r>
              <a:rPr lang="tr-TR" dirty="0">
                <a:solidFill>
                  <a:schemeClr val="tx2"/>
                </a:solidFill>
              </a:rPr>
              <a:t>Tepkinin </a:t>
            </a:r>
            <a:r>
              <a:rPr lang="tr-TR" dirty="0" smtClean="0">
                <a:solidFill>
                  <a:schemeClr val="tx2"/>
                </a:solidFill>
              </a:rPr>
              <a:t>bedeli </a:t>
            </a:r>
            <a:r>
              <a:rPr lang="tr-TR" dirty="0">
                <a:solidFill>
                  <a:schemeClr val="tx2"/>
                </a:solidFill>
              </a:rPr>
              <a:t>uygun olmayan davranışı izleyen biçimde öğrencinin daha önceden kazanmış olduğu </a:t>
            </a:r>
            <a:r>
              <a:rPr lang="tr-TR" dirty="0" err="1">
                <a:solidFill>
                  <a:schemeClr val="tx2"/>
                </a:solidFill>
              </a:rPr>
              <a:t>pekiştireçlerin</a:t>
            </a:r>
            <a:r>
              <a:rPr lang="tr-TR" dirty="0">
                <a:solidFill>
                  <a:schemeClr val="tx2"/>
                </a:solidFill>
              </a:rPr>
              <a:t> geri </a:t>
            </a:r>
            <a:r>
              <a:rPr lang="tr-TR" dirty="0" smtClean="0">
                <a:solidFill>
                  <a:schemeClr val="tx2"/>
                </a:solidFill>
              </a:rPr>
              <a:t>çekilmesidir.</a:t>
            </a:r>
          </a:p>
          <a:p>
            <a:r>
              <a:rPr lang="tr-TR" dirty="0" smtClean="0">
                <a:solidFill>
                  <a:schemeClr val="tx2"/>
                </a:solidFill>
              </a:rPr>
              <a:t>Tanımdan da anlaşılacağı gibi tepkinin bedelini davranışları azaltmak amacıyla kullanılabilmesi için öğrencinin daha önce belli sayıda ya da miktarda </a:t>
            </a:r>
            <a:r>
              <a:rPr lang="tr-TR" dirty="0" err="1" smtClean="0">
                <a:solidFill>
                  <a:schemeClr val="tx2"/>
                </a:solidFill>
              </a:rPr>
              <a:t>pekiştireç</a:t>
            </a:r>
            <a:r>
              <a:rPr lang="tr-TR" dirty="0" smtClean="0">
                <a:solidFill>
                  <a:schemeClr val="tx2"/>
                </a:solidFill>
              </a:rPr>
              <a:t> elde etmesi gerekir.</a:t>
            </a:r>
          </a:p>
          <a:p>
            <a:r>
              <a:rPr lang="tr-TR" dirty="0">
                <a:solidFill>
                  <a:schemeClr val="tx2"/>
                </a:solidFill>
              </a:rPr>
              <a:t>B</a:t>
            </a:r>
            <a:r>
              <a:rPr lang="tr-TR" dirty="0" smtClean="0">
                <a:solidFill>
                  <a:schemeClr val="tx2"/>
                </a:solidFill>
              </a:rPr>
              <a:t>u uygulamada uygun olmayan davranışın </a:t>
            </a:r>
            <a:r>
              <a:rPr lang="tr-TR" dirty="0" err="1" smtClean="0">
                <a:solidFill>
                  <a:schemeClr val="tx2"/>
                </a:solidFill>
              </a:rPr>
              <a:t>ciddiyetİ</a:t>
            </a:r>
            <a:r>
              <a:rPr lang="tr-TR" dirty="0" smtClean="0">
                <a:solidFill>
                  <a:schemeClr val="tx2"/>
                </a:solidFill>
              </a:rPr>
              <a:t> ile bağlantılı olarak geri alınacak </a:t>
            </a:r>
            <a:r>
              <a:rPr lang="tr-TR" dirty="0" err="1" smtClean="0">
                <a:solidFill>
                  <a:schemeClr val="tx2"/>
                </a:solidFill>
              </a:rPr>
              <a:t>pekiştireç</a:t>
            </a:r>
            <a:r>
              <a:rPr lang="tr-TR" dirty="0" smtClean="0">
                <a:solidFill>
                  <a:schemeClr val="tx2"/>
                </a:solidFill>
              </a:rPr>
              <a:t> sayısına ya da miktarını önceden karar verilir.</a:t>
            </a:r>
          </a:p>
          <a:p>
            <a:r>
              <a:rPr lang="tr-TR" dirty="0" smtClean="0">
                <a:solidFill>
                  <a:schemeClr val="tx2"/>
                </a:solidFill>
              </a:rPr>
              <a:t>Bu karara ilişkin olarak öğrenci sözlü yada yazılı bir liste ile her uygun olmayan davranışı için geri alınacak </a:t>
            </a:r>
            <a:r>
              <a:rPr lang="tr-TR" dirty="0" err="1" smtClean="0">
                <a:solidFill>
                  <a:schemeClr val="tx2"/>
                </a:solidFill>
              </a:rPr>
              <a:t>pekiştireç</a:t>
            </a:r>
            <a:r>
              <a:rPr lang="tr-TR" dirty="0" smtClean="0">
                <a:solidFill>
                  <a:schemeClr val="tx2"/>
                </a:solidFill>
              </a:rPr>
              <a:t> sayısı ya da miktarı ve aynı zamanda </a:t>
            </a:r>
            <a:r>
              <a:rPr lang="tr-TR" dirty="0" err="1" smtClean="0">
                <a:solidFill>
                  <a:schemeClr val="tx2"/>
                </a:solidFill>
              </a:rPr>
              <a:t>pekiştireç</a:t>
            </a:r>
            <a:r>
              <a:rPr lang="tr-TR" dirty="0" smtClean="0">
                <a:solidFill>
                  <a:schemeClr val="tx2"/>
                </a:solidFill>
              </a:rPr>
              <a:t> kaybetmesinin sonuçları hakkında bilgilendirilir.</a:t>
            </a:r>
          </a:p>
          <a:p>
            <a:endParaRPr lang="tr-TR" dirty="0">
              <a:solidFill>
                <a:schemeClr val="tx2"/>
              </a:solidFill>
            </a:endParaRPr>
          </a:p>
        </p:txBody>
      </p:sp>
    </p:spTree>
    <p:extLst>
      <p:ext uri="{BB962C8B-B14F-4D97-AF65-F5344CB8AC3E}">
        <p14:creationId xmlns:p14="http://schemas.microsoft.com/office/powerpoint/2010/main" val="3964314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7408" y="116632"/>
            <a:ext cx="10945216" cy="6048672"/>
          </a:xfrm>
        </p:spPr>
        <p:txBody>
          <a:bodyPr>
            <a:normAutofit/>
          </a:bodyPr>
          <a:lstStyle/>
          <a:p>
            <a:endParaRPr lang="tr-TR" dirty="0"/>
          </a:p>
          <a:p>
            <a:r>
              <a:rPr lang="tr-TR" dirty="0" smtClean="0">
                <a:solidFill>
                  <a:schemeClr val="tx2"/>
                </a:solidFill>
              </a:rPr>
              <a:t>Tepkinin bedelinin uygun olmayan davranışların azaltılmasında etkili olabilmesi için dikkat edilmesi gereken önemli bir kaç nokta vardır.</a:t>
            </a:r>
          </a:p>
          <a:p>
            <a:r>
              <a:rPr lang="tr-TR" dirty="0" smtClean="0">
                <a:solidFill>
                  <a:schemeClr val="tx2"/>
                </a:solidFill>
              </a:rPr>
              <a:t> ilk olarak </a:t>
            </a:r>
            <a:r>
              <a:rPr lang="tr-TR" dirty="0" err="1" smtClean="0">
                <a:solidFill>
                  <a:schemeClr val="tx2"/>
                </a:solidFill>
              </a:rPr>
              <a:t>pekiştireç</a:t>
            </a:r>
            <a:r>
              <a:rPr lang="tr-TR" dirty="0" smtClean="0">
                <a:solidFill>
                  <a:schemeClr val="tx2"/>
                </a:solidFill>
              </a:rPr>
              <a:t> verme alma dengesi iyi kurulmalıdır.</a:t>
            </a:r>
          </a:p>
          <a:p>
            <a:r>
              <a:rPr lang="tr-TR" dirty="0" smtClean="0">
                <a:solidFill>
                  <a:schemeClr val="tx2"/>
                </a:solidFill>
              </a:rPr>
              <a:t> </a:t>
            </a:r>
            <a:r>
              <a:rPr lang="tr-TR" dirty="0">
                <a:solidFill>
                  <a:schemeClr val="tx2"/>
                </a:solidFill>
              </a:rPr>
              <a:t>A</a:t>
            </a:r>
            <a:r>
              <a:rPr lang="tr-TR" dirty="0" smtClean="0">
                <a:solidFill>
                  <a:schemeClr val="tx2"/>
                </a:solidFill>
              </a:rPr>
              <a:t>lınacak hiç </a:t>
            </a:r>
            <a:r>
              <a:rPr lang="tr-TR" dirty="0" err="1" smtClean="0">
                <a:solidFill>
                  <a:schemeClr val="tx2"/>
                </a:solidFill>
              </a:rPr>
              <a:t>pekiştireci</a:t>
            </a:r>
            <a:r>
              <a:rPr lang="tr-TR" dirty="0" smtClean="0">
                <a:solidFill>
                  <a:schemeClr val="tx2"/>
                </a:solidFill>
              </a:rPr>
              <a:t> kalmamış bir öğrencinin uygun olmayan davranışları için borçlanması söz konusu olmamalıdır.</a:t>
            </a:r>
          </a:p>
          <a:p>
            <a:r>
              <a:rPr lang="tr-TR" dirty="0">
                <a:solidFill>
                  <a:schemeClr val="tx2"/>
                </a:solidFill>
              </a:rPr>
              <a:t>T</a:t>
            </a:r>
            <a:r>
              <a:rPr lang="tr-TR" dirty="0" smtClean="0">
                <a:solidFill>
                  <a:schemeClr val="tx2"/>
                </a:solidFill>
              </a:rPr>
              <a:t>epkinin bedeli uygun olmayan davranışın hemen arkasından ve tutarlı bir şekilde uygulanmalıdır. Uygun olmayan davranış izleyen pekiştirici geri alma süreci cezalandırıcı olmamalıdır.</a:t>
            </a:r>
          </a:p>
          <a:p>
            <a:r>
              <a:rPr lang="tr-TR" dirty="0" smtClean="0">
                <a:solidFill>
                  <a:schemeClr val="tx2"/>
                </a:solidFill>
              </a:rPr>
              <a:t>Öğretmen bu süreci pekiştirici geri alırken bağırıp kızarak değil, uygun davrandığında tekrar kazanabileceğini söyleyerek yönetmelidir. Son olarak ise sönme uygulamasında da olduğu gibi tepkinin bedeli uygun davranışların pekiştirilmesi ile birlikte kullanılmalı, öğrenciye uygun davranışları için sıkça </a:t>
            </a:r>
            <a:r>
              <a:rPr lang="tr-TR" dirty="0" err="1" smtClean="0">
                <a:solidFill>
                  <a:schemeClr val="tx2"/>
                </a:solidFill>
              </a:rPr>
              <a:t>pekiştireç</a:t>
            </a:r>
            <a:r>
              <a:rPr lang="tr-TR" dirty="0" smtClean="0">
                <a:solidFill>
                  <a:schemeClr val="tx2"/>
                </a:solidFill>
              </a:rPr>
              <a:t> kazanma fırsatı tanınmalıdır.</a:t>
            </a:r>
          </a:p>
          <a:p>
            <a:endParaRPr lang="tr-TR" dirty="0">
              <a:solidFill>
                <a:schemeClr val="tx2"/>
              </a:solidFill>
            </a:endParaRPr>
          </a:p>
        </p:txBody>
      </p:sp>
    </p:spTree>
    <p:extLst>
      <p:ext uri="{BB962C8B-B14F-4D97-AF65-F5344CB8AC3E}">
        <p14:creationId xmlns:p14="http://schemas.microsoft.com/office/powerpoint/2010/main" val="1093721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27448" y="692696"/>
            <a:ext cx="10009112" cy="4610824"/>
          </a:xfrm>
        </p:spPr>
        <p:txBody>
          <a:bodyPr/>
          <a:lstStyle/>
          <a:p>
            <a:r>
              <a:rPr lang="tr-TR" dirty="0" smtClean="0">
                <a:solidFill>
                  <a:schemeClr val="tx2"/>
                </a:solidFill>
              </a:rPr>
              <a:t>Tepkinin </a:t>
            </a:r>
            <a:r>
              <a:rPr lang="tr-TR" dirty="0">
                <a:solidFill>
                  <a:schemeClr val="tx2"/>
                </a:solidFill>
              </a:rPr>
              <a:t>Bedeli uygulaması farklı birkaç şekilde </a:t>
            </a:r>
            <a:r>
              <a:rPr lang="tr-TR" dirty="0" smtClean="0">
                <a:solidFill>
                  <a:schemeClr val="tx2"/>
                </a:solidFill>
              </a:rPr>
              <a:t>uygulanabilir. Bu </a:t>
            </a:r>
            <a:r>
              <a:rPr lang="tr-TR" dirty="0">
                <a:solidFill>
                  <a:schemeClr val="tx2"/>
                </a:solidFill>
              </a:rPr>
              <a:t>uygulamalardan biri tepkinin bedelini </a:t>
            </a:r>
            <a:r>
              <a:rPr lang="tr-TR" dirty="0" smtClean="0">
                <a:solidFill>
                  <a:schemeClr val="tx2"/>
                </a:solidFill>
              </a:rPr>
              <a:t>sembol </a:t>
            </a:r>
            <a:r>
              <a:rPr lang="tr-TR" dirty="0">
                <a:solidFill>
                  <a:schemeClr val="tx2"/>
                </a:solidFill>
              </a:rPr>
              <a:t>pekiştirme ile birlikte </a:t>
            </a:r>
            <a:r>
              <a:rPr lang="tr-TR" dirty="0" smtClean="0">
                <a:solidFill>
                  <a:schemeClr val="tx2"/>
                </a:solidFill>
              </a:rPr>
              <a:t>kullanılmasıdır. Bu </a:t>
            </a:r>
            <a:r>
              <a:rPr lang="tr-TR" dirty="0">
                <a:solidFill>
                  <a:schemeClr val="tx2"/>
                </a:solidFill>
              </a:rPr>
              <a:t>uygulamada uygun olmayan davranışları sonucunda öğrencinin daha önceden uygun davranışları nedeniyle kazandığı belli sayıda </a:t>
            </a:r>
            <a:r>
              <a:rPr lang="tr-TR" dirty="0" smtClean="0">
                <a:solidFill>
                  <a:schemeClr val="tx2"/>
                </a:solidFill>
              </a:rPr>
              <a:t>yıldız, </a:t>
            </a:r>
            <a:r>
              <a:rPr lang="tr-TR" dirty="0">
                <a:solidFill>
                  <a:schemeClr val="tx2"/>
                </a:solidFill>
              </a:rPr>
              <a:t>gülen yüz </a:t>
            </a:r>
            <a:r>
              <a:rPr lang="tr-TR" dirty="0" smtClean="0">
                <a:solidFill>
                  <a:schemeClr val="tx2"/>
                </a:solidFill>
              </a:rPr>
              <a:t>,para </a:t>
            </a:r>
            <a:r>
              <a:rPr lang="tr-TR" dirty="0">
                <a:solidFill>
                  <a:schemeClr val="tx2"/>
                </a:solidFill>
              </a:rPr>
              <a:t>gibi semboller sistematik olarak geri </a:t>
            </a:r>
            <a:r>
              <a:rPr lang="tr-TR" dirty="0" smtClean="0">
                <a:solidFill>
                  <a:schemeClr val="tx2"/>
                </a:solidFill>
              </a:rPr>
              <a:t>alınır. Bu </a:t>
            </a:r>
            <a:r>
              <a:rPr lang="tr-TR" dirty="0">
                <a:solidFill>
                  <a:schemeClr val="tx2"/>
                </a:solidFill>
              </a:rPr>
              <a:t>yolla uygun olmayan davranışların azaltılması </a:t>
            </a:r>
            <a:r>
              <a:rPr lang="tr-TR" dirty="0" smtClean="0">
                <a:solidFill>
                  <a:schemeClr val="tx2"/>
                </a:solidFill>
              </a:rPr>
              <a:t>hedeflenir.</a:t>
            </a:r>
            <a:endParaRPr lang="tr-TR" dirty="0">
              <a:solidFill>
                <a:schemeClr val="tx2"/>
              </a:solidFill>
            </a:endParaRPr>
          </a:p>
          <a:p>
            <a:r>
              <a:rPr lang="tr-TR" dirty="0">
                <a:solidFill>
                  <a:schemeClr val="tx2"/>
                </a:solidFill>
              </a:rPr>
              <a:t> Örneğin Ayşe öğretmen bir gün boyunca derslerde parmak kaldırarak söz isteyen öğrencilerin isimlerini karşısına her uygun söz alma davranışı için tahtada oluşturduğu tabloya bir artı işareti </a:t>
            </a:r>
            <a:r>
              <a:rPr lang="tr-TR" dirty="0" smtClean="0">
                <a:solidFill>
                  <a:schemeClr val="tx2"/>
                </a:solidFill>
              </a:rPr>
              <a:t>koyar. </a:t>
            </a:r>
            <a:r>
              <a:rPr lang="tr-TR" dirty="0">
                <a:solidFill>
                  <a:schemeClr val="tx2"/>
                </a:solidFill>
              </a:rPr>
              <a:t>Dersin sonunda öğrencileri biriktirdikleri artı </a:t>
            </a:r>
            <a:r>
              <a:rPr lang="tr-TR" dirty="0" smtClean="0">
                <a:solidFill>
                  <a:schemeClr val="tx2"/>
                </a:solidFill>
              </a:rPr>
              <a:t>işaretinin </a:t>
            </a:r>
            <a:r>
              <a:rPr lang="tr-TR" dirty="0">
                <a:solidFill>
                  <a:schemeClr val="tx2"/>
                </a:solidFill>
              </a:rPr>
              <a:t>sayısına göre istedikleri etkinlikle ilgilenmeleri için izin </a:t>
            </a:r>
            <a:r>
              <a:rPr lang="tr-TR" dirty="0" smtClean="0">
                <a:solidFill>
                  <a:schemeClr val="tx2"/>
                </a:solidFill>
              </a:rPr>
              <a:t>verir. Öğrencilerinin </a:t>
            </a:r>
            <a:r>
              <a:rPr lang="tr-TR" dirty="0">
                <a:solidFill>
                  <a:schemeClr val="tx2"/>
                </a:solidFill>
              </a:rPr>
              <a:t>uygun olmayan davranışları için ise uygun şekilde söz alma davranışları ile elde ettikleri artı işaretini siler.</a:t>
            </a:r>
          </a:p>
          <a:p>
            <a:r>
              <a:rPr lang="tr-TR" dirty="0">
                <a:solidFill>
                  <a:schemeClr val="tx2"/>
                </a:solidFill>
              </a:rPr>
              <a:t> </a:t>
            </a:r>
            <a:r>
              <a:rPr lang="tr-TR" dirty="0" smtClean="0">
                <a:solidFill>
                  <a:schemeClr val="tx2"/>
                </a:solidFill>
              </a:rPr>
              <a:t>Böylece </a:t>
            </a:r>
            <a:r>
              <a:rPr lang="tr-TR" dirty="0">
                <a:solidFill>
                  <a:schemeClr val="tx2"/>
                </a:solidFill>
              </a:rPr>
              <a:t>öğretmen uygun davranışı hem pekiştirmiş hem de uygun olmayan davranışlar için tepkinin </a:t>
            </a:r>
            <a:r>
              <a:rPr lang="tr-TR" dirty="0" smtClean="0">
                <a:solidFill>
                  <a:schemeClr val="tx2"/>
                </a:solidFill>
              </a:rPr>
              <a:t>bedeli </a:t>
            </a:r>
            <a:r>
              <a:rPr lang="tr-TR" dirty="0">
                <a:solidFill>
                  <a:schemeClr val="tx2"/>
                </a:solidFill>
              </a:rPr>
              <a:t>uygulamasına yer vermiş </a:t>
            </a:r>
            <a:r>
              <a:rPr lang="tr-TR" dirty="0" smtClean="0">
                <a:solidFill>
                  <a:schemeClr val="tx2"/>
                </a:solidFill>
              </a:rPr>
              <a:t>olur.</a:t>
            </a:r>
            <a:endParaRPr lang="tr-TR" dirty="0">
              <a:solidFill>
                <a:schemeClr val="tx2"/>
              </a:solidFill>
            </a:endParaRPr>
          </a:p>
        </p:txBody>
      </p:sp>
    </p:spTree>
    <p:extLst>
      <p:ext uri="{BB962C8B-B14F-4D97-AF65-F5344CB8AC3E}">
        <p14:creationId xmlns:p14="http://schemas.microsoft.com/office/powerpoint/2010/main" val="2137738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27448" y="620688"/>
            <a:ext cx="10081120" cy="4682832"/>
          </a:xfrm>
        </p:spPr>
        <p:txBody>
          <a:bodyPr/>
          <a:lstStyle/>
          <a:p>
            <a:r>
              <a:rPr lang="tr-TR" dirty="0" smtClean="0">
                <a:solidFill>
                  <a:schemeClr val="tx2"/>
                </a:solidFill>
              </a:rPr>
              <a:t>Diğer uygulamada öğrencilere belli bir zaman diliminde kullanacakları </a:t>
            </a:r>
            <a:r>
              <a:rPr lang="tr-TR" dirty="0" err="1" smtClean="0">
                <a:solidFill>
                  <a:schemeClr val="tx2"/>
                </a:solidFill>
              </a:rPr>
              <a:t>pekiştireçler</a:t>
            </a:r>
            <a:r>
              <a:rPr lang="tr-TR" dirty="0" smtClean="0">
                <a:solidFill>
                  <a:schemeClr val="tx2"/>
                </a:solidFill>
              </a:rPr>
              <a:t> peşinen verilir.</a:t>
            </a:r>
          </a:p>
          <a:p>
            <a:r>
              <a:rPr lang="tr-TR" dirty="0">
                <a:solidFill>
                  <a:schemeClr val="tx2"/>
                </a:solidFill>
              </a:rPr>
              <a:t>B</a:t>
            </a:r>
            <a:r>
              <a:rPr lang="tr-TR" dirty="0" smtClean="0">
                <a:solidFill>
                  <a:schemeClr val="tx2"/>
                </a:solidFill>
              </a:rPr>
              <a:t>u </a:t>
            </a:r>
            <a:r>
              <a:rPr lang="tr-TR" dirty="0" err="1" smtClean="0">
                <a:solidFill>
                  <a:schemeClr val="tx2"/>
                </a:solidFill>
              </a:rPr>
              <a:t>pekiştireçler</a:t>
            </a:r>
            <a:r>
              <a:rPr lang="tr-TR" dirty="0" smtClean="0">
                <a:solidFill>
                  <a:schemeClr val="tx2"/>
                </a:solidFill>
              </a:rPr>
              <a:t> uygun olmayan davranışları izleyen şekilde geri alınır. Örneğin </a:t>
            </a:r>
            <a:r>
              <a:rPr lang="tr-TR" dirty="0">
                <a:solidFill>
                  <a:schemeClr val="tx2"/>
                </a:solidFill>
              </a:rPr>
              <a:t>A</a:t>
            </a:r>
            <a:r>
              <a:rPr lang="tr-TR" dirty="0" smtClean="0">
                <a:solidFill>
                  <a:schemeClr val="tx2"/>
                </a:solidFill>
              </a:rPr>
              <a:t>yşe öğretmen tüm öğrencilerini dersin sonunda diledikleri etkinlikle ilgilenmeleri için 10 dakika süre verir. Uygun olmayan davranışlar sergileyen öğrenciler için bu süreyi geri alır. Uygulama süresince öğrencinin hala suresi kalmışsa bu süreye istediği bir etkinlikle değiş-tokuş etmesine izin verilir. Ancak bu uygulamada belli bir zaman diliminde kullanacakları </a:t>
            </a:r>
            <a:r>
              <a:rPr lang="tr-TR" dirty="0" err="1" smtClean="0">
                <a:solidFill>
                  <a:schemeClr val="tx2"/>
                </a:solidFill>
              </a:rPr>
              <a:t>pekiştireçler</a:t>
            </a:r>
            <a:r>
              <a:rPr lang="tr-TR" dirty="0" smtClean="0">
                <a:solidFill>
                  <a:schemeClr val="tx2"/>
                </a:solidFill>
              </a:rPr>
              <a:t> öğrencilere peşinen verildiği için sıralanan nedenlerle kullanımı önerilmemektedir:</a:t>
            </a:r>
          </a:p>
          <a:p>
            <a:pPr marL="0" indent="0">
              <a:buNone/>
            </a:pPr>
            <a:r>
              <a:rPr lang="tr-TR" dirty="0" smtClean="0">
                <a:solidFill>
                  <a:schemeClr val="tx2"/>
                </a:solidFill>
              </a:rPr>
              <a:t>1) </a:t>
            </a:r>
            <a:r>
              <a:rPr lang="tr-TR" dirty="0" err="1">
                <a:solidFill>
                  <a:schemeClr val="tx2"/>
                </a:solidFill>
              </a:rPr>
              <a:t>P</a:t>
            </a:r>
            <a:r>
              <a:rPr lang="tr-TR" dirty="0" err="1" smtClean="0">
                <a:solidFill>
                  <a:schemeClr val="tx2"/>
                </a:solidFill>
              </a:rPr>
              <a:t>ekiştireçler</a:t>
            </a:r>
            <a:r>
              <a:rPr lang="tr-TR" dirty="0" smtClean="0">
                <a:solidFill>
                  <a:schemeClr val="tx2"/>
                </a:solidFill>
              </a:rPr>
              <a:t> bir koşula bağlı olmadan verildiği için bu uygulama uygun davranışların öğretilmesine izin vermez.</a:t>
            </a:r>
          </a:p>
          <a:p>
            <a:pPr marL="0" indent="0">
              <a:buNone/>
            </a:pPr>
            <a:r>
              <a:rPr lang="tr-TR" dirty="0" smtClean="0">
                <a:solidFill>
                  <a:schemeClr val="tx2"/>
                </a:solidFill>
              </a:rPr>
              <a:t>2) Bu uygulama yalnızca uygun olmayan davranışlar üzerine odaklanmasına neden olur.</a:t>
            </a:r>
          </a:p>
          <a:p>
            <a:endParaRPr lang="tr-TR" dirty="0">
              <a:solidFill>
                <a:schemeClr val="tx2"/>
              </a:solidFill>
            </a:endParaRPr>
          </a:p>
        </p:txBody>
      </p:sp>
    </p:spTree>
    <p:extLst>
      <p:ext uri="{BB962C8B-B14F-4D97-AF65-F5344CB8AC3E}">
        <p14:creationId xmlns:p14="http://schemas.microsoft.com/office/powerpoint/2010/main" val="485781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11424" y="620688"/>
            <a:ext cx="10369152" cy="4610824"/>
          </a:xfrm>
        </p:spPr>
        <p:txBody>
          <a:bodyPr/>
          <a:lstStyle/>
          <a:p>
            <a:r>
              <a:rPr lang="tr-TR" dirty="0" smtClean="0">
                <a:solidFill>
                  <a:schemeClr val="tx2"/>
                </a:solidFill>
              </a:rPr>
              <a:t>Tepkinin </a:t>
            </a:r>
            <a:r>
              <a:rPr lang="tr-TR" dirty="0">
                <a:solidFill>
                  <a:schemeClr val="tx2"/>
                </a:solidFill>
              </a:rPr>
              <a:t>Bedeli uygulaması hoşa giden uyarının geri çekilmesini gerektiren cezaya dayalı bir uygulamadır ve bu nedenle cezanı neden olduğu olumsuz özelliklere </a:t>
            </a:r>
            <a:r>
              <a:rPr lang="tr-TR" dirty="0" smtClean="0">
                <a:solidFill>
                  <a:schemeClr val="tx2"/>
                </a:solidFill>
              </a:rPr>
              <a:t>sahiptir.</a:t>
            </a:r>
          </a:p>
          <a:p>
            <a:r>
              <a:rPr lang="tr-TR" dirty="0" smtClean="0">
                <a:solidFill>
                  <a:schemeClr val="tx2"/>
                </a:solidFill>
              </a:rPr>
              <a:t> </a:t>
            </a:r>
            <a:r>
              <a:rPr lang="tr-TR" dirty="0">
                <a:solidFill>
                  <a:schemeClr val="tx2"/>
                </a:solidFill>
              </a:rPr>
              <a:t>Bu olumsuz özellikler sözel ve fiziksel saldırganlık </a:t>
            </a:r>
            <a:r>
              <a:rPr lang="tr-TR" dirty="0" smtClean="0">
                <a:solidFill>
                  <a:schemeClr val="tx2"/>
                </a:solidFill>
              </a:rPr>
              <a:t>davranışlarında, </a:t>
            </a:r>
            <a:r>
              <a:rPr lang="tr-TR" dirty="0">
                <a:solidFill>
                  <a:schemeClr val="tx2"/>
                </a:solidFill>
              </a:rPr>
              <a:t>kaçma ve kaçınma davranışlarında ve öğretmenin olmadığı koşullarda uygun olmayan davranışı sergileme eğiliminde artma ile birlikte psikolojik ve fiziksel rahatsız olma olarak </a:t>
            </a:r>
            <a:r>
              <a:rPr lang="tr-TR" dirty="0" smtClean="0">
                <a:solidFill>
                  <a:schemeClr val="tx2"/>
                </a:solidFill>
              </a:rPr>
              <a:t>sıralanabilir.</a:t>
            </a:r>
          </a:p>
          <a:p>
            <a:r>
              <a:rPr lang="tr-TR" dirty="0" smtClean="0">
                <a:solidFill>
                  <a:schemeClr val="tx2"/>
                </a:solidFill>
              </a:rPr>
              <a:t> Pekiştirmeye dayalı uygulamaları kullanarak sonuç alamayan öğretmenler bu uygulamayı kullanmaya karar verebilirler. Bu uygulamanın sıralanan olumsuz özelliklerinin yanı sıra da bazı olumlu özellikleri bulunmaktadır.</a:t>
            </a:r>
          </a:p>
          <a:p>
            <a:r>
              <a:rPr lang="tr-TR" dirty="0" smtClean="0">
                <a:solidFill>
                  <a:schemeClr val="tx2"/>
                </a:solidFill>
              </a:rPr>
              <a:t>Olumlu özellikleri arasında sembol pekiştirme ve diğer olumlu pekiştirme uygulamaları ile birlikte kullanılabilir. Evde ve okulda kolayca kullanılabilir. Aynı zamanda tepkinin bedeli uygulaması davranışları azaltmada hızlı etki gösterir, etkisi uzun dönemlidir.</a:t>
            </a:r>
          </a:p>
          <a:p>
            <a:endParaRPr lang="tr-TR" dirty="0">
              <a:solidFill>
                <a:schemeClr val="tx2"/>
              </a:solidFill>
            </a:endParaRPr>
          </a:p>
        </p:txBody>
      </p:sp>
    </p:spTree>
    <p:extLst>
      <p:ext uri="{BB962C8B-B14F-4D97-AF65-F5344CB8AC3E}">
        <p14:creationId xmlns:p14="http://schemas.microsoft.com/office/powerpoint/2010/main" val="309326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99456" y="1412776"/>
            <a:ext cx="10009112" cy="5184576"/>
          </a:xfrm>
        </p:spPr>
        <p:txBody>
          <a:bodyPr>
            <a:normAutofit/>
          </a:bodyPr>
          <a:lstStyle/>
          <a:p>
            <a:pPr marL="0" indent="0">
              <a:buNone/>
            </a:pPr>
            <a:r>
              <a:rPr lang="tr-TR" dirty="0" smtClean="0">
                <a:solidFill>
                  <a:schemeClr val="accent4"/>
                </a:solidFill>
              </a:rPr>
              <a:t>Mola </a:t>
            </a:r>
            <a:endParaRPr lang="tr-TR" dirty="0">
              <a:solidFill>
                <a:schemeClr val="accent4"/>
              </a:solidFill>
            </a:endParaRPr>
          </a:p>
          <a:p>
            <a:r>
              <a:rPr lang="tr-TR" dirty="0">
                <a:solidFill>
                  <a:schemeClr val="tx2"/>
                </a:solidFill>
              </a:rPr>
              <a:t> Mola bireyin uygun olmayan davranışını izleyen şekilde </a:t>
            </a:r>
            <a:r>
              <a:rPr lang="tr-TR" dirty="0" smtClean="0">
                <a:solidFill>
                  <a:schemeClr val="tx2"/>
                </a:solidFill>
              </a:rPr>
              <a:t>belli </a:t>
            </a:r>
            <a:r>
              <a:rPr lang="tr-TR" dirty="0">
                <a:solidFill>
                  <a:schemeClr val="tx2"/>
                </a:solidFill>
              </a:rPr>
              <a:t>bir zaman dilimi için pekiştirme kaynaklarından uzaklaştırılması anlamına </a:t>
            </a:r>
            <a:r>
              <a:rPr lang="tr-TR" dirty="0" smtClean="0">
                <a:solidFill>
                  <a:schemeClr val="tx2"/>
                </a:solidFill>
              </a:rPr>
              <a:t>gelir.</a:t>
            </a:r>
            <a:endParaRPr lang="tr-TR" dirty="0">
              <a:solidFill>
                <a:schemeClr val="tx2"/>
              </a:solidFill>
            </a:endParaRPr>
          </a:p>
          <a:p>
            <a:r>
              <a:rPr lang="tr-TR" dirty="0">
                <a:solidFill>
                  <a:schemeClr val="tx2"/>
                </a:solidFill>
              </a:rPr>
              <a:t> Mola iki temel biçimde </a:t>
            </a:r>
            <a:r>
              <a:rPr lang="tr-TR" dirty="0" smtClean="0">
                <a:solidFill>
                  <a:schemeClr val="tx2"/>
                </a:solidFill>
              </a:rPr>
              <a:t>uygulanabilir:</a:t>
            </a:r>
            <a:endParaRPr lang="tr-TR" dirty="0">
              <a:solidFill>
                <a:schemeClr val="tx2"/>
              </a:solidFill>
            </a:endParaRPr>
          </a:p>
          <a:p>
            <a:r>
              <a:rPr lang="tr-TR" dirty="0" smtClean="0">
                <a:solidFill>
                  <a:schemeClr val="tx2"/>
                </a:solidFill>
              </a:rPr>
              <a:t> Öğrencinin pekiştirme kaynaklarını uzaklaştırılması</a:t>
            </a:r>
          </a:p>
          <a:p>
            <a:r>
              <a:rPr lang="tr-TR" dirty="0" smtClean="0">
                <a:solidFill>
                  <a:schemeClr val="tx2"/>
                </a:solidFill>
              </a:rPr>
              <a:t> </a:t>
            </a:r>
            <a:r>
              <a:rPr lang="tr-TR" dirty="0" err="1" smtClean="0">
                <a:solidFill>
                  <a:schemeClr val="tx2"/>
                </a:solidFill>
              </a:rPr>
              <a:t>Pekiştireçlerin</a:t>
            </a:r>
            <a:r>
              <a:rPr lang="tr-TR" dirty="0" smtClean="0">
                <a:solidFill>
                  <a:schemeClr val="tx2"/>
                </a:solidFill>
              </a:rPr>
              <a:t> öğrenciden uzaklaştırılması.</a:t>
            </a:r>
          </a:p>
          <a:p>
            <a:endParaRPr lang="tr-TR" dirty="0">
              <a:solidFill>
                <a:schemeClr val="tx2"/>
              </a:solidFill>
            </a:endParaRPr>
          </a:p>
        </p:txBody>
      </p:sp>
    </p:spTree>
    <p:extLst>
      <p:ext uri="{BB962C8B-B14F-4D97-AF65-F5344CB8AC3E}">
        <p14:creationId xmlns:p14="http://schemas.microsoft.com/office/powerpoint/2010/main" val="2414092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27448" y="908720"/>
            <a:ext cx="9828584" cy="4538816"/>
          </a:xfrm>
        </p:spPr>
        <p:txBody>
          <a:bodyPr>
            <a:normAutofit lnSpcReduction="10000"/>
          </a:bodyPr>
          <a:lstStyle/>
          <a:p>
            <a:r>
              <a:rPr lang="tr-TR" dirty="0">
                <a:solidFill>
                  <a:schemeClr val="tx2"/>
                </a:solidFill>
              </a:rPr>
              <a:t>1. uygulamada öğrenci </a:t>
            </a:r>
            <a:r>
              <a:rPr lang="tr-TR" dirty="0" smtClean="0">
                <a:solidFill>
                  <a:schemeClr val="tx2"/>
                </a:solidFill>
              </a:rPr>
              <a:t>belli </a:t>
            </a:r>
            <a:r>
              <a:rPr lang="tr-TR" dirty="0">
                <a:solidFill>
                  <a:schemeClr val="tx2"/>
                </a:solidFill>
              </a:rPr>
              <a:t>bir zaman dilimi için pekiştirme kaynaklarından pekiştirici etkinlik ya da ortamda fiziksel olarak </a:t>
            </a:r>
            <a:r>
              <a:rPr lang="tr-TR" dirty="0" smtClean="0">
                <a:solidFill>
                  <a:schemeClr val="tx2"/>
                </a:solidFill>
              </a:rPr>
              <a:t>uzaklaştırılır. Bu </a:t>
            </a:r>
            <a:r>
              <a:rPr lang="tr-TR" dirty="0">
                <a:solidFill>
                  <a:schemeClr val="tx2"/>
                </a:solidFill>
              </a:rPr>
              <a:t>süreçte farklı uygulamalara yer </a:t>
            </a:r>
            <a:r>
              <a:rPr lang="tr-TR" dirty="0" smtClean="0">
                <a:solidFill>
                  <a:schemeClr val="tx2"/>
                </a:solidFill>
              </a:rPr>
              <a:t>verilebilir.</a:t>
            </a:r>
            <a:endParaRPr lang="tr-TR" dirty="0">
              <a:solidFill>
                <a:schemeClr val="tx2"/>
              </a:solidFill>
            </a:endParaRPr>
          </a:p>
          <a:p>
            <a:r>
              <a:rPr lang="tr-TR" dirty="0">
                <a:solidFill>
                  <a:schemeClr val="tx2"/>
                </a:solidFill>
              </a:rPr>
              <a:t>1) öğrenci uygun olmayan davranışı sürdürürken gruptan uzaklaştırır ancak bir köşeden ya da uzaktan arkadaşlarını ve etkinlik alanını izlemesine izin </a:t>
            </a:r>
            <a:r>
              <a:rPr lang="tr-TR" dirty="0" err="1" smtClean="0">
                <a:solidFill>
                  <a:schemeClr val="tx2"/>
                </a:solidFill>
              </a:rPr>
              <a:t>verilir,uygun</a:t>
            </a:r>
            <a:r>
              <a:rPr lang="tr-TR" dirty="0" smtClean="0">
                <a:solidFill>
                  <a:schemeClr val="tx2"/>
                </a:solidFill>
              </a:rPr>
              <a:t> </a:t>
            </a:r>
            <a:r>
              <a:rPr lang="tr-TR" dirty="0">
                <a:solidFill>
                  <a:schemeClr val="tx2"/>
                </a:solidFill>
              </a:rPr>
              <a:t>davranmaya başlayınca ise gruba tekrar katılımı sağlanır.</a:t>
            </a:r>
          </a:p>
          <a:p>
            <a:r>
              <a:rPr lang="tr-TR" dirty="0">
                <a:solidFill>
                  <a:schemeClr val="tx2"/>
                </a:solidFill>
              </a:rPr>
              <a:t>2) öğrenci uygun olmayan davranış nedeniyle etkinlik alanı dışına alınır ancak ortamdan uzaklaştırılması pekiştirici çevre ya da etkinliği izlemesine izin </a:t>
            </a:r>
            <a:r>
              <a:rPr lang="tr-TR" dirty="0" smtClean="0">
                <a:solidFill>
                  <a:schemeClr val="tx2"/>
                </a:solidFill>
              </a:rPr>
              <a:t>verilmez. Uygun </a:t>
            </a:r>
            <a:r>
              <a:rPr lang="tr-TR" dirty="0">
                <a:solidFill>
                  <a:schemeClr val="tx2"/>
                </a:solidFill>
              </a:rPr>
              <a:t>davranmaya başladıktan </a:t>
            </a:r>
            <a:r>
              <a:rPr lang="tr-TR" dirty="0" smtClean="0">
                <a:solidFill>
                  <a:schemeClr val="tx2"/>
                </a:solidFill>
              </a:rPr>
              <a:t>kısa </a:t>
            </a:r>
            <a:r>
              <a:rPr lang="tr-TR" dirty="0">
                <a:solidFill>
                  <a:schemeClr val="tx2"/>
                </a:solidFill>
              </a:rPr>
              <a:t>bir süre sonra etkinlik alanına geri dönmesi </a:t>
            </a:r>
            <a:r>
              <a:rPr lang="tr-TR" dirty="0" smtClean="0">
                <a:solidFill>
                  <a:schemeClr val="tx2"/>
                </a:solidFill>
              </a:rPr>
              <a:t>sağlanır. Her </a:t>
            </a:r>
            <a:r>
              <a:rPr lang="tr-TR" dirty="0">
                <a:solidFill>
                  <a:schemeClr val="tx2"/>
                </a:solidFill>
              </a:rPr>
              <a:t>iki maddede sözü edilen durumlar da yarım kalan bir etkinlik varsa öğrenciye bu etkinlik </a:t>
            </a:r>
            <a:r>
              <a:rPr lang="tr-TR" dirty="0" smtClean="0">
                <a:solidFill>
                  <a:schemeClr val="tx2"/>
                </a:solidFill>
              </a:rPr>
              <a:t>tamamlatılır.</a:t>
            </a:r>
            <a:endParaRPr lang="tr-TR" dirty="0">
              <a:solidFill>
                <a:schemeClr val="tx2"/>
              </a:solidFill>
            </a:endParaRPr>
          </a:p>
          <a:p>
            <a:r>
              <a:rPr lang="tr-TR" dirty="0" smtClean="0">
                <a:solidFill>
                  <a:schemeClr val="tx2"/>
                </a:solidFill>
              </a:rPr>
              <a:t>3)Öğrenci </a:t>
            </a:r>
            <a:r>
              <a:rPr lang="tr-TR" dirty="0">
                <a:solidFill>
                  <a:schemeClr val="tx2"/>
                </a:solidFill>
              </a:rPr>
              <a:t>uygun olmayan </a:t>
            </a:r>
            <a:r>
              <a:rPr lang="tr-TR" dirty="0" smtClean="0">
                <a:solidFill>
                  <a:schemeClr val="tx2"/>
                </a:solidFill>
              </a:rPr>
              <a:t>davranışı </a:t>
            </a:r>
            <a:r>
              <a:rPr lang="tr-TR" dirty="0">
                <a:solidFill>
                  <a:schemeClr val="tx2"/>
                </a:solidFill>
              </a:rPr>
              <a:t>izleyen bir şekilde pekiştirici çevreden alınarak pekiştirici olmayan bir </a:t>
            </a:r>
            <a:r>
              <a:rPr lang="tr-TR" dirty="0" smtClean="0">
                <a:solidFill>
                  <a:schemeClr val="tx2"/>
                </a:solidFill>
              </a:rPr>
              <a:t>alana konulabilir. Pekiştirici olmayan alan mola odası ya da mola koridoru olabilir. </a:t>
            </a:r>
          </a:p>
          <a:p>
            <a:endParaRPr lang="tr-TR" dirty="0"/>
          </a:p>
        </p:txBody>
      </p:sp>
    </p:spTree>
    <p:extLst>
      <p:ext uri="{BB962C8B-B14F-4D97-AF65-F5344CB8AC3E}">
        <p14:creationId xmlns:p14="http://schemas.microsoft.com/office/powerpoint/2010/main" val="1124248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83432" y="764704"/>
            <a:ext cx="9684568" cy="4538816"/>
          </a:xfrm>
        </p:spPr>
        <p:txBody>
          <a:bodyPr/>
          <a:lstStyle/>
          <a:p>
            <a:r>
              <a:rPr lang="tr-TR" dirty="0" err="1" smtClean="0">
                <a:solidFill>
                  <a:schemeClr val="tx2"/>
                </a:solidFill>
              </a:rPr>
              <a:t>Alanyazında</a:t>
            </a:r>
            <a:r>
              <a:rPr lang="tr-TR" dirty="0" smtClean="0">
                <a:solidFill>
                  <a:schemeClr val="tx2"/>
                </a:solidFill>
              </a:rPr>
              <a:t> mola için kullanacak mola alanlarının uygun havalandırma ve ışıklandırma koşullarına sahip olması, öğrencilerin zarar görebileceği </a:t>
            </a:r>
            <a:r>
              <a:rPr lang="tr-TR" dirty="0" err="1" smtClean="0">
                <a:solidFill>
                  <a:schemeClr val="tx2"/>
                </a:solidFill>
              </a:rPr>
              <a:t>pekiştireç</a:t>
            </a:r>
            <a:r>
              <a:rPr lang="tr-TR" dirty="0" smtClean="0">
                <a:solidFill>
                  <a:schemeClr val="tx2"/>
                </a:solidFill>
              </a:rPr>
              <a:t> özelliği taşıyabilecek eşya ve materyallerden arındırılmış olması gerektiği </a:t>
            </a:r>
            <a:r>
              <a:rPr lang="tr-TR" dirty="0" err="1" smtClean="0">
                <a:solidFill>
                  <a:schemeClr val="tx2"/>
                </a:solidFill>
              </a:rPr>
              <a:t>belirtilmektedir.Mola</a:t>
            </a:r>
            <a:r>
              <a:rPr lang="tr-TR" dirty="0" smtClean="0">
                <a:solidFill>
                  <a:schemeClr val="tx2"/>
                </a:solidFill>
              </a:rPr>
              <a:t> alanlarını uygun özelliklerini taşımadığı durumlarda kullanılması önerilen bir uygulama değildir.</a:t>
            </a:r>
          </a:p>
          <a:p>
            <a:r>
              <a:rPr lang="tr-TR" dirty="0" smtClean="0">
                <a:solidFill>
                  <a:schemeClr val="tx2"/>
                </a:solidFill>
              </a:rPr>
              <a:t> Sıralanan mola uygulamalarında en yaygın olarak karşılaşılan sorun çevrenin yeterince pekiştirme özelliği  taşımamasıdır.</a:t>
            </a:r>
          </a:p>
          <a:p>
            <a:r>
              <a:rPr lang="tr-TR" dirty="0" smtClean="0">
                <a:solidFill>
                  <a:schemeClr val="tx2"/>
                </a:solidFill>
              </a:rPr>
              <a:t> II. uygulamada ise belli bir zaman dilimi için </a:t>
            </a:r>
            <a:r>
              <a:rPr lang="tr-TR" dirty="0" err="1" smtClean="0">
                <a:solidFill>
                  <a:schemeClr val="tx2"/>
                </a:solidFill>
              </a:rPr>
              <a:t>pekiştireçler</a:t>
            </a:r>
            <a:r>
              <a:rPr lang="tr-TR" dirty="0" smtClean="0">
                <a:solidFill>
                  <a:schemeClr val="tx2"/>
                </a:solidFill>
              </a:rPr>
              <a:t> öğrenciden uzaklaştırılır. bu uygulamada uygun olmayan davranışa bağlı olarak sosyal dikkat ya da oyuncak, yiyecek gibi </a:t>
            </a:r>
            <a:r>
              <a:rPr lang="tr-TR" dirty="0" err="1" smtClean="0">
                <a:solidFill>
                  <a:schemeClr val="tx2"/>
                </a:solidFill>
              </a:rPr>
              <a:t>pekiştireçler</a:t>
            </a:r>
            <a:r>
              <a:rPr lang="tr-TR" dirty="0" smtClean="0">
                <a:solidFill>
                  <a:schemeClr val="tx2"/>
                </a:solidFill>
              </a:rPr>
              <a:t> kısa bir süre için geri çekilir. Bu uygulamanın en güzel örneklerinden biri mola kurdelesidir.</a:t>
            </a:r>
          </a:p>
          <a:p>
            <a:endParaRPr lang="tr-TR" dirty="0" smtClean="0">
              <a:solidFill>
                <a:schemeClr val="tx2"/>
              </a:solidFill>
            </a:endParaRPr>
          </a:p>
          <a:p>
            <a:endParaRPr lang="tr-TR" dirty="0">
              <a:solidFill>
                <a:schemeClr val="tx2"/>
              </a:solidFill>
            </a:endParaRPr>
          </a:p>
        </p:txBody>
      </p:sp>
    </p:spTree>
    <p:extLst>
      <p:ext uri="{BB962C8B-B14F-4D97-AF65-F5344CB8AC3E}">
        <p14:creationId xmlns:p14="http://schemas.microsoft.com/office/powerpoint/2010/main" val="3613079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55440" y="764704"/>
            <a:ext cx="9937104" cy="4538816"/>
          </a:xfrm>
        </p:spPr>
        <p:txBody>
          <a:bodyPr/>
          <a:lstStyle/>
          <a:p>
            <a:r>
              <a:rPr lang="tr-TR" dirty="0">
                <a:solidFill>
                  <a:schemeClr val="tx2"/>
                </a:solidFill>
              </a:rPr>
              <a:t>Hangi Mola uygulaması tercih edilirse edilsin öğretmenlerin uygulama sürecinde dikkat etmeleri gereken temel noktalar </a:t>
            </a:r>
            <a:r>
              <a:rPr lang="tr-TR" dirty="0" smtClean="0">
                <a:solidFill>
                  <a:schemeClr val="tx2"/>
                </a:solidFill>
              </a:rPr>
              <a:t>bulunmaktadır.</a:t>
            </a:r>
            <a:endParaRPr lang="tr-TR" dirty="0">
              <a:solidFill>
                <a:schemeClr val="tx2"/>
              </a:solidFill>
            </a:endParaRPr>
          </a:p>
          <a:p>
            <a:r>
              <a:rPr lang="tr-TR" dirty="0">
                <a:solidFill>
                  <a:schemeClr val="tx2"/>
                </a:solidFill>
              </a:rPr>
              <a:t> Bu noktalardan ilki öğrencinin bulunduğu etkinlik ve etkinlik </a:t>
            </a:r>
            <a:r>
              <a:rPr lang="tr-TR" dirty="0" smtClean="0">
                <a:solidFill>
                  <a:schemeClr val="tx2"/>
                </a:solidFill>
              </a:rPr>
              <a:t>alanının mola </a:t>
            </a:r>
            <a:r>
              <a:rPr lang="tr-TR" dirty="0">
                <a:solidFill>
                  <a:schemeClr val="tx2"/>
                </a:solidFill>
              </a:rPr>
              <a:t>alanından daha cazip </a:t>
            </a:r>
            <a:r>
              <a:rPr lang="tr-TR" dirty="0" smtClean="0">
                <a:solidFill>
                  <a:schemeClr val="tx2"/>
                </a:solidFill>
              </a:rPr>
              <a:t>olmasıdır. Aksi </a:t>
            </a:r>
            <a:r>
              <a:rPr lang="tr-TR" dirty="0">
                <a:solidFill>
                  <a:schemeClr val="tx2"/>
                </a:solidFill>
              </a:rPr>
              <a:t>takdirde uygulamanın etkili olması mümkün </a:t>
            </a:r>
            <a:r>
              <a:rPr lang="tr-TR" dirty="0" smtClean="0">
                <a:solidFill>
                  <a:schemeClr val="tx2"/>
                </a:solidFill>
              </a:rPr>
              <a:t>değildir.</a:t>
            </a:r>
          </a:p>
          <a:p>
            <a:r>
              <a:rPr lang="tr-TR" dirty="0" smtClean="0">
                <a:solidFill>
                  <a:schemeClr val="tx2"/>
                </a:solidFill>
              </a:rPr>
              <a:t>Öğretmen etkili olmadığını fark ettiği anda mola uygulamasını hemen sonlandırılmalıdır.</a:t>
            </a:r>
          </a:p>
          <a:p>
            <a:r>
              <a:rPr lang="tr-TR" dirty="0" smtClean="0">
                <a:solidFill>
                  <a:schemeClr val="tx2"/>
                </a:solidFill>
              </a:rPr>
              <a:t> </a:t>
            </a:r>
            <a:r>
              <a:rPr lang="tr-TR" dirty="0">
                <a:solidFill>
                  <a:schemeClr val="tx2"/>
                </a:solidFill>
              </a:rPr>
              <a:t>M</a:t>
            </a:r>
            <a:r>
              <a:rPr lang="tr-TR" dirty="0" smtClean="0">
                <a:solidFill>
                  <a:schemeClr val="tx2"/>
                </a:solidFill>
              </a:rPr>
              <a:t>ola uygulaması ile ilgili dikkat edilmesi gereken diğer bir nokta molanın ne zaman sonlandırılması gerektiği ile ilgilidir. Mola süresi gerektiğinden fazla uzatılmamalı, davranış durduktan sonra en fazla bir ile üç dakika içinde öğrencinin etkinlik alanına dönmesi sağlanmalıdır.</a:t>
            </a:r>
          </a:p>
          <a:p>
            <a:r>
              <a:rPr lang="tr-TR" dirty="0" smtClean="0">
                <a:solidFill>
                  <a:schemeClr val="tx2"/>
                </a:solidFill>
              </a:rPr>
              <a:t> </a:t>
            </a:r>
            <a:r>
              <a:rPr lang="tr-TR" dirty="0">
                <a:solidFill>
                  <a:schemeClr val="tx2"/>
                </a:solidFill>
              </a:rPr>
              <a:t>S</a:t>
            </a:r>
            <a:r>
              <a:rPr lang="tr-TR" dirty="0" smtClean="0">
                <a:solidFill>
                  <a:schemeClr val="tx2"/>
                </a:solidFill>
              </a:rPr>
              <a:t>on olarak ise öğretmenler molayı zor davranışlar sergileyen öğrencileri sınıftan uzaklaştırmanın bir yolu olarak kullanmamaya dikkat etmelidirler.</a:t>
            </a:r>
          </a:p>
          <a:p>
            <a:endParaRPr lang="tr-TR" dirty="0">
              <a:solidFill>
                <a:schemeClr val="tx2"/>
              </a:solidFill>
            </a:endParaRPr>
          </a:p>
        </p:txBody>
      </p:sp>
    </p:spTree>
    <p:extLst>
      <p:ext uri="{BB962C8B-B14F-4D97-AF65-F5344CB8AC3E}">
        <p14:creationId xmlns:p14="http://schemas.microsoft.com/office/powerpoint/2010/main" val="107661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71464" y="692696"/>
            <a:ext cx="9396536" cy="4610824"/>
          </a:xfrm>
        </p:spPr>
        <p:txBody>
          <a:bodyPr/>
          <a:lstStyle/>
          <a:p>
            <a:pPr marL="0" indent="0">
              <a:buNone/>
            </a:pPr>
            <a:r>
              <a:rPr lang="tr-TR" dirty="0" smtClean="0">
                <a:solidFill>
                  <a:schemeClr val="accent4"/>
                </a:solidFill>
              </a:rPr>
              <a:t>Düzeltme(onarma)</a:t>
            </a:r>
            <a:endParaRPr lang="tr-TR" dirty="0">
              <a:solidFill>
                <a:schemeClr val="accent4"/>
              </a:solidFill>
            </a:endParaRPr>
          </a:p>
          <a:p>
            <a:r>
              <a:rPr lang="tr-TR" dirty="0" smtClean="0">
                <a:solidFill>
                  <a:schemeClr val="tx2"/>
                </a:solidFill>
              </a:rPr>
              <a:t>Davranış değiştirme ile ilgili pek çok kaynakta düzeltme ve olumlu alıştırma aşırı düzeltmenin alt başlıkları olarak ele alınmıştır.</a:t>
            </a:r>
          </a:p>
          <a:p>
            <a:r>
              <a:rPr lang="tr-TR" dirty="0" smtClean="0">
                <a:solidFill>
                  <a:schemeClr val="tx2"/>
                </a:solidFill>
              </a:rPr>
              <a:t>Düzeltme onarma öğrencinin çevreyi uygun olmayan davranışı yapmadan önceki haline getirmesidir. Örneğin bir öğretmen yere çöp atan öğrencisinden attığı çöpleri toplamasını isteyerek düzeltmeyi kullanabilir. Bazı öğrenciler içinse çevreyi tek başına düzeltmek mümkün olmayabilir. </a:t>
            </a:r>
          </a:p>
          <a:p>
            <a:r>
              <a:rPr lang="tr-TR" dirty="0" smtClean="0">
                <a:solidFill>
                  <a:schemeClr val="tx2"/>
                </a:solidFill>
              </a:rPr>
              <a:t>Çevreyi tek başına düzeltmesi mümkün olmayan öğrenciler için öğretmen öğrenciden performansına bağlı olarak işin bir bölümünü yapmasını isterken işin diğer kısmını kendisi yaparak öğrenciye yardım sunar bu duruma yardımla düzeltme adı verilir.</a:t>
            </a:r>
          </a:p>
          <a:p>
            <a:endParaRPr lang="tr-TR" dirty="0">
              <a:solidFill>
                <a:schemeClr val="tx2"/>
              </a:solidFill>
            </a:endParaRPr>
          </a:p>
        </p:txBody>
      </p:sp>
    </p:spTree>
    <p:extLst>
      <p:ext uri="{BB962C8B-B14F-4D97-AF65-F5344CB8AC3E}">
        <p14:creationId xmlns:p14="http://schemas.microsoft.com/office/powerpoint/2010/main" val="1224016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87488" y="908720"/>
            <a:ext cx="9180512" cy="5328592"/>
          </a:xfrm>
        </p:spPr>
        <p:txBody>
          <a:bodyPr>
            <a:normAutofit lnSpcReduction="10000"/>
          </a:bodyPr>
          <a:lstStyle/>
          <a:p>
            <a:r>
              <a:rPr lang="tr-TR" dirty="0" smtClean="0">
                <a:solidFill>
                  <a:schemeClr val="tx2"/>
                </a:solidFill>
              </a:rPr>
              <a:t>Düzeltmeye ilişkin bir diğer uygulama onarıcı aşırı düzeltmedir.</a:t>
            </a:r>
          </a:p>
          <a:p>
            <a:r>
              <a:rPr lang="tr-TR" dirty="0" smtClean="0">
                <a:solidFill>
                  <a:schemeClr val="tx2"/>
                </a:solidFill>
              </a:rPr>
              <a:t>Onarıcı aşırı düzeltmede öğrenciden çevreyi uygun olmayan davranış yapmadan önceki halinden daha iyi bir hale getirmesi istenir. Başka bir ifade ile öğrencinin uygun olmayan davranış ile bağlantılı olarak çevrenin yalnızca eski haline getirilmesine düzeltme denir ve onarıcı ışığı düzeltmenin ilk adımıdır.</a:t>
            </a:r>
          </a:p>
          <a:p>
            <a:r>
              <a:rPr lang="tr-TR" dirty="0" smtClean="0">
                <a:solidFill>
                  <a:schemeClr val="tx2"/>
                </a:solidFill>
              </a:rPr>
              <a:t> </a:t>
            </a:r>
            <a:r>
              <a:rPr lang="tr-TR" dirty="0">
                <a:solidFill>
                  <a:schemeClr val="tx2"/>
                </a:solidFill>
              </a:rPr>
              <a:t>O</a:t>
            </a:r>
            <a:r>
              <a:rPr lang="tr-TR" dirty="0" smtClean="0">
                <a:solidFill>
                  <a:schemeClr val="tx2"/>
                </a:solidFill>
              </a:rPr>
              <a:t>narıcı aşırı düzeltmenin ikinci adımında çevredeki başka şeylerinde  düzeltilmesi istenir.</a:t>
            </a:r>
          </a:p>
          <a:p>
            <a:r>
              <a:rPr lang="tr-TR" dirty="0" smtClean="0">
                <a:solidFill>
                  <a:schemeClr val="tx2"/>
                </a:solidFill>
              </a:rPr>
              <a:t> Bir önceki örnekte yerlere çöp atan öğrencisinden attığı çöpleri toplamasını isteyen öğretmeni bu çöplerle birlikte sınıftaki tüm çöpleri de toplamasını isteyerek onarıcı aşırı düzeltmeyi kullanmış olur.</a:t>
            </a:r>
          </a:p>
          <a:p>
            <a:r>
              <a:rPr lang="tr-TR" dirty="0" smtClean="0">
                <a:solidFill>
                  <a:schemeClr val="tx2"/>
                </a:solidFill>
              </a:rPr>
              <a:t> Onarıcı aşırı düzeltme kullanılırken öğrenciden istenen davranışın uygun olmayan davranış ile ilgili olmasına aşırı düzeltme uygulamasının uygun olmayan davranışın hemen arkasından gelmesini özen gösterilmelidir.</a:t>
            </a:r>
          </a:p>
          <a:p>
            <a:r>
              <a:rPr lang="tr-TR" dirty="0" smtClean="0">
                <a:solidFill>
                  <a:schemeClr val="tx2"/>
                </a:solidFill>
              </a:rPr>
              <a:t> </a:t>
            </a:r>
            <a:r>
              <a:rPr lang="tr-TR" dirty="0">
                <a:solidFill>
                  <a:schemeClr val="tx2"/>
                </a:solidFill>
              </a:rPr>
              <a:t>A</a:t>
            </a:r>
            <a:r>
              <a:rPr lang="tr-TR" dirty="0" smtClean="0">
                <a:solidFill>
                  <a:schemeClr val="tx2"/>
                </a:solidFill>
              </a:rPr>
              <a:t>yrıca amaçsız ya da kaza ile gerçekleşen durumlar da onarıcı aşırı düzeltme kesinlikle kullanılmamalıdır.</a:t>
            </a:r>
          </a:p>
          <a:p>
            <a:endParaRPr lang="tr-TR" dirty="0">
              <a:solidFill>
                <a:schemeClr val="tx2"/>
              </a:solidFill>
            </a:endParaRPr>
          </a:p>
        </p:txBody>
      </p:sp>
    </p:spTree>
    <p:extLst>
      <p:ext uri="{BB962C8B-B14F-4D97-AF65-F5344CB8AC3E}">
        <p14:creationId xmlns:p14="http://schemas.microsoft.com/office/powerpoint/2010/main" val="3964449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71464" y="764704"/>
            <a:ext cx="9396536" cy="4538816"/>
          </a:xfrm>
        </p:spPr>
        <p:txBody>
          <a:bodyPr/>
          <a:lstStyle/>
          <a:p>
            <a:pPr marL="0" indent="0">
              <a:buNone/>
            </a:pPr>
            <a:r>
              <a:rPr lang="tr-TR" dirty="0" smtClean="0">
                <a:solidFill>
                  <a:schemeClr val="accent4"/>
                </a:solidFill>
              </a:rPr>
              <a:t>Ceza</a:t>
            </a:r>
            <a:endParaRPr lang="tr-TR" dirty="0" smtClean="0">
              <a:solidFill>
                <a:schemeClr val="tx2"/>
              </a:solidFill>
            </a:endParaRPr>
          </a:p>
          <a:p>
            <a:r>
              <a:rPr lang="tr-TR" dirty="0">
                <a:solidFill>
                  <a:schemeClr val="tx2"/>
                </a:solidFill>
              </a:rPr>
              <a:t>Ceza bir davranışın hemen ardından sunulan ve davranışın ileride sergilenmesi sıklığını azaltan uyaran </a:t>
            </a:r>
            <a:r>
              <a:rPr lang="tr-TR" dirty="0" smtClean="0">
                <a:solidFill>
                  <a:schemeClr val="tx2"/>
                </a:solidFill>
              </a:rPr>
              <a:t>değişikliğidir.</a:t>
            </a:r>
          </a:p>
          <a:p>
            <a:r>
              <a:rPr lang="tr-TR" dirty="0" smtClean="0">
                <a:solidFill>
                  <a:schemeClr val="tx2"/>
                </a:solidFill>
              </a:rPr>
              <a:t> Pekiştirme </a:t>
            </a:r>
            <a:r>
              <a:rPr lang="tr-TR" dirty="0">
                <a:solidFill>
                  <a:schemeClr val="tx2"/>
                </a:solidFill>
              </a:rPr>
              <a:t>uygulamasında olduğu gibi uygun olmayan davranışları azaltmak veya ortadan kaldırmak üzere kullanılan </a:t>
            </a:r>
            <a:r>
              <a:rPr lang="tr-TR" dirty="0" smtClean="0">
                <a:solidFill>
                  <a:schemeClr val="tx2"/>
                </a:solidFill>
              </a:rPr>
              <a:t>ceza uygulamaları; </a:t>
            </a:r>
            <a:r>
              <a:rPr lang="tr-TR" dirty="0">
                <a:solidFill>
                  <a:schemeClr val="tx2"/>
                </a:solidFill>
              </a:rPr>
              <a:t>olumlu ve olumsuz ceza olmak üzere iki biçimde </a:t>
            </a:r>
            <a:r>
              <a:rPr lang="tr-TR" dirty="0" smtClean="0">
                <a:solidFill>
                  <a:schemeClr val="tx2"/>
                </a:solidFill>
              </a:rPr>
              <a:t>gerçekleştirilmektedir.</a:t>
            </a:r>
          </a:p>
          <a:p>
            <a:r>
              <a:rPr lang="tr-TR" dirty="0" smtClean="0">
                <a:solidFill>
                  <a:schemeClr val="tx2"/>
                </a:solidFill>
              </a:rPr>
              <a:t>Birinci </a:t>
            </a:r>
            <a:r>
              <a:rPr lang="tr-TR" dirty="0">
                <a:solidFill>
                  <a:schemeClr val="tx2"/>
                </a:solidFill>
              </a:rPr>
              <a:t>tür ceza olarak </a:t>
            </a:r>
            <a:r>
              <a:rPr lang="tr-TR" dirty="0" smtClean="0">
                <a:solidFill>
                  <a:schemeClr val="tx2"/>
                </a:solidFill>
              </a:rPr>
              <a:t>da bilinen </a:t>
            </a:r>
            <a:r>
              <a:rPr lang="tr-TR" dirty="0">
                <a:solidFill>
                  <a:schemeClr val="tx2"/>
                </a:solidFill>
              </a:rPr>
              <a:t>olumlu ceza uygun olmayan </a:t>
            </a:r>
            <a:r>
              <a:rPr lang="tr-TR" dirty="0" smtClean="0">
                <a:solidFill>
                  <a:schemeClr val="tx2"/>
                </a:solidFill>
              </a:rPr>
              <a:t>davranışı izleyen </a:t>
            </a:r>
            <a:r>
              <a:rPr lang="tr-TR" dirty="0">
                <a:solidFill>
                  <a:schemeClr val="tx2"/>
                </a:solidFill>
              </a:rPr>
              <a:t>durumda ortamı hoşa gitmeyen uyaran sunulması ile söz konusu davranışın ileride gerçekleşme olasılığının </a:t>
            </a:r>
            <a:r>
              <a:rPr lang="tr-TR" dirty="0" smtClean="0">
                <a:solidFill>
                  <a:schemeClr val="tx2"/>
                </a:solidFill>
              </a:rPr>
              <a:t>azalması, ikinci </a:t>
            </a:r>
            <a:r>
              <a:rPr lang="tr-TR" dirty="0">
                <a:solidFill>
                  <a:schemeClr val="tx2"/>
                </a:solidFill>
              </a:rPr>
              <a:t>tür ceza olarak da bilinen olumsuz ceza ise uygun olmayan davranışı izleyen durumda hoşa giden uyaranın çekilmesi ile </a:t>
            </a:r>
            <a:r>
              <a:rPr lang="tr-TR" dirty="0" smtClean="0">
                <a:solidFill>
                  <a:schemeClr val="tx2"/>
                </a:solidFill>
              </a:rPr>
              <a:t>davranışın ileride </a:t>
            </a:r>
            <a:r>
              <a:rPr lang="tr-TR" dirty="0">
                <a:solidFill>
                  <a:schemeClr val="tx2"/>
                </a:solidFill>
              </a:rPr>
              <a:t>gerçekleşme olasılığının azalmasıdır. </a:t>
            </a:r>
            <a:endParaRPr lang="tr-TR" dirty="0" smtClean="0">
              <a:solidFill>
                <a:schemeClr val="tx2"/>
              </a:solidFill>
            </a:endParaRPr>
          </a:p>
          <a:p>
            <a:r>
              <a:rPr lang="tr-TR" dirty="0" smtClean="0">
                <a:solidFill>
                  <a:schemeClr val="tx2"/>
                </a:solidFill>
              </a:rPr>
              <a:t>Eğitim </a:t>
            </a:r>
            <a:r>
              <a:rPr lang="tr-TR" dirty="0">
                <a:solidFill>
                  <a:schemeClr val="tx2"/>
                </a:solidFill>
              </a:rPr>
              <a:t>ortamlarında kullanılması uygun </a:t>
            </a:r>
            <a:r>
              <a:rPr lang="tr-TR" dirty="0" smtClean="0">
                <a:solidFill>
                  <a:schemeClr val="tx2"/>
                </a:solidFill>
              </a:rPr>
              <a:t>değildir!!!</a:t>
            </a:r>
            <a:endParaRPr lang="tr-TR" dirty="0">
              <a:solidFill>
                <a:schemeClr val="tx2"/>
              </a:solidFill>
            </a:endParaRPr>
          </a:p>
          <a:p>
            <a:endParaRPr lang="tr-TR" dirty="0">
              <a:solidFill>
                <a:schemeClr val="tx2"/>
              </a:solidFill>
            </a:endParaRPr>
          </a:p>
        </p:txBody>
      </p:sp>
    </p:spTree>
    <p:extLst>
      <p:ext uri="{BB962C8B-B14F-4D97-AF65-F5344CB8AC3E}">
        <p14:creationId xmlns:p14="http://schemas.microsoft.com/office/powerpoint/2010/main" val="2278553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752184" y="1700808"/>
            <a:ext cx="2915816" cy="3602712"/>
          </a:xfrm>
        </p:spPr>
        <p:txBody>
          <a:bodyPr>
            <a:normAutofit fontScale="92500" lnSpcReduction="10000"/>
          </a:bodyPr>
          <a:lstStyle/>
          <a:p>
            <a:endParaRPr lang="tr-TR" dirty="0" smtClean="0"/>
          </a:p>
          <a:p>
            <a:endParaRPr lang="tr-TR" dirty="0"/>
          </a:p>
          <a:p>
            <a:endParaRPr lang="tr-TR" dirty="0" smtClean="0"/>
          </a:p>
          <a:p>
            <a:endParaRPr lang="tr-TR" dirty="0"/>
          </a:p>
          <a:p>
            <a:endParaRPr lang="tr-TR" dirty="0" smtClean="0"/>
          </a:p>
          <a:p>
            <a:endParaRPr lang="tr-TR" dirty="0"/>
          </a:p>
          <a:p>
            <a:pPr marL="0" indent="0">
              <a:buNone/>
            </a:pPr>
            <a:r>
              <a:rPr lang="tr-TR" sz="2400" dirty="0" smtClean="0"/>
              <a:t>                                                                                                                         </a:t>
            </a:r>
            <a:r>
              <a:rPr lang="tr-TR" sz="2400" b="1" dirty="0" smtClean="0"/>
              <a:t>TEŞEKKÜRLER…</a:t>
            </a:r>
            <a:endParaRPr lang="tr-TR" sz="2400" b="1" dirty="0"/>
          </a:p>
        </p:txBody>
      </p:sp>
    </p:spTree>
    <p:extLst>
      <p:ext uri="{BB962C8B-B14F-4D97-AF65-F5344CB8AC3E}">
        <p14:creationId xmlns:p14="http://schemas.microsoft.com/office/powerpoint/2010/main" val="2617975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rkadaş Olan Çocuklar 16x9">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3246700_TF03896101" id="{E64098C3-4B43-4F21-A709-C164B2632CB8}" vid="{EA2C2FAD-3721-430E-88D9-81E48AB93A96}"/>
    </a:ext>
  </a:extLst>
</a:theme>
</file>

<file path=ppt/theme/theme2.xml><?xml version="1.0" encoding="utf-8"?>
<a:theme xmlns:a="http://schemas.openxmlformats.org/drawingml/2006/main" name="Ofis Teması">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is Teması">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A369AEE-D726-45B1-ACA9-0D6048C368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DA15C6C-6BB6-4DB6-B7D6-7F14EAB2CC5C}">
  <ds:schemaRefs>
    <ds:schemaRef ds:uri="http://purl.org/dc/dcmitype/"/>
    <ds:schemaRef ds:uri="http://schemas.microsoft.com/office/2006/metadata/properties"/>
    <ds:schemaRef ds:uri="http://www.w3.org/XML/1998/namespace"/>
    <ds:schemaRef ds:uri="http://purl.org/dc/terms/"/>
    <ds:schemaRef ds:uri="http://schemas.microsoft.com/office/infopath/2007/PartnerControls"/>
    <ds:schemaRef ds:uri="a4f35948-e619-41b3-aa29-22878b09cfd2"/>
    <ds:schemaRef ds:uri="http://schemas.microsoft.com/office/2006/documentManagement/types"/>
    <ds:schemaRef ds:uri="http://purl.org/dc/elements/1.1/"/>
    <ds:schemaRef ds:uri="http://schemas.openxmlformats.org/package/2006/metadata/core-properties"/>
    <ds:schemaRef ds:uri="40262f94-9f35-4ac3-9a90-690165a166b7"/>
  </ds:schemaRefs>
</ds:datastoreItem>
</file>

<file path=customXml/itemProps3.xml><?xml version="1.0" encoding="utf-8"?>
<ds:datastoreItem xmlns:ds="http://schemas.openxmlformats.org/officeDocument/2006/customXml" ds:itemID="{9EDF6667-B669-49A4-BBE6-2132BA71C0C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Okul bahçesindeki çocukların bulunduğu eğitim sunusu ve albümü (geniş ekran)</Template>
  <TotalTime>1306</TotalTime>
  <Words>5284</Words>
  <Application>Microsoft Office PowerPoint</Application>
  <PresentationFormat>Geniş ekran</PresentationFormat>
  <Paragraphs>285</Paragraphs>
  <Slides>62</Slides>
  <Notes>2</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62</vt:i4>
      </vt:variant>
    </vt:vector>
  </HeadingPairs>
  <TitlesOfParts>
    <vt:vector size="65" baseType="lpstr">
      <vt:lpstr>Arial</vt:lpstr>
      <vt:lpstr>Times New Roman</vt:lpstr>
      <vt:lpstr>Arkadaş Olan Çocuklar 16x9</vt:lpstr>
      <vt:lpstr>KAYNAŞTIRMA EĞİTİMİ</vt:lpstr>
      <vt:lpstr>Problem Davranışların Kontrol Edilmesi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Şekil 5.1.Sembol pekiştirme sürecinde kullanılabilecek menü örneği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İPUCU SÜRECİ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KAYNAŞTIRMA EĞİTİMİ</dc:title>
  <dc:creator>ahmet eren</dc:creator>
  <cp:keywords/>
  <cp:lastModifiedBy>ahmet eren</cp:lastModifiedBy>
  <cp:revision>67</cp:revision>
  <dcterms:created xsi:type="dcterms:W3CDTF">2022-01-16T12:52:19Z</dcterms:created>
  <dcterms:modified xsi:type="dcterms:W3CDTF">2022-01-18T22:06:41Z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TC038961019991</vt:lpwstr>
  </property>
  <property fmtid="{D5CDD505-2E9C-101B-9397-08002B2CF9AE}" pid="3" name="ContentTypeId">
    <vt:lpwstr>0x010100AA3F7D94069FF64A86F7DFF56D60E3BE</vt:lpwstr>
  </property>
</Properties>
</file>