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handoutMasterIdLst>
    <p:handoutMasterId r:id="rId43"/>
  </p:handoutMasterIdLst>
  <p:sldIdLst>
    <p:sldId id="257"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Lst>
  <p:sldSz cx="12192000"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5265" autoAdjust="0"/>
  </p:normalViewPr>
  <p:slideViewPr>
    <p:cSldViewPr>
      <p:cViewPr varScale="1">
        <p:scale>
          <a:sx n="70" d="100"/>
          <a:sy n="70" d="100"/>
        </p:scale>
        <p:origin x="618" y="5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0" d="100"/>
          <a:sy n="90" d="100"/>
        </p:scale>
        <p:origin x="377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dirty="0"/>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CACC158-0B64-47B8-B519-2E69791CFFEB}" type="datetime1">
              <a:rPr lang="tr-TR" smtClean="0"/>
              <a:t>16.11.2021</a:t>
            </a:fld>
            <a:endParaRPr lang="tr-TR" dirty="0"/>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dirty="0"/>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50AD62A-9EE1-43E3-A7E5-D268F71DF3EB}" type="slidenum">
              <a:rPr lang="tr-TR" smtClean="0"/>
              <a:t>‹#›</a:t>
            </a:fld>
            <a:endParaRPr lang="tr-TR" dirty="0"/>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dirty="0"/>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E71F48-0419-40FC-AD57-08CCCE583B37}" type="datetime1">
              <a:rPr lang="tr-TR" smtClean="0"/>
              <a:pPr/>
              <a:t>16.11.2021</a:t>
            </a:fld>
            <a:endParaRPr lang="tr-TR"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tr-TR" dirty="0"/>
          </a:p>
        </p:txBody>
      </p:sp>
      <p:sp>
        <p:nvSpPr>
          <p:cNvPr id="5" name="Notlar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TR" dirty="0" smtClean="0"/>
              <a:t>Asıl metin stillerini düzenlemek için tıklayın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lang="tr-TR" dirty="0"/>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534C2EF-8A97-4DAF-B099-E567883644D6}" type="slidenum">
              <a:rPr lang="tr-TR" smtClean="0"/>
              <a:t>‹#›</a:t>
            </a:fld>
            <a:endParaRPr lang="tr-TR" dirty="0"/>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rtl="0"/>
            <a:fld id="{5534C2EF-8A97-4DAF-B099-E567883644D6}" type="slidenum">
              <a:rPr lang="tr-TR" smtClean="0"/>
              <a:t>1</a:t>
            </a:fld>
            <a:endParaRPr lang="tr-TR" dirty="0"/>
          </a:p>
        </p:txBody>
      </p:sp>
    </p:spTree>
    <p:extLst>
      <p:ext uri="{BB962C8B-B14F-4D97-AF65-F5344CB8AC3E}">
        <p14:creationId xmlns:p14="http://schemas.microsoft.com/office/powerpoint/2010/main" val="3858296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rtl="0"/>
            <a:fld id="{5534C2EF-8A97-4DAF-B099-E567883644D6}" type="slidenum">
              <a:rPr lang="tr-TR" smtClean="0"/>
              <a:t>2</a:t>
            </a:fld>
            <a:endParaRPr lang="tr-TR" dirty="0"/>
          </a:p>
        </p:txBody>
      </p:sp>
    </p:spTree>
    <p:extLst>
      <p:ext uri="{BB962C8B-B14F-4D97-AF65-F5344CB8AC3E}">
        <p14:creationId xmlns:p14="http://schemas.microsoft.com/office/powerpoint/2010/main" val="2454497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Resim 6"/>
          <p:cNvPicPr>
            <a:picLocks noChangeAspect="1"/>
          </p:cNvPicPr>
          <p:nvPr/>
        </p:nvPicPr>
        <p:blipFill rotWithShape="1">
          <a:blip r:embed="rId2" cstate="print">
            <a:extLst>
              <a:ext uri="{28A0092B-C50C-407E-A947-70E740481C1C}">
                <a14:useLocalDpi xmlns:a14="http://schemas.microsoft.com/office/drawing/2010/main" val="0"/>
              </a:ext>
            </a:extLst>
          </a:blip>
          <a:srcRect l="2124" r="323" b="422"/>
          <a:stretch/>
        </p:blipFill>
        <p:spPr>
          <a:xfrm>
            <a:off x="1524" y="1"/>
            <a:ext cx="12188952" cy="6858000"/>
          </a:xfrm>
          <a:prstGeom prst="rect">
            <a:avLst/>
          </a:prstGeom>
        </p:spPr>
      </p:pic>
      <p:sp>
        <p:nvSpPr>
          <p:cNvPr id="2" name="Başlık 1"/>
          <p:cNvSpPr>
            <a:spLocks noGrp="1"/>
          </p:cNvSpPr>
          <p:nvPr>
            <p:ph type="ctrTitle"/>
          </p:nvPr>
        </p:nvSpPr>
        <p:spPr>
          <a:xfrm>
            <a:off x="838200" y="533400"/>
            <a:ext cx="8458200" cy="1828800"/>
          </a:xfrm>
        </p:spPr>
        <p:txBody>
          <a:bodyPr rtlCol="0" anchor="b">
            <a:normAutofit/>
          </a:bodyPr>
          <a:lstStyle>
            <a:lvl1pPr algn="l">
              <a:defRPr sz="4400"/>
            </a:lvl1pPr>
          </a:lstStyle>
          <a:p>
            <a:pPr rtl="0"/>
            <a:r>
              <a:rPr lang="tr-TR" smtClean="0"/>
              <a:t>Asıl başlık stili için tıklatın</a:t>
            </a:r>
            <a:endParaRPr lang="tr-TR" dirty="0"/>
          </a:p>
        </p:txBody>
      </p:sp>
      <p:sp>
        <p:nvSpPr>
          <p:cNvPr id="3" name="Alt Başlık 2"/>
          <p:cNvSpPr>
            <a:spLocks noGrp="1"/>
          </p:cNvSpPr>
          <p:nvPr>
            <p:ph type="subTitle" idx="1"/>
          </p:nvPr>
        </p:nvSpPr>
        <p:spPr>
          <a:xfrm>
            <a:off x="838200" y="2438400"/>
            <a:ext cx="7086600" cy="914400"/>
          </a:xfrm>
        </p:spPr>
        <p:txBody>
          <a:bodyPr rtlCol="0">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tr-TR" smtClean="0"/>
              <a:t>Asıl alt başlık stilini düzenlemek için tıklayın</a:t>
            </a:r>
            <a:endParaRPr lang="tr-TR" dirty="0"/>
          </a:p>
        </p:txBody>
      </p:sp>
    </p:spTree>
    <p:extLst>
      <p:ext uri="{BB962C8B-B14F-4D97-AF65-F5344CB8AC3E}">
        <p14:creationId xmlns:p14="http://schemas.microsoft.com/office/powerpoint/2010/main" val="415445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3" name="İçerik Yer Tutucusu 2"/>
          <p:cNvSpPr>
            <a:spLocks noGrp="1"/>
          </p:cNvSpPr>
          <p:nvPr>
            <p:ph idx="1"/>
          </p:nvPr>
        </p:nvSpPr>
        <p:spPr/>
        <p:txBody>
          <a:bodyPr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5" name="Alt Bilgi Yer Tutucusu 4"/>
          <p:cNvSpPr>
            <a:spLocks noGrp="1"/>
          </p:cNvSpPr>
          <p:nvPr>
            <p:ph type="ftr" sz="quarter" idx="11"/>
          </p:nvPr>
        </p:nvSpPr>
        <p:spPr/>
        <p:txBody>
          <a:bodyPr rtlCol="0"/>
          <a:lstStyle/>
          <a:p>
            <a:pPr rtl="0"/>
            <a:r>
              <a:rPr lang="tr-TR" dirty="0" smtClean="0"/>
              <a:t>Alt bilgi ekleme</a:t>
            </a:r>
            <a:endParaRPr lang="tr-TR" dirty="0"/>
          </a:p>
        </p:txBody>
      </p:sp>
      <p:sp>
        <p:nvSpPr>
          <p:cNvPr id="4" name="Tarih Yer Tutucusu 3"/>
          <p:cNvSpPr>
            <a:spLocks noGrp="1"/>
          </p:cNvSpPr>
          <p:nvPr>
            <p:ph type="dt" sz="half" idx="10"/>
          </p:nvPr>
        </p:nvSpPr>
        <p:spPr/>
        <p:txBody>
          <a:bodyPr rtlCol="0"/>
          <a:lstStyle/>
          <a:p>
            <a:pPr rtl="0"/>
            <a:fld id="{A3E1BCB5-E553-4792-B09F-198E4B966BAA}" type="datetime1">
              <a:rPr lang="tr-TR" smtClean="0"/>
              <a:t>16.11.2021</a:t>
            </a:fld>
            <a:endParaRPr lang="tr-TR" dirty="0"/>
          </a:p>
        </p:txBody>
      </p:sp>
      <p:sp>
        <p:nvSpPr>
          <p:cNvPr id="6" name="Slayt Numarası Yer Tutucusu 5"/>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10357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pic>
        <p:nvPicPr>
          <p:cNvPr id="7" name="Resim 6"/>
          <p:cNvPicPr>
            <a:picLocks noChangeAspect="1"/>
          </p:cNvPicPr>
          <p:nvPr/>
        </p:nvPicPr>
        <p:blipFill rotWithShape="1">
          <a:blip r:embed="rId2" cstate="print">
            <a:extLst>
              <a:ext uri="{28A0092B-C50C-407E-A947-70E740481C1C}">
                <a14:useLocalDpi xmlns:a14="http://schemas.microsoft.com/office/drawing/2010/main" val="0"/>
              </a:ext>
            </a:extLst>
          </a:blip>
          <a:srcRect l="434" t="422"/>
          <a:stretch/>
        </p:blipFill>
        <p:spPr>
          <a:xfrm>
            <a:off x="0" y="0"/>
            <a:ext cx="12188952" cy="6857176"/>
          </a:xfrm>
          <a:prstGeom prst="rect">
            <a:avLst/>
          </a:prstGeom>
        </p:spPr>
      </p:pic>
      <p:sp>
        <p:nvSpPr>
          <p:cNvPr id="2" name="Başlık 1"/>
          <p:cNvSpPr>
            <a:spLocks noGrp="1"/>
          </p:cNvSpPr>
          <p:nvPr>
            <p:ph type="title"/>
          </p:nvPr>
        </p:nvSpPr>
        <p:spPr>
          <a:xfrm>
            <a:off x="3352800" y="533400"/>
            <a:ext cx="7315200" cy="1828800"/>
          </a:xfrm>
        </p:spPr>
        <p:txBody>
          <a:bodyPr rtlCol="0" anchor="b">
            <a:normAutofit/>
          </a:bodyPr>
          <a:lstStyle>
            <a:lvl1pPr>
              <a:defRPr sz="4400"/>
            </a:lvl1pPr>
          </a:lstStyle>
          <a:p>
            <a:pPr rtl="0"/>
            <a:r>
              <a:rPr lang="tr-TR" smtClean="0"/>
              <a:t>Asıl başlık stili için tıklatın</a:t>
            </a:r>
            <a:endParaRPr lang="tr-TR" dirty="0"/>
          </a:p>
        </p:txBody>
      </p:sp>
      <p:sp>
        <p:nvSpPr>
          <p:cNvPr id="3" name="Metin Yer Tutucusu 2"/>
          <p:cNvSpPr>
            <a:spLocks noGrp="1"/>
          </p:cNvSpPr>
          <p:nvPr>
            <p:ph type="body" idx="1"/>
          </p:nvPr>
        </p:nvSpPr>
        <p:spPr>
          <a:xfrm>
            <a:off x="3352800" y="2438400"/>
            <a:ext cx="5486400" cy="914400"/>
          </a:xfrm>
        </p:spPr>
        <p:txBody>
          <a:bodyPr rtlCol="0">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tr-TR" smtClean="0"/>
              <a:t>Asıl metin stillerini düzenle</a:t>
            </a:r>
          </a:p>
        </p:txBody>
      </p:sp>
    </p:spTree>
    <p:extLst>
      <p:ext uri="{BB962C8B-B14F-4D97-AF65-F5344CB8AC3E}">
        <p14:creationId xmlns:p14="http://schemas.microsoft.com/office/powerpoint/2010/main" val="227950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3" name="İçerik Yer Tutucusu 2"/>
          <p:cNvSpPr>
            <a:spLocks noGrp="1"/>
          </p:cNvSpPr>
          <p:nvPr>
            <p:ph sz="half" idx="1"/>
          </p:nvPr>
        </p:nvSpPr>
        <p:spPr>
          <a:xfrm>
            <a:off x="1524000" y="1825625"/>
            <a:ext cx="4389120" cy="3474720"/>
          </a:xfrm>
        </p:spPr>
        <p:txBody>
          <a:bodyPr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4" name="İçerik Yer Tutucusu 3"/>
          <p:cNvSpPr>
            <a:spLocks noGrp="1"/>
          </p:cNvSpPr>
          <p:nvPr>
            <p:ph sz="half" idx="2"/>
          </p:nvPr>
        </p:nvSpPr>
        <p:spPr>
          <a:xfrm>
            <a:off x="6278880" y="1825625"/>
            <a:ext cx="4389120" cy="3474720"/>
          </a:xfrm>
        </p:spPr>
        <p:txBody>
          <a:bodyPr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6" name="Alt Bilgi Yer Tutucusu 5"/>
          <p:cNvSpPr>
            <a:spLocks noGrp="1"/>
          </p:cNvSpPr>
          <p:nvPr>
            <p:ph type="ftr" sz="quarter" idx="11"/>
          </p:nvPr>
        </p:nvSpPr>
        <p:spPr/>
        <p:txBody>
          <a:bodyPr rtlCol="0"/>
          <a:lstStyle/>
          <a:p>
            <a:pPr rtl="0"/>
            <a:r>
              <a:rPr lang="tr-TR" dirty="0" smtClean="0"/>
              <a:t>Alt bilgi ekleme</a:t>
            </a:r>
            <a:endParaRPr lang="tr-TR" dirty="0"/>
          </a:p>
        </p:txBody>
      </p:sp>
      <p:sp>
        <p:nvSpPr>
          <p:cNvPr id="5" name="Tarih Yer Tutucusu 4"/>
          <p:cNvSpPr>
            <a:spLocks noGrp="1"/>
          </p:cNvSpPr>
          <p:nvPr>
            <p:ph type="dt" sz="half" idx="10"/>
          </p:nvPr>
        </p:nvSpPr>
        <p:spPr/>
        <p:txBody>
          <a:bodyPr rtlCol="0"/>
          <a:lstStyle/>
          <a:p>
            <a:pPr rtl="0"/>
            <a:fld id="{CBDA0764-C0E5-4411-A6EC-9EBC25C721E3}" type="datetime1">
              <a:rPr lang="tr-TR" smtClean="0"/>
              <a:t>16.11.2021</a:t>
            </a:fld>
            <a:endParaRPr lang="tr-TR" dirty="0"/>
          </a:p>
        </p:txBody>
      </p:sp>
      <p:sp>
        <p:nvSpPr>
          <p:cNvPr id="7" name="Slayt Numarası Yer Tutucusu 6"/>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162530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3" name="Metin Yer Tutucusu 2"/>
          <p:cNvSpPr>
            <a:spLocks noGrp="1"/>
          </p:cNvSpPr>
          <p:nvPr>
            <p:ph type="body" idx="1"/>
          </p:nvPr>
        </p:nvSpPr>
        <p:spPr>
          <a:xfrm>
            <a:off x="1524000" y="1828799"/>
            <a:ext cx="4389120" cy="795867"/>
          </a:xfrm>
        </p:spPr>
        <p:txBody>
          <a:bodyPr rtlCol="0"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smtClean="0"/>
              <a:t>Asıl metin stillerini düzenle</a:t>
            </a:r>
          </a:p>
        </p:txBody>
      </p:sp>
      <p:sp>
        <p:nvSpPr>
          <p:cNvPr id="4" name="İçerik Yer Tutucusu 3"/>
          <p:cNvSpPr>
            <a:spLocks noGrp="1"/>
          </p:cNvSpPr>
          <p:nvPr>
            <p:ph sz="half" idx="2"/>
          </p:nvPr>
        </p:nvSpPr>
        <p:spPr>
          <a:xfrm>
            <a:off x="1524000" y="2624666"/>
            <a:ext cx="4389120" cy="2675467"/>
          </a:xfrm>
        </p:spPr>
        <p:txBody>
          <a:bodyPr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5" name="Metin Yer Tutucusu 4"/>
          <p:cNvSpPr>
            <a:spLocks noGrp="1"/>
          </p:cNvSpPr>
          <p:nvPr>
            <p:ph type="body" sz="quarter" idx="3"/>
          </p:nvPr>
        </p:nvSpPr>
        <p:spPr>
          <a:xfrm>
            <a:off x="6278880" y="1828799"/>
            <a:ext cx="4389120" cy="795867"/>
          </a:xfrm>
        </p:spPr>
        <p:txBody>
          <a:bodyPr rtlCol="0"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smtClean="0"/>
              <a:t>Asıl metin stillerini düzenle</a:t>
            </a:r>
          </a:p>
        </p:txBody>
      </p:sp>
      <p:sp>
        <p:nvSpPr>
          <p:cNvPr id="6" name="İçerik Yer Tutucusu 5"/>
          <p:cNvSpPr>
            <a:spLocks noGrp="1"/>
          </p:cNvSpPr>
          <p:nvPr>
            <p:ph sz="quarter" idx="4"/>
          </p:nvPr>
        </p:nvSpPr>
        <p:spPr>
          <a:xfrm>
            <a:off x="6278880" y="2624666"/>
            <a:ext cx="4389120" cy="2675467"/>
          </a:xfrm>
        </p:spPr>
        <p:txBody>
          <a:bodyPr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8" name="Alt Bilgi Yer Tutucusu 7"/>
          <p:cNvSpPr>
            <a:spLocks noGrp="1"/>
          </p:cNvSpPr>
          <p:nvPr>
            <p:ph type="ftr" sz="quarter" idx="11"/>
          </p:nvPr>
        </p:nvSpPr>
        <p:spPr/>
        <p:txBody>
          <a:bodyPr rtlCol="0"/>
          <a:lstStyle/>
          <a:p>
            <a:pPr rtl="0"/>
            <a:r>
              <a:rPr lang="tr-TR" dirty="0" smtClean="0"/>
              <a:t>Alt bilgi ekleme</a:t>
            </a:r>
            <a:endParaRPr lang="tr-TR" dirty="0"/>
          </a:p>
        </p:txBody>
      </p:sp>
      <p:sp>
        <p:nvSpPr>
          <p:cNvPr id="7" name="Tarih Yer Tutucusu 6"/>
          <p:cNvSpPr>
            <a:spLocks noGrp="1"/>
          </p:cNvSpPr>
          <p:nvPr>
            <p:ph type="dt" sz="half" idx="10"/>
          </p:nvPr>
        </p:nvSpPr>
        <p:spPr/>
        <p:txBody>
          <a:bodyPr rtlCol="0"/>
          <a:lstStyle/>
          <a:p>
            <a:pPr rtl="0"/>
            <a:fld id="{23CE0335-7021-49FF-B88E-D30487FC223F}" type="datetime1">
              <a:rPr lang="tr-TR" smtClean="0"/>
              <a:t>16.11.2021</a:t>
            </a:fld>
            <a:endParaRPr lang="tr-TR" dirty="0"/>
          </a:p>
        </p:txBody>
      </p:sp>
      <p:sp>
        <p:nvSpPr>
          <p:cNvPr id="9" name="Slayt Numarası Yer Tutucusu 8"/>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29000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4" name="Alt Bilgi Yer Tutucusu 3"/>
          <p:cNvSpPr>
            <a:spLocks noGrp="1"/>
          </p:cNvSpPr>
          <p:nvPr>
            <p:ph type="ftr" sz="quarter" idx="11"/>
          </p:nvPr>
        </p:nvSpPr>
        <p:spPr/>
        <p:txBody>
          <a:bodyPr rtlCol="0"/>
          <a:lstStyle/>
          <a:p>
            <a:pPr rtl="0"/>
            <a:r>
              <a:rPr lang="tr-TR" dirty="0" smtClean="0"/>
              <a:t>Alt bilgi ekleme</a:t>
            </a:r>
            <a:endParaRPr lang="tr-TR" dirty="0"/>
          </a:p>
        </p:txBody>
      </p:sp>
      <p:sp>
        <p:nvSpPr>
          <p:cNvPr id="3" name="Tarih Yer Tutucusu 2"/>
          <p:cNvSpPr>
            <a:spLocks noGrp="1"/>
          </p:cNvSpPr>
          <p:nvPr>
            <p:ph type="dt" sz="half" idx="10"/>
          </p:nvPr>
        </p:nvSpPr>
        <p:spPr/>
        <p:txBody>
          <a:bodyPr rtlCol="0"/>
          <a:lstStyle/>
          <a:p>
            <a:pPr rtl="0"/>
            <a:fld id="{BB8FB2F1-5AA7-4BAD-B3F4-0F2F2963D054}" type="datetime1">
              <a:rPr lang="tr-TR" smtClean="0"/>
              <a:t>16.11.2021</a:t>
            </a:fld>
            <a:endParaRPr lang="tr-TR" dirty="0"/>
          </a:p>
        </p:txBody>
      </p:sp>
      <p:sp>
        <p:nvSpPr>
          <p:cNvPr id="5" name="Slayt Numarası Yer Tutucusu 4"/>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6450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3" name="Alt Bilgi Yer Tutucusu 2"/>
          <p:cNvSpPr>
            <a:spLocks noGrp="1"/>
          </p:cNvSpPr>
          <p:nvPr>
            <p:ph type="ftr" sz="quarter" idx="11"/>
          </p:nvPr>
        </p:nvSpPr>
        <p:spPr/>
        <p:txBody>
          <a:bodyPr rtlCol="0"/>
          <a:lstStyle/>
          <a:p>
            <a:pPr rtl="0"/>
            <a:r>
              <a:rPr lang="tr-TR" dirty="0" smtClean="0"/>
              <a:t>Alt bilgi ekleme</a:t>
            </a:r>
            <a:endParaRPr lang="tr-TR" dirty="0"/>
          </a:p>
        </p:txBody>
      </p:sp>
      <p:sp>
        <p:nvSpPr>
          <p:cNvPr id="2" name="Tarih Yer Tutucusu 1"/>
          <p:cNvSpPr>
            <a:spLocks noGrp="1"/>
          </p:cNvSpPr>
          <p:nvPr>
            <p:ph type="dt" sz="half" idx="10"/>
          </p:nvPr>
        </p:nvSpPr>
        <p:spPr/>
        <p:txBody>
          <a:bodyPr rtlCol="0"/>
          <a:lstStyle/>
          <a:p>
            <a:pPr rtl="0"/>
            <a:fld id="{5C920F04-75E8-4461-BB74-76C33F6ED879}" type="datetime1">
              <a:rPr lang="tr-TR" smtClean="0"/>
              <a:t>16.11.2021</a:t>
            </a:fld>
            <a:endParaRPr lang="tr-TR" dirty="0"/>
          </a:p>
        </p:txBody>
      </p:sp>
      <p:sp>
        <p:nvSpPr>
          <p:cNvPr id="4" name="Slayt Numarası Yer Tutucusu 3"/>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358007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chor="b"/>
          <a:lstStyle>
            <a:lvl1pPr>
              <a:defRPr sz="3200"/>
            </a:lvl1pPr>
          </a:lstStyle>
          <a:p>
            <a:pPr rtl="0"/>
            <a:r>
              <a:rPr lang="tr-TR" smtClean="0"/>
              <a:t>Asıl başlık stili için tıklatın</a:t>
            </a:r>
            <a:endParaRPr lang="tr-TR" dirty="0"/>
          </a:p>
        </p:txBody>
      </p:sp>
      <p:sp>
        <p:nvSpPr>
          <p:cNvPr id="3" name="İçerik Yer Tutucusu 2"/>
          <p:cNvSpPr>
            <a:spLocks noGrp="1"/>
          </p:cNvSpPr>
          <p:nvPr>
            <p:ph idx="1"/>
          </p:nvPr>
        </p:nvSpPr>
        <p:spPr>
          <a:xfrm>
            <a:off x="4724400" y="1828800"/>
            <a:ext cx="5943600" cy="3476625"/>
          </a:xfrm>
        </p:spPr>
        <p:txBody>
          <a:bodyPr rtlCol="0">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4" name="Metin Yer Tutucusu 3"/>
          <p:cNvSpPr>
            <a:spLocks noGrp="1"/>
          </p:cNvSpPr>
          <p:nvPr>
            <p:ph type="body" sz="half" idx="2"/>
          </p:nvPr>
        </p:nvSpPr>
        <p:spPr>
          <a:xfrm>
            <a:off x="1523999" y="1828800"/>
            <a:ext cx="2926080" cy="3476625"/>
          </a:xfrm>
        </p:spPr>
        <p:txBody>
          <a:bodyPr rtlCol="0">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smtClean="0"/>
              <a:t>Asıl metin stillerini düzenle</a:t>
            </a:r>
          </a:p>
        </p:txBody>
      </p:sp>
      <p:sp>
        <p:nvSpPr>
          <p:cNvPr id="6" name="Alt Bilgi Yer Tutucusu 5"/>
          <p:cNvSpPr>
            <a:spLocks noGrp="1"/>
          </p:cNvSpPr>
          <p:nvPr>
            <p:ph type="ftr" sz="quarter" idx="11"/>
          </p:nvPr>
        </p:nvSpPr>
        <p:spPr/>
        <p:txBody>
          <a:bodyPr rtlCol="0"/>
          <a:lstStyle/>
          <a:p>
            <a:pPr rtl="0"/>
            <a:r>
              <a:rPr lang="tr-TR" dirty="0" smtClean="0"/>
              <a:t>Alt bilgi ekleme</a:t>
            </a:r>
            <a:endParaRPr lang="tr-TR" dirty="0"/>
          </a:p>
        </p:txBody>
      </p:sp>
      <p:sp>
        <p:nvSpPr>
          <p:cNvPr id="5" name="Tarih Yer Tutucusu 4"/>
          <p:cNvSpPr>
            <a:spLocks noGrp="1"/>
          </p:cNvSpPr>
          <p:nvPr>
            <p:ph type="dt" sz="half" idx="10"/>
          </p:nvPr>
        </p:nvSpPr>
        <p:spPr/>
        <p:txBody>
          <a:bodyPr rtlCol="0"/>
          <a:lstStyle/>
          <a:p>
            <a:pPr rtl="0"/>
            <a:fld id="{B1274290-2060-480F-940D-DB669716DEB2}" type="datetime1">
              <a:rPr lang="tr-TR" smtClean="0"/>
              <a:t>16.11.2021</a:t>
            </a:fld>
            <a:endParaRPr lang="tr-TR" dirty="0"/>
          </a:p>
        </p:txBody>
      </p:sp>
      <p:sp>
        <p:nvSpPr>
          <p:cNvPr id="7" name="Slayt Numarası Yer Tutucusu 6"/>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80735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Resim Yazılı Resim">
    <p:spTree>
      <p:nvGrpSpPr>
        <p:cNvPr id="1" name=""/>
        <p:cNvGrpSpPr/>
        <p:nvPr/>
      </p:nvGrpSpPr>
      <p:grpSpPr>
        <a:xfrm>
          <a:off x="0" y="0"/>
          <a:ext cx="0" cy="0"/>
          <a:chOff x="0" y="0"/>
          <a:chExt cx="0" cy="0"/>
        </a:xfrm>
      </p:grpSpPr>
      <p:sp>
        <p:nvSpPr>
          <p:cNvPr id="8" name="Serbest Biçimli 5"/>
          <p:cNvSpPr>
            <a:spLocks/>
          </p:cNvSpPr>
          <p:nvPr/>
        </p:nvSpPr>
        <p:spPr bwMode="gray">
          <a:xfrm>
            <a:off x="804333" y="1695450"/>
            <a:ext cx="559646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a:extLst/>
        </p:spPr>
        <p:txBody>
          <a:bodyPr vert="horz" wrap="square" lIns="91440" tIns="45720" rIns="91440" bIns="45720" numCol="1" rtlCol="0" anchor="t" anchorCtr="0" compatLnSpc="1">
            <a:prstTxWarp prst="textNoShape">
              <a:avLst/>
            </a:prstTxWarp>
          </a:bodyPr>
          <a:lstStyle/>
          <a:p>
            <a:pPr rtl="0"/>
            <a:endParaRPr lang="tr-TR" dirty="0"/>
          </a:p>
        </p:txBody>
      </p:sp>
      <p:sp>
        <p:nvSpPr>
          <p:cNvPr id="2" name="Başlık 1"/>
          <p:cNvSpPr>
            <a:spLocks noGrp="1"/>
          </p:cNvSpPr>
          <p:nvPr>
            <p:ph type="title"/>
          </p:nvPr>
        </p:nvSpPr>
        <p:spPr/>
        <p:txBody>
          <a:bodyPr rtlCol="0" anchor="b"/>
          <a:lstStyle>
            <a:lvl1pPr>
              <a:defRPr sz="3200"/>
            </a:lvl1pPr>
          </a:lstStyle>
          <a:p>
            <a:pPr rtl="0"/>
            <a:r>
              <a:rPr lang="tr-TR" smtClean="0"/>
              <a:t>Asıl başlık stili için tıklatın</a:t>
            </a:r>
            <a:endParaRPr lang="tr-TR" dirty="0"/>
          </a:p>
        </p:txBody>
      </p:sp>
      <p:sp>
        <p:nvSpPr>
          <p:cNvPr id="12" name="Resim Yer Tutucusu 11" descr="Resim eklemek için boş yer tutucu. Yer tutucuya tıklayın ve eklemek istediğiniz resmi seçin"/>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wrap="square" tIns="365760" rtlCol="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tr-TR" smtClean="0"/>
              <a:t>Resim eklemek için simgeyi tıklatın</a:t>
            </a:r>
            <a:endParaRPr lang="tr-TR" dirty="0"/>
          </a:p>
        </p:txBody>
      </p:sp>
      <p:sp>
        <p:nvSpPr>
          <p:cNvPr id="4" name="Metin Yer Tutucusu 3"/>
          <p:cNvSpPr>
            <a:spLocks noGrp="1"/>
          </p:cNvSpPr>
          <p:nvPr>
            <p:ph type="body" sz="half" idx="2"/>
          </p:nvPr>
        </p:nvSpPr>
        <p:spPr>
          <a:xfrm>
            <a:off x="7010400" y="2245995"/>
            <a:ext cx="3657600" cy="2194560"/>
          </a:xfrm>
        </p:spPr>
        <p:txBody>
          <a:bodyPr rtlCol="0">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smtClean="0"/>
              <a:t>Asıl metin stillerini düzenle</a:t>
            </a:r>
          </a:p>
        </p:txBody>
      </p:sp>
      <p:sp>
        <p:nvSpPr>
          <p:cNvPr id="6" name="Alt Bilgi Yer Tutucusu 5"/>
          <p:cNvSpPr>
            <a:spLocks noGrp="1"/>
          </p:cNvSpPr>
          <p:nvPr>
            <p:ph type="ftr" sz="quarter" idx="11"/>
          </p:nvPr>
        </p:nvSpPr>
        <p:spPr/>
        <p:txBody>
          <a:bodyPr rtlCol="0"/>
          <a:lstStyle/>
          <a:p>
            <a:pPr rtl="0"/>
            <a:r>
              <a:rPr lang="tr-TR" dirty="0" smtClean="0"/>
              <a:t>Alt bilgi ekleme</a:t>
            </a:r>
            <a:endParaRPr lang="tr-TR" dirty="0"/>
          </a:p>
        </p:txBody>
      </p:sp>
      <p:sp>
        <p:nvSpPr>
          <p:cNvPr id="5" name="Tarih Yer Tutucusu 4"/>
          <p:cNvSpPr>
            <a:spLocks noGrp="1"/>
          </p:cNvSpPr>
          <p:nvPr>
            <p:ph type="dt" sz="half" idx="10"/>
          </p:nvPr>
        </p:nvSpPr>
        <p:spPr/>
        <p:txBody>
          <a:bodyPr rtlCol="0"/>
          <a:lstStyle/>
          <a:p>
            <a:pPr rtl="0"/>
            <a:fld id="{FD5F7C64-7CBA-403D-9607-87046DB229DB}" type="datetime1">
              <a:rPr lang="tr-TR" smtClean="0"/>
              <a:t>16.11.2021</a:t>
            </a:fld>
            <a:endParaRPr lang="tr-TR" dirty="0"/>
          </a:p>
        </p:txBody>
      </p:sp>
      <p:sp>
        <p:nvSpPr>
          <p:cNvPr id="7" name="Slayt Numarası Yer Tutucusu 6"/>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65131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Resim Yazılı İki Resim">
    <p:spTree>
      <p:nvGrpSpPr>
        <p:cNvPr id="1" name=""/>
        <p:cNvGrpSpPr/>
        <p:nvPr/>
      </p:nvGrpSpPr>
      <p:grpSpPr>
        <a:xfrm>
          <a:off x="0" y="0"/>
          <a:ext cx="0" cy="0"/>
          <a:chOff x="0" y="0"/>
          <a:chExt cx="0" cy="0"/>
        </a:xfrm>
      </p:grpSpPr>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Başlık 1"/>
          <p:cNvSpPr>
            <a:spLocks noGrp="1"/>
          </p:cNvSpPr>
          <p:nvPr>
            <p:ph type="title"/>
          </p:nvPr>
        </p:nvSpPr>
        <p:spPr>
          <a:xfrm>
            <a:off x="1028580" y="5791200"/>
            <a:ext cx="8115419" cy="701674"/>
          </a:xfrm>
        </p:spPr>
        <p:txBody>
          <a:bodyPr vert="horz" lIns="91440" tIns="45720" rIns="91440" bIns="45720" rtlCol="0" anchor="b">
            <a:normAutofit/>
          </a:bodyPr>
          <a:lstStyle>
            <a:lvl1pPr>
              <a:defRPr lang="en-US" sz="2400">
                <a:solidFill>
                  <a:schemeClr val="accent1"/>
                </a:solidFill>
              </a:defRPr>
            </a:lvl1pPr>
          </a:lstStyle>
          <a:p>
            <a:pPr lvl="0" rtl="0"/>
            <a:r>
              <a:rPr lang="tr-TR" smtClean="0"/>
              <a:t>Asıl başlık stili için tıklatın</a:t>
            </a:r>
            <a:endParaRPr lang="tr-TR" dirty="0"/>
          </a:p>
        </p:txBody>
      </p:sp>
      <p:sp>
        <p:nvSpPr>
          <p:cNvPr id="7" name="Serbest Biçimli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5" name="Resim Yer Tutucusu 14" descr="Resim eklemek için boş yer tutucu. Yer tutucuya tıklayın ve eklemek istediğiniz resmi seçin"/>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a:buNone/>
              <a:defRPr/>
            </a:lvl1pPr>
          </a:lstStyle>
          <a:p>
            <a:pPr rtl="0"/>
            <a:r>
              <a:rPr lang="tr-TR" smtClean="0"/>
              <a:t>Resim eklemek için simgeyi tıklatın</a:t>
            </a:r>
            <a:endParaRPr lang="tr-TR" dirty="0"/>
          </a:p>
        </p:txBody>
      </p:sp>
      <p:sp>
        <p:nvSpPr>
          <p:cNvPr id="17" name="Metin Yer Tutucusu 16"/>
          <p:cNvSpPr>
            <a:spLocks noGrp="1"/>
          </p:cNvSpPr>
          <p:nvPr>
            <p:ph type="body" sz="quarter" idx="14"/>
          </p:nvPr>
        </p:nvSpPr>
        <p:spPr>
          <a:xfrm>
            <a:off x="1028581" y="5181600"/>
            <a:ext cx="3566160" cy="493776"/>
          </a:xfrm>
        </p:spPr>
        <p:txBody>
          <a:bodyPr rtlCol="0">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rtl="0"/>
            <a:r>
              <a:rPr lang="tr-TR" smtClean="0"/>
              <a:t>Asıl metin stillerini düzenle</a:t>
            </a:r>
          </a:p>
        </p:txBody>
      </p:sp>
      <p:sp>
        <p:nvSpPr>
          <p:cNvPr id="18" name="Serbest Biçimli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9" name="Resim Yer Tutucusu 18" descr="Resim eklemek için boş yer tutucu. Yer tutucuya tıklayın ve eklemek istediğiniz resmi seçin"/>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a:buNone/>
              <a:defRPr/>
            </a:lvl1pPr>
          </a:lstStyle>
          <a:p>
            <a:pPr rtl="0"/>
            <a:r>
              <a:rPr lang="tr-TR" smtClean="0"/>
              <a:t>Resim eklemek için simgeyi tıklatın</a:t>
            </a:r>
            <a:endParaRPr lang="tr-TR" dirty="0"/>
          </a:p>
        </p:txBody>
      </p:sp>
      <p:sp>
        <p:nvSpPr>
          <p:cNvPr id="20" name="Metin Yer Tutucusu 16"/>
          <p:cNvSpPr>
            <a:spLocks noGrp="1"/>
          </p:cNvSpPr>
          <p:nvPr>
            <p:ph type="body" sz="quarter" idx="16"/>
          </p:nvPr>
        </p:nvSpPr>
        <p:spPr>
          <a:xfrm>
            <a:off x="5566714" y="5181600"/>
            <a:ext cx="3566160" cy="493776"/>
          </a:xfrm>
        </p:spPr>
        <p:txBody>
          <a:bodyPr rtlCol="0">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rtl="0"/>
            <a:r>
              <a:rPr lang="tr-TR" smtClean="0"/>
              <a:t>Asıl metin stillerini düzenle</a:t>
            </a:r>
          </a:p>
        </p:txBody>
      </p:sp>
    </p:spTree>
    <p:extLst>
      <p:ext uri="{BB962C8B-B14F-4D97-AF65-F5344CB8AC3E}">
        <p14:creationId xmlns:p14="http://schemas.microsoft.com/office/powerpoint/2010/main" val="203777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Resim Yazılı Üç Resim">
    <p:spTree>
      <p:nvGrpSpPr>
        <p:cNvPr id="1" name=""/>
        <p:cNvGrpSpPr/>
        <p:nvPr/>
      </p:nvGrpSpPr>
      <p:grpSpPr>
        <a:xfrm>
          <a:off x="0" y="0"/>
          <a:ext cx="0" cy="0"/>
          <a:chOff x="0" y="0"/>
          <a:chExt cx="0" cy="0"/>
        </a:xfrm>
      </p:grpSpPr>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Başlık 1"/>
          <p:cNvSpPr>
            <a:spLocks noGrp="1"/>
          </p:cNvSpPr>
          <p:nvPr>
            <p:ph type="title"/>
          </p:nvPr>
        </p:nvSpPr>
        <p:spPr>
          <a:xfrm>
            <a:off x="1028580" y="5305424"/>
            <a:ext cx="8104083" cy="579921"/>
          </a:xfrm>
        </p:spPr>
        <p:txBody>
          <a:bodyPr rtlCol="0">
            <a:normAutofit/>
          </a:bodyPr>
          <a:lstStyle>
            <a:lvl1pPr>
              <a:defRPr sz="2400">
                <a:solidFill>
                  <a:schemeClr val="accent1"/>
                </a:solidFill>
              </a:defRPr>
            </a:lvl1pPr>
          </a:lstStyle>
          <a:p>
            <a:pPr rtl="0"/>
            <a:r>
              <a:rPr lang="tr-TR" smtClean="0"/>
              <a:t>Asıl başlık stili için tıklatın</a:t>
            </a:r>
            <a:endParaRPr lang="tr-TR" dirty="0"/>
          </a:p>
        </p:txBody>
      </p:sp>
      <p:sp>
        <p:nvSpPr>
          <p:cNvPr id="7" name="Serbest Biçimli 5"/>
          <p:cNvSpPr>
            <a:spLocks/>
          </p:cNvSpPr>
          <p:nvPr/>
        </p:nvSpPr>
        <p:spPr bwMode="gray">
          <a:xfrm>
            <a:off x="762000" y="933449"/>
            <a:ext cx="53340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5" name="Resim Yer Tutucusu 14" descr="Resim eklemek için boş yer tutucu. Yer tutucuya tıklayın ve eklemek istediğiniz resmi seçin"/>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a:buNone/>
              <a:defRPr/>
            </a:lvl1pPr>
          </a:lstStyle>
          <a:p>
            <a:pPr rtl="0"/>
            <a:r>
              <a:rPr lang="tr-TR" smtClean="0"/>
              <a:t>Resim eklemek için simgeyi tıklatın</a:t>
            </a:r>
            <a:endParaRPr lang="tr-TR" dirty="0"/>
          </a:p>
        </p:txBody>
      </p:sp>
      <p:sp>
        <p:nvSpPr>
          <p:cNvPr id="18" name="Serbest Biçimli 5"/>
          <p:cNvSpPr>
            <a:spLocks/>
          </p:cNvSpPr>
          <p:nvPr/>
        </p:nvSpPr>
        <p:spPr bwMode="gray">
          <a:xfrm>
            <a:off x="6323873" y="967316"/>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9" name="Resim Yer Tutucusu 18" descr="Resim eklemek için boş yer tutucu. Yer tutucuya tıklayın ve eklemek istediğiniz resmi seçin"/>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rtlCol="0">
            <a:noAutofit/>
          </a:bodyPr>
          <a:lstStyle>
            <a:lvl1pPr marL="0" indent="0" algn="ctr">
              <a:buNone/>
              <a:defRPr/>
            </a:lvl1pPr>
          </a:lstStyle>
          <a:p>
            <a:pPr rtl="0"/>
            <a:r>
              <a:rPr lang="tr-TR" smtClean="0"/>
              <a:t>Resim eklemek için simgeyi tıklatın</a:t>
            </a:r>
            <a:endParaRPr lang="tr-TR" dirty="0"/>
          </a:p>
        </p:txBody>
      </p:sp>
      <p:sp>
        <p:nvSpPr>
          <p:cNvPr id="12" name="Serbest Biçimli 5"/>
          <p:cNvSpPr>
            <a:spLocks/>
          </p:cNvSpPr>
          <p:nvPr/>
        </p:nvSpPr>
        <p:spPr bwMode="gray">
          <a:xfrm>
            <a:off x="6323873" y="3060954"/>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3" name="Resim Yer Tutucusu 12" descr="Resim eklemek için boş yer tutucu. Yer tutucuya tıklayın ve eklemek istediğiniz resmi seçin"/>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rtlCol="0">
            <a:noAutofit/>
          </a:bodyPr>
          <a:lstStyle>
            <a:lvl1pPr marL="0" indent="0" algn="ctr">
              <a:buNone/>
              <a:defRPr/>
            </a:lvl1pPr>
          </a:lstStyle>
          <a:p>
            <a:pPr rtl="0"/>
            <a:r>
              <a:rPr lang="tr-TR" smtClean="0"/>
              <a:t>Resim eklemek için simgeyi tıklatın</a:t>
            </a:r>
            <a:endParaRPr lang="tr-TR" dirty="0"/>
          </a:p>
        </p:txBody>
      </p:sp>
      <p:sp>
        <p:nvSpPr>
          <p:cNvPr id="17" name="Metin Yer Tutucusu 16"/>
          <p:cNvSpPr>
            <a:spLocks noGrp="1"/>
          </p:cNvSpPr>
          <p:nvPr>
            <p:ph type="body" sz="quarter" idx="14"/>
          </p:nvPr>
        </p:nvSpPr>
        <p:spPr>
          <a:xfrm>
            <a:off x="1028581" y="5919255"/>
            <a:ext cx="8104082" cy="497420"/>
          </a:xfrm>
        </p:spPr>
        <p:txBody>
          <a:bodyPr rtlCol="0">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rtl="0"/>
            <a:r>
              <a:rPr lang="tr-TR" smtClean="0"/>
              <a:t>Asıl metin stillerini düzenle</a:t>
            </a:r>
          </a:p>
        </p:txBody>
      </p:sp>
    </p:spTree>
    <p:extLst>
      <p:ext uri="{BB962C8B-B14F-4D97-AF65-F5344CB8AC3E}">
        <p14:creationId xmlns:p14="http://schemas.microsoft.com/office/powerpoint/2010/main" val="10177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eş Resim">
    <p:spTree>
      <p:nvGrpSpPr>
        <p:cNvPr id="1" name=""/>
        <p:cNvGrpSpPr/>
        <p:nvPr/>
      </p:nvGrpSpPr>
      <p:grpSpPr>
        <a:xfrm>
          <a:off x="0" y="0"/>
          <a:ext cx="0" cy="0"/>
          <a:chOff x="0" y="0"/>
          <a:chExt cx="0" cy="0"/>
        </a:xfrm>
      </p:grpSpPr>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 y="283"/>
            <a:ext cx="12188952" cy="6859715"/>
          </a:xfrm>
          <a:prstGeom prst="rect">
            <a:avLst/>
          </a:prstGeom>
        </p:spPr>
      </p:pic>
      <p:sp>
        <p:nvSpPr>
          <p:cNvPr id="2" name="Başlık 1"/>
          <p:cNvSpPr>
            <a:spLocks noGrp="1"/>
          </p:cNvSpPr>
          <p:nvPr>
            <p:ph type="title"/>
          </p:nvPr>
        </p:nvSpPr>
        <p:spPr>
          <a:xfrm>
            <a:off x="9677400" y="365126"/>
            <a:ext cx="2133600" cy="1539874"/>
          </a:xfrm>
        </p:spPr>
        <p:txBody>
          <a:bodyPr vert="horz" lIns="91440" tIns="45720" rIns="91440" bIns="45720" rtlCol="0" anchor="b">
            <a:normAutofit/>
          </a:bodyPr>
          <a:lstStyle>
            <a:lvl1pPr>
              <a:defRPr lang="en-US" sz="2400">
                <a:solidFill>
                  <a:schemeClr val="accent1"/>
                </a:solidFill>
              </a:defRPr>
            </a:lvl1pPr>
          </a:lstStyle>
          <a:p>
            <a:pPr lvl="0" rtl="0"/>
            <a:r>
              <a:rPr lang="tr-TR" smtClean="0"/>
              <a:t>Asıl başlık stili için tıklatın</a:t>
            </a:r>
            <a:endParaRPr lang="tr-TR" dirty="0"/>
          </a:p>
        </p:txBody>
      </p:sp>
      <p:sp>
        <p:nvSpPr>
          <p:cNvPr id="8" name="Serbest Biçimli 5"/>
          <p:cNvSpPr>
            <a:spLocks/>
          </p:cNvSpPr>
          <p:nvPr/>
        </p:nvSpPr>
        <p:spPr bwMode="gray">
          <a:xfrm>
            <a:off x="4182533" y="265044"/>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9" name="Resim Yer Tutucusu 8" descr="Resim eklemek için boş yer tutucu. Yer tutucuya tıklayın ve eklemek istediğiniz resmi seçin"/>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a:buNone/>
              <a:defRPr/>
            </a:lvl1pPr>
          </a:lstStyle>
          <a:p>
            <a:pPr rtl="0"/>
            <a:r>
              <a:rPr lang="tr-TR" smtClean="0"/>
              <a:t>Resim eklemek için simgeyi tıklatın</a:t>
            </a:r>
            <a:endParaRPr lang="tr-TR" dirty="0"/>
          </a:p>
        </p:txBody>
      </p:sp>
      <p:sp>
        <p:nvSpPr>
          <p:cNvPr id="10" name="Serbest Biçimli 5"/>
          <p:cNvSpPr>
            <a:spLocks/>
          </p:cNvSpPr>
          <p:nvPr/>
        </p:nvSpPr>
        <p:spPr bwMode="gray">
          <a:xfrm>
            <a:off x="816188" y="384723"/>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1" name="Resim Yer Tutucusu 10" descr="Resim eklemek için boş yer tutucu. Yer tutucuya tıklayın ve eklemek istediğiniz resmi seçin"/>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rtlCol="0">
            <a:noAutofit/>
          </a:bodyPr>
          <a:lstStyle>
            <a:lvl1pPr marL="0" indent="0" algn="ctr">
              <a:buNone/>
              <a:defRPr/>
            </a:lvl1pPr>
          </a:lstStyle>
          <a:p>
            <a:pPr rtl="0"/>
            <a:r>
              <a:rPr lang="tr-TR" smtClean="0"/>
              <a:t>Resim eklemek için simgeyi tıklatın</a:t>
            </a:r>
            <a:endParaRPr lang="tr-TR" dirty="0"/>
          </a:p>
        </p:txBody>
      </p:sp>
      <p:sp>
        <p:nvSpPr>
          <p:cNvPr id="12" name="Serbest Biçimli 5"/>
          <p:cNvSpPr>
            <a:spLocks/>
          </p:cNvSpPr>
          <p:nvPr/>
        </p:nvSpPr>
        <p:spPr bwMode="gray">
          <a:xfrm>
            <a:off x="816188" y="2478361"/>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3" name="Resim Yer Tutucusu 12" descr="Resim eklemek için boş yer tutucu. Yer tutucuya tıklayın ve eklemek istediğiniz resmi seçin"/>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rtlCol="0">
            <a:noAutofit/>
          </a:bodyPr>
          <a:lstStyle>
            <a:lvl1pPr marL="0" indent="0" algn="ctr">
              <a:buNone/>
              <a:defRPr/>
            </a:lvl1pPr>
          </a:lstStyle>
          <a:p>
            <a:pPr rtl="0"/>
            <a:r>
              <a:rPr lang="tr-TR" smtClean="0"/>
              <a:t>Resim eklemek için simgeyi tıklatın</a:t>
            </a:r>
            <a:endParaRPr lang="tr-TR" dirty="0"/>
          </a:p>
        </p:txBody>
      </p:sp>
      <p:sp>
        <p:nvSpPr>
          <p:cNvPr id="14" name="Serbest Biçimli 5"/>
          <p:cNvSpPr>
            <a:spLocks/>
          </p:cNvSpPr>
          <p:nvPr/>
        </p:nvSpPr>
        <p:spPr bwMode="gray">
          <a:xfrm>
            <a:off x="816188" y="4571999"/>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15" name="Resim Yer Tutucusu 14" descr="Resim eklemek için boş yer tutucu. Yer tutucuya tıklayın ve eklemek istediğiniz resmi seçin"/>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rtlCol="0">
            <a:noAutofit/>
          </a:bodyPr>
          <a:lstStyle>
            <a:lvl1pPr marL="0" indent="0" algn="ctr">
              <a:buNone/>
              <a:defRPr/>
            </a:lvl1pPr>
          </a:lstStyle>
          <a:p>
            <a:pPr rtl="0"/>
            <a:r>
              <a:rPr lang="tr-TR" smtClean="0"/>
              <a:t>Resim eklemek için simgeyi tıklatın</a:t>
            </a:r>
            <a:endParaRPr lang="tr-TR" dirty="0"/>
          </a:p>
        </p:txBody>
      </p:sp>
      <p:sp>
        <p:nvSpPr>
          <p:cNvPr id="20" name="Serbest Biçimli 5"/>
          <p:cNvSpPr>
            <a:spLocks/>
          </p:cNvSpPr>
          <p:nvPr/>
        </p:nvSpPr>
        <p:spPr bwMode="gray">
          <a:xfrm>
            <a:off x="4182533" y="3448511"/>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rtl="0"/>
            <a:endParaRPr lang="tr-TR" dirty="0"/>
          </a:p>
        </p:txBody>
      </p:sp>
      <p:sp>
        <p:nvSpPr>
          <p:cNvPr id="21" name="Resim Yer Tutucusu 20" descr="Resim eklemek için boş yer tutucu. Yer tutucuya tıklayın ve eklemek istediğiniz resmi seçin"/>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a:buNone/>
              <a:defRPr/>
            </a:lvl1pPr>
          </a:lstStyle>
          <a:p>
            <a:pPr rtl="0"/>
            <a:r>
              <a:rPr lang="tr-TR" smtClean="0"/>
              <a:t>Resim eklemek için simgeyi tıklatın</a:t>
            </a:r>
            <a:endParaRPr lang="tr-TR" dirty="0"/>
          </a:p>
        </p:txBody>
      </p:sp>
    </p:spTree>
    <p:extLst>
      <p:ext uri="{BB962C8B-B14F-4D97-AF65-F5344CB8AC3E}">
        <p14:creationId xmlns:p14="http://schemas.microsoft.com/office/powerpoint/2010/main" val="8646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smtClean="0"/>
              <a:t>Asıl başlık stili için tıklatın</a:t>
            </a:r>
            <a:endParaRPr lang="tr-TR" dirty="0"/>
          </a:p>
        </p:txBody>
      </p:sp>
      <p:sp>
        <p:nvSpPr>
          <p:cNvPr id="3" name="Dikey Metin Yer Tutucusu 2"/>
          <p:cNvSpPr>
            <a:spLocks noGrp="1"/>
          </p:cNvSpPr>
          <p:nvPr>
            <p:ph type="body" orient="vert" idx="1"/>
          </p:nvPr>
        </p:nvSpPr>
        <p:spPr/>
        <p:txBody>
          <a:bodyPr vert="eaVert"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5" name="Alt Bilgi Yer Tutucusu 4"/>
          <p:cNvSpPr>
            <a:spLocks noGrp="1"/>
          </p:cNvSpPr>
          <p:nvPr>
            <p:ph type="ftr" sz="quarter" idx="11"/>
          </p:nvPr>
        </p:nvSpPr>
        <p:spPr/>
        <p:txBody>
          <a:bodyPr rtlCol="0"/>
          <a:lstStyle/>
          <a:p>
            <a:pPr rtl="0"/>
            <a:r>
              <a:rPr lang="tr-TR" dirty="0" smtClean="0"/>
              <a:t>Alt bilgi ekleme</a:t>
            </a:r>
            <a:endParaRPr lang="tr-TR" dirty="0"/>
          </a:p>
        </p:txBody>
      </p:sp>
      <p:sp>
        <p:nvSpPr>
          <p:cNvPr id="4" name="Tarih Yer Tutucusu 3"/>
          <p:cNvSpPr>
            <a:spLocks noGrp="1"/>
          </p:cNvSpPr>
          <p:nvPr>
            <p:ph type="dt" sz="half" idx="10"/>
          </p:nvPr>
        </p:nvSpPr>
        <p:spPr/>
        <p:txBody>
          <a:bodyPr rtlCol="0"/>
          <a:lstStyle/>
          <a:p>
            <a:pPr rtl="0"/>
            <a:fld id="{CECD7671-5F03-4D82-82A4-8871CBFE3090}" type="datetime1">
              <a:rPr lang="tr-TR" smtClean="0"/>
              <a:t>16.11.2021</a:t>
            </a:fld>
            <a:endParaRPr lang="tr-TR" dirty="0"/>
          </a:p>
        </p:txBody>
      </p:sp>
      <p:sp>
        <p:nvSpPr>
          <p:cNvPr id="6" name="Slayt Numarası Yer Tutucusu 5"/>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14432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365125"/>
            <a:ext cx="1828799" cy="4940300"/>
          </a:xfrm>
        </p:spPr>
        <p:txBody>
          <a:bodyPr vert="eaVert" rtlCol="0"/>
          <a:lstStyle/>
          <a:p>
            <a:pPr rtl="0"/>
            <a:r>
              <a:rPr lang="tr-TR" smtClean="0"/>
              <a:t>Asıl başlık stili için tıklatın</a:t>
            </a:r>
            <a:endParaRPr lang="tr-TR" dirty="0"/>
          </a:p>
        </p:txBody>
      </p:sp>
      <p:sp>
        <p:nvSpPr>
          <p:cNvPr id="3" name="Dikey Metin Yer Tutucusu 2"/>
          <p:cNvSpPr>
            <a:spLocks noGrp="1"/>
          </p:cNvSpPr>
          <p:nvPr>
            <p:ph type="body" orient="vert" idx="1"/>
          </p:nvPr>
        </p:nvSpPr>
        <p:spPr>
          <a:xfrm>
            <a:off x="1524000" y="365125"/>
            <a:ext cx="6858000" cy="4940300"/>
          </a:xfrm>
        </p:spPr>
        <p:txBody>
          <a:bodyPr vert="eaVert" rtlCol="0"/>
          <a:lstStyle/>
          <a:p>
            <a:pPr lvl="0" rtl="0"/>
            <a:r>
              <a:rPr lang="tr-TR" smtClean="0"/>
              <a:t>Asıl metin stillerini düzenle</a:t>
            </a:r>
          </a:p>
          <a:p>
            <a:pPr lvl="1" rtl="0"/>
            <a:r>
              <a:rPr lang="tr-TR" smtClean="0"/>
              <a:t>İkinci düzey</a:t>
            </a:r>
          </a:p>
          <a:p>
            <a:pPr lvl="2" rtl="0"/>
            <a:r>
              <a:rPr lang="tr-TR" smtClean="0"/>
              <a:t>Üçüncü düzey</a:t>
            </a:r>
          </a:p>
          <a:p>
            <a:pPr lvl="3" rtl="0"/>
            <a:r>
              <a:rPr lang="tr-TR" smtClean="0"/>
              <a:t>Dördüncü düzey</a:t>
            </a:r>
          </a:p>
          <a:p>
            <a:pPr lvl="4" rtl="0"/>
            <a:r>
              <a:rPr lang="tr-TR" smtClean="0"/>
              <a:t>Beşinci düzey</a:t>
            </a:r>
            <a:endParaRPr lang="tr-TR" dirty="0"/>
          </a:p>
        </p:txBody>
      </p:sp>
      <p:sp>
        <p:nvSpPr>
          <p:cNvPr id="5" name="Alt Bilgi Yer Tutucusu 4"/>
          <p:cNvSpPr>
            <a:spLocks noGrp="1"/>
          </p:cNvSpPr>
          <p:nvPr>
            <p:ph type="ftr" sz="quarter" idx="11"/>
          </p:nvPr>
        </p:nvSpPr>
        <p:spPr/>
        <p:txBody>
          <a:bodyPr rtlCol="0"/>
          <a:lstStyle/>
          <a:p>
            <a:pPr rtl="0"/>
            <a:r>
              <a:rPr lang="tr-TR" dirty="0" smtClean="0"/>
              <a:t>Alt bilgi ekleme</a:t>
            </a:r>
            <a:endParaRPr lang="tr-TR" dirty="0"/>
          </a:p>
        </p:txBody>
      </p:sp>
      <p:sp>
        <p:nvSpPr>
          <p:cNvPr id="4" name="Tarih Yer Tutucusu 3"/>
          <p:cNvSpPr>
            <a:spLocks noGrp="1"/>
          </p:cNvSpPr>
          <p:nvPr>
            <p:ph type="dt" sz="half" idx="10"/>
          </p:nvPr>
        </p:nvSpPr>
        <p:spPr/>
        <p:txBody>
          <a:bodyPr rtlCol="0"/>
          <a:lstStyle/>
          <a:p>
            <a:pPr rtl="0"/>
            <a:fld id="{1D261A88-92F3-4094-89F2-1314A7309510}" type="datetime1">
              <a:rPr lang="tr-TR" smtClean="0"/>
              <a:t>16.11.2021</a:t>
            </a:fld>
            <a:endParaRPr lang="tr-TR" dirty="0"/>
          </a:p>
        </p:txBody>
      </p:sp>
      <p:sp>
        <p:nvSpPr>
          <p:cNvPr id="6" name="Slayt Numarası Yer Tutucusu 5"/>
          <p:cNvSpPr>
            <a:spLocks noGrp="1"/>
          </p:cNvSpPr>
          <p:nvPr>
            <p:ph type="sldNum" sz="quarter" idx="12"/>
          </p:nvPr>
        </p:nvSpPr>
        <p:spPr/>
        <p:txBody>
          <a:bodyPr rtlCol="0"/>
          <a:lstStyle/>
          <a:p>
            <a:pPr rtl="0"/>
            <a:fld id="{289D71E3-7D81-4C24-B9D8-6B108755C64C}" type="slidenum">
              <a:rPr lang="tr-TR" smtClean="0"/>
              <a:t>‹#›</a:t>
            </a:fld>
            <a:endParaRPr lang="tr-TR" dirty="0"/>
          </a:p>
        </p:txBody>
      </p:sp>
    </p:spTree>
    <p:extLst>
      <p:ext uri="{BB962C8B-B14F-4D97-AF65-F5344CB8AC3E}">
        <p14:creationId xmlns:p14="http://schemas.microsoft.com/office/powerpoint/2010/main" val="392624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Resim 6"/>
          <p:cNvPicPr>
            <a:picLocks noChangeAspect="1"/>
          </p:cNvPicPr>
          <p:nvPr userDrawn="1"/>
        </p:nvPicPr>
        <p:blipFill rotWithShape="1">
          <a:blip r:embed="rId16" cstate="print">
            <a:extLst>
              <a:ext uri="{28A0092B-C50C-407E-A947-70E740481C1C}">
                <a14:useLocalDpi xmlns:a14="http://schemas.microsoft.com/office/drawing/2010/main" val="0"/>
              </a:ext>
            </a:extLst>
          </a:blip>
          <a:srcRect l="525" t="511" r="525" b="2999"/>
          <a:stretch/>
        </p:blipFill>
        <p:spPr>
          <a:xfrm>
            <a:off x="0" y="0"/>
            <a:ext cx="12188826" cy="6858000"/>
          </a:xfrm>
          <a:prstGeom prst="rect">
            <a:avLst/>
          </a:prstGeom>
        </p:spPr>
      </p:pic>
      <p:sp>
        <p:nvSpPr>
          <p:cNvPr id="2" name="Başlık Yer Tutucusu 1"/>
          <p:cNvSpPr>
            <a:spLocks noGrp="1"/>
          </p:cNvSpPr>
          <p:nvPr>
            <p:ph type="title"/>
          </p:nvPr>
        </p:nvSpPr>
        <p:spPr>
          <a:xfrm>
            <a:off x="838200" y="365126"/>
            <a:ext cx="9829800" cy="1082674"/>
          </a:xfrm>
          <a:prstGeom prst="rect">
            <a:avLst/>
          </a:prstGeom>
        </p:spPr>
        <p:txBody>
          <a:bodyPr vert="horz" lIns="91440" tIns="45720" rIns="91440" bIns="45720" rtlCol="0" anchor="b">
            <a:normAutofit/>
          </a:bodyPr>
          <a:lstStyle/>
          <a:p>
            <a:pPr rtl="0"/>
            <a:r>
              <a:rPr lang="tr-TR" dirty="0" smtClean="0"/>
              <a:t>Asıl başlık stilini düzenlemek için tıklayın</a:t>
            </a:r>
            <a:endParaRPr lang="tr-TR" dirty="0"/>
          </a:p>
        </p:txBody>
      </p:sp>
      <p:sp>
        <p:nvSpPr>
          <p:cNvPr id="3" name="Metin Yer Tutucusu 2"/>
          <p:cNvSpPr>
            <a:spLocks noGrp="1"/>
          </p:cNvSpPr>
          <p:nvPr>
            <p:ph type="body" idx="1"/>
          </p:nvPr>
        </p:nvSpPr>
        <p:spPr>
          <a:xfrm>
            <a:off x="1524000" y="1828800"/>
            <a:ext cx="9144000" cy="3474720"/>
          </a:xfrm>
          <a:prstGeom prst="rect">
            <a:avLst/>
          </a:prstGeom>
        </p:spPr>
        <p:txBody>
          <a:bodyPr vert="horz" lIns="91440" tIns="45720" rIns="91440" bIns="45720" rtlCol="0">
            <a:normAutofit/>
          </a:bodyPr>
          <a:lstStyle/>
          <a:p>
            <a:pPr lvl="0" rtl="0"/>
            <a:r>
              <a:rPr lang="tr-TR" dirty="0" smtClean="0"/>
              <a:t>Asıl metin stillerini düzenlemek için tıklayın</a:t>
            </a:r>
          </a:p>
          <a:p>
            <a:pPr lvl="1" rtl="0"/>
            <a:r>
              <a:rPr lang="tr-TR" dirty="0" smtClean="0"/>
              <a:t>İkinci düzey</a:t>
            </a:r>
          </a:p>
          <a:p>
            <a:pPr lvl="2" rtl="0"/>
            <a:r>
              <a:rPr lang="tr-TR" dirty="0" smtClean="0"/>
              <a:t>Üçüncü düzey</a:t>
            </a:r>
          </a:p>
          <a:p>
            <a:pPr lvl="3" rtl="0"/>
            <a:r>
              <a:rPr lang="tr-TR" dirty="0" smtClean="0"/>
              <a:t>Dördüncü düzey</a:t>
            </a:r>
          </a:p>
          <a:p>
            <a:pPr lvl="4" rtl="0"/>
            <a:r>
              <a:rPr lang="tr-TR" dirty="0" smtClean="0"/>
              <a:t>Beşinci düzey</a:t>
            </a:r>
            <a:endParaRPr lang="tr-TR" dirty="0"/>
          </a:p>
        </p:txBody>
      </p:sp>
      <p:sp>
        <p:nvSpPr>
          <p:cNvPr id="5" name="Alt Bilgi Yer Tutucusu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a:defRPr sz="1100">
                <a:solidFill>
                  <a:schemeClr val="tx1"/>
                </a:solidFill>
              </a:defRPr>
            </a:lvl1pPr>
          </a:lstStyle>
          <a:p>
            <a:pPr rtl="0"/>
            <a:r>
              <a:rPr lang="tr-TR" dirty="0" smtClean="0"/>
              <a:t>Alt bilgi ekleme</a:t>
            </a:r>
            <a:endParaRPr lang="tr-TR" dirty="0"/>
          </a:p>
        </p:txBody>
      </p:sp>
      <p:sp>
        <p:nvSpPr>
          <p:cNvPr id="4" name="Tarih Yer Tutucusu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a:defRPr sz="1100">
                <a:solidFill>
                  <a:schemeClr val="tx1"/>
                </a:solidFill>
              </a:defRPr>
            </a:lvl1pPr>
          </a:lstStyle>
          <a:p>
            <a:pPr rtl="0"/>
            <a:fld id="{30310774-9756-4080-BE24-183590212C9E}" type="datetime1">
              <a:rPr lang="tr-TR" smtClean="0"/>
              <a:t>16.11.2021</a:t>
            </a:fld>
            <a:endParaRPr lang="tr-TR" dirty="0"/>
          </a:p>
        </p:txBody>
      </p:sp>
      <p:sp>
        <p:nvSpPr>
          <p:cNvPr id="6" name="Slayt Numarası Yer Tutucusu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a:defRPr sz="1100">
                <a:solidFill>
                  <a:schemeClr val="tx1"/>
                </a:solidFill>
              </a:defRPr>
            </a:lvl1pPr>
          </a:lstStyle>
          <a:p>
            <a:pPr rtl="0"/>
            <a:fld id="{289D71E3-7D81-4C24-B9D8-6B108755C64C}" type="slidenum">
              <a:rPr lang="tr-TR" smtClean="0"/>
              <a:pPr/>
              <a:t>‹#›</a:t>
            </a:fld>
            <a:endParaRPr lang="tr-TR" dirty="0"/>
          </a:p>
        </p:txBody>
      </p:sp>
    </p:spTree>
    <p:extLst>
      <p:ext uri="{BB962C8B-B14F-4D97-AF65-F5344CB8AC3E}">
        <p14:creationId xmlns:p14="http://schemas.microsoft.com/office/powerpoint/2010/main" val="36165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2" r:id="rId11"/>
    <p:sldLayoutId id="2147483661"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rtlCol="0"/>
          <a:lstStyle/>
          <a:p>
            <a:pPr rtl="0"/>
            <a:r>
              <a:rPr lang="tr-TR" dirty="0" smtClean="0"/>
              <a:t>KAYNAŞTIRMA EĞİTİMİ</a:t>
            </a:r>
            <a:endParaRPr lang="tr-TR" dirty="0"/>
          </a:p>
        </p:txBody>
      </p:sp>
    </p:spTree>
    <p:extLst>
      <p:ext uri="{BB962C8B-B14F-4D97-AF65-F5344CB8AC3E}">
        <p14:creationId xmlns:p14="http://schemas.microsoft.com/office/powerpoint/2010/main" val="27980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524000" y="365126"/>
            <a:ext cx="9144000" cy="1119658"/>
          </a:xfrm>
        </p:spPr>
        <p:txBody>
          <a:bodyPr rtlCol="0"/>
          <a:lstStyle/>
          <a:p>
            <a:r>
              <a:rPr lang="tr-TR" dirty="0"/>
              <a:t>Kaynaştırma Eğitim Ortamlarının Düzenlenmesi</a:t>
            </a:r>
          </a:p>
        </p:txBody>
      </p:sp>
      <p:sp>
        <p:nvSpPr>
          <p:cNvPr id="3" name="İçerik Yer Tutucusu 2"/>
          <p:cNvSpPr>
            <a:spLocks noGrp="1"/>
          </p:cNvSpPr>
          <p:nvPr>
            <p:ph idx="1"/>
          </p:nvPr>
        </p:nvSpPr>
        <p:spPr>
          <a:xfrm>
            <a:off x="1524000" y="1828800"/>
            <a:ext cx="9144000" cy="3760440"/>
          </a:xfrm>
        </p:spPr>
        <p:txBody>
          <a:bodyPr rtlCol="0">
            <a:normAutofit fontScale="92500" lnSpcReduction="20000"/>
          </a:bodyPr>
          <a:lstStyle/>
          <a:p>
            <a:r>
              <a:rPr lang="tr-TR" dirty="0"/>
              <a:t>Eğitim, öğretim ile ilgili ortam düzenlemesi yapılırken iki önemli noktada düzenleme yapılmalıdır. </a:t>
            </a:r>
            <a:endParaRPr lang="tr-TR" dirty="0" smtClean="0"/>
          </a:p>
          <a:p>
            <a:r>
              <a:rPr lang="tr-TR" dirty="0" smtClean="0"/>
              <a:t>Bu </a:t>
            </a:r>
            <a:r>
              <a:rPr lang="tr-TR" dirty="0"/>
              <a:t>düzenlemelerden ilki sınıf içi düzenlemelerdir. Bir diğeri ise çevresel düzenlemelerdir. </a:t>
            </a:r>
            <a:endParaRPr lang="tr-TR" dirty="0" smtClean="0"/>
          </a:p>
          <a:p>
            <a:r>
              <a:rPr lang="tr-TR" dirty="0" smtClean="0"/>
              <a:t>Sınıf </a:t>
            </a:r>
            <a:r>
              <a:rPr lang="tr-TR" dirty="0"/>
              <a:t>içi ve çevresel düzenlemeler yapılırken dikkat edilecek nokta özel eğitime gereksinim duyan bireyin rahat hareket edeceği ve kurum içindeki hizmetlere kolaylıkla ulaşabileceği şekilde düzenlemelerin yapılmasıdır. </a:t>
            </a:r>
            <a:endParaRPr lang="tr-TR" dirty="0" smtClean="0"/>
          </a:p>
          <a:p>
            <a:r>
              <a:rPr lang="tr-TR" dirty="0" smtClean="0"/>
              <a:t>Sınıf </a:t>
            </a:r>
            <a:r>
              <a:rPr lang="tr-TR" dirty="0"/>
              <a:t>içi düzenlemelerde önemli olan bir diğer nokta ise sınıf mevcududur. Mevcut uygulanan yönetmelik gereği her bir şubeye en fazla iki kaynaştırma/bütünleştirme öğrencisi yerleştirilebileceğini belirterek uygulamaya yönelik bir talimatta bulunmuştur</a:t>
            </a:r>
            <a:r>
              <a:rPr lang="tr-TR" dirty="0" smtClean="0"/>
              <a:t>.</a:t>
            </a:r>
          </a:p>
          <a:p>
            <a:r>
              <a:rPr lang="tr-TR" dirty="0" smtClean="0"/>
              <a:t> </a:t>
            </a:r>
            <a:endParaRPr lang="tr-TR" dirty="0"/>
          </a:p>
        </p:txBody>
      </p:sp>
    </p:spTree>
    <p:extLst>
      <p:ext uri="{BB962C8B-B14F-4D97-AF65-F5344CB8AC3E}">
        <p14:creationId xmlns:p14="http://schemas.microsoft.com/office/powerpoint/2010/main" val="22003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83432" y="1268760"/>
            <a:ext cx="9684568" cy="4034760"/>
          </a:xfrm>
        </p:spPr>
        <p:txBody>
          <a:bodyPr>
            <a:normAutofit/>
          </a:bodyPr>
          <a:lstStyle/>
          <a:p>
            <a:r>
              <a:rPr lang="tr-TR" dirty="0"/>
              <a:t>Bir önceki yönetmelikte ise iki kaynaştırma öğrencisinin bulunduğu sınıfta kaynaştırma öğrencisi de dahil olmak üzere 25 öğrenci, bir kaynaştırma öğrencisi olduğu taktirde sınıf mevcudunun 35 öğrenciyi geçemeyeceğini belirtmiştir. Bir önceki yönetmelikte sınıf mevcutları ile ilgili daha açık beyanda bulunulmuştur (MEB, 2010</a:t>
            </a:r>
            <a:r>
              <a:rPr lang="tr-TR" dirty="0" smtClean="0"/>
              <a:t>).</a:t>
            </a:r>
          </a:p>
          <a:p>
            <a:r>
              <a:rPr lang="tr-TR" dirty="0" smtClean="0"/>
              <a:t>Sınıf </a:t>
            </a:r>
            <a:r>
              <a:rPr lang="tr-TR" dirty="0"/>
              <a:t>içi düzenlemeler yapılırken özel eğitim gerektiren bireyin eğitim, öğretimden en uygun şekilde yararlanacağı oturma düzeni oluşturulmalı ve bu düzende çok sık değişiklikler yapılmamalıdır (Öncül, 2005). Oturma düzeni oluşturulurken öğrencilerin bireysel özellikleri ve öğrencilerin fikirleri de dikkate alınarak oluşturulmalıdır.</a:t>
            </a:r>
          </a:p>
        </p:txBody>
      </p:sp>
    </p:spTree>
    <p:extLst>
      <p:ext uri="{BB962C8B-B14F-4D97-AF65-F5344CB8AC3E}">
        <p14:creationId xmlns:p14="http://schemas.microsoft.com/office/powerpoint/2010/main" val="107428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2060848"/>
            <a:ext cx="9396536" cy="3242672"/>
          </a:xfrm>
        </p:spPr>
        <p:txBody>
          <a:bodyPr/>
          <a:lstStyle/>
          <a:p>
            <a:r>
              <a:rPr lang="tr-TR" dirty="0"/>
              <a:t>Çevresel düzenlemelerde ise kurum giriş çıkışları için engelli rampaları, engelli asansörleri, kaynaştırma eğitiminde yerleştirilmiş öğrencinin fiziksel ve bireysel özellikleri düşünülerek yerleştirilmiş olunduğu sınıfın kurum içerisindeki konumu, koridorların aydınlatılması yapılacak düzenlemelerdir. </a:t>
            </a:r>
            <a:endParaRPr lang="tr-TR" dirty="0" smtClean="0"/>
          </a:p>
          <a:p>
            <a:r>
              <a:rPr lang="tr-TR" dirty="0" smtClean="0"/>
              <a:t>Ayrıca </a:t>
            </a:r>
            <a:r>
              <a:rPr lang="tr-TR" dirty="0"/>
              <a:t>koridorlarda neon aydınlatma bantlarının ve yardım, destek noktalarının kullanımı, lavabo, yemekhane, kantin ve laboratuvarlara ulaşım ve kullanımında risk oluşturmayacak şekilde düzenlemelerin yapılması önemlidir</a:t>
            </a:r>
          </a:p>
        </p:txBody>
      </p:sp>
    </p:spTree>
    <p:extLst>
      <p:ext uri="{BB962C8B-B14F-4D97-AF65-F5344CB8AC3E}">
        <p14:creationId xmlns:p14="http://schemas.microsoft.com/office/powerpoint/2010/main" val="1460026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15480" y="1052736"/>
            <a:ext cx="9252520" cy="4250784"/>
          </a:xfrm>
        </p:spPr>
        <p:txBody>
          <a:bodyPr>
            <a:normAutofit/>
          </a:bodyPr>
          <a:lstStyle/>
          <a:p>
            <a:r>
              <a:rPr lang="tr-TR" dirty="0"/>
              <a:t>Destek eğitim hizmetleri, kaynaştırma eğitiminin başarısı için daha önceki tanımlarda da değinildiği gibi öğrenciye sunulan destek eğitim hizmetleri ve öğretmene sunulan destek </a:t>
            </a:r>
            <a:r>
              <a:rPr lang="tr-TR" dirty="0" smtClean="0"/>
              <a:t>eğitim hizmetleri </a:t>
            </a:r>
            <a:r>
              <a:rPr lang="tr-TR" dirty="0"/>
              <a:t>şeklinde sunulmaktadır. </a:t>
            </a:r>
            <a:endParaRPr lang="tr-TR" dirty="0" smtClean="0"/>
          </a:p>
          <a:p>
            <a:r>
              <a:rPr lang="tr-TR" dirty="0" smtClean="0"/>
              <a:t>Bu </a:t>
            </a:r>
            <a:r>
              <a:rPr lang="tr-TR" dirty="0"/>
              <a:t>hizmetler destek eğitim odası ( kaynak oda), sınıf içi yardım, özel eğitim danışmanlığı şeklinde sunulmaktadır.</a:t>
            </a:r>
          </a:p>
          <a:p>
            <a:r>
              <a:rPr lang="tr-TR" dirty="0"/>
              <a:t>Sınıf öğretmeninin desteği ve ilgisi dahilinde özel eğitime gereksinim duyan bireyin normal eğitim sınıfında ilerleme ve gelişme görülmediği durumlarda sınıf öğretmeni destek eğitim odasına başvurarak destek eğitim sınıfında ilgili uzmanlardan destek alır. </a:t>
            </a:r>
            <a:endParaRPr lang="tr-TR" dirty="0" smtClean="0"/>
          </a:p>
          <a:p>
            <a:r>
              <a:rPr lang="tr-TR" dirty="0" smtClean="0"/>
              <a:t>Destek </a:t>
            </a:r>
            <a:r>
              <a:rPr lang="tr-TR" dirty="0"/>
              <a:t>eğitim odasında özel eğitim öğretmeni bireysel veya grup çalışması yapabilir. </a:t>
            </a:r>
            <a:endParaRPr lang="tr-TR" dirty="0" smtClean="0"/>
          </a:p>
        </p:txBody>
      </p:sp>
    </p:spTree>
    <p:extLst>
      <p:ext uri="{BB962C8B-B14F-4D97-AF65-F5344CB8AC3E}">
        <p14:creationId xmlns:p14="http://schemas.microsoft.com/office/powerpoint/2010/main" val="86273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11424" y="1772816"/>
            <a:ext cx="9756576" cy="3530704"/>
          </a:xfrm>
        </p:spPr>
        <p:txBody>
          <a:bodyPr/>
          <a:lstStyle/>
          <a:p>
            <a:r>
              <a:rPr lang="tr-TR" dirty="0"/>
              <a:t>Destek eğitim odasında başka eğitim uzmanları da görev alabildiklerinden sınıf öğretmeni ile işbirliği içinde olmaları ve ekip çalışması yapmayı bilmeleri gerekmektedir. </a:t>
            </a:r>
            <a:endParaRPr lang="tr-TR" dirty="0" smtClean="0"/>
          </a:p>
          <a:p>
            <a:r>
              <a:rPr lang="tr-TR" dirty="0" smtClean="0"/>
              <a:t>Destek </a:t>
            </a:r>
            <a:r>
              <a:rPr lang="tr-TR" dirty="0"/>
              <a:t>eğitim odasında bireysel çalışma yapılması durumlarında özel eğitime gereksinim duyan birey genel eğitim sınıfında da benzer ilgiler ve beklentiler içerisine girmektedir bu beklenti hem öğretmenin zorlanmasına hem de özel eğitim gerektiren bireyin kendi sınıfında uyum sorunları yaşamasına neden olmaktadır (Kırcaali-İftar, Uysal, 2005).</a:t>
            </a:r>
          </a:p>
          <a:p>
            <a:endParaRPr lang="tr-TR" dirty="0"/>
          </a:p>
        </p:txBody>
      </p:sp>
    </p:spTree>
    <p:extLst>
      <p:ext uri="{BB962C8B-B14F-4D97-AF65-F5344CB8AC3E}">
        <p14:creationId xmlns:p14="http://schemas.microsoft.com/office/powerpoint/2010/main" val="109058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83432" y="2060848"/>
            <a:ext cx="9684568" cy="3242672"/>
          </a:xfrm>
        </p:spPr>
        <p:txBody>
          <a:bodyPr/>
          <a:lstStyle/>
          <a:p>
            <a:r>
              <a:rPr lang="tr-TR" dirty="0"/>
              <a:t>Özel eğitim danışmanlığı, kaynaştırma eğitiminde başarıyı sağlamak için sınıf öğretmeninin bazı konularda destek alabilmesini mümkün kılan uygulamalardır (</a:t>
            </a:r>
            <a:r>
              <a:rPr lang="tr-TR" dirty="0" err="1"/>
              <a:t>kırcaali</a:t>
            </a:r>
            <a:r>
              <a:rPr lang="tr-TR" dirty="0"/>
              <a:t>-iftar, 1999). Bu danışmanlık hizmetleri özel eğitim öğretmeni, konuşma dil terapisti, rehber öğretmeninden alınabilir. </a:t>
            </a:r>
            <a:endParaRPr lang="tr-TR" dirty="0" smtClean="0"/>
          </a:p>
          <a:p>
            <a:r>
              <a:rPr lang="tr-TR" dirty="0" smtClean="0"/>
              <a:t>Sınıf </a:t>
            </a:r>
            <a:r>
              <a:rPr lang="tr-TR" dirty="0"/>
              <a:t>öğretmeni uygun program hazırlamada, davranış problemlerini kontrol altına almada ve belli eğitim ortamlarındaki zorlanmaların önüne geçmek için yardım alabilir (Batu, 2003).</a:t>
            </a:r>
          </a:p>
        </p:txBody>
      </p:sp>
    </p:spTree>
    <p:extLst>
      <p:ext uri="{BB962C8B-B14F-4D97-AF65-F5344CB8AC3E}">
        <p14:creationId xmlns:p14="http://schemas.microsoft.com/office/powerpoint/2010/main" val="167765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55440" y="1556792"/>
            <a:ext cx="9612560" cy="3746728"/>
          </a:xfrm>
        </p:spPr>
        <p:txBody>
          <a:bodyPr/>
          <a:lstStyle/>
          <a:p>
            <a:r>
              <a:rPr lang="tr-TR" dirty="0"/>
              <a:t>Sınıf içi yardım, sınıf öğretmenine destek eğitim personelleri aracılığı ile özel eğitime gereksinim duyan birey ile çalışmak için sunulan yardımlardır. </a:t>
            </a:r>
            <a:endParaRPr lang="tr-TR" dirty="0" smtClean="0"/>
          </a:p>
          <a:p>
            <a:r>
              <a:rPr lang="tr-TR" dirty="0" smtClean="0"/>
              <a:t>Bu </a:t>
            </a:r>
            <a:r>
              <a:rPr lang="tr-TR" dirty="0"/>
              <a:t>destek eğitim uzmanları özel eğitim öğretmenleri, konuşma ve dil terapistleri ve gerekli durumlarda ilgili alan mezunları olabilmektedir (Batu, 2006). </a:t>
            </a:r>
            <a:endParaRPr lang="tr-TR" dirty="0" smtClean="0"/>
          </a:p>
          <a:p>
            <a:r>
              <a:rPr lang="tr-TR" dirty="0" smtClean="0"/>
              <a:t>Sınıf </a:t>
            </a:r>
            <a:r>
              <a:rPr lang="tr-TR" dirty="0"/>
              <a:t>öğretmenleri yardım alacak ise alan uzmanlarının sınıfa sınıf öğretmenleri ile birlikte girerek gerekli desteği sunması gerekmektedir. Ülkemizde bununla ilgili yapılan mevcut çalışmalar birlikte eğitim uygulamaları yolu ile yapılmaktadır (Kayhan, 2016).</a:t>
            </a:r>
          </a:p>
        </p:txBody>
      </p:sp>
    </p:spTree>
    <p:extLst>
      <p:ext uri="{BB962C8B-B14F-4D97-AF65-F5344CB8AC3E}">
        <p14:creationId xmlns:p14="http://schemas.microsoft.com/office/powerpoint/2010/main" val="154825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24000" y="365126"/>
            <a:ext cx="9144000" cy="1119658"/>
          </a:xfrm>
        </p:spPr>
        <p:txBody>
          <a:bodyPr/>
          <a:lstStyle/>
          <a:p>
            <a:r>
              <a:rPr lang="tr-TR"/>
              <a:t>Bütünleştirme Eğitimi</a:t>
            </a:r>
            <a:endParaRPr lang="tr-TR" dirty="0"/>
          </a:p>
        </p:txBody>
      </p:sp>
      <p:sp>
        <p:nvSpPr>
          <p:cNvPr id="3" name="İçerik Yer Tutucusu 2"/>
          <p:cNvSpPr>
            <a:spLocks noGrp="1"/>
          </p:cNvSpPr>
          <p:nvPr>
            <p:ph idx="1"/>
          </p:nvPr>
        </p:nvSpPr>
        <p:spPr/>
        <p:txBody>
          <a:bodyPr>
            <a:normAutofit lnSpcReduction="10000"/>
          </a:bodyPr>
          <a:lstStyle/>
          <a:p>
            <a:r>
              <a:rPr lang="tr-TR" dirty="0"/>
              <a:t>Bütünleştirici ( kapsayıcı) eğitim geleneksel eğitim yaklaşımının aldığı eleştiriye karşılık ortaya çıkmıştır (</a:t>
            </a:r>
            <a:r>
              <a:rPr lang="tr-TR" dirty="0" err="1"/>
              <a:t>Clark</a:t>
            </a:r>
            <a:r>
              <a:rPr lang="tr-TR" dirty="0"/>
              <a:t>, </a:t>
            </a:r>
            <a:r>
              <a:rPr lang="tr-TR" dirty="0" err="1"/>
              <a:t>Dyson</a:t>
            </a:r>
            <a:r>
              <a:rPr lang="tr-TR" dirty="0"/>
              <a:t> ve </a:t>
            </a:r>
            <a:r>
              <a:rPr lang="tr-TR" dirty="0" err="1"/>
              <a:t>Millward</a:t>
            </a:r>
            <a:r>
              <a:rPr lang="tr-TR" dirty="0"/>
              <a:t>, 1998). </a:t>
            </a:r>
            <a:endParaRPr lang="tr-TR" dirty="0" smtClean="0"/>
          </a:p>
          <a:p>
            <a:r>
              <a:rPr lang="tr-TR" dirty="0" smtClean="0"/>
              <a:t>Dünyada </a:t>
            </a:r>
            <a:r>
              <a:rPr lang="tr-TR" dirty="0"/>
              <a:t>ve ülkemizde geleneksel eğitimin diyebileceğimiz kadar uzun süredir kullanılan eğitim şekli özel eğitim ortamları ve kaynaştırma ortamları yolu ile verilen eğitimlerdir. </a:t>
            </a:r>
            <a:endParaRPr lang="tr-TR" dirty="0" smtClean="0"/>
          </a:p>
          <a:p>
            <a:r>
              <a:rPr lang="tr-TR" dirty="0" smtClean="0"/>
              <a:t>Bu </a:t>
            </a:r>
            <a:r>
              <a:rPr lang="tr-TR" dirty="0"/>
              <a:t>eğitimler son derece etkili ve başarılı olsa dahi sistem içerisinde özel eğitime gereksinim duyan bireylerin yararını ihmal eden noktaları bünyesinde barındıran bir takım yönlerinin olması bu eğitim ortamlarının eleştirilmesi ve ardından tartışma ortamlarına taşınması ve daha yarar güdücü eğitim yaklaşımlarının belirlenmesini sağlamıştır. Bu gelişim sürecinin ülkemizde geldiği nokta bütünleştirme </a:t>
            </a:r>
            <a:r>
              <a:rPr lang="tr-TR" dirty="0" smtClean="0"/>
              <a:t>yaklaşımıdır.</a:t>
            </a:r>
            <a:endParaRPr lang="tr-TR" dirty="0"/>
          </a:p>
        </p:txBody>
      </p:sp>
    </p:spTree>
    <p:extLst>
      <p:ext uri="{BB962C8B-B14F-4D97-AF65-F5344CB8AC3E}">
        <p14:creationId xmlns:p14="http://schemas.microsoft.com/office/powerpoint/2010/main" val="927489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7488" y="2276872"/>
            <a:ext cx="9180512" cy="3026648"/>
          </a:xfrm>
        </p:spPr>
        <p:txBody>
          <a:bodyPr/>
          <a:lstStyle/>
          <a:p>
            <a:r>
              <a:rPr lang="tr-TR" dirty="0"/>
              <a:t>Bütünleştirme özel eğitime gereksinim duyan bireyleri yetersizliklerine göre eğitim kurumlarına yerleştirmek yerine yapısal değişiklikler, eğitsel uyarlamalar ve sunulan destekler yolu ile ayırıcı söylemlere ve ayrılmış ortamlara uygun bir alternatiftir. Bu noktada </a:t>
            </a:r>
            <a:r>
              <a:rPr lang="tr-TR" dirty="0" err="1"/>
              <a:t>heterojenliğe</a:t>
            </a:r>
            <a:r>
              <a:rPr lang="tr-TR" dirty="0"/>
              <a:t> karşılık esnekliğe dayanan önemli bir yaklaşımdır.</a:t>
            </a:r>
          </a:p>
        </p:txBody>
      </p:sp>
    </p:spTree>
    <p:extLst>
      <p:ext uri="{BB962C8B-B14F-4D97-AF65-F5344CB8AC3E}">
        <p14:creationId xmlns:p14="http://schemas.microsoft.com/office/powerpoint/2010/main" val="296552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1628800"/>
            <a:ext cx="9324528" cy="3674720"/>
          </a:xfrm>
        </p:spPr>
        <p:txBody>
          <a:bodyPr/>
          <a:lstStyle/>
          <a:p>
            <a:r>
              <a:rPr lang="tr-TR" dirty="0"/>
              <a:t>Özel eğitime gereksinim duyan bireylerin gerekli desteklerin sunulması yolu ile normal gelişim gösteren akranları ile aynı ortamlarda ve bireysel farklılıkları göz önüne alınarak eğitim almasını garanti altına alan eğitim yaklaşımlarından en önemlisi bütünleştirmedir (</a:t>
            </a:r>
            <a:r>
              <a:rPr lang="tr-TR" dirty="0" err="1"/>
              <a:t>Forlin</a:t>
            </a:r>
            <a:r>
              <a:rPr lang="tr-TR" dirty="0"/>
              <a:t>, 2009).</a:t>
            </a:r>
          </a:p>
          <a:p>
            <a:r>
              <a:rPr lang="tr-TR" dirty="0"/>
              <a:t>Bütünleştirme kavramının kelime anlamı kapsama veya içerme olarak karşımıza çıkmakta ve özel eğitime gereksinim duyan birey için gerekli destek hizmetlerinin öğrencinin yararı doğrultusunda öğrenciye sunulmasıdır (Sarı, 2016:.21).</a:t>
            </a:r>
          </a:p>
        </p:txBody>
      </p:sp>
    </p:spTree>
    <p:extLst>
      <p:ext uri="{BB962C8B-B14F-4D97-AF65-F5344CB8AC3E}">
        <p14:creationId xmlns:p14="http://schemas.microsoft.com/office/powerpoint/2010/main" val="2412832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9416" y="1628800"/>
            <a:ext cx="9828584" cy="3674720"/>
          </a:xfrm>
        </p:spPr>
        <p:txBody>
          <a:bodyPr>
            <a:normAutofit/>
          </a:bodyPr>
          <a:lstStyle/>
          <a:p>
            <a:r>
              <a:rPr lang="tr-TR" dirty="0"/>
              <a:t>Bütünleştirme (katılım) tüm dünyada politika üretmek ve eğitim felsefesini temellendirmek için önemli bir başlama noktası haline gelmiştir</a:t>
            </a:r>
            <a:r>
              <a:rPr lang="tr-TR" dirty="0" smtClean="0"/>
              <a:t>.</a:t>
            </a:r>
          </a:p>
          <a:p>
            <a:r>
              <a:rPr lang="tr-TR" dirty="0" smtClean="0"/>
              <a:t> </a:t>
            </a:r>
            <a:r>
              <a:rPr lang="tr-TR" dirty="0"/>
              <a:t>Bu yaklaşım bütün öğrencileri yetenek, gelişim, dil, din, ırk ve geçmişlerine bakılmaksızın okul topluluğunun bir parçası olarak tanımlar. </a:t>
            </a:r>
            <a:endParaRPr lang="tr-TR" dirty="0" smtClean="0"/>
          </a:p>
          <a:p>
            <a:r>
              <a:rPr lang="tr-TR" dirty="0" smtClean="0"/>
              <a:t>Bütünleştirici </a:t>
            </a:r>
            <a:r>
              <a:rPr lang="tr-TR" dirty="0"/>
              <a:t>eğitim genel eğitim sınıf ortamında akranları ile özel </a:t>
            </a:r>
            <a:r>
              <a:rPr lang="tr-TR" dirty="0" smtClean="0"/>
              <a:t>eğitime gereksinim </a:t>
            </a:r>
            <a:r>
              <a:rPr lang="tr-TR" dirty="0"/>
              <a:t>duyan, istisnai ihtiyaçları olan bireylerin de eğitimini göz önünde bulundurduğu eğitim felsefesidir. </a:t>
            </a:r>
            <a:endParaRPr lang="tr-TR" dirty="0" smtClean="0"/>
          </a:p>
          <a:p>
            <a:r>
              <a:rPr lang="tr-TR" dirty="0" smtClean="0"/>
              <a:t>Bütünleştirme </a:t>
            </a:r>
            <a:r>
              <a:rPr lang="tr-TR" dirty="0"/>
              <a:t>herkesin eğitsel olarak altında birleşebileceği eğitim kurumları oluşturma felsefesini güder</a:t>
            </a:r>
            <a:r>
              <a:rPr lang="tr-TR" dirty="0" smtClean="0"/>
              <a:t>.</a:t>
            </a:r>
            <a:endParaRPr lang="tr-TR" dirty="0"/>
          </a:p>
        </p:txBody>
      </p:sp>
    </p:spTree>
    <p:extLst>
      <p:ext uri="{BB962C8B-B14F-4D97-AF65-F5344CB8AC3E}">
        <p14:creationId xmlns:p14="http://schemas.microsoft.com/office/powerpoint/2010/main" val="2558867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15480" y="1052736"/>
            <a:ext cx="9252520" cy="4250784"/>
          </a:xfrm>
        </p:spPr>
        <p:txBody>
          <a:bodyPr>
            <a:normAutofit/>
          </a:bodyPr>
          <a:lstStyle/>
          <a:p>
            <a:r>
              <a:rPr lang="tr-TR" dirty="0" smtClean="0"/>
              <a:t>Yerinde </a:t>
            </a:r>
            <a:r>
              <a:rPr lang="tr-TR" dirty="0"/>
              <a:t>bir bütünleştirme uygulaması için bütün eğitim personeli sorumluluk almalıdır. </a:t>
            </a:r>
            <a:endParaRPr lang="tr-TR" dirty="0" smtClean="0"/>
          </a:p>
          <a:p>
            <a:r>
              <a:rPr lang="tr-TR" dirty="0" smtClean="0"/>
              <a:t>Bu </a:t>
            </a:r>
            <a:r>
              <a:rPr lang="tr-TR" dirty="0"/>
              <a:t>sorumluluğun en büyük ayağı özel eğitime gereksinim duyan bireyler eğitim ortamına yerleştirilirken yerine getirilir. </a:t>
            </a:r>
            <a:endParaRPr lang="tr-TR" dirty="0" smtClean="0"/>
          </a:p>
          <a:p>
            <a:r>
              <a:rPr lang="tr-TR" dirty="0" smtClean="0"/>
              <a:t>Bu </a:t>
            </a:r>
            <a:r>
              <a:rPr lang="tr-TR" dirty="0"/>
              <a:t>yerleştirilmelerde köken, aile yapısı, engel durumu, kullandığı dil, cinsiyet ile ilgili tercihler, ekonomik yeterlilikler, din, ırk gibi bütün belirleyiciler göz ardı edilerek yapılır (</a:t>
            </a:r>
            <a:r>
              <a:rPr lang="tr-TR" dirty="0" err="1"/>
              <a:t>Salend</a:t>
            </a:r>
            <a:r>
              <a:rPr lang="tr-TR" dirty="0"/>
              <a:t>, 2011:135). </a:t>
            </a:r>
            <a:endParaRPr lang="tr-TR" dirty="0" smtClean="0"/>
          </a:p>
          <a:p>
            <a:r>
              <a:rPr lang="tr-TR" dirty="0" smtClean="0"/>
              <a:t>Yerleştirme </a:t>
            </a:r>
            <a:r>
              <a:rPr lang="tr-TR" dirty="0"/>
              <a:t>kararı ayrımcılığa izin vermeyen, öğrenci performansını dikkate alan bir yaklaşım ile yapılmalıdır.</a:t>
            </a:r>
          </a:p>
        </p:txBody>
      </p:sp>
    </p:spTree>
    <p:extLst>
      <p:ext uri="{BB962C8B-B14F-4D97-AF65-F5344CB8AC3E}">
        <p14:creationId xmlns:p14="http://schemas.microsoft.com/office/powerpoint/2010/main" val="751035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1772816"/>
            <a:ext cx="9324528" cy="3530704"/>
          </a:xfrm>
        </p:spPr>
        <p:txBody>
          <a:bodyPr/>
          <a:lstStyle/>
          <a:p>
            <a:r>
              <a:rPr lang="tr-TR" dirty="0"/>
              <a:t>Bütünleştirme yaklaşımı özel eğitime gereksinim duyan bireylerin normal gelişim gösteren bireylerden farklı gereksinimlere sahip olduklarını kabul eder</a:t>
            </a:r>
            <a:r>
              <a:rPr lang="tr-TR" dirty="0" smtClean="0"/>
              <a:t>.</a:t>
            </a:r>
          </a:p>
          <a:p>
            <a:r>
              <a:rPr lang="tr-TR" dirty="0" smtClean="0"/>
              <a:t> </a:t>
            </a:r>
            <a:r>
              <a:rPr lang="tr-TR" dirty="0"/>
              <a:t>Ayrıca bu durumun bireylerin eğitimine engel teşkil etmediği sınıf içerisinde bireyselleştirme düşüncesine dayanarak sınıf içerisindeki bütün bireylere bu bireyselleştirmede yer veren program, materyal ve fiziksel düzenlemelerle </a:t>
            </a:r>
            <a:r>
              <a:rPr lang="tr-TR" dirty="0">
                <a:solidFill>
                  <a:srgbClr val="FF0000"/>
                </a:solidFill>
              </a:rPr>
              <a:t>bireyin eğitim ortamına değil de eğitim ortamlarının bireylere uygun hale getirildiği yaklaşımı </a:t>
            </a:r>
            <a:r>
              <a:rPr lang="tr-TR" dirty="0"/>
              <a:t>temsil eder</a:t>
            </a:r>
          </a:p>
        </p:txBody>
      </p:sp>
    </p:spTree>
    <p:extLst>
      <p:ext uri="{BB962C8B-B14F-4D97-AF65-F5344CB8AC3E}">
        <p14:creationId xmlns:p14="http://schemas.microsoft.com/office/powerpoint/2010/main" val="56318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2420888"/>
            <a:ext cx="9324528" cy="2882632"/>
          </a:xfrm>
        </p:spPr>
        <p:txBody>
          <a:bodyPr/>
          <a:lstStyle/>
          <a:p>
            <a:r>
              <a:rPr lang="tr-TR" dirty="0"/>
              <a:t>Bütünleştirme yaklaşımını benimsemiş okulların eğitim stratejilerinde her bir öğrencinin kendisi için uygun olan öğrenme hızında ilerlemesi ve bu uygulama gerçekleştirilirken de bütün öğrenme ortamının tek bir amaç etrafında birleşmesi hedeflenir ( </a:t>
            </a:r>
            <a:r>
              <a:rPr lang="tr-TR" dirty="0" err="1"/>
              <a:t>Salend</a:t>
            </a:r>
            <a:r>
              <a:rPr lang="tr-TR" dirty="0"/>
              <a:t>, 2001).</a:t>
            </a:r>
          </a:p>
        </p:txBody>
      </p:sp>
    </p:spTree>
    <p:extLst>
      <p:ext uri="{BB962C8B-B14F-4D97-AF65-F5344CB8AC3E}">
        <p14:creationId xmlns:p14="http://schemas.microsoft.com/office/powerpoint/2010/main" val="257334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1268760"/>
            <a:ext cx="9396536" cy="4034760"/>
          </a:xfrm>
        </p:spPr>
        <p:txBody>
          <a:bodyPr/>
          <a:lstStyle/>
          <a:p>
            <a:r>
              <a:rPr lang="tr-TR" dirty="0" err="1"/>
              <a:t>Forlin</a:t>
            </a:r>
            <a:r>
              <a:rPr lang="tr-TR" dirty="0"/>
              <a:t>, (2009), sınıf öğretmenlerinin bütünleştirici eğitimin başarısı için çok önemli olduğunu, bu başarıyı sağlamak için öğretmen eğitiminin bütünleştirici eğitimin ilkeleri göz önüne alınarak planlanması gerektiğini öne sürmüştür. </a:t>
            </a:r>
            <a:endParaRPr lang="tr-TR" dirty="0" smtClean="0"/>
          </a:p>
          <a:p>
            <a:r>
              <a:rPr lang="tr-TR" dirty="0" smtClean="0"/>
              <a:t>Bütünleştirici </a:t>
            </a:r>
            <a:r>
              <a:rPr lang="tr-TR" dirty="0"/>
              <a:t>(kapsayıcı) eğitimde yer alacak sınıf öğretmenlerinin bütünleştirici eğitimi kabullenebilmeleri ve bütünleştirici eğitimin başarısı için en etkili yöntem ve kaynaklardan yada alanında uzman kişilerden yardım alabilmeleri etkileşime açık ve eleştiri yapabilen eğitmenlerden olmalıdır (</a:t>
            </a:r>
            <a:r>
              <a:rPr lang="tr-TR" dirty="0" err="1"/>
              <a:t>Young</a:t>
            </a:r>
            <a:r>
              <a:rPr lang="tr-TR" dirty="0"/>
              <a:t>, 2016).</a:t>
            </a:r>
          </a:p>
        </p:txBody>
      </p:sp>
    </p:spTree>
    <p:extLst>
      <p:ext uri="{BB962C8B-B14F-4D97-AF65-F5344CB8AC3E}">
        <p14:creationId xmlns:p14="http://schemas.microsoft.com/office/powerpoint/2010/main" val="212483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55440" y="1988840"/>
            <a:ext cx="9612560" cy="3314680"/>
          </a:xfrm>
        </p:spPr>
        <p:txBody>
          <a:bodyPr/>
          <a:lstStyle/>
          <a:p>
            <a:r>
              <a:rPr lang="tr-TR" dirty="0"/>
              <a:t>Yaklaşım olarak bütünleştirme özel eğitime gereksinim duyan bireylerin yetersizliklerinden ziyade, gerekli destek faaliyetleri ile yetersizliklerini göz ardı ederek yeterlilikleri ve yeteneklerine uygun şekilde sunan eğitimdir. </a:t>
            </a:r>
            <a:endParaRPr lang="tr-TR" dirty="0" smtClean="0"/>
          </a:p>
          <a:p>
            <a:r>
              <a:rPr lang="tr-TR" dirty="0" smtClean="0"/>
              <a:t>Bütünleştireme </a:t>
            </a:r>
            <a:r>
              <a:rPr lang="tr-TR" dirty="0"/>
              <a:t>yaklaşımı eğitim ortamını tek başına hedef alamaz, nihai hedefi toplumsal hayattır.</a:t>
            </a:r>
          </a:p>
        </p:txBody>
      </p:sp>
    </p:spTree>
    <p:extLst>
      <p:ext uri="{BB962C8B-B14F-4D97-AF65-F5344CB8AC3E}">
        <p14:creationId xmlns:p14="http://schemas.microsoft.com/office/powerpoint/2010/main" val="1373623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55440" y="1484784"/>
            <a:ext cx="9612560" cy="3818736"/>
          </a:xfrm>
        </p:spPr>
        <p:txBody>
          <a:bodyPr/>
          <a:lstStyle/>
          <a:p>
            <a:r>
              <a:rPr lang="tr-TR" dirty="0" err="1"/>
              <a:t>Eripek</a:t>
            </a:r>
            <a:r>
              <a:rPr lang="tr-TR" dirty="0"/>
              <a:t>, (2007), kaynaştırma için yaptığı açıklamasından hareketle bütünleştirme yaklaşımının uygulanması için şu taslak ileri sürülebilir; özel eğitime gereksinim duyan birey eğitim ortamından mümkün olduğunca ayrılmadan normal gelişim sergileyen bireylerin özel </a:t>
            </a:r>
            <a:r>
              <a:rPr lang="tr-TR" dirty="0" err="1"/>
              <a:t>gereksinimli</a:t>
            </a:r>
            <a:r>
              <a:rPr lang="tr-TR" dirty="0"/>
              <a:t> bireyleri, özel </a:t>
            </a:r>
            <a:r>
              <a:rPr lang="tr-TR" dirty="0" err="1"/>
              <a:t>gereksinimli</a:t>
            </a:r>
            <a:r>
              <a:rPr lang="tr-TR" dirty="0"/>
              <a:t> bireylerinde normal gelişim sergileyen bireyleri kabullendiği ve aynı sınıfta eğitim görmesi </a:t>
            </a:r>
            <a:r>
              <a:rPr lang="tr-TR" dirty="0">
                <a:solidFill>
                  <a:srgbClr val="FF0000"/>
                </a:solidFill>
              </a:rPr>
              <a:t>fiziksel olarak bütünleştirmeyi</a:t>
            </a:r>
            <a:r>
              <a:rPr lang="tr-TR" dirty="0"/>
              <a:t>, akranları ve çevresindeki doğal ortama dahil olan her bireyle ilişkilerinin desteklenmesine </a:t>
            </a:r>
            <a:r>
              <a:rPr lang="tr-TR" dirty="0" smtClean="0"/>
              <a:t>yönelik uyarlamalar </a:t>
            </a:r>
            <a:r>
              <a:rPr lang="tr-TR" dirty="0"/>
              <a:t>yoluyla </a:t>
            </a:r>
            <a:r>
              <a:rPr lang="tr-TR" dirty="0">
                <a:solidFill>
                  <a:srgbClr val="FF0000"/>
                </a:solidFill>
              </a:rPr>
              <a:t>sosyal bütünleştirmeyi</a:t>
            </a:r>
            <a:r>
              <a:rPr lang="tr-TR" dirty="0"/>
              <a:t>, eğitim öğretime yönelik uyarlamaların yapılması </a:t>
            </a:r>
            <a:r>
              <a:rPr lang="tr-TR" dirty="0">
                <a:solidFill>
                  <a:srgbClr val="FF0000"/>
                </a:solidFill>
              </a:rPr>
              <a:t>akademik olarak bütünleşmeyi,</a:t>
            </a:r>
            <a:r>
              <a:rPr lang="tr-TR" dirty="0"/>
              <a:t> bunlara ek olarak bireylerin toplumsal hayatta yararlanacağı her ortamdan normal gelişim sergileyen bireyler gibi yararlanmaları için gerekli çevresel düzenlemelerin yapılması ve uygulanması </a:t>
            </a:r>
            <a:r>
              <a:rPr lang="tr-TR" dirty="0">
                <a:solidFill>
                  <a:srgbClr val="FF0000"/>
                </a:solidFill>
              </a:rPr>
              <a:t>çevresel bütünleştirmeyi </a:t>
            </a:r>
            <a:r>
              <a:rPr lang="tr-TR" dirty="0"/>
              <a:t>temsil edeceğini söylemek mümkündür.</a:t>
            </a:r>
          </a:p>
        </p:txBody>
      </p:sp>
    </p:spTree>
    <p:extLst>
      <p:ext uri="{BB962C8B-B14F-4D97-AF65-F5344CB8AC3E}">
        <p14:creationId xmlns:p14="http://schemas.microsoft.com/office/powerpoint/2010/main" val="3896068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99456" y="1052736"/>
            <a:ext cx="9468544" cy="4250784"/>
          </a:xfrm>
        </p:spPr>
        <p:txBody>
          <a:bodyPr/>
          <a:lstStyle/>
          <a:p>
            <a:r>
              <a:rPr lang="tr-TR" dirty="0"/>
              <a:t>Bütünleştirici (kapsayıcı) yaklaşımı benimseyen kurumlarda dezavantajlı, özel eğitime gereksinim duyan bireyler için </a:t>
            </a:r>
            <a:r>
              <a:rPr lang="tr-TR" dirty="0" err="1"/>
              <a:t>erişebilirlik</a:t>
            </a:r>
            <a:r>
              <a:rPr lang="tr-TR" dirty="0"/>
              <a:t> bu eğitimin temel noktalarından biridir. </a:t>
            </a:r>
            <a:endParaRPr lang="tr-TR" dirty="0" smtClean="0"/>
          </a:p>
          <a:p>
            <a:r>
              <a:rPr lang="tr-TR" dirty="0" smtClean="0"/>
              <a:t>Bu erişilebilirlik </a:t>
            </a:r>
            <a:r>
              <a:rPr lang="tr-TR" dirty="0"/>
              <a:t>sadece çevresel alt yapı ile değil sosyal ve akademik alt yapıyı da kapsamaktadır. </a:t>
            </a:r>
            <a:endParaRPr lang="tr-TR" dirty="0" smtClean="0"/>
          </a:p>
          <a:p>
            <a:r>
              <a:rPr lang="tr-TR" dirty="0" smtClean="0"/>
              <a:t>Kurumlar </a:t>
            </a:r>
            <a:r>
              <a:rPr lang="tr-TR" dirty="0"/>
              <a:t>için bu erişebilir tasarım öncelikle sınıf, kurum, sosyal çevre ve toplum içerisinde dezavantajlı bireyin, bu ortamlarda ihtiyaç duyduğu tüm desteklere ulaşması konusunda olumlu yanıtlar sunmasıdır. </a:t>
            </a:r>
            <a:endParaRPr lang="tr-TR" dirty="0" smtClean="0"/>
          </a:p>
          <a:p>
            <a:r>
              <a:rPr lang="tr-TR" dirty="0" smtClean="0"/>
              <a:t>Dolayısıyla erişilebilirlik </a:t>
            </a:r>
            <a:r>
              <a:rPr lang="tr-TR" dirty="0"/>
              <a:t>eşit ve adil paylaşıma dayalı eğitimi de beraberinde </a:t>
            </a:r>
            <a:r>
              <a:rPr lang="tr-TR" dirty="0" smtClean="0"/>
              <a:t>getirmektedir.</a:t>
            </a:r>
            <a:endParaRPr lang="tr-TR" dirty="0"/>
          </a:p>
        </p:txBody>
      </p:sp>
    </p:spTree>
    <p:extLst>
      <p:ext uri="{BB962C8B-B14F-4D97-AF65-F5344CB8AC3E}">
        <p14:creationId xmlns:p14="http://schemas.microsoft.com/office/powerpoint/2010/main" val="328878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24000" y="365126"/>
            <a:ext cx="9144000" cy="1263674"/>
          </a:xfrm>
        </p:spPr>
        <p:txBody>
          <a:bodyPr/>
          <a:lstStyle/>
          <a:p>
            <a:r>
              <a:rPr lang="tr-TR" dirty="0"/>
              <a:t>Bütünleştirmenin Temel İlkeleri</a:t>
            </a:r>
          </a:p>
        </p:txBody>
      </p:sp>
      <p:sp>
        <p:nvSpPr>
          <p:cNvPr id="3" name="İçerik Yer Tutucusu 2"/>
          <p:cNvSpPr>
            <a:spLocks noGrp="1"/>
          </p:cNvSpPr>
          <p:nvPr>
            <p:ph idx="1"/>
          </p:nvPr>
        </p:nvSpPr>
        <p:spPr/>
        <p:txBody>
          <a:bodyPr/>
          <a:lstStyle/>
          <a:p>
            <a:r>
              <a:rPr lang="tr-TR" dirty="0"/>
              <a:t>Bütünleştirme eğitiminin başarısını etkileyen temel ilkeler belirlenirken bir takım noktalara dikkat dikkat edilmelidir. Bu noktaların başında</a:t>
            </a:r>
            <a:r>
              <a:rPr lang="tr-TR" dirty="0" smtClean="0"/>
              <a:t>;</a:t>
            </a:r>
          </a:p>
          <a:p>
            <a:r>
              <a:rPr lang="tr-TR" dirty="0"/>
              <a:t>Bütünleştirici eğitim kaynağını toplumsallıktan alarak bütün bireylerin toplumda bütün artıları ve eksileri ile kabul edildiği gibi bütünleştirilmiş </a:t>
            </a:r>
            <a:r>
              <a:rPr lang="tr-TR" dirty="0" smtClean="0"/>
              <a:t>okullarda </a:t>
            </a:r>
            <a:r>
              <a:rPr lang="tr-TR" dirty="0"/>
              <a:t>da bu ilkenin bireyi olduğu gibi kabul edilmesinden hareket eder</a:t>
            </a:r>
            <a:r>
              <a:rPr lang="tr-TR" dirty="0" smtClean="0"/>
              <a:t>.</a:t>
            </a:r>
          </a:p>
          <a:p>
            <a:r>
              <a:rPr lang="tr-TR" dirty="0"/>
              <a:t>Bütünleştirme kavramı toplumsallıktan doğrudan etkilenmektedir. Başarılı ve ya başarısız her toplumun bir kültürü olduğu gibi okullarında bir kültürü vardır. Bu kültürel oluşumlar oluşturulurken bireylerin bir birlerine daha gerçekçi ve şeffaf baktıkları bir kültür oluşturmak bütünleştirilmiş kurumların en temel özelliklerindendir.</a:t>
            </a:r>
          </a:p>
        </p:txBody>
      </p:sp>
    </p:spTree>
    <p:extLst>
      <p:ext uri="{BB962C8B-B14F-4D97-AF65-F5344CB8AC3E}">
        <p14:creationId xmlns:p14="http://schemas.microsoft.com/office/powerpoint/2010/main" val="128470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Bütünleştirme eğitiminin uygulandığı okul kültüründe </a:t>
            </a:r>
            <a:r>
              <a:rPr lang="tr-TR" dirty="0" err="1"/>
              <a:t>erişebilirlik</a:t>
            </a:r>
            <a:r>
              <a:rPr lang="tr-TR" dirty="0"/>
              <a:t> eğitimin merkezinde yer almaktadır. </a:t>
            </a:r>
            <a:r>
              <a:rPr lang="tr-TR" dirty="0" err="1"/>
              <a:t>Erişebilirlik</a:t>
            </a:r>
            <a:r>
              <a:rPr lang="tr-TR" dirty="0"/>
              <a:t> sadece fiziksel olarak değil, eğitim programları, iletişimin desteklenme şekli ve yönü, destek sistemleri ve personelleri, materyaller ve ekipman çeşitliliği ile teknoloji kullanımı şeklinde sayılabilir.</a:t>
            </a:r>
          </a:p>
          <a:p>
            <a:r>
              <a:rPr lang="tr-TR" dirty="0"/>
              <a:t>• Bütünleştirici eğitimin temel ilkelerinden biri de tüm yönleriyle okul kültüründe iş birliğinin desteklenmesidir. Bu iş birliği kurumlar arasında olacağı gibi eğitimciler, aileler ve öğrenciler arasındaki </a:t>
            </a:r>
            <a:r>
              <a:rPr lang="tr-TR" dirty="0" smtClean="0"/>
              <a:t>işbirliğini de </a:t>
            </a:r>
            <a:r>
              <a:rPr lang="tr-TR" dirty="0"/>
              <a:t>kapsamaktadır.</a:t>
            </a:r>
          </a:p>
        </p:txBody>
      </p:sp>
    </p:spTree>
    <p:extLst>
      <p:ext uri="{BB962C8B-B14F-4D97-AF65-F5344CB8AC3E}">
        <p14:creationId xmlns:p14="http://schemas.microsoft.com/office/powerpoint/2010/main" val="61903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59496" y="1772816"/>
            <a:ext cx="9108504" cy="3530704"/>
          </a:xfrm>
        </p:spPr>
        <p:txBody>
          <a:bodyPr/>
          <a:lstStyle/>
          <a:p>
            <a:r>
              <a:rPr lang="tr-TR" dirty="0"/>
              <a:t>Bütünleştirici eğitimin bir diğer ilkesi de eşitlik ilkesidir. Eşitlik ilkesi eşit fırsatlar, eşit haklar ve eşit sorumluluklar anlamına gelmektedir. Her çocuk, benzer özellikler taşıyan akranları ile heterojen sınıflarda eğitim görmelidir. Her çocuğa ayırıcı yaklaşımı önleyecek şekilde yeterlilikleri dahilinde destekler sunulmalıdır ve deneme şansı verilmelidir.</a:t>
            </a:r>
          </a:p>
          <a:p>
            <a:r>
              <a:rPr lang="tr-TR" dirty="0"/>
              <a:t>• Bütünleştirme eğitiminde belki de en temel noktaların başında eğitim öğretim planlanırken doğal, olağan ortamlar tercih edilerek birey sınıfın doğal ortamının dışına kesinlikle </a:t>
            </a:r>
            <a:r>
              <a:rPr lang="tr-TR" dirty="0" smtClean="0"/>
              <a:t>çıkarılmamalıdır.</a:t>
            </a:r>
            <a:endParaRPr lang="tr-TR" dirty="0"/>
          </a:p>
        </p:txBody>
      </p:sp>
    </p:spTree>
    <p:extLst>
      <p:ext uri="{BB962C8B-B14F-4D97-AF65-F5344CB8AC3E}">
        <p14:creationId xmlns:p14="http://schemas.microsoft.com/office/powerpoint/2010/main" val="370503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03512" y="2420888"/>
            <a:ext cx="8964488" cy="2882632"/>
          </a:xfrm>
        </p:spPr>
        <p:txBody>
          <a:bodyPr/>
          <a:lstStyle/>
          <a:p>
            <a:r>
              <a:rPr lang="tr-TR" dirty="0"/>
              <a:t>Bütünleştirilmiş kurumlarda bireylerin yetersizliklerinden ziyade kurum ortamındaki eğitim öğretimin çeşitlendirilmesi şeklinde düzenlenmelidir. Bunun sonucu olarak bireyi değişime zorlamak yerine içeriği değiştirmek ve çeşitlendirmek bütünleştirmenin esaslarındandır (Black-</a:t>
            </a:r>
            <a:r>
              <a:rPr lang="tr-TR" dirty="0" err="1"/>
              <a:t>Hawkins</a:t>
            </a:r>
            <a:r>
              <a:rPr lang="tr-TR" dirty="0"/>
              <a:t>, 2017; </a:t>
            </a:r>
            <a:r>
              <a:rPr lang="tr-TR" dirty="0" err="1"/>
              <a:t>Loverman</a:t>
            </a:r>
            <a:r>
              <a:rPr lang="tr-TR" dirty="0"/>
              <a:t>, 2009; </a:t>
            </a:r>
            <a:r>
              <a:rPr lang="tr-TR" dirty="0" err="1"/>
              <a:t>Ainscow</a:t>
            </a:r>
            <a:r>
              <a:rPr lang="tr-TR" dirty="0"/>
              <a:t>, </a:t>
            </a:r>
            <a:r>
              <a:rPr lang="tr-TR" dirty="0" err="1"/>
              <a:t>Booth</a:t>
            </a:r>
            <a:r>
              <a:rPr lang="tr-TR" dirty="0"/>
              <a:t> ve </a:t>
            </a:r>
            <a:r>
              <a:rPr lang="tr-TR" dirty="0" err="1"/>
              <a:t>Dyson</a:t>
            </a:r>
            <a:r>
              <a:rPr lang="tr-TR" dirty="0"/>
              <a:t>, 2006).</a:t>
            </a:r>
          </a:p>
        </p:txBody>
      </p:sp>
    </p:spTree>
    <p:extLst>
      <p:ext uri="{BB962C8B-B14F-4D97-AF65-F5344CB8AC3E}">
        <p14:creationId xmlns:p14="http://schemas.microsoft.com/office/powerpoint/2010/main" val="83228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24000" y="365126"/>
            <a:ext cx="9144000" cy="1263674"/>
          </a:xfrm>
        </p:spPr>
        <p:txBody>
          <a:bodyPr/>
          <a:lstStyle/>
          <a:p>
            <a:r>
              <a:rPr lang="tr-TR" dirty="0"/>
              <a:t>Bütünleştirme Eğitiminin Uygulandığı </a:t>
            </a:r>
            <a:r>
              <a:rPr lang="tr-TR" dirty="0" smtClean="0"/>
              <a:t>Ortamlar</a:t>
            </a:r>
            <a:endParaRPr lang="tr-TR" dirty="0"/>
          </a:p>
        </p:txBody>
      </p:sp>
      <p:sp>
        <p:nvSpPr>
          <p:cNvPr id="3" name="İçerik Yer Tutucusu 2"/>
          <p:cNvSpPr>
            <a:spLocks noGrp="1"/>
          </p:cNvSpPr>
          <p:nvPr>
            <p:ph idx="1"/>
          </p:nvPr>
        </p:nvSpPr>
        <p:spPr>
          <a:xfrm>
            <a:off x="1631504" y="2204864"/>
            <a:ext cx="9036496" cy="3098656"/>
          </a:xfrm>
        </p:spPr>
        <p:txBody>
          <a:bodyPr/>
          <a:lstStyle/>
          <a:p>
            <a:r>
              <a:rPr lang="tr-TR" dirty="0"/>
              <a:t>Özel eğitime gereksinim duyan bireyler de dahil olmak üzere bütün bireylerin eğitim alırken kısıtlanmaya, engellenmeye karşı bir eğitim ortamında eğitim alma hakkına sahip olmaları gerekir. Bu durum özel eğitime gereksinim duyan bireylerde en az kısıtlayıcı ortamdan en fazla kısıtlayıcı eğitim ortamlarına doğru bir eğitim ortamları hareketliliğini içerir.</a:t>
            </a:r>
          </a:p>
        </p:txBody>
      </p:sp>
    </p:spTree>
    <p:extLst>
      <p:ext uri="{BB962C8B-B14F-4D97-AF65-F5344CB8AC3E}">
        <p14:creationId xmlns:p14="http://schemas.microsoft.com/office/powerpoint/2010/main" val="3510718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59496" y="1412776"/>
            <a:ext cx="9108504" cy="3890744"/>
          </a:xfrm>
        </p:spPr>
        <p:txBody>
          <a:bodyPr/>
          <a:lstStyle/>
          <a:p>
            <a:r>
              <a:rPr lang="tr-TR" dirty="0"/>
              <a:t>Bütünleştirme eğitimi özel eğitime gereksinim duyan bireylerin genel eğitim ortamında normal gelişim sergileyen yaşıtlarıyla birlikte eğitim görmesidir (</a:t>
            </a:r>
            <a:r>
              <a:rPr lang="tr-TR" dirty="0" err="1"/>
              <a:t>Rose</a:t>
            </a:r>
            <a:r>
              <a:rPr lang="tr-TR" dirty="0"/>
              <a:t>, </a:t>
            </a:r>
            <a:r>
              <a:rPr lang="tr-TR" dirty="0" err="1"/>
              <a:t>Meyer</a:t>
            </a:r>
            <a:r>
              <a:rPr lang="tr-TR" dirty="0"/>
              <a:t> ve </a:t>
            </a:r>
            <a:r>
              <a:rPr lang="tr-TR" dirty="0" err="1"/>
              <a:t>Hitchcock</a:t>
            </a:r>
            <a:r>
              <a:rPr lang="tr-TR" dirty="0"/>
              <a:t>, 2011). </a:t>
            </a:r>
            <a:endParaRPr lang="tr-TR" dirty="0" smtClean="0"/>
          </a:p>
          <a:p>
            <a:r>
              <a:rPr lang="tr-TR" dirty="0" smtClean="0"/>
              <a:t>Bütünleştirme </a:t>
            </a:r>
            <a:r>
              <a:rPr lang="tr-TR" dirty="0"/>
              <a:t>eğitiminin destekçileri, tüm öğrencilerin, farklılaştırılmış öğretim </a:t>
            </a:r>
            <a:r>
              <a:rPr lang="tr-TR" dirty="0" smtClean="0"/>
              <a:t>yardımı yoluyla </a:t>
            </a:r>
            <a:r>
              <a:rPr lang="tr-TR" dirty="0"/>
              <a:t>genel eğitim sınıfında verilen uygun bir müfredattan yararlanabileceğini kabul eder (</a:t>
            </a:r>
            <a:r>
              <a:rPr lang="tr-TR" dirty="0" err="1"/>
              <a:t>Tomlinson</a:t>
            </a:r>
            <a:r>
              <a:rPr lang="tr-TR" dirty="0"/>
              <a:t>, </a:t>
            </a:r>
            <a:r>
              <a:rPr lang="tr-TR" dirty="0" err="1"/>
              <a:t>Brimijoin</a:t>
            </a:r>
            <a:r>
              <a:rPr lang="tr-TR" dirty="0"/>
              <a:t> ve </a:t>
            </a:r>
            <a:r>
              <a:rPr lang="tr-TR" dirty="0" err="1"/>
              <a:t>Narvaez</a:t>
            </a:r>
            <a:r>
              <a:rPr lang="tr-TR" dirty="0"/>
              <a:t>, 2008). </a:t>
            </a:r>
            <a:endParaRPr lang="tr-TR" dirty="0" smtClean="0"/>
          </a:p>
          <a:p>
            <a:r>
              <a:rPr lang="tr-TR" dirty="0" smtClean="0"/>
              <a:t>Bütünleştirme </a:t>
            </a:r>
            <a:r>
              <a:rPr lang="tr-TR" dirty="0"/>
              <a:t>eğitiminin sunulduğu ortamlarda özel eğitime gereksinim duyan bireylerin, normal gelişim sergileyen akranları ile aynı sınıfı paylaşmaları, aynı müfredattan yararlanmaları, zenginleştirilmiş içerikler yolu ile normal gelişim sergileyen akranları gibi eğitim almaları garanti altına alınır.</a:t>
            </a:r>
          </a:p>
        </p:txBody>
      </p:sp>
    </p:spTree>
    <p:extLst>
      <p:ext uri="{BB962C8B-B14F-4D97-AF65-F5344CB8AC3E}">
        <p14:creationId xmlns:p14="http://schemas.microsoft.com/office/powerpoint/2010/main" val="409312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2132856"/>
            <a:ext cx="9252520" cy="4034760"/>
          </a:xfrm>
        </p:spPr>
        <p:txBody>
          <a:bodyPr/>
          <a:lstStyle/>
          <a:p>
            <a:r>
              <a:rPr lang="tr-TR" dirty="0"/>
              <a:t>Bütünleştirme eğitiminde temel yaklaşım özel eğitime gereksinim duyan bireyin normal gelişim sergileyen akranları ile birlikte aynı eğitim, öğretim ortamlarından yararlanmasıdır (</a:t>
            </a:r>
            <a:r>
              <a:rPr lang="tr-TR" dirty="0" err="1"/>
              <a:t>Salend</a:t>
            </a:r>
            <a:r>
              <a:rPr lang="tr-TR" dirty="0"/>
              <a:t>, 2001). </a:t>
            </a:r>
            <a:r>
              <a:rPr lang="tr-TR" dirty="0" smtClean="0"/>
              <a:t> </a:t>
            </a:r>
          </a:p>
          <a:p>
            <a:r>
              <a:rPr lang="tr-TR" dirty="0" smtClean="0"/>
              <a:t>Bu </a:t>
            </a:r>
            <a:r>
              <a:rPr lang="tr-TR" dirty="0"/>
              <a:t>noktada bütünleştirme eğitiminin uygulama sahası zenginleştirilmiş içeriklerle genel eğitim sınıfı, danışmanlık yardımlı genel eğitim sınıf ve sınıf içi yardımla birlikte genel eğitim sınıfları şeklindedir (</a:t>
            </a:r>
            <a:r>
              <a:rPr lang="tr-TR" dirty="0" err="1"/>
              <a:t>Young</a:t>
            </a:r>
            <a:r>
              <a:rPr lang="tr-TR" dirty="0"/>
              <a:t>, 2016).</a:t>
            </a:r>
          </a:p>
        </p:txBody>
      </p:sp>
    </p:spTree>
    <p:extLst>
      <p:ext uri="{BB962C8B-B14F-4D97-AF65-F5344CB8AC3E}">
        <p14:creationId xmlns:p14="http://schemas.microsoft.com/office/powerpoint/2010/main" val="358340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95400" y="620688"/>
            <a:ext cx="9937104" cy="5832648"/>
          </a:xfrm>
        </p:spPr>
        <p:txBody>
          <a:bodyPr/>
          <a:lstStyle/>
          <a:p>
            <a:pPr marL="0" indent="0">
              <a:buNone/>
            </a:pPr>
            <a:r>
              <a:rPr lang="tr-TR" dirty="0" smtClean="0"/>
              <a:t> </a:t>
            </a:r>
            <a:r>
              <a:rPr lang="tr-TR" dirty="0"/>
              <a:t>Zenginleştirilmiş içerikler ile genel eğitim sınıfının özellikleri</a:t>
            </a:r>
          </a:p>
        </p:txBody>
      </p:sp>
      <p:sp>
        <p:nvSpPr>
          <p:cNvPr id="4" name="Oval 3"/>
          <p:cNvSpPr/>
          <p:nvPr/>
        </p:nvSpPr>
        <p:spPr>
          <a:xfrm>
            <a:off x="4079776" y="1124744"/>
            <a:ext cx="1872208" cy="12601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50" dirty="0"/>
              <a:t>öğretmen her</a:t>
            </a:r>
          </a:p>
          <a:p>
            <a:pPr algn="ctr"/>
            <a:r>
              <a:rPr lang="tr-TR" sz="1050" dirty="0"/>
              <a:t>öğrencinin </a:t>
            </a:r>
            <a:r>
              <a:rPr lang="tr-TR" sz="1050" dirty="0" smtClean="0"/>
              <a:t>yeteneğine  ve </a:t>
            </a:r>
            <a:r>
              <a:rPr lang="tr-TR" sz="1050" dirty="0"/>
              <a:t>ilgilerine </a:t>
            </a:r>
            <a:r>
              <a:rPr lang="tr-TR" sz="1050" dirty="0" smtClean="0"/>
              <a:t>göre uyarlamalar </a:t>
            </a:r>
            <a:r>
              <a:rPr lang="tr-TR" sz="1050" dirty="0"/>
              <a:t>yapar.</a:t>
            </a:r>
          </a:p>
        </p:txBody>
      </p:sp>
      <p:sp>
        <p:nvSpPr>
          <p:cNvPr id="5" name="Yukarı Ok 4"/>
          <p:cNvSpPr/>
          <p:nvPr/>
        </p:nvSpPr>
        <p:spPr>
          <a:xfrm>
            <a:off x="4871864" y="2600908"/>
            <a:ext cx="396044" cy="25202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Oval 5"/>
          <p:cNvSpPr/>
          <p:nvPr/>
        </p:nvSpPr>
        <p:spPr>
          <a:xfrm>
            <a:off x="4223792" y="2600908"/>
            <a:ext cx="1656184" cy="19082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50" dirty="0"/>
              <a:t>Zenginleştirilmiş</a:t>
            </a:r>
          </a:p>
          <a:p>
            <a:pPr algn="ctr"/>
            <a:r>
              <a:rPr lang="tr-TR" sz="1050" dirty="0"/>
              <a:t>içeriklerle genel</a:t>
            </a:r>
          </a:p>
          <a:p>
            <a:pPr algn="ctr"/>
            <a:r>
              <a:rPr lang="tr-TR" sz="1050" dirty="0"/>
              <a:t>eğitim sınıfının</a:t>
            </a:r>
          </a:p>
          <a:p>
            <a:pPr algn="ctr"/>
            <a:r>
              <a:rPr lang="tr-TR" sz="1050" dirty="0"/>
              <a:t>özellikleri</a:t>
            </a:r>
          </a:p>
        </p:txBody>
      </p:sp>
      <p:sp>
        <p:nvSpPr>
          <p:cNvPr id="7" name="Oval 6"/>
          <p:cNvSpPr/>
          <p:nvPr/>
        </p:nvSpPr>
        <p:spPr>
          <a:xfrm>
            <a:off x="4079776" y="4797152"/>
            <a:ext cx="2088232" cy="1440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dirty="0"/>
              <a:t>Sorumluluk sınıf</a:t>
            </a:r>
          </a:p>
          <a:p>
            <a:pPr algn="ctr"/>
            <a:r>
              <a:rPr lang="tr-TR" sz="1100" dirty="0"/>
              <a:t>öğretmenindedir. ve</a:t>
            </a:r>
          </a:p>
          <a:p>
            <a:pPr algn="ctr"/>
            <a:r>
              <a:rPr lang="tr-TR" sz="1100" dirty="0"/>
              <a:t>her öğrencinin eşit</a:t>
            </a:r>
          </a:p>
          <a:p>
            <a:pPr algn="ctr"/>
            <a:r>
              <a:rPr lang="tr-TR" sz="1100" dirty="0"/>
              <a:t>fırsatlara ulaşması</a:t>
            </a:r>
          </a:p>
          <a:p>
            <a:pPr algn="ctr"/>
            <a:r>
              <a:rPr lang="tr-TR" sz="1100" dirty="0"/>
              <a:t>sağlanır.</a:t>
            </a:r>
          </a:p>
        </p:txBody>
      </p:sp>
      <p:sp>
        <p:nvSpPr>
          <p:cNvPr id="8" name="Oval 7"/>
          <p:cNvSpPr/>
          <p:nvPr/>
        </p:nvSpPr>
        <p:spPr>
          <a:xfrm>
            <a:off x="6240016" y="2600908"/>
            <a:ext cx="1800200" cy="19442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50" dirty="0"/>
              <a:t>öğrencilerin güçlü</a:t>
            </a:r>
          </a:p>
          <a:p>
            <a:pPr algn="ctr"/>
            <a:r>
              <a:rPr lang="tr-TR" sz="1050" dirty="0"/>
              <a:t>yönlerine vurgu</a:t>
            </a:r>
          </a:p>
          <a:p>
            <a:pPr algn="ctr"/>
            <a:r>
              <a:rPr lang="tr-TR" sz="1050" dirty="0"/>
              <a:t>yapılırken geliştirilmesi</a:t>
            </a:r>
          </a:p>
          <a:p>
            <a:pPr algn="ctr"/>
            <a:r>
              <a:rPr lang="tr-TR" sz="1050" dirty="0"/>
              <a:t>gereken alanlar etkili</a:t>
            </a:r>
          </a:p>
          <a:p>
            <a:pPr algn="ctr"/>
            <a:r>
              <a:rPr lang="tr-TR" sz="1050" dirty="0"/>
              <a:t>şekilde ve Sınıf</a:t>
            </a:r>
          </a:p>
          <a:p>
            <a:pPr algn="ctr"/>
            <a:r>
              <a:rPr lang="tr-TR" sz="1050" dirty="0"/>
              <a:t>ortamında desteklenir.</a:t>
            </a:r>
          </a:p>
        </p:txBody>
      </p:sp>
      <p:sp>
        <p:nvSpPr>
          <p:cNvPr id="9" name="Oval 8"/>
          <p:cNvSpPr/>
          <p:nvPr/>
        </p:nvSpPr>
        <p:spPr>
          <a:xfrm>
            <a:off x="1775520" y="2600909"/>
            <a:ext cx="1944216" cy="19082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50" dirty="0"/>
              <a:t>Sınıftaki bütün</a:t>
            </a:r>
          </a:p>
          <a:p>
            <a:pPr algn="ctr"/>
            <a:r>
              <a:rPr lang="tr-TR" sz="1050" dirty="0"/>
              <a:t>öğrenciler</a:t>
            </a:r>
          </a:p>
          <a:p>
            <a:pPr algn="ctr"/>
            <a:r>
              <a:rPr lang="tr-TR" sz="1050" dirty="0"/>
              <a:t>öğrenmeleri</a:t>
            </a:r>
          </a:p>
          <a:p>
            <a:pPr algn="ctr"/>
            <a:r>
              <a:rPr lang="tr-TR" sz="1050" dirty="0"/>
              <a:t>desteklenirken aynı</a:t>
            </a:r>
          </a:p>
          <a:p>
            <a:pPr algn="ctr"/>
            <a:r>
              <a:rPr lang="tr-TR" sz="1050" dirty="0"/>
              <a:t>zamanda sınıfın </a:t>
            </a:r>
            <a:r>
              <a:rPr lang="tr-TR" sz="1050" dirty="0" smtClean="0"/>
              <a:t>aktif bir </a:t>
            </a:r>
            <a:r>
              <a:rPr lang="tr-TR" sz="1050" dirty="0"/>
              <a:t>üyesi olurular.</a:t>
            </a:r>
          </a:p>
        </p:txBody>
      </p:sp>
      <p:sp>
        <p:nvSpPr>
          <p:cNvPr id="10" name="Aşağı Ok 9"/>
          <p:cNvSpPr/>
          <p:nvPr/>
        </p:nvSpPr>
        <p:spPr>
          <a:xfrm>
            <a:off x="4835860" y="4545124"/>
            <a:ext cx="432048"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Sağ Ok 10"/>
          <p:cNvSpPr/>
          <p:nvPr/>
        </p:nvSpPr>
        <p:spPr>
          <a:xfrm>
            <a:off x="5951984" y="3622463"/>
            <a:ext cx="216024"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Sol Ok 11"/>
          <p:cNvSpPr/>
          <p:nvPr/>
        </p:nvSpPr>
        <p:spPr>
          <a:xfrm>
            <a:off x="3863752" y="3622463"/>
            <a:ext cx="216024" cy="3600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Yukarı Ok 1"/>
          <p:cNvSpPr/>
          <p:nvPr/>
        </p:nvSpPr>
        <p:spPr>
          <a:xfrm>
            <a:off x="4799856" y="2384884"/>
            <a:ext cx="631953" cy="19454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099239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980728"/>
            <a:ext cx="9396536" cy="4322792"/>
          </a:xfrm>
        </p:spPr>
        <p:txBody>
          <a:bodyPr>
            <a:normAutofit fontScale="92500" lnSpcReduction="10000"/>
          </a:bodyPr>
          <a:lstStyle/>
          <a:p>
            <a:endParaRPr lang="tr-TR" dirty="0"/>
          </a:p>
          <a:p>
            <a:r>
              <a:rPr lang="tr-TR" dirty="0"/>
              <a:t>Zenginleştirilmiş içeriklerle genel eğitim sınıfının </a:t>
            </a:r>
            <a:r>
              <a:rPr lang="tr-TR" dirty="0" smtClean="0"/>
              <a:t>özellikleri öğretmen </a:t>
            </a:r>
            <a:r>
              <a:rPr lang="tr-TR" dirty="0"/>
              <a:t>her öğrencinin </a:t>
            </a:r>
            <a:r>
              <a:rPr lang="tr-TR" dirty="0" smtClean="0"/>
              <a:t>yeteneğine </a:t>
            </a:r>
            <a:r>
              <a:rPr lang="tr-TR" dirty="0"/>
              <a:t>ve ilgilerine göre uyarlamalar yapar.</a:t>
            </a:r>
          </a:p>
          <a:p>
            <a:r>
              <a:rPr lang="tr-TR" dirty="0"/>
              <a:t>öğrencilerin güçlü yönlerine vurgu yapılırken geliştirilmesi gereken alanlar etkili şekilde ve  Sınıf ortamında desteklenir.</a:t>
            </a:r>
          </a:p>
          <a:p>
            <a:r>
              <a:rPr lang="tr-TR" dirty="0"/>
              <a:t>Sorumluluk sınıf öğretmenindedir. ve her öğrencinin eşit fırsatlara ulaşması sağlanır. </a:t>
            </a:r>
          </a:p>
          <a:p>
            <a:r>
              <a:rPr lang="tr-TR" dirty="0"/>
              <a:t>Sınıftaki bütün öğrenciler öğrenmeleri desteklenirken aynı zamanda sınıfın aktif bir üyesi olurular.</a:t>
            </a:r>
          </a:p>
          <a:p>
            <a:r>
              <a:rPr lang="tr-TR" dirty="0"/>
              <a:t>Sınıf içinde zenginleştirme yapılırken sınıfta bulunan üstün yetenekli </a:t>
            </a:r>
            <a:r>
              <a:rPr lang="tr-TR" dirty="0" smtClean="0"/>
              <a:t>bireyleri </a:t>
            </a:r>
            <a:r>
              <a:rPr lang="tr-TR" dirty="0"/>
              <a:t>normal gelişim sergileyen bireyleri ve diğer özel eğitime gereksinim duyan bireyleri yani avantajlı ve dezavantajlı bütün bireyleri kapsamalıdır (Mehta-</a:t>
            </a:r>
            <a:r>
              <a:rPr lang="tr-TR" dirty="0" err="1"/>
              <a:t>Parekh</a:t>
            </a:r>
            <a:r>
              <a:rPr lang="tr-TR" dirty="0"/>
              <a:t> ve </a:t>
            </a:r>
            <a:r>
              <a:rPr lang="tr-TR" dirty="0" err="1"/>
              <a:t>Reid</a:t>
            </a:r>
            <a:r>
              <a:rPr lang="tr-TR" dirty="0"/>
              <a:t>, 2005; Erdoğan, 2015; </a:t>
            </a:r>
            <a:r>
              <a:rPr lang="tr-TR" dirty="0" err="1"/>
              <a:t>Olçay</a:t>
            </a:r>
            <a:r>
              <a:rPr lang="tr-TR" dirty="0"/>
              <a:t>, 2014). </a:t>
            </a:r>
          </a:p>
        </p:txBody>
      </p:sp>
    </p:spTree>
    <p:extLst>
      <p:ext uri="{BB962C8B-B14F-4D97-AF65-F5344CB8AC3E}">
        <p14:creationId xmlns:p14="http://schemas.microsoft.com/office/powerpoint/2010/main" val="2941775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Bu ortamlarda eğitim faaliyetlerine devam ederken öğrencilerin ilgileri ve yetenekleri desteklenir ve bireyin kendine olan güveni artırılır. Her öğrencinin sınıf ortamındaki imkanların tamamına ulaşımı eşit bir şekilde sağlanmalıdır. Öğrencilerin güçlü yönlerinin yanında geliştirilmesi gereken yönleri de tespit edilerek desteklenmelidir (Sarı, Turhan-Türkkan, 2019). </a:t>
            </a:r>
          </a:p>
        </p:txBody>
      </p:sp>
    </p:spTree>
    <p:extLst>
      <p:ext uri="{BB962C8B-B14F-4D97-AF65-F5344CB8AC3E}">
        <p14:creationId xmlns:p14="http://schemas.microsoft.com/office/powerpoint/2010/main" val="372357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15480" y="2132856"/>
            <a:ext cx="9252520" cy="3170664"/>
          </a:xfrm>
        </p:spPr>
        <p:txBody>
          <a:bodyPr/>
          <a:lstStyle/>
          <a:p>
            <a:r>
              <a:rPr lang="tr-TR" dirty="0"/>
              <a:t>Bütünleştirme eğitimin uygulandığı bir diğer ortam olan sınıf içi yardım ve birlikte eğitim uygulamalarını içeren genel eğitim sınıfı ise özel eğitim öğretmeni veya yardımcı personel yardımı ile birlikte sınıfın farklı öğrenme düzenlemeleri ile iki farklı öğretmenin birlikte sınıf etkinliklerini sürdürmesidir. Bu etkinlikler düzenlenirken sınıftaki yetki ve sorumluluklar sınıf içindeki öğretim ile doğru orantılı olarak yer değiştirdiği ve paylaşıldığı bir öğretim ortamlarından oluşur (</a:t>
            </a:r>
            <a:r>
              <a:rPr lang="tr-TR" dirty="0" err="1"/>
              <a:t>Young</a:t>
            </a:r>
            <a:r>
              <a:rPr lang="tr-TR" dirty="0"/>
              <a:t>, 2016).</a:t>
            </a:r>
          </a:p>
        </p:txBody>
      </p:sp>
    </p:spTree>
    <p:extLst>
      <p:ext uri="{BB962C8B-B14F-4D97-AF65-F5344CB8AC3E}">
        <p14:creationId xmlns:p14="http://schemas.microsoft.com/office/powerpoint/2010/main" val="3326150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21024" y="404664"/>
            <a:ext cx="9829800" cy="1082674"/>
          </a:xfrm>
        </p:spPr>
        <p:txBody>
          <a:bodyPr/>
          <a:lstStyle/>
          <a:p>
            <a:r>
              <a:rPr lang="tr-TR" dirty="0"/>
              <a:t>Kaynaştırma ve Bütünleştirme Kavramları Arasındaki Farklar</a:t>
            </a:r>
          </a:p>
        </p:txBody>
      </p:sp>
      <p:sp>
        <p:nvSpPr>
          <p:cNvPr id="3" name="İçerik Yer Tutucusu 2"/>
          <p:cNvSpPr>
            <a:spLocks noGrp="1"/>
          </p:cNvSpPr>
          <p:nvPr>
            <p:ph idx="1"/>
          </p:nvPr>
        </p:nvSpPr>
        <p:spPr/>
        <p:txBody>
          <a:bodyPr/>
          <a:lstStyle/>
          <a:p>
            <a:r>
              <a:rPr lang="tr-TR" dirty="0"/>
              <a:t>Bütünleştirme ve kaynaştırma uygulamaları özel eğitime gereksinim duyan bireylerin eğitimi açısından son derece önemli ve etkili uygulamalar olmasına rağmen, bu kavramlar uygulamada ve beklenen çıktıları bakımından birbirinden ayrılmaktadır</a:t>
            </a:r>
            <a:r>
              <a:rPr lang="tr-TR" dirty="0" smtClean="0"/>
              <a:t>.</a:t>
            </a:r>
          </a:p>
          <a:p>
            <a:r>
              <a:rPr lang="tr-TR" dirty="0" err="1"/>
              <a:t>Salend</a:t>
            </a:r>
            <a:r>
              <a:rPr lang="tr-TR" dirty="0"/>
              <a:t> (2001), söz konusu iki kavramın bir birinden ayrılabilmesi için bazı sorulara cevap aramıştır. Bunlar; Kimleri kapsar?, Neyi kapsar?, Nerede ve ne zaman?, Nasıl?, Niçin? olmak üzere beş başlık altında yer almaktadır (</a:t>
            </a:r>
            <a:r>
              <a:rPr lang="tr-TR" dirty="0" err="1"/>
              <a:t>Masporieri</a:t>
            </a:r>
            <a:r>
              <a:rPr lang="tr-TR" dirty="0"/>
              <a:t> ve </a:t>
            </a:r>
            <a:r>
              <a:rPr lang="tr-TR" dirty="0" err="1"/>
              <a:t>Scruggs</a:t>
            </a:r>
            <a:r>
              <a:rPr lang="tr-TR" dirty="0"/>
              <a:t>, 2004; </a:t>
            </a:r>
            <a:r>
              <a:rPr lang="tr-TR" dirty="0" err="1"/>
              <a:t>Salend</a:t>
            </a:r>
            <a:r>
              <a:rPr lang="tr-TR" dirty="0"/>
              <a:t>, 2001).</a:t>
            </a:r>
          </a:p>
        </p:txBody>
      </p:sp>
    </p:spTree>
    <p:extLst>
      <p:ext uri="{BB962C8B-B14F-4D97-AF65-F5344CB8AC3E}">
        <p14:creationId xmlns:p14="http://schemas.microsoft.com/office/powerpoint/2010/main" val="640521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83432" y="1988840"/>
            <a:ext cx="9684568" cy="3314680"/>
          </a:xfrm>
        </p:spPr>
        <p:txBody>
          <a:bodyPr/>
          <a:lstStyle/>
          <a:p>
            <a:r>
              <a:rPr lang="tr-TR" dirty="0"/>
              <a:t>İlk olarak kimi kapsar? sorusuna; bütünleştirme tüm öğrencileri kapsar, tüm öğrenciler genel müfredattan yararlanır ve tüm öğrenciler genel eğitim ortamından yararlanır şeklinde yanıtlanırken; kaynaştırma ise bazı öğrencileri kapsar, genel müfredattan yararlanabilecek öğrenciler genel eğitim ortamından yararlanır şeklinde yanıtlanmıştır. </a:t>
            </a:r>
            <a:endParaRPr lang="tr-TR" dirty="0" smtClean="0"/>
          </a:p>
          <a:p>
            <a:r>
              <a:rPr lang="tr-TR" dirty="0" smtClean="0"/>
              <a:t>Bütünleştirme </a:t>
            </a:r>
            <a:r>
              <a:rPr lang="tr-TR" dirty="0"/>
              <a:t>kavramında hedef, bütün öğrenciler iken kaynaştırma kavramında öğretim ortamına ve müfredata uyum sağlayacak öğrenciler seçilerek uyum sağlayamayacak öğrenciler sistemin dışına itilmiştir.</a:t>
            </a:r>
          </a:p>
        </p:txBody>
      </p:sp>
    </p:spTree>
    <p:extLst>
      <p:ext uri="{BB962C8B-B14F-4D97-AF65-F5344CB8AC3E}">
        <p14:creationId xmlns:p14="http://schemas.microsoft.com/office/powerpoint/2010/main" val="636324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2204864"/>
            <a:ext cx="9324528" cy="3098656"/>
          </a:xfrm>
        </p:spPr>
        <p:txBody>
          <a:bodyPr/>
          <a:lstStyle/>
          <a:p>
            <a:r>
              <a:rPr lang="tr-TR" dirty="0"/>
              <a:t>Neyi kapsar? sorusuna ise bütünleştirme; genel müfredatın ve genel eğitim ortamlarının tümünü kapsarken kaynaştırma; genel müfredattan bazı dersleri ve genel eğitim ortamlarının bir kısmını kapsar şeklinde yanıtlanır. </a:t>
            </a:r>
            <a:endParaRPr lang="tr-TR" dirty="0" smtClean="0"/>
          </a:p>
          <a:p>
            <a:r>
              <a:rPr lang="tr-TR" dirty="0" smtClean="0"/>
              <a:t>Bütünleştirme </a:t>
            </a:r>
            <a:r>
              <a:rPr lang="tr-TR" dirty="0"/>
              <a:t>kavramı eğitim müfredatı konusunda da herhangi bir ayrıma gitmez iken kaynaştırma ortamlarında öğrencilerin müfredattan başarılı olabileceği derslere katılım sağlanması şeklinde düzenlenmiştir.</a:t>
            </a:r>
          </a:p>
        </p:txBody>
      </p:sp>
    </p:spTree>
    <p:extLst>
      <p:ext uri="{BB962C8B-B14F-4D97-AF65-F5344CB8AC3E}">
        <p14:creationId xmlns:p14="http://schemas.microsoft.com/office/powerpoint/2010/main" val="111386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1052736"/>
            <a:ext cx="9324528" cy="4250784"/>
          </a:xfrm>
        </p:spPr>
        <p:txBody>
          <a:bodyPr/>
          <a:lstStyle/>
          <a:p>
            <a:r>
              <a:rPr lang="tr-TR" dirty="0"/>
              <a:t>Nerede ve ne zaman? sorusuna bütünleştirme; genel eğitim ortamlarında normal gelişim gösteren öğrencilerle tüm gün ya da program süresince birlikte eğitim almayı gerektirirken kaynaştırma; genel eğitimin sürdürüldüğü ortamlarında normal gelişim gösteren öğrenciler ile birlikte kısmi zamanlarda bir arada eğitim alır şeklinde yanıtlanır. </a:t>
            </a:r>
            <a:endParaRPr lang="tr-TR" dirty="0" smtClean="0"/>
          </a:p>
          <a:p>
            <a:r>
              <a:rPr lang="tr-TR" dirty="0" smtClean="0"/>
              <a:t>Bütünleştirme </a:t>
            </a:r>
            <a:r>
              <a:rPr lang="tr-TR" dirty="0"/>
              <a:t>ortamında özel eğitime gereksinim duyan bireyler ve normal gelişim gösteren bireyler bir arada programın uygulandığı süreç içerisinde hep birliktedir. Kaynaştırma ortamında ise belirli dersler için normal eğitim sınıfına girebileceği gibi kaynak oda yada özel eğitim sınıfı gibi kaynaştırma ortamına dahil olan başka uygulamalar da vardır.</a:t>
            </a:r>
          </a:p>
        </p:txBody>
      </p:sp>
    </p:spTree>
    <p:extLst>
      <p:ext uri="{BB962C8B-B14F-4D97-AF65-F5344CB8AC3E}">
        <p14:creationId xmlns:p14="http://schemas.microsoft.com/office/powerpoint/2010/main" val="3082877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15480" y="1412776"/>
            <a:ext cx="9252520" cy="3890744"/>
          </a:xfrm>
        </p:spPr>
        <p:txBody>
          <a:bodyPr/>
          <a:lstStyle/>
          <a:p>
            <a:r>
              <a:rPr lang="tr-TR" dirty="0"/>
              <a:t>Nasıl? Sorusuna bütünleştirme; normal eğitim sınıfında </a:t>
            </a:r>
            <a:r>
              <a:rPr lang="tr-TR" dirty="0" err="1"/>
              <a:t>öğretimsel</a:t>
            </a:r>
            <a:r>
              <a:rPr lang="tr-TR" dirty="0"/>
              <a:t> uyarlamalar ve gerektiğinde özel eğitim destek sistemlerini kullanarak eğitimi sürdürürken, kaynaştırma; özel eğitim destek hizmetleri, kaynak oda ya da özel alt sınıflarında da sunulabilir şeklinde yanıtlanır. </a:t>
            </a:r>
            <a:endParaRPr lang="tr-TR" dirty="0" smtClean="0"/>
          </a:p>
          <a:p>
            <a:r>
              <a:rPr lang="tr-TR" dirty="0" smtClean="0"/>
              <a:t>Bu </a:t>
            </a:r>
            <a:r>
              <a:rPr lang="tr-TR" dirty="0"/>
              <a:t>başlık altında incelendiğinde bütünleştirme ortamında bütün </a:t>
            </a:r>
            <a:r>
              <a:rPr lang="tr-TR" dirty="0" smtClean="0"/>
              <a:t>alternatif uygulamalar </a:t>
            </a:r>
            <a:r>
              <a:rPr lang="tr-TR" dirty="0"/>
              <a:t>sınıfın içerisinde verilirken kaynaştırmada bu alternatif uygulamalar sınıf dışında da verilebilir.</a:t>
            </a:r>
          </a:p>
        </p:txBody>
      </p:sp>
    </p:spTree>
    <p:extLst>
      <p:ext uri="{BB962C8B-B14F-4D97-AF65-F5344CB8AC3E}">
        <p14:creationId xmlns:p14="http://schemas.microsoft.com/office/powerpoint/2010/main" val="149062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1700808"/>
            <a:ext cx="9396536" cy="3602712"/>
          </a:xfrm>
        </p:spPr>
        <p:txBody>
          <a:bodyPr/>
          <a:lstStyle/>
          <a:p>
            <a:r>
              <a:rPr lang="tr-TR" dirty="0"/>
              <a:t>Niçin? sorusuna bütünleştirme; özel eğitime gereksinim duyan bireyi akademik, sosyal, duygusal, davranışsal ve fiziksel gelişimini destekleyerek toplumun aktif bir üyesi olabilmesi için ilgileri ve yeterliliklerini baz alarak toplumda kabulü, bu kabulle yeni bir toplum kültürünü oluşturarak toplumsallaşmayı hedeflerken kaynaştırma kavramı özel eğitime gereksinim duyan bireyi toplumun bir parçası haline getirmeyi amaç edinmiştir (Diken, Batu, 2013).</a:t>
            </a:r>
          </a:p>
          <a:p>
            <a:pPr marL="0" indent="0">
              <a:buNone/>
            </a:pPr>
            <a:endParaRPr lang="tr-TR" dirty="0"/>
          </a:p>
        </p:txBody>
      </p:sp>
    </p:spTree>
    <p:extLst>
      <p:ext uri="{BB962C8B-B14F-4D97-AF65-F5344CB8AC3E}">
        <p14:creationId xmlns:p14="http://schemas.microsoft.com/office/powerpoint/2010/main" val="349261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endParaRPr lang="tr-TR" dirty="0" smtClean="0"/>
          </a:p>
          <a:p>
            <a:endParaRPr lang="tr-TR" dirty="0"/>
          </a:p>
          <a:p>
            <a:endParaRPr lang="tr-TR" dirty="0" smtClean="0"/>
          </a:p>
          <a:p>
            <a:endParaRPr lang="tr-TR" dirty="0"/>
          </a:p>
          <a:p>
            <a:endParaRPr lang="tr-TR" dirty="0" smtClean="0"/>
          </a:p>
          <a:p>
            <a:pPr marL="0" indent="0">
              <a:buNone/>
            </a:pPr>
            <a:r>
              <a:rPr lang="tr-TR" b="1" i="1" dirty="0"/>
              <a:t> </a:t>
            </a:r>
            <a:r>
              <a:rPr lang="tr-TR" b="1" i="1" dirty="0" smtClean="0"/>
              <a:t>                                               DİNLEDİĞİNİZ İÇİN TEŞEKKÜRLER….</a:t>
            </a:r>
            <a:endParaRPr lang="tr-TR" b="1" i="1" dirty="0"/>
          </a:p>
        </p:txBody>
      </p:sp>
    </p:spTree>
    <p:extLst>
      <p:ext uri="{BB962C8B-B14F-4D97-AF65-F5344CB8AC3E}">
        <p14:creationId xmlns:p14="http://schemas.microsoft.com/office/powerpoint/2010/main" val="42317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rkadaş Olan Çocuklar 16x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3246700_TF03896101" id="{E64098C3-4B43-4F21-A709-C164B2632CB8}" vid="{EA2C2FAD-3721-430E-88D9-81E48AB93A96}"/>
    </a:ext>
  </a:extLst>
</a:theme>
</file>

<file path=ppt/theme/theme2.xml><?xml version="1.0" encoding="utf-8"?>
<a:theme xmlns:a="http://schemas.openxmlformats.org/drawingml/2006/main" name="Ofis Teması">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A15C6C-6BB6-4DB6-B7D6-7F14EAB2CC5C}">
  <ds:schemaRefs>
    <ds:schemaRef ds:uri="http://www.w3.org/XML/1998/namespace"/>
    <ds:schemaRef ds:uri="a4f35948-e619-41b3-aa29-22878b09cfd2"/>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40262f94-9f35-4ac3-9a90-690165a166b7"/>
  </ds:schemaRefs>
</ds:datastoreItem>
</file>

<file path=customXml/itemProps2.xml><?xml version="1.0" encoding="utf-8"?>
<ds:datastoreItem xmlns:ds="http://schemas.openxmlformats.org/officeDocument/2006/customXml" ds:itemID="{4A369AEE-D726-45B1-ACA9-0D6048C36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EDF6667-B669-49A4-BBE6-2132BA71C0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Okul bahçesindeki çocukların bulunduğu eğitim sunusu ve albümü (geniş ekran)</Template>
  <TotalTime>90</TotalTime>
  <Words>2521</Words>
  <Application>Microsoft Office PowerPoint</Application>
  <PresentationFormat>Geniş ekran</PresentationFormat>
  <Paragraphs>116</Paragraphs>
  <Slides>37</Slides>
  <Notes>2</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37</vt:i4>
      </vt:variant>
    </vt:vector>
  </HeadingPairs>
  <TitlesOfParts>
    <vt:vector size="40" baseType="lpstr">
      <vt:lpstr>Arial</vt:lpstr>
      <vt:lpstr>Times New Roman</vt:lpstr>
      <vt:lpstr>Arkadaş Olan Çocuklar 16x9</vt:lpstr>
      <vt:lpstr>KAYNAŞTIRMA EĞİTİMİ</vt:lpstr>
      <vt:lpstr>Kaynaştırma Eğitim Ortamlarının Düzenlenmesi</vt:lpstr>
      <vt:lpstr>PowerPoint Sunusu</vt:lpstr>
      <vt:lpstr>PowerPoint Sunusu</vt:lpstr>
      <vt:lpstr>PowerPoint Sunusu</vt:lpstr>
      <vt:lpstr>PowerPoint Sunusu</vt:lpstr>
      <vt:lpstr>PowerPoint Sunusu</vt:lpstr>
      <vt:lpstr>PowerPoint Sunusu</vt:lpstr>
      <vt:lpstr>Bütünleştirme Eğitimi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Bütünleştirmenin Temel İlkeleri</vt:lpstr>
      <vt:lpstr>PowerPoint Sunusu</vt:lpstr>
      <vt:lpstr>PowerPoint Sunusu</vt:lpstr>
      <vt:lpstr>PowerPoint Sunusu</vt:lpstr>
      <vt:lpstr>Bütünleştirme Eğitiminin Uygulandığı Ortamlar</vt:lpstr>
      <vt:lpstr>PowerPoint Sunusu</vt:lpstr>
      <vt:lpstr>PowerPoint Sunusu</vt:lpstr>
      <vt:lpstr>PowerPoint Sunusu</vt:lpstr>
      <vt:lpstr>PowerPoint Sunusu</vt:lpstr>
      <vt:lpstr>PowerPoint Sunusu</vt:lpstr>
      <vt:lpstr>PowerPoint Sunusu</vt:lpstr>
      <vt:lpstr>Kaynaştırma ve Bütünleştirme Kavramları Arasındaki Farklar</vt:lpstr>
      <vt:lpstr>PowerPoint Sunusu</vt:lpstr>
      <vt:lpstr>PowerPoint Sunusu</vt:lpstr>
      <vt:lpstr>PowerPoint Sunusu</vt:lpstr>
      <vt:lpstr>PowerPoint Sunusu</vt:lpstr>
      <vt:lpstr>PowerPoint Sunusu</vt:lpstr>
      <vt:lpstr>PowerPoint Sunusu</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KAYNAŞTIRMA EĞİTİMİ</dc:title>
  <dc:creator>ahmet eren</dc:creator>
  <cp:keywords/>
  <cp:lastModifiedBy>ahmet eren</cp:lastModifiedBy>
  <cp:revision>13</cp:revision>
  <cp:lastPrinted>2021-11-09T02:35:07Z</cp:lastPrinted>
  <dcterms:created xsi:type="dcterms:W3CDTF">2021-11-09T01:43:59Z</dcterms:created>
  <dcterms:modified xsi:type="dcterms:W3CDTF">2021-11-16T03:03:07Z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y fmtid="{D5CDD505-2E9C-101B-9397-08002B2CF9AE}" pid="3" name="ContentTypeId">
    <vt:lpwstr>0x010100AA3F7D94069FF64A86F7DFF56D60E3BE</vt:lpwstr>
  </property>
</Properties>
</file>