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8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ÇOCUK VE ETİK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53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DEĞER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676401"/>
            <a:ext cx="9548706" cy="4364962"/>
          </a:xfrm>
        </p:spPr>
        <p:txBody>
          <a:bodyPr/>
          <a:lstStyle/>
          <a:p>
            <a:r>
              <a:rPr lang="tr-TR" dirty="0" smtClean="0"/>
              <a:t>Değerler</a:t>
            </a:r>
            <a:r>
              <a:rPr lang="tr-TR" dirty="0"/>
              <a:t>, toplumsal ve bireysel olarak kabul edilen güzellik, doğruluk, sevgi, </a:t>
            </a:r>
            <a:r>
              <a:rPr lang="tr-TR" dirty="0" smtClean="0"/>
              <a:t>dürüstlük </a:t>
            </a:r>
            <a:r>
              <a:rPr lang="tr-TR" dirty="0"/>
              <a:t>ve sadakat gibi şeyleri tanımlar (</a:t>
            </a:r>
            <a:r>
              <a:rPr lang="tr-TR" dirty="0" err="1"/>
              <a:t>Hastead</a:t>
            </a:r>
            <a:r>
              <a:rPr lang="tr-TR" dirty="0"/>
              <a:t> ve Taylor 1996).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Değerler (</a:t>
            </a:r>
            <a:r>
              <a:rPr lang="tr-TR" dirty="0"/>
              <a:t>doğruluk, bireysellik, yardımlaşma vs.), bireylerin düşünce, tutum ve </a:t>
            </a:r>
            <a:r>
              <a:rPr lang="tr-TR" dirty="0" smtClean="0"/>
              <a:t>eylemlerinde </a:t>
            </a:r>
            <a:r>
              <a:rPr lang="tr-TR" dirty="0"/>
              <a:t>birer standart olarak ortaya çıkan kültürel öğeler olarak </a:t>
            </a:r>
            <a:r>
              <a:rPr lang="tr-TR" dirty="0" smtClean="0"/>
              <a:t>betimlenmektedir </a:t>
            </a:r>
            <a:r>
              <a:rPr lang="tr-TR" dirty="0"/>
              <a:t>(Çağlar, 2005). </a:t>
            </a:r>
          </a:p>
        </p:txBody>
      </p:sp>
    </p:spTree>
    <p:extLst>
      <p:ext uri="{BB962C8B-B14F-4D97-AF65-F5344CB8AC3E}">
        <p14:creationId xmlns:p14="http://schemas.microsoft.com/office/powerpoint/2010/main" val="2746937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8640" y="1325879"/>
            <a:ext cx="9738360" cy="4517363"/>
          </a:xfrm>
        </p:spPr>
        <p:txBody>
          <a:bodyPr/>
          <a:lstStyle/>
          <a:p>
            <a:r>
              <a:rPr lang="tr-TR" dirty="0"/>
              <a:t>Değer; genelde inanılan, arzu edilen ve davranışlar için bir ölçek olarak </a:t>
            </a:r>
            <a:r>
              <a:rPr lang="tr-TR" dirty="0" smtClean="0"/>
              <a:t>kullanılan </a:t>
            </a:r>
            <a:r>
              <a:rPr lang="tr-TR" dirty="0"/>
              <a:t>olgulardır. İlk defa </a:t>
            </a:r>
            <a:r>
              <a:rPr lang="tr-TR" dirty="0" err="1"/>
              <a:t>Znaniecki</a:t>
            </a:r>
            <a:r>
              <a:rPr lang="tr-TR" dirty="0"/>
              <a:t> tarafından sosyal bilimlere kazandırılan </a:t>
            </a:r>
            <a:r>
              <a:rPr lang="tr-TR" dirty="0" smtClean="0"/>
              <a:t>değer </a:t>
            </a:r>
            <a:r>
              <a:rPr lang="tr-TR" dirty="0"/>
              <a:t>kavramı, Latince “değerli olmak” veya “güçlü olmak” anlamlarına gelen </a:t>
            </a:r>
            <a:r>
              <a:rPr lang="tr-TR" dirty="0" smtClean="0"/>
              <a:t>“</a:t>
            </a:r>
            <a:r>
              <a:rPr lang="tr-TR" dirty="0" err="1"/>
              <a:t>valere</a:t>
            </a:r>
            <a:r>
              <a:rPr lang="tr-TR" dirty="0"/>
              <a:t>” kökünden türetilmiştir (Bilgin, 1995). </a:t>
            </a:r>
            <a:endParaRPr lang="tr-TR" dirty="0" smtClean="0"/>
          </a:p>
          <a:p>
            <a:r>
              <a:rPr lang="tr-TR" dirty="0" smtClean="0"/>
              <a:t>Değer</a:t>
            </a:r>
            <a:r>
              <a:rPr lang="tr-TR" dirty="0"/>
              <a:t>; bir şeyin önemini </a:t>
            </a:r>
            <a:r>
              <a:rPr lang="tr-TR" dirty="0" smtClean="0"/>
              <a:t>belirlemeye </a:t>
            </a:r>
            <a:r>
              <a:rPr lang="tr-TR" dirty="0"/>
              <a:t>yarayan soyut ölçü, bir şeyin değdiği karşılık, kıymet olarak </a:t>
            </a:r>
            <a:r>
              <a:rPr lang="tr-TR" dirty="0" smtClean="0"/>
              <a:t>tanımlanmaktadır </a:t>
            </a:r>
            <a:r>
              <a:rPr lang="tr-TR" dirty="0"/>
              <a:t>(TDK, 2012). </a:t>
            </a:r>
            <a:endParaRPr lang="tr-TR" dirty="0" smtClean="0"/>
          </a:p>
          <a:p>
            <a:r>
              <a:rPr lang="tr-TR" dirty="0" smtClean="0"/>
              <a:t>Değer</a:t>
            </a:r>
            <a:r>
              <a:rPr lang="tr-TR" dirty="0"/>
              <a:t>; kişinin isteyen, ihtiyaç duyan bir varlık olarak nesne ile </a:t>
            </a:r>
            <a:r>
              <a:rPr lang="tr-TR" dirty="0" smtClean="0"/>
              <a:t>bağlantısında </a:t>
            </a:r>
            <a:r>
              <a:rPr lang="tr-TR" dirty="0"/>
              <a:t>beliren şey olarak tanımlanmaktadır (Akarsu, 1975).</a:t>
            </a:r>
          </a:p>
        </p:txBody>
      </p:sp>
    </p:spTree>
    <p:extLst>
      <p:ext uri="{BB962C8B-B14F-4D97-AF65-F5344CB8AC3E}">
        <p14:creationId xmlns:p14="http://schemas.microsoft.com/office/powerpoint/2010/main" val="3493167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716280"/>
            <a:ext cx="9098280" cy="5325083"/>
          </a:xfrm>
        </p:spPr>
        <p:txBody>
          <a:bodyPr/>
          <a:lstStyle/>
          <a:p>
            <a:r>
              <a:rPr lang="tr-TR" dirty="0"/>
              <a:t> Eğitim </a:t>
            </a:r>
            <a:r>
              <a:rPr lang="tr-TR" dirty="0" smtClean="0"/>
              <a:t>terimleri </a:t>
            </a:r>
            <a:r>
              <a:rPr lang="tr-TR" dirty="0"/>
              <a:t>sözlüğünde ise değerin tanımı; bir varlığın ruhsal, toplumsal, ahlaksal ya da </a:t>
            </a:r>
            <a:r>
              <a:rPr lang="tr-TR" dirty="0" smtClean="0"/>
              <a:t>güzellik </a:t>
            </a:r>
            <a:r>
              <a:rPr lang="tr-TR" dirty="0"/>
              <a:t>yönünden taşıdığı düşünülen yüksek ya da yararlı nitelik olarak ifade </a:t>
            </a:r>
            <a:r>
              <a:rPr lang="tr-TR" dirty="0" smtClean="0"/>
              <a:t>edilmektedir </a:t>
            </a:r>
            <a:r>
              <a:rPr lang="tr-TR" dirty="0"/>
              <a:t>(</a:t>
            </a:r>
            <a:r>
              <a:rPr lang="tr-TR" dirty="0" err="1"/>
              <a:t>Oğuzkan</a:t>
            </a:r>
            <a:r>
              <a:rPr lang="tr-TR" dirty="0"/>
              <a:t>, 1974</a:t>
            </a:r>
            <a:r>
              <a:rPr lang="tr-TR" dirty="0" smtClean="0"/>
              <a:t>).</a:t>
            </a:r>
          </a:p>
          <a:p>
            <a:r>
              <a:rPr lang="tr-TR" dirty="0" smtClean="0"/>
              <a:t> </a:t>
            </a:r>
            <a:r>
              <a:rPr lang="tr-TR" dirty="0"/>
              <a:t>Tanımlara bir bütün olarak bakıldığında; değer </a:t>
            </a:r>
            <a:r>
              <a:rPr lang="tr-TR" dirty="0" smtClean="0"/>
              <a:t>kavramı </a:t>
            </a:r>
            <a:r>
              <a:rPr lang="tr-TR" dirty="0"/>
              <a:t>ile ilgili şu nitelemelerin ortaya çıktığı söylenebilir;</a:t>
            </a:r>
          </a:p>
          <a:p>
            <a:r>
              <a:rPr lang="tr-TR" dirty="0" smtClean="0"/>
              <a:t>soyuttur</a:t>
            </a:r>
            <a:endParaRPr lang="tr-TR" dirty="0"/>
          </a:p>
          <a:p>
            <a:r>
              <a:rPr lang="tr-TR" dirty="0" smtClean="0"/>
              <a:t>geneldir</a:t>
            </a:r>
            <a:endParaRPr lang="tr-TR" dirty="0"/>
          </a:p>
          <a:p>
            <a:r>
              <a:rPr lang="tr-TR" dirty="0" smtClean="0"/>
              <a:t>toplumsaldır</a:t>
            </a:r>
            <a:endParaRPr lang="tr-TR" dirty="0"/>
          </a:p>
          <a:p>
            <a:r>
              <a:rPr lang="tr-TR" dirty="0" smtClean="0"/>
              <a:t>standarttır</a:t>
            </a:r>
            <a:endParaRPr lang="tr-TR" dirty="0"/>
          </a:p>
          <a:p>
            <a:r>
              <a:rPr lang="tr-TR" dirty="0" smtClean="0"/>
              <a:t>estetiktir</a:t>
            </a:r>
            <a:endParaRPr lang="tr-TR" dirty="0"/>
          </a:p>
          <a:p>
            <a:r>
              <a:rPr lang="tr-TR" dirty="0" smtClean="0"/>
              <a:t>eğitim </a:t>
            </a:r>
            <a:r>
              <a:rPr lang="tr-TR" dirty="0"/>
              <a:t>ve emek </a:t>
            </a:r>
            <a:r>
              <a:rPr lang="tr-TR" dirty="0" smtClean="0"/>
              <a:t>gerektirir.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67019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8186" y="1287887"/>
            <a:ext cx="9787943" cy="4817869"/>
          </a:xfrm>
        </p:spPr>
        <p:txBody>
          <a:bodyPr/>
          <a:lstStyle/>
          <a:p>
            <a:r>
              <a:rPr lang="tr-TR" dirty="0"/>
              <a:t>Değerler, toplumu oluşturan bireylere, nelerin önemli olduğunu, nelerin </a:t>
            </a:r>
            <a:r>
              <a:rPr lang="tr-TR" dirty="0" smtClean="0"/>
              <a:t>tercih </a:t>
            </a:r>
            <a:r>
              <a:rPr lang="tr-TR" dirty="0"/>
              <a:t>edilmesi gerektiğini ve kısaca nasıl yaşanılması gerektiğini belirtir. </a:t>
            </a:r>
            <a:endParaRPr lang="tr-TR" dirty="0" smtClean="0"/>
          </a:p>
          <a:p>
            <a:r>
              <a:rPr lang="tr-TR" dirty="0" smtClean="0"/>
              <a:t>Değer</a:t>
            </a:r>
            <a:r>
              <a:rPr lang="tr-TR" dirty="0"/>
              <a:t>, bir sosyal grubun veya toplumun kendi varlık, birlik, işleyiş ve devamını </a:t>
            </a:r>
            <a:r>
              <a:rPr lang="tr-TR" dirty="0" smtClean="0"/>
              <a:t>sağlamak </a:t>
            </a:r>
            <a:r>
              <a:rPr lang="tr-TR" dirty="0"/>
              <a:t>ve sürdürmek için üyelerinin çoğunluğu tarafından doğru ve gerekli </a:t>
            </a:r>
            <a:r>
              <a:rPr lang="tr-TR" dirty="0" smtClean="0"/>
              <a:t>oldukları </a:t>
            </a:r>
            <a:r>
              <a:rPr lang="tr-TR" dirty="0"/>
              <a:t>kabul edilen; onların ortak duygu, düşünce, amaç ve menfaatini </a:t>
            </a:r>
            <a:r>
              <a:rPr lang="tr-TR" dirty="0" smtClean="0"/>
              <a:t>yansıtan </a:t>
            </a:r>
            <a:r>
              <a:rPr lang="tr-TR" dirty="0"/>
              <a:t>genelleştirilmiş temel ahlaki ilke veya inançlara denir (</a:t>
            </a:r>
            <a:r>
              <a:rPr lang="tr-TR" dirty="0" err="1"/>
              <a:t>Kızılçelik</a:t>
            </a:r>
            <a:r>
              <a:rPr lang="tr-TR" dirty="0"/>
              <a:t> ve </a:t>
            </a:r>
            <a:r>
              <a:rPr lang="tr-TR" dirty="0" err="1"/>
              <a:t>Erjem</a:t>
            </a:r>
            <a:r>
              <a:rPr lang="tr-TR" dirty="0"/>
              <a:t>, </a:t>
            </a:r>
            <a:r>
              <a:rPr lang="tr-TR" dirty="0" smtClean="0"/>
              <a:t>1994</a:t>
            </a:r>
            <a:r>
              <a:rPr lang="tr-TR" dirty="0"/>
              <a:t>). </a:t>
            </a:r>
            <a:endParaRPr lang="tr-TR" dirty="0" smtClean="0"/>
          </a:p>
          <a:p>
            <a:r>
              <a:rPr lang="tr-TR" dirty="0" smtClean="0"/>
              <a:t>Bir </a:t>
            </a:r>
            <a:r>
              <a:rPr lang="tr-TR" dirty="0"/>
              <a:t>diğer deyişle değer, belirli bir durumu diğerine tercih etme eğilimi </a:t>
            </a:r>
            <a:r>
              <a:rPr lang="tr-TR" dirty="0" smtClean="0"/>
              <a:t>olarak </a:t>
            </a:r>
            <a:r>
              <a:rPr lang="tr-TR" dirty="0"/>
              <a:t>kavramsallaştırılmaktadır</a:t>
            </a:r>
          </a:p>
        </p:txBody>
      </p:sp>
    </p:spTree>
    <p:extLst>
      <p:ext uri="{BB962C8B-B14F-4D97-AF65-F5344CB8AC3E}">
        <p14:creationId xmlns:p14="http://schemas.microsoft.com/office/powerpoint/2010/main" val="2035495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4248" y="1396187"/>
            <a:ext cx="8449754" cy="5461813"/>
          </a:xfrm>
        </p:spPr>
        <p:txBody>
          <a:bodyPr/>
          <a:lstStyle/>
          <a:p>
            <a:r>
              <a:rPr lang="tr-TR" dirty="0"/>
              <a:t>Değerler, davranışlara kaynaklık eden ve </a:t>
            </a:r>
            <a:r>
              <a:rPr lang="tr-TR" dirty="0" smtClean="0"/>
              <a:t>onları </a:t>
            </a:r>
            <a:r>
              <a:rPr lang="tr-TR" dirty="0"/>
              <a:t>yargılamaya yarayan anlayışlardır. Değerler ayrıca, bireylerin neyi önemli </a:t>
            </a:r>
            <a:r>
              <a:rPr lang="tr-TR" dirty="0" smtClean="0"/>
              <a:t>gördüklerini </a:t>
            </a:r>
            <a:r>
              <a:rPr lang="tr-TR" dirty="0"/>
              <a:t>tanımlayarak istekleri, tercihleri, arzu edilen ve edilmeyen durumları </a:t>
            </a:r>
            <a:r>
              <a:rPr lang="tr-TR" dirty="0" smtClean="0"/>
              <a:t>gösterir </a:t>
            </a:r>
            <a:r>
              <a:rPr lang="tr-TR" dirty="0"/>
              <a:t>(Erdem, 2003).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yönü ile bakıldığında, ders kitaplarında yer alan </a:t>
            </a:r>
            <a:r>
              <a:rPr lang="tr-TR" dirty="0" smtClean="0"/>
              <a:t>metinlerin </a:t>
            </a:r>
            <a:r>
              <a:rPr lang="tr-TR" dirty="0"/>
              <a:t>öğrencinin bilişsel ve </a:t>
            </a:r>
            <a:r>
              <a:rPr lang="tr-TR" dirty="0" err="1"/>
              <a:t>duyuşsal</a:t>
            </a:r>
            <a:r>
              <a:rPr lang="tr-TR" dirty="0"/>
              <a:t> özelliklerin uygun serbest çağrışımları </a:t>
            </a:r>
            <a:r>
              <a:rPr lang="tr-TR" dirty="0" smtClean="0"/>
              <a:t>yapabilecek </a:t>
            </a:r>
            <a:r>
              <a:rPr lang="tr-TR" dirty="0"/>
              <a:t>esnekliğe sahip olması gerekir.</a:t>
            </a:r>
          </a:p>
        </p:txBody>
      </p:sp>
    </p:spTree>
    <p:extLst>
      <p:ext uri="{BB962C8B-B14F-4D97-AF65-F5344CB8AC3E}">
        <p14:creationId xmlns:p14="http://schemas.microsoft.com/office/powerpoint/2010/main" val="2652956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50004" y="1777285"/>
            <a:ext cx="8256571" cy="4895142"/>
          </a:xfrm>
        </p:spPr>
        <p:txBody>
          <a:bodyPr/>
          <a:lstStyle/>
          <a:p>
            <a:r>
              <a:rPr lang="tr-TR" dirty="0"/>
              <a:t>Değerler en genel ifadesiyle, bir dünyaya bakış, bir insanı algılayış, bugün ve </a:t>
            </a:r>
            <a:r>
              <a:rPr lang="tr-TR" dirty="0" smtClean="0"/>
              <a:t>yarın </a:t>
            </a:r>
            <a:r>
              <a:rPr lang="tr-TR" dirty="0"/>
              <a:t>üzerine düşünüş şeklinde somutlaştırılabilir. Bu somutlaştırma da tutarlı </a:t>
            </a:r>
            <a:r>
              <a:rPr lang="tr-TR" dirty="0" smtClean="0"/>
              <a:t>ve </a:t>
            </a:r>
            <a:r>
              <a:rPr lang="tr-TR" dirty="0"/>
              <a:t>anlamlı olur ise bir önem taşır (Erinç, 1995</a:t>
            </a:r>
            <a:r>
              <a:rPr lang="tr-TR" dirty="0" smtClean="0"/>
              <a:t>).</a:t>
            </a:r>
          </a:p>
          <a:p>
            <a:r>
              <a:rPr lang="tr-TR" dirty="0" smtClean="0"/>
              <a:t> </a:t>
            </a:r>
            <a:r>
              <a:rPr lang="tr-TR" dirty="0"/>
              <a:t>Değer, gerçekleşmese bile </a:t>
            </a:r>
            <a:r>
              <a:rPr lang="tr-TR" dirty="0" smtClean="0"/>
              <a:t>varlığından </a:t>
            </a:r>
            <a:r>
              <a:rPr lang="tr-TR" dirty="0"/>
              <a:t>söz edilmeye devam edilen, gerçekleşmesi gerektiği söylenen, </a:t>
            </a:r>
            <a:r>
              <a:rPr lang="tr-TR" dirty="0" smtClean="0"/>
              <a:t>gerçekleşmesi </a:t>
            </a:r>
            <a:r>
              <a:rPr lang="tr-TR" dirty="0"/>
              <a:t>için düşünce düzeyinde bile anlam yüklenen </a:t>
            </a:r>
            <a:r>
              <a:rPr lang="tr-TR" dirty="0" smtClean="0"/>
              <a:t>şeydir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42307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88641" y="927279"/>
            <a:ext cx="9156879" cy="5114083"/>
          </a:xfrm>
        </p:spPr>
        <p:txBody>
          <a:bodyPr>
            <a:normAutofit/>
          </a:bodyPr>
          <a:lstStyle/>
          <a:p>
            <a:r>
              <a:rPr lang="tr-TR" dirty="0"/>
              <a:t>Değer, insana özgü olanakları, insanı insan yapan ve diğer canlılardan ayıran </a:t>
            </a:r>
            <a:r>
              <a:rPr lang="tr-TR" dirty="0" smtClean="0"/>
              <a:t>olanakları </a:t>
            </a:r>
            <a:r>
              <a:rPr lang="tr-TR" dirty="0"/>
              <a:t>başka bir deyişle insana özgü bütün etkinlikleri insanî etkinlikler </a:t>
            </a:r>
            <a:r>
              <a:rPr lang="tr-TR" dirty="0" smtClean="0"/>
              <a:t>olarak </a:t>
            </a:r>
            <a:r>
              <a:rPr lang="tr-TR" dirty="0"/>
              <a:t>amaçlarına uygun tarzda gerçekleştirebilecek duruma gelmelerine yardımcı </a:t>
            </a:r>
            <a:r>
              <a:rPr lang="tr-TR" dirty="0" smtClean="0"/>
              <a:t>olmaktır.</a:t>
            </a:r>
          </a:p>
          <a:p>
            <a:r>
              <a:rPr lang="tr-TR" dirty="0" smtClean="0"/>
              <a:t> </a:t>
            </a:r>
            <a:r>
              <a:rPr lang="tr-TR" dirty="0"/>
              <a:t>Aristo’nun deyişiyle değer, kişilere “insanın işini” yapabilecek duruma </a:t>
            </a:r>
            <a:r>
              <a:rPr lang="tr-TR" dirty="0" smtClean="0"/>
              <a:t>gelmesi</a:t>
            </a:r>
            <a:r>
              <a:rPr lang="tr-TR" dirty="0"/>
              <a:t>, insana özgü diğer bütün etkinlikleri amaçlarına uygun </a:t>
            </a:r>
            <a:r>
              <a:rPr lang="tr-TR" dirty="0" smtClean="0"/>
              <a:t>gerçekleştirebilecek </a:t>
            </a:r>
            <a:r>
              <a:rPr lang="tr-TR" dirty="0"/>
              <a:t>duruma gelmesine yardımcı olmaktır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Başka bir ifadeyle kişilerin doğru </a:t>
            </a:r>
            <a:r>
              <a:rPr lang="tr-TR" dirty="0" smtClean="0"/>
              <a:t>bilmelerine</a:t>
            </a:r>
            <a:r>
              <a:rPr lang="tr-TR" dirty="0"/>
              <a:t>, doğru düşünmelerine, doğru değerlendirmelerine, doğru eylem </a:t>
            </a:r>
            <a:r>
              <a:rPr lang="tr-TR" dirty="0" smtClean="0"/>
              <a:t>içinde </a:t>
            </a:r>
            <a:r>
              <a:rPr lang="tr-TR" dirty="0"/>
              <a:t>olduklarını görebilmelerine yardımcı olmaktır (</a:t>
            </a:r>
            <a:r>
              <a:rPr lang="tr-TR" dirty="0" err="1"/>
              <a:t>Kuçaradi</a:t>
            </a:r>
            <a:r>
              <a:rPr lang="tr-TR" dirty="0"/>
              <a:t>, 1995). </a:t>
            </a:r>
            <a:endParaRPr lang="tr-TR" dirty="0" smtClean="0"/>
          </a:p>
          <a:p>
            <a:r>
              <a:rPr lang="tr-TR" dirty="0" smtClean="0"/>
              <a:t>Değerler</a:t>
            </a:r>
            <a:r>
              <a:rPr lang="tr-TR" dirty="0"/>
              <a:t>, </a:t>
            </a:r>
            <a:r>
              <a:rPr lang="tr-TR" dirty="0" smtClean="0"/>
              <a:t>insanların </a:t>
            </a:r>
            <a:r>
              <a:rPr lang="tr-TR" dirty="0"/>
              <a:t>tutum ve davranışlarını etkilemede, tutum ve davranışların </a:t>
            </a:r>
            <a:r>
              <a:rPr lang="tr-TR" dirty="0" smtClean="0"/>
              <a:t>belirlenmesinde </a:t>
            </a:r>
            <a:r>
              <a:rPr lang="tr-TR" dirty="0"/>
              <a:t>ve biçimlendirilmesinde önemli rol oynar (Dilmaç, 1999).</a:t>
            </a:r>
          </a:p>
        </p:txBody>
      </p:sp>
    </p:spTree>
    <p:extLst>
      <p:ext uri="{BB962C8B-B14F-4D97-AF65-F5344CB8AC3E}">
        <p14:creationId xmlns:p14="http://schemas.microsoft.com/office/powerpoint/2010/main" val="3444628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17430" y="850007"/>
            <a:ext cx="8886424" cy="5191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 smtClean="0">
                <a:solidFill>
                  <a:srgbClr val="92D050"/>
                </a:solidFill>
              </a:rPr>
              <a:t>DEĞER EĞİTİMİ</a:t>
            </a:r>
          </a:p>
          <a:p>
            <a:r>
              <a:rPr lang="tr-TR" b="1" dirty="0">
                <a:solidFill>
                  <a:schemeClr val="tx1"/>
                </a:solidFill>
              </a:rPr>
              <a:t>Değer eğitiminin geçmişi, 1920’li yıllarda Amerika’da kişilik eğitimi adı </a:t>
            </a:r>
            <a:r>
              <a:rPr lang="tr-TR" b="1" dirty="0" smtClean="0">
                <a:solidFill>
                  <a:schemeClr val="tx1"/>
                </a:solidFill>
              </a:rPr>
              <a:t>altında </a:t>
            </a:r>
            <a:r>
              <a:rPr lang="tr-TR" b="1" dirty="0">
                <a:solidFill>
                  <a:schemeClr val="tx1"/>
                </a:solidFill>
              </a:rPr>
              <a:t>yapılan çalışmalara dayanmaktadır. Değer eğitimi ile ilgili yapılan çalışmalar </a:t>
            </a:r>
            <a:r>
              <a:rPr lang="tr-TR" b="1" dirty="0" smtClean="0">
                <a:solidFill>
                  <a:schemeClr val="tx1"/>
                </a:solidFill>
              </a:rPr>
              <a:t>1970’li </a:t>
            </a:r>
            <a:r>
              <a:rPr lang="tr-TR" b="1" dirty="0">
                <a:solidFill>
                  <a:schemeClr val="tx1"/>
                </a:solidFill>
              </a:rPr>
              <a:t>yılların ortalarından sonra yaygınlaşarak yayına dönüşmüştür. </a:t>
            </a:r>
            <a:endParaRPr lang="tr-TR" b="1" dirty="0" smtClean="0">
              <a:solidFill>
                <a:schemeClr val="tx1"/>
              </a:solidFill>
            </a:endParaRPr>
          </a:p>
          <a:p>
            <a:r>
              <a:rPr lang="tr-TR" b="1" dirty="0" smtClean="0">
                <a:solidFill>
                  <a:schemeClr val="tx1"/>
                </a:solidFill>
              </a:rPr>
              <a:t>1990’lı yıllarda </a:t>
            </a:r>
            <a:r>
              <a:rPr lang="tr-TR" b="1" dirty="0">
                <a:solidFill>
                  <a:schemeClr val="tx1"/>
                </a:solidFill>
              </a:rPr>
              <a:t>toplumsal ve </a:t>
            </a:r>
            <a:r>
              <a:rPr lang="tr-TR" b="1" dirty="0" err="1">
                <a:solidFill>
                  <a:schemeClr val="tx1"/>
                </a:solidFill>
              </a:rPr>
              <a:t>ahlakî</a:t>
            </a:r>
            <a:r>
              <a:rPr lang="tr-TR" b="1" dirty="0">
                <a:solidFill>
                  <a:schemeClr val="tx1"/>
                </a:solidFill>
              </a:rPr>
              <a:t> değerlere verilen önem azalırken, bireysel uyum </a:t>
            </a:r>
            <a:r>
              <a:rPr lang="tr-TR" b="1" dirty="0" smtClean="0">
                <a:solidFill>
                  <a:schemeClr val="tx1"/>
                </a:solidFill>
              </a:rPr>
              <a:t>değerleri </a:t>
            </a:r>
            <a:r>
              <a:rPr lang="tr-TR" b="1" dirty="0">
                <a:solidFill>
                  <a:schemeClr val="tx1"/>
                </a:solidFill>
              </a:rPr>
              <a:t>ön plana çıkmıştır. Bu dönem sonrası ortaya çıkan toplumsal sorunlar </a:t>
            </a:r>
            <a:r>
              <a:rPr lang="tr-TR" b="1" dirty="0" smtClean="0">
                <a:solidFill>
                  <a:schemeClr val="tx1"/>
                </a:solidFill>
              </a:rPr>
              <a:t>değerler </a:t>
            </a:r>
            <a:r>
              <a:rPr lang="tr-TR" b="1" dirty="0">
                <a:solidFill>
                  <a:schemeClr val="tx1"/>
                </a:solidFill>
              </a:rPr>
              <a:t>ve ahlak eğitimini tekrar gündeme getirmiştir. </a:t>
            </a:r>
            <a:endParaRPr lang="tr-TR" b="1" dirty="0" smtClean="0">
              <a:solidFill>
                <a:schemeClr val="tx1"/>
              </a:solidFill>
            </a:endParaRPr>
          </a:p>
          <a:p>
            <a:r>
              <a:rPr lang="tr-TR" b="1" dirty="0" smtClean="0">
                <a:solidFill>
                  <a:schemeClr val="tx1"/>
                </a:solidFill>
              </a:rPr>
              <a:t>Aileler</a:t>
            </a:r>
            <a:r>
              <a:rPr lang="tr-TR" b="1" dirty="0">
                <a:solidFill>
                  <a:schemeClr val="tx1"/>
                </a:solidFill>
              </a:rPr>
              <a:t>, eğitimciler ve </a:t>
            </a:r>
            <a:r>
              <a:rPr lang="tr-TR" b="1" dirty="0" smtClean="0">
                <a:solidFill>
                  <a:schemeClr val="tx1"/>
                </a:solidFill>
              </a:rPr>
              <a:t>toplum </a:t>
            </a:r>
            <a:r>
              <a:rPr lang="tr-TR" b="1" dirty="0">
                <a:solidFill>
                  <a:schemeClr val="tx1"/>
                </a:solidFill>
              </a:rPr>
              <a:t>liderleri bu olumsuz gelişmeler karşısında okullarda ahlak ve değerler </a:t>
            </a:r>
            <a:r>
              <a:rPr lang="tr-TR" b="1" dirty="0" smtClean="0">
                <a:solidFill>
                  <a:schemeClr val="tx1"/>
                </a:solidFill>
              </a:rPr>
              <a:t>eğitimini </a:t>
            </a:r>
            <a:r>
              <a:rPr lang="tr-TR" b="1" dirty="0">
                <a:solidFill>
                  <a:schemeClr val="tx1"/>
                </a:solidFill>
              </a:rPr>
              <a:t>tekrar vurgulamaya başlamışlardır (Demircioğlu ve Tokdemir, 2008). </a:t>
            </a:r>
          </a:p>
        </p:txBody>
      </p:sp>
    </p:spTree>
    <p:extLst>
      <p:ext uri="{BB962C8B-B14F-4D97-AF65-F5344CB8AC3E}">
        <p14:creationId xmlns:p14="http://schemas.microsoft.com/office/powerpoint/2010/main" val="1960466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27279" y="1893194"/>
            <a:ext cx="8630058" cy="3799268"/>
          </a:xfrm>
        </p:spPr>
        <p:txBody>
          <a:bodyPr>
            <a:normAutofit/>
          </a:bodyPr>
          <a:lstStyle/>
          <a:p>
            <a:r>
              <a:rPr lang="tr-TR" dirty="0"/>
              <a:t>Değerler eğitimi toplumsal yaşamı oluşturan, bireyleri birbirine bağlayan, </a:t>
            </a:r>
            <a:r>
              <a:rPr lang="tr-TR" dirty="0" smtClean="0"/>
              <a:t>gelişmeyi</a:t>
            </a:r>
            <a:r>
              <a:rPr lang="tr-TR" dirty="0"/>
              <a:t>, mutluluğu ve huzuru sağlayan, risk ve tehditlerden koruyan ahlaki, </a:t>
            </a:r>
            <a:r>
              <a:rPr lang="tr-TR" dirty="0" smtClean="0"/>
              <a:t>insani</a:t>
            </a:r>
            <a:r>
              <a:rPr lang="tr-TR" dirty="0"/>
              <a:t>, sosyal ve manevi değerlerin bireylere kazandırılması ve aktarılması sürecidir </a:t>
            </a:r>
            <a:r>
              <a:rPr lang="tr-TR" dirty="0" smtClean="0"/>
              <a:t>(</a:t>
            </a:r>
            <a:r>
              <a:rPr lang="tr-TR" dirty="0"/>
              <a:t>MEB, 2010). </a:t>
            </a:r>
            <a:endParaRPr lang="tr-TR" dirty="0" smtClean="0"/>
          </a:p>
          <a:p>
            <a:r>
              <a:rPr lang="tr-TR" dirty="0" smtClean="0"/>
              <a:t>Değerler </a:t>
            </a:r>
            <a:r>
              <a:rPr lang="tr-TR" dirty="0"/>
              <a:t>eğitimi bireyin kendini tanımasını, kendi ile uyum içinde </a:t>
            </a:r>
            <a:r>
              <a:rPr lang="tr-TR" dirty="0" smtClean="0"/>
              <a:t>olmasını</a:t>
            </a:r>
            <a:r>
              <a:rPr lang="tr-TR" dirty="0"/>
              <a:t>, düşünüş ve eylemlerinde tutarlı olmasını sağlayan özelliklerin </a:t>
            </a:r>
            <a:r>
              <a:rPr lang="tr-TR" dirty="0" smtClean="0"/>
              <a:t>kazandırılması </a:t>
            </a:r>
            <a:r>
              <a:rPr lang="tr-TR" dirty="0"/>
              <a:t>için bilinçli ve planlı öğrenme ortamlarının oluşturulmasıdır. </a:t>
            </a:r>
            <a:endParaRPr lang="tr-TR" dirty="0" smtClean="0"/>
          </a:p>
          <a:p>
            <a:r>
              <a:rPr lang="tr-TR" dirty="0"/>
              <a:t>Değerler eğitimi, öğrencilerin iç motivasyonlarını geliştirmelerine, neyin doğru olduğuna yönelik yorum yapmalarına ve bunu davranışa dönüştürmelerine olanak sağlar (Akbaş, 2008).</a:t>
            </a:r>
          </a:p>
          <a:p>
            <a:endParaRPr lang="tr-TR" dirty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136699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69701" y="1223493"/>
            <a:ext cx="8604301" cy="48178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Değer </a:t>
            </a: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Eğitiminde Ailenin Rolü</a:t>
            </a:r>
          </a:p>
          <a:p>
            <a:r>
              <a:rPr lang="tr-TR" dirty="0"/>
              <a:t>Aile bireyleri arasındaki yakın ve sıcak iletişim, çocukların maddi </a:t>
            </a:r>
            <a:r>
              <a:rPr lang="tr-TR" dirty="0" err="1"/>
              <a:t>gereksinimleri</a:t>
            </a:r>
            <a:r>
              <a:rPr lang="tr-TR" dirty="0"/>
              <a:t> kadar psikolojik ve manevi yönden tatmini açısından büyük önem taşır. </a:t>
            </a:r>
          </a:p>
          <a:p>
            <a:r>
              <a:rPr lang="tr-TR" dirty="0"/>
              <a:t>Bu aynı zamanda anne, baba ve diğer bireylerin ilk rol modelleri olarak </a:t>
            </a:r>
            <a:r>
              <a:rPr lang="tr-TR" dirty="0" smtClean="0"/>
              <a:t>çocuğun hayatında </a:t>
            </a:r>
            <a:r>
              <a:rPr lang="tr-TR" dirty="0"/>
              <a:t>yer almasını sağlar. Çocuğun vicdanı, anne baba ve diğer aile </a:t>
            </a:r>
            <a:r>
              <a:rPr lang="tr-TR" dirty="0" smtClean="0"/>
              <a:t>büyüklerinin </a:t>
            </a:r>
            <a:r>
              <a:rPr lang="tr-TR" dirty="0"/>
              <a:t>kuralları ile şekillenmeye başlar. Bu yüzden aile iyinin, doğrunun, güzelin </a:t>
            </a:r>
            <a:r>
              <a:rPr lang="tr-TR" dirty="0" smtClean="0"/>
              <a:t>kutsalın </a:t>
            </a:r>
            <a:r>
              <a:rPr lang="tr-TR" dirty="0"/>
              <a:t>fark edilmesi ve ortak bir yaşam süreci içerisinde öğrenilip içselleştirilmesinde en etkili kaynak olarak yerini korur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Çocuk kendi bilişsel ve duygusal </a:t>
            </a:r>
            <a:r>
              <a:rPr lang="tr-TR" dirty="0" smtClean="0"/>
              <a:t>kaynaklarını </a:t>
            </a:r>
            <a:r>
              <a:rPr lang="tr-TR" dirty="0"/>
              <a:t>bağımsız olarak yönetme becerisini gösterecek bir zamana kadar, </a:t>
            </a:r>
            <a:r>
              <a:rPr lang="tr-TR" dirty="0" smtClean="0"/>
              <a:t>aile </a:t>
            </a:r>
            <a:r>
              <a:rPr lang="tr-TR" dirty="0"/>
              <a:t>değerlerine bağlı olarak hayatını sürdürür. </a:t>
            </a:r>
          </a:p>
        </p:txBody>
      </p:sp>
    </p:spTree>
    <p:extLst>
      <p:ext uri="{BB962C8B-B14F-4D97-AF65-F5344CB8AC3E}">
        <p14:creationId xmlns:p14="http://schemas.microsoft.com/office/powerpoint/2010/main" val="3989451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40157" y="1043189"/>
            <a:ext cx="9066727" cy="4998173"/>
          </a:xfrm>
        </p:spPr>
        <p:txBody>
          <a:bodyPr/>
          <a:lstStyle/>
          <a:p>
            <a:r>
              <a:rPr lang="tr-TR" dirty="0"/>
              <a:t>Hatta çocuğun ailede öğrendiği </a:t>
            </a:r>
            <a:r>
              <a:rPr lang="tr-TR" dirty="0" smtClean="0"/>
              <a:t>pek </a:t>
            </a:r>
            <a:r>
              <a:rPr lang="tr-TR" dirty="0"/>
              <a:t>çok davranış kuralı ve örneği hayatının sonuna kadar ona rehberlik eder. </a:t>
            </a:r>
          </a:p>
          <a:p>
            <a:r>
              <a:rPr lang="tr-TR" dirty="0"/>
              <a:t>Bunları zaman içerisinde geliştirip, genişletir; değiştirip yenilerini koyduğu da </a:t>
            </a:r>
            <a:r>
              <a:rPr lang="tr-TR" dirty="0" smtClean="0"/>
              <a:t>olur </a:t>
            </a:r>
            <a:r>
              <a:rPr lang="tr-TR" dirty="0"/>
              <a:t>(</a:t>
            </a:r>
            <a:r>
              <a:rPr lang="tr-TR" dirty="0" err="1"/>
              <a:t>Hökelekli</a:t>
            </a:r>
            <a:r>
              <a:rPr lang="tr-TR" dirty="0"/>
              <a:t>, 2011).</a:t>
            </a:r>
          </a:p>
          <a:p>
            <a:r>
              <a:rPr lang="tr-TR" dirty="0"/>
              <a:t>Aydın’a göre (2015); nitelikli bir değer eğitimi için ailenin aşağıdaki ilkelere </a:t>
            </a:r>
            <a:r>
              <a:rPr lang="tr-TR" dirty="0" smtClean="0"/>
              <a:t>sahip </a:t>
            </a:r>
            <a:r>
              <a:rPr lang="tr-TR" dirty="0"/>
              <a:t>olması </a:t>
            </a:r>
            <a:r>
              <a:rPr lang="tr-TR" dirty="0" smtClean="0"/>
              <a:t>gerekir;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Saygı İlkesi</a:t>
            </a:r>
          </a:p>
          <a:p>
            <a:r>
              <a:rPr lang="tr-TR" dirty="0"/>
              <a:t>Aile içinde en temel ilkelerden biri saygıdır. Sağlıklı ilişkilerde saygı bir </a:t>
            </a:r>
            <a:r>
              <a:rPr lang="tr-TR" dirty="0" smtClean="0"/>
              <a:t>zorunluluktur</a:t>
            </a:r>
            <a:r>
              <a:rPr lang="tr-TR" dirty="0"/>
              <a:t>. Karşımızdaki kişinin varlığını kabul etmek, onun değerinin farkında </a:t>
            </a:r>
            <a:r>
              <a:rPr lang="tr-TR" dirty="0" smtClean="0"/>
              <a:t>olmak </a:t>
            </a:r>
            <a:r>
              <a:rPr lang="tr-TR" dirty="0"/>
              <a:t>ve ona rastgele davranmamak saygının özünü oluşturur. </a:t>
            </a:r>
            <a:endParaRPr lang="tr-TR" dirty="0" smtClean="0"/>
          </a:p>
          <a:p>
            <a:r>
              <a:rPr lang="tr-TR" dirty="0" smtClean="0"/>
              <a:t>Bizim </a:t>
            </a:r>
            <a:r>
              <a:rPr lang="tr-TR" dirty="0"/>
              <a:t>kültürde </a:t>
            </a:r>
            <a:r>
              <a:rPr lang="tr-TR" dirty="0" smtClean="0"/>
              <a:t>saygı </a:t>
            </a:r>
            <a:r>
              <a:rPr lang="tr-TR" dirty="0"/>
              <a:t>daha çok aşağıdan yukarıya gösterilen bir dizi davranış ritüeli olarak </a:t>
            </a:r>
            <a:r>
              <a:rPr lang="tr-TR" dirty="0" smtClean="0"/>
              <a:t>algılanır</a:t>
            </a:r>
            <a:r>
              <a:rPr lang="tr-TR" dirty="0"/>
              <a:t>. </a:t>
            </a:r>
            <a:r>
              <a:rPr lang="tr-TR" dirty="0" smtClean="0"/>
              <a:t>Oysa saygı </a:t>
            </a:r>
            <a:r>
              <a:rPr lang="tr-TR" dirty="0"/>
              <a:t>esas itibariyle varoluştan gelir ve bütün varlığa gösterilir.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35265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85611" y="2047741"/>
            <a:ext cx="9646276" cy="5165599"/>
          </a:xfrm>
        </p:spPr>
        <p:txBody>
          <a:bodyPr/>
          <a:lstStyle/>
          <a:p>
            <a:r>
              <a:rPr lang="tr-TR" dirty="0"/>
              <a:t>Bu nedenle, “</a:t>
            </a:r>
            <a:r>
              <a:rPr lang="tr-TR" dirty="0" err="1"/>
              <a:t>statüsel</a:t>
            </a:r>
            <a:r>
              <a:rPr lang="tr-TR" dirty="0"/>
              <a:t> saygı” değil, “varoluşsal saygı” aile değeri haline </a:t>
            </a:r>
            <a:r>
              <a:rPr lang="tr-TR" dirty="0" smtClean="0"/>
              <a:t>gelmelidir</a:t>
            </a:r>
            <a:r>
              <a:rPr lang="tr-TR" dirty="0"/>
              <a:t>. Her aile bireyi saygıyı hak eder. Tüm aile bireyleri birbirine gereken özeni </a:t>
            </a:r>
            <a:r>
              <a:rPr lang="tr-TR" dirty="0" smtClean="0"/>
              <a:t>göstermelidir</a:t>
            </a:r>
            <a:r>
              <a:rPr lang="tr-TR" dirty="0"/>
              <a:t>. </a:t>
            </a:r>
            <a:endParaRPr lang="tr-TR" dirty="0" smtClean="0"/>
          </a:p>
          <a:p>
            <a:r>
              <a:rPr lang="tr-TR" dirty="0" smtClean="0"/>
              <a:t>Bir </a:t>
            </a:r>
            <a:r>
              <a:rPr lang="tr-TR" dirty="0"/>
              <a:t>anne-baba, aile ortamında saygıyı açık seçik bir değer olarak </a:t>
            </a:r>
            <a:r>
              <a:rPr lang="tr-TR" dirty="0" smtClean="0"/>
              <a:t>yaşar </a:t>
            </a:r>
            <a:r>
              <a:rPr lang="tr-TR" dirty="0"/>
              <a:t>ve yaşattırırsa, çocuğun kişilik gelişimine en büyük yatırımı yapmış olur.</a:t>
            </a:r>
          </a:p>
        </p:txBody>
      </p:sp>
    </p:spTree>
    <p:extLst>
      <p:ext uri="{BB962C8B-B14F-4D97-AF65-F5344CB8AC3E}">
        <p14:creationId xmlns:p14="http://schemas.microsoft.com/office/powerpoint/2010/main" val="4027503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46976" y="1326523"/>
            <a:ext cx="9710670" cy="4714839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Koşulsuz sevgi ilkesi</a:t>
            </a:r>
          </a:p>
          <a:p>
            <a:r>
              <a:rPr lang="tr-TR" dirty="0"/>
              <a:t>Aile bütünlüğü sevgiden geçer. Annenin babaya, babanın anneye, </a:t>
            </a:r>
            <a:r>
              <a:rPr lang="tr-TR" dirty="0" smtClean="0"/>
              <a:t>anne-babanın </a:t>
            </a:r>
            <a:r>
              <a:rPr lang="tr-TR" dirty="0"/>
              <a:t>çocuğa, çocuğun anne-babaya göstereceği sevgi, ailenin duygusal </a:t>
            </a:r>
            <a:r>
              <a:rPr lang="tr-TR" dirty="0" smtClean="0"/>
              <a:t>atmosferini </a:t>
            </a:r>
            <a:r>
              <a:rPr lang="tr-TR" dirty="0"/>
              <a:t>oluşturur. </a:t>
            </a:r>
            <a:endParaRPr lang="tr-TR" dirty="0" smtClean="0"/>
          </a:p>
          <a:p>
            <a:r>
              <a:rPr lang="tr-TR" dirty="0" smtClean="0"/>
              <a:t> </a:t>
            </a:r>
            <a:r>
              <a:rPr lang="tr-TR" dirty="0"/>
              <a:t>Anne-babanın hem birbirine hem de çocuğuna sevgi </a:t>
            </a:r>
            <a:r>
              <a:rPr lang="tr-TR" dirty="0" smtClean="0"/>
              <a:t>aktarımında </a:t>
            </a:r>
            <a:r>
              <a:rPr lang="tr-TR" dirty="0"/>
              <a:t>koşulsuz ve cömert davranması gerekir. Bir çocuk doğduğu andan </a:t>
            </a:r>
            <a:r>
              <a:rPr lang="tr-TR" dirty="0" smtClean="0"/>
              <a:t>itibaren </a:t>
            </a:r>
            <a:r>
              <a:rPr lang="tr-TR" dirty="0"/>
              <a:t>anne-babasından koşulsuz kabul, ilgi ve sevgi görürse, ruhsal açıdan </a:t>
            </a:r>
            <a:r>
              <a:rPr lang="tr-TR" dirty="0" smtClean="0"/>
              <a:t>sağlıklı </a:t>
            </a:r>
            <a:r>
              <a:rPr lang="tr-TR" dirty="0"/>
              <a:t>olur. Bu nedenle, anne-babaların çocuklarına “Küstüm sana, </a:t>
            </a:r>
            <a:r>
              <a:rPr lang="tr-TR" dirty="0" smtClean="0"/>
              <a:t>konuşmuyorum</a:t>
            </a:r>
            <a:r>
              <a:rPr lang="tr-TR" dirty="0"/>
              <a:t>”, “Böyle yaparsan seni sevmem” gibi hem gereksiz hem de gerçek dışı </a:t>
            </a:r>
            <a:r>
              <a:rPr lang="tr-TR" dirty="0" smtClean="0"/>
              <a:t>cümleler </a:t>
            </a:r>
            <a:r>
              <a:rPr lang="tr-TR" dirty="0"/>
              <a:t>söylemesi doğru değildir. Bu tür cümleler, çocuğun duygusal güvenlik </a:t>
            </a:r>
            <a:r>
              <a:rPr lang="tr-TR" dirty="0" smtClean="0"/>
              <a:t>alanını </a:t>
            </a:r>
            <a:r>
              <a:rPr lang="tr-TR" dirty="0"/>
              <a:t>tehdit eder. </a:t>
            </a:r>
          </a:p>
        </p:txBody>
      </p:sp>
    </p:spTree>
    <p:extLst>
      <p:ext uri="{BB962C8B-B14F-4D97-AF65-F5344CB8AC3E}">
        <p14:creationId xmlns:p14="http://schemas.microsoft.com/office/powerpoint/2010/main" val="1722192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01520" y="914401"/>
            <a:ext cx="8873545" cy="5126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İletişime açık olma ilkesi</a:t>
            </a:r>
          </a:p>
          <a:p>
            <a:r>
              <a:rPr lang="tr-TR" dirty="0"/>
              <a:t>İlişki ile iletişim aynı şey değildir. Aynı ailenin üyesi olanlar kaçınılmaz </a:t>
            </a:r>
            <a:r>
              <a:rPr lang="tr-TR" dirty="0" smtClean="0"/>
              <a:t>olarak </a:t>
            </a:r>
            <a:r>
              <a:rPr lang="tr-TR" dirty="0"/>
              <a:t>bir ilişki içindedirler. Ancak, bu ilişki halinde olma, onların iletişim halinde </a:t>
            </a:r>
            <a:r>
              <a:rPr lang="tr-TR" dirty="0" smtClean="0"/>
              <a:t>oldukları </a:t>
            </a:r>
            <a:r>
              <a:rPr lang="tr-TR" dirty="0"/>
              <a:t>anlamına gelmez. </a:t>
            </a:r>
            <a:endParaRPr lang="tr-TR" dirty="0" smtClean="0"/>
          </a:p>
          <a:p>
            <a:r>
              <a:rPr lang="tr-TR" dirty="0" smtClean="0"/>
              <a:t>Aile </a:t>
            </a:r>
            <a:r>
              <a:rPr lang="tr-TR" dirty="0"/>
              <a:t>bireylerinin gerçek anlamda iletişim kuruyor </a:t>
            </a:r>
            <a:r>
              <a:rPr lang="tr-TR" dirty="0" smtClean="0"/>
              <a:t>olmaları </a:t>
            </a:r>
            <a:r>
              <a:rPr lang="tr-TR" dirty="0"/>
              <a:t>çok önemlidir. Gerçek iletişimin temeli de “samimiyet” ve “</a:t>
            </a:r>
            <a:r>
              <a:rPr lang="tr-TR" dirty="0" smtClean="0"/>
              <a:t>anlama üzerine </a:t>
            </a:r>
            <a:r>
              <a:rPr lang="tr-TR" dirty="0"/>
              <a:t>kuruludur. </a:t>
            </a:r>
            <a:endParaRPr lang="tr-TR" dirty="0" smtClean="0"/>
          </a:p>
          <a:p>
            <a:r>
              <a:rPr lang="tr-TR" dirty="0" smtClean="0"/>
              <a:t>Ailedeki </a:t>
            </a:r>
            <a:r>
              <a:rPr lang="tr-TR" dirty="0"/>
              <a:t>herkes, birbirinin konuşma ve kendini ifade etme </a:t>
            </a:r>
            <a:r>
              <a:rPr lang="tr-TR" dirty="0" smtClean="0"/>
              <a:t>hakkına </a:t>
            </a:r>
            <a:r>
              <a:rPr lang="tr-TR" dirty="0"/>
              <a:t>saygı göstermelidir. Bir aile üyesi konuştuğunda da, diğer aile üyeleri onu </a:t>
            </a:r>
            <a:r>
              <a:rPr lang="tr-TR" dirty="0" smtClean="0"/>
              <a:t>gerçekten </a:t>
            </a:r>
            <a:r>
              <a:rPr lang="tr-TR" dirty="0"/>
              <a:t>anlama niyetiyle dinlemelidirler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Her aile üyesi, diğer aile </a:t>
            </a:r>
            <a:r>
              <a:rPr lang="tr-TR" dirty="0" smtClean="0"/>
              <a:t>üyelerinden </a:t>
            </a:r>
            <a:r>
              <a:rPr lang="tr-TR" dirty="0"/>
              <a:t>farklı da olsa görüşlerini özgürce söyleyebilmelidir. Bir sorun yaşandığında </a:t>
            </a:r>
            <a:r>
              <a:rPr lang="tr-TR" dirty="0" smtClean="0"/>
              <a:t>da </a:t>
            </a:r>
            <a:r>
              <a:rPr lang="tr-TR" dirty="0"/>
              <a:t>dolaylı yollarla değil, doğrudan iletişim kurarak çözüme gidilmelidir. </a:t>
            </a:r>
          </a:p>
        </p:txBody>
      </p:sp>
    </p:spTree>
    <p:extLst>
      <p:ext uri="{BB962C8B-B14F-4D97-AF65-F5344CB8AC3E}">
        <p14:creationId xmlns:p14="http://schemas.microsoft.com/office/powerpoint/2010/main" val="37555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11368" y="940159"/>
            <a:ext cx="9028091" cy="5101204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Sorumluluk ilkesi</a:t>
            </a:r>
          </a:p>
          <a:p>
            <a:r>
              <a:rPr lang="tr-TR" dirty="0"/>
              <a:t>Her aile üyesi, kendi rolüne uygun olarak bazı sorumlulukları yerine </a:t>
            </a:r>
            <a:r>
              <a:rPr lang="tr-TR" dirty="0" smtClean="0"/>
              <a:t>getirmek </a:t>
            </a:r>
            <a:r>
              <a:rPr lang="tr-TR" dirty="0"/>
              <a:t>zorundadır. Her gün yemek yapmak, aileye gelir sağlamak, okula gitmek, </a:t>
            </a:r>
            <a:r>
              <a:rPr lang="tr-TR" dirty="0" smtClean="0"/>
              <a:t>oyuncakları </a:t>
            </a:r>
            <a:r>
              <a:rPr lang="tr-TR" dirty="0"/>
              <a:t>toplamak, ödev yapmak, evin temizliğini yapmak gibi </a:t>
            </a:r>
            <a:r>
              <a:rPr lang="tr-TR" dirty="0" smtClean="0"/>
              <a:t>sorumluluklarla </a:t>
            </a:r>
            <a:r>
              <a:rPr lang="tr-TR" dirty="0"/>
              <a:t>karşı karşıyayız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Ortak bir yaşam alanı oluşturmak ve birlikte yaşayabilmek </a:t>
            </a:r>
            <a:r>
              <a:rPr lang="tr-TR" dirty="0" smtClean="0"/>
              <a:t>için </a:t>
            </a:r>
            <a:r>
              <a:rPr lang="tr-TR" dirty="0"/>
              <a:t>bu sorumlulukların yerine getirilmesi gerekir. Bu sorumlulukların ne </a:t>
            </a:r>
            <a:r>
              <a:rPr lang="tr-TR" dirty="0" smtClean="0"/>
              <a:t>olacağı </a:t>
            </a:r>
            <a:r>
              <a:rPr lang="tr-TR" dirty="0"/>
              <a:t>ve sınırları her aileye göre farklılaşabilir. </a:t>
            </a:r>
            <a:endParaRPr lang="tr-TR" dirty="0" smtClean="0"/>
          </a:p>
          <a:p>
            <a:r>
              <a:rPr lang="tr-TR" dirty="0" smtClean="0"/>
              <a:t>Önemli olan , her </a:t>
            </a:r>
            <a:r>
              <a:rPr lang="tr-TR" dirty="0"/>
              <a:t>aile üyesinin </a:t>
            </a:r>
            <a:r>
              <a:rPr lang="tr-TR" dirty="0" smtClean="0"/>
              <a:t>sorumluluk </a:t>
            </a:r>
            <a:r>
              <a:rPr lang="tr-TR" dirty="0"/>
              <a:t>kavramını içselleştirmesi ve üzerine düşen sorumlulukların farkında </a:t>
            </a:r>
            <a:r>
              <a:rPr lang="tr-TR" dirty="0" smtClean="0"/>
              <a:t>olmasıdır</a:t>
            </a:r>
            <a:r>
              <a:rPr lang="tr-TR" dirty="0"/>
              <a:t>. Zaman zaman aile toplantıları yaparak bu sorumlulukların gözden </a:t>
            </a:r>
            <a:r>
              <a:rPr lang="tr-TR" dirty="0" smtClean="0"/>
              <a:t>geçirilmesinde </a:t>
            </a:r>
            <a:r>
              <a:rPr lang="tr-TR" dirty="0"/>
              <a:t>de yarar vardır.</a:t>
            </a:r>
          </a:p>
        </p:txBody>
      </p:sp>
    </p:spTree>
    <p:extLst>
      <p:ext uri="{BB962C8B-B14F-4D97-AF65-F5344CB8AC3E}">
        <p14:creationId xmlns:p14="http://schemas.microsoft.com/office/powerpoint/2010/main" val="3161856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4247" y="1068947"/>
            <a:ext cx="9272789" cy="4972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Kararlara katılma ilkesi</a:t>
            </a:r>
          </a:p>
          <a:p>
            <a:r>
              <a:rPr lang="tr-TR" dirty="0"/>
              <a:t>Her aile üyesi, gerek kendi bireysel alanında, gerekse ailenin ortak yaşam </a:t>
            </a:r>
            <a:r>
              <a:rPr lang="tr-TR" dirty="0" smtClean="0"/>
              <a:t>alanında </a:t>
            </a:r>
            <a:r>
              <a:rPr lang="tr-TR" dirty="0"/>
              <a:t>karar verme ve kararlara katılma hakkına sahip olmalıdır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Hangi yemek </a:t>
            </a:r>
            <a:r>
              <a:rPr lang="tr-TR" dirty="0" smtClean="0"/>
              <a:t>yenecek</a:t>
            </a:r>
            <a:r>
              <a:rPr lang="tr-TR" dirty="0"/>
              <a:t>, hangi televizyon programı izlenecek, ne giyilecek gibi bir çok konuda </a:t>
            </a:r>
            <a:r>
              <a:rPr lang="tr-TR" dirty="0" smtClean="0"/>
              <a:t>karar </a:t>
            </a:r>
            <a:r>
              <a:rPr lang="tr-TR" dirty="0"/>
              <a:t>vermek zorunda kalırız. Eğer söz konusu konu, ailenin ortak faaliyet </a:t>
            </a:r>
            <a:r>
              <a:rPr lang="tr-TR" dirty="0" smtClean="0"/>
              <a:t>alanına </a:t>
            </a:r>
            <a:r>
              <a:rPr lang="tr-TR" dirty="0"/>
              <a:t>giriyorsa, herkes fikrini </a:t>
            </a:r>
            <a:r>
              <a:rPr lang="tr-TR" dirty="0" smtClean="0"/>
              <a:t>söyleyebilmelidir.</a:t>
            </a:r>
          </a:p>
          <a:p>
            <a:r>
              <a:rPr lang="tr-TR" dirty="0"/>
              <a:t>Anne-babaların çocuklara bu değerleri kazandırmak için şunları yapması </a:t>
            </a:r>
            <a:r>
              <a:rPr lang="tr-TR" dirty="0" smtClean="0"/>
              <a:t>gerekir</a:t>
            </a:r>
            <a:r>
              <a:rPr lang="tr-TR" dirty="0"/>
              <a:t>:</a:t>
            </a:r>
          </a:p>
          <a:p>
            <a:r>
              <a:rPr lang="tr-TR" dirty="0" smtClean="0"/>
              <a:t>Kendi </a:t>
            </a:r>
            <a:r>
              <a:rPr lang="tr-TR" dirty="0"/>
              <a:t>aile felsefelerini ve değerlerini açıklığa kavuşturmalı ve bunu </a:t>
            </a:r>
            <a:r>
              <a:rPr lang="tr-TR" dirty="0" smtClean="0"/>
              <a:t>çocuklarıyla </a:t>
            </a:r>
            <a:r>
              <a:rPr lang="tr-TR" dirty="0"/>
              <a:t>paylaşmalıdırlar.</a:t>
            </a:r>
          </a:p>
          <a:p>
            <a:r>
              <a:rPr lang="tr-TR" dirty="0" smtClean="0"/>
              <a:t>Anne </a:t>
            </a:r>
            <a:r>
              <a:rPr lang="tr-TR" dirty="0"/>
              <a:t>ve baba, kendi ilişkilerinde de aile değerlerine uygun hareket </a:t>
            </a:r>
            <a:r>
              <a:rPr lang="tr-TR" dirty="0" smtClean="0"/>
              <a:t>etmelidirler</a:t>
            </a:r>
            <a:r>
              <a:rPr lang="tr-TR" dirty="0"/>
              <a:t>.</a:t>
            </a:r>
          </a:p>
          <a:p>
            <a:r>
              <a:rPr lang="tr-TR" dirty="0" smtClean="0"/>
              <a:t>Çocuklarla </a:t>
            </a:r>
            <a:r>
              <a:rPr lang="tr-TR" dirty="0"/>
              <a:t>kurulacak ilişkilerde bu değerler esas alınmalıdır.</a:t>
            </a:r>
          </a:p>
          <a:p>
            <a:r>
              <a:rPr lang="tr-TR" dirty="0" smtClean="0"/>
              <a:t>Aile </a:t>
            </a:r>
            <a:r>
              <a:rPr lang="tr-TR" dirty="0"/>
              <a:t>toplantılarında zaman zaman bu değerlerden söz edilmeli ve aile </a:t>
            </a:r>
            <a:r>
              <a:rPr lang="tr-TR" dirty="0" smtClean="0"/>
              <a:t>değerleri </a:t>
            </a:r>
            <a:r>
              <a:rPr lang="tr-TR" dirty="0"/>
              <a:t>hakkında sohbet edilmelidir.</a:t>
            </a:r>
          </a:p>
        </p:txBody>
      </p:sp>
    </p:spTree>
    <p:extLst>
      <p:ext uri="{BB962C8B-B14F-4D97-AF65-F5344CB8AC3E}">
        <p14:creationId xmlns:p14="http://schemas.microsoft.com/office/powerpoint/2010/main" val="3963806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46975" y="1262129"/>
            <a:ext cx="9247031" cy="4779233"/>
          </a:xfrm>
        </p:spPr>
        <p:txBody>
          <a:bodyPr/>
          <a:lstStyle/>
          <a:p>
            <a:r>
              <a:rPr lang="tr-TR" dirty="0" err="1"/>
              <a:t>Aile’de</a:t>
            </a:r>
            <a:r>
              <a:rPr lang="tr-TR" dirty="0"/>
              <a:t> çocuğun yanında söylenen her söz, gösterilen her davranış ve tutum </a:t>
            </a:r>
            <a:r>
              <a:rPr lang="tr-TR" dirty="0" smtClean="0"/>
              <a:t>çocuğun </a:t>
            </a:r>
            <a:r>
              <a:rPr lang="tr-TR" dirty="0"/>
              <a:t>bir yetişkin olarak gelecekte sahip olacağı değerlerin </a:t>
            </a:r>
            <a:r>
              <a:rPr lang="tr-TR" dirty="0" smtClean="0"/>
              <a:t>belirleyicilerinden </a:t>
            </a:r>
            <a:r>
              <a:rPr lang="tr-TR" dirty="0"/>
              <a:t>biridir. </a:t>
            </a:r>
            <a:endParaRPr lang="tr-TR" dirty="0" smtClean="0"/>
          </a:p>
          <a:p>
            <a:r>
              <a:rPr lang="tr-TR" dirty="0" smtClean="0"/>
              <a:t>Şöyle </a:t>
            </a:r>
            <a:r>
              <a:rPr lang="tr-TR" dirty="0"/>
              <a:t>bir örnek olay düşünelim: “çocuk, 5 yaşında ve karşı komşu </a:t>
            </a:r>
            <a:r>
              <a:rPr lang="tr-TR" dirty="0" smtClean="0"/>
              <a:t>bir </a:t>
            </a:r>
            <a:r>
              <a:rPr lang="tr-TR" dirty="0"/>
              <a:t>fincan kahve istedi. Anne, üzgünüm kahvemiz yok </a:t>
            </a:r>
            <a:r>
              <a:rPr lang="tr-TR" dirty="0" smtClean="0"/>
              <a:t>dedi. Çocuk</a:t>
            </a:r>
            <a:r>
              <a:rPr lang="tr-TR" dirty="0"/>
              <a:t>, annesinin </a:t>
            </a:r>
            <a:r>
              <a:rPr lang="tr-TR" dirty="0" smtClean="0"/>
              <a:t>eteğini </a:t>
            </a:r>
            <a:r>
              <a:rPr lang="tr-TR" dirty="0"/>
              <a:t>çekiştirerek, babanın dün kahve aldığını söyler ve anne kızarak geri </a:t>
            </a:r>
            <a:r>
              <a:rPr lang="tr-TR" dirty="0" smtClean="0"/>
              <a:t>zekalı </a:t>
            </a:r>
            <a:r>
              <a:rPr lang="tr-TR" dirty="0"/>
              <a:t>çocuğum, o kahve değil kaka diyerek tepki gösterir”. </a:t>
            </a:r>
            <a:endParaRPr lang="tr-TR" dirty="0" smtClean="0"/>
          </a:p>
          <a:p>
            <a:r>
              <a:rPr lang="tr-TR" dirty="0" smtClean="0"/>
              <a:t>Böyle </a:t>
            </a:r>
            <a:r>
              <a:rPr lang="tr-TR" dirty="0"/>
              <a:t>bir örnek </a:t>
            </a:r>
            <a:r>
              <a:rPr lang="tr-TR" dirty="0" smtClean="0"/>
              <a:t>olayın </a:t>
            </a:r>
            <a:r>
              <a:rPr lang="tr-TR" dirty="0"/>
              <a:t>öncesinde ve sonrasında, bu tür yaşantılar, çocuğun dayanışma, paylaşma, </a:t>
            </a:r>
            <a:r>
              <a:rPr lang="tr-TR" dirty="0" smtClean="0"/>
              <a:t>dürüstlük </a:t>
            </a:r>
            <a:r>
              <a:rPr lang="tr-TR" dirty="0"/>
              <a:t>gibi değerleri kazanmasını olumlu etkileyebilir mi? Bu konuyu ve </a:t>
            </a:r>
            <a:r>
              <a:rPr lang="tr-TR" dirty="0" smtClean="0"/>
              <a:t>benzer </a:t>
            </a:r>
            <a:r>
              <a:rPr lang="tr-TR" dirty="0"/>
              <a:t>örnek olayları sınıfta tartışarak, ailenin değer eğitimini ve sonuçlarını </a:t>
            </a:r>
            <a:r>
              <a:rPr lang="tr-TR" dirty="0" smtClean="0"/>
              <a:t>değerlendirelim</a:t>
            </a:r>
            <a:r>
              <a:rPr lang="tr-TR" dirty="0"/>
              <a:t>. Sanırım pek de iyi sonuçlar çıkmayacaktır.</a:t>
            </a:r>
          </a:p>
        </p:txBody>
      </p:sp>
    </p:spTree>
    <p:extLst>
      <p:ext uri="{BB962C8B-B14F-4D97-AF65-F5344CB8AC3E}">
        <p14:creationId xmlns:p14="http://schemas.microsoft.com/office/powerpoint/2010/main" val="2187270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8034" y="1184855"/>
            <a:ext cx="8913394" cy="4740597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Değer </a:t>
            </a: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Eğitiminde Okulun Rolü</a:t>
            </a:r>
          </a:p>
          <a:p>
            <a:r>
              <a:rPr lang="tr-TR" dirty="0"/>
              <a:t>Değer eğitiminde en önemli bir diğer toplumsal kurum da okuldur. </a:t>
            </a:r>
            <a:r>
              <a:rPr lang="tr-TR" dirty="0" smtClean="0"/>
              <a:t>Okulda</a:t>
            </a:r>
            <a:r>
              <a:rPr lang="tr-TR" dirty="0"/>
              <a:t>, değer aktarıcısı olarak öğretmen önemli bir aktördür. Ancak, öğretmenin </a:t>
            </a:r>
            <a:r>
              <a:rPr lang="tr-TR" dirty="0" smtClean="0"/>
              <a:t>değer </a:t>
            </a:r>
            <a:r>
              <a:rPr lang="tr-TR" dirty="0"/>
              <a:t>eğitimindeki rolünü tartışmadan önce vurgulanması en önemli nokta; </a:t>
            </a:r>
            <a:r>
              <a:rPr lang="tr-TR" dirty="0" smtClean="0"/>
              <a:t>okul </a:t>
            </a:r>
            <a:r>
              <a:rPr lang="tr-TR" dirty="0"/>
              <a:t>programlarının (dersler, okul dışı ve içi etkinlikler, sosyal/kültürel/sportif </a:t>
            </a:r>
            <a:r>
              <a:rPr lang="tr-TR" dirty="0" smtClean="0"/>
              <a:t>çalışmalar</a:t>
            </a:r>
            <a:r>
              <a:rPr lang="tr-TR" dirty="0"/>
              <a:t>) ve programın uygulanmasından biri dereceden sorumlu okul </a:t>
            </a:r>
            <a:r>
              <a:rPr lang="tr-TR" dirty="0" smtClean="0"/>
              <a:t>yöneticilerinin </a:t>
            </a:r>
            <a:r>
              <a:rPr lang="tr-TR" dirty="0"/>
              <a:t>rolüne değinmek gerekir. </a:t>
            </a:r>
            <a:endParaRPr lang="tr-TR" dirty="0" smtClean="0"/>
          </a:p>
          <a:p>
            <a:r>
              <a:rPr lang="tr-TR" dirty="0" smtClean="0"/>
              <a:t>Bir </a:t>
            </a:r>
            <a:r>
              <a:rPr lang="tr-TR" dirty="0"/>
              <a:t>ulusal eğitim programı, öncelikle çocuk </a:t>
            </a:r>
            <a:r>
              <a:rPr lang="tr-TR" dirty="0" smtClean="0"/>
              <a:t>ve </a:t>
            </a:r>
            <a:r>
              <a:rPr lang="tr-TR" dirty="0"/>
              <a:t>gençte istenen değerlerin neler olduğunu ve nerede/nasıl/ne zaman </a:t>
            </a:r>
            <a:r>
              <a:rPr lang="tr-TR" dirty="0" smtClean="0"/>
              <a:t>yapılacağını </a:t>
            </a:r>
            <a:r>
              <a:rPr lang="tr-TR" dirty="0"/>
              <a:t>planlamakta mıdır? sorusunun cevabına odaklanmak </a:t>
            </a:r>
            <a:r>
              <a:rPr lang="tr-TR" dirty="0" smtClean="0"/>
              <a:t>gerekir.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25480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3792" y="553791"/>
            <a:ext cx="10200067" cy="6304209"/>
          </a:xfrm>
        </p:spPr>
        <p:txBody>
          <a:bodyPr>
            <a:normAutofit lnSpcReduction="10000"/>
          </a:bodyPr>
          <a:lstStyle/>
          <a:p>
            <a:r>
              <a:rPr lang="tr-TR" dirty="0"/>
              <a:t>Eğitim sisteminde değerler eğitimi yönergesi ile aşağıda belirtilen değerler </a:t>
            </a:r>
            <a:r>
              <a:rPr lang="tr-TR" dirty="0" smtClean="0"/>
              <a:t>belirlenmiştir:</a:t>
            </a:r>
          </a:p>
          <a:p>
            <a:r>
              <a:rPr lang="tr-TR" dirty="0" smtClean="0"/>
              <a:t>Sevgi                                                                               </a:t>
            </a:r>
            <a:endParaRPr lang="tr-TR" dirty="0"/>
          </a:p>
          <a:p>
            <a:r>
              <a:rPr lang="tr-TR" dirty="0" smtClean="0"/>
              <a:t>sorumluluk</a:t>
            </a:r>
            <a:endParaRPr lang="tr-TR" dirty="0"/>
          </a:p>
          <a:p>
            <a:r>
              <a:rPr lang="tr-TR" dirty="0" smtClean="0"/>
              <a:t>saygı</a:t>
            </a:r>
            <a:endParaRPr lang="tr-TR" dirty="0"/>
          </a:p>
          <a:p>
            <a:r>
              <a:rPr lang="tr-TR" dirty="0" smtClean="0"/>
              <a:t>hoşgörü/duyarlılık</a:t>
            </a:r>
            <a:endParaRPr lang="tr-TR" dirty="0"/>
          </a:p>
          <a:p>
            <a:r>
              <a:rPr lang="tr-TR" dirty="0" smtClean="0"/>
              <a:t>özgüven</a:t>
            </a:r>
            <a:endParaRPr lang="tr-TR" dirty="0"/>
          </a:p>
          <a:p>
            <a:r>
              <a:rPr lang="tr-TR" dirty="0" smtClean="0"/>
              <a:t>empati</a:t>
            </a:r>
            <a:endParaRPr lang="tr-TR" dirty="0"/>
          </a:p>
          <a:p>
            <a:r>
              <a:rPr lang="tr-TR" dirty="0" smtClean="0"/>
              <a:t>adil </a:t>
            </a:r>
            <a:r>
              <a:rPr lang="tr-TR" dirty="0"/>
              <a:t>olma</a:t>
            </a:r>
          </a:p>
          <a:p>
            <a:r>
              <a:rPr lang="tr-TR" dirty="0" smtClean="0"/>
              <a:t>cesaret</a:t>
            </a:r>
            <a:endParaRPr lang="tr-TR" dirty="0"/>
          </a:p>
          <a:p>
            <a:r>
              <a:rPr lang="tr-TR" dirty="0" smtClean="0"/>
              <a:t>liderlik</a:t>
            </a:r>
            <a:endParaRPr lang="tr-TR" dirty="0"/>
          </a:p>
          <a:p>
            <a:r>
              <a:rPr lang="tr-TR" dirty="0" smtClean="0"/>
              <a:t>nazik </a:t>
            </a:r>
            <a:r>
              <a:rPr lang="tr-TR" dirty="0"/>
              <a:t>olma</a:t>
            </a:r>
          </a:p>
          <a:p>
            <a:r>
              <a:rPr lang="tr-TR" dirty="0" smtClean="0"/>
              <a:t>dostluk</a:t>
            </a:r>
            <a:endParaRPr lang="tr-TR" dirty="0"/>
          </a:p>
          <a:p>
            <a:r>
              <a:rPr lang="tr-TR" dirty="0" smtClean="0"/>
              <a:t>yardımlaşma/dayanışma</a:t>
            </a:r>
            <a:endParaRPr lang="tr-TR" dirty="0"/>
          </a:p>
          <a:p>
            <a:r>
              <a:rPr lang="tr-TR" dirty="0" smtClean="0"/>
              <a:t>temizlik</a:t>
            </a:r>
            <a:endParaRPr lang="tr-TR" dirty="0"/>
          </a:p>
          <a:p>
            <a:r>
              <a:rPr lang="tr-TR" dirty="0" smtClean="0"/>
              <a:t>doğruluk/dürüstlük</a:t>
            </a:r>
            <a:endParaRPr lang="tr-TR" dirty="0"/>
          </a:p>
          <a:p>
            <a:r>
              <a:rPr lang="tr-TR" dirty="0" smtClean="0"/>
              <a:t>aile </a:t>
            </a:r>
            <a:r>
              <a:rPr lang="tr-TR" dirty="0"/>
              <a:t>birliğine önem verme</a:t>
            </a:r>
          </a:p>
        </p:txBody>
      </p:sp>
    </p:spTree>
    <p:extLst>
      <p:ext uri="{BB962C8B-B14F-4D97-AF65-F5344CB8AC3E}">
        <p14:creationId xmlns:p14="http://schemas.microsoft.com/office/powerpoint/2010/main" val="1674331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4096" y="811369"/>
            <a:ext cx="8539906" cy="5229993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bağımsız ve özgür </a:t>
            </a:r>
            <a:r>
              <a:rPr lang="tr-TR" dirty="0" smtClean="0"/>
              <a:t>düşünebilme</a:t>
            </a:r>
            <a:endParaRPr lang="tr-TR" dirty="0"/>
          </a:p>
          <a:p>
            <a:r>
              <a:rPr lang="tr-TR" dirty="0" smtClean="0"/>
              <a:t>iyimserlik</a:t>
            </a:r>
            <a:endParaRPr lang="tr-TR" dirty="0"/>
          </a:p>
          <a:p>
            <a:r>
              <a:rPr lang="tr-TR" dirty="0" smtClean="0"/>
              <a:t>estetik </a:t>
            </a:r>
            <a:r>
              <a:rPr lang="tr-TR" dirty="0"/>
              <a:t>duyguların </a:t>
            </a:r>
            <a:r>
              <a:rPr lang="tr-TR" dirty="0" smtClean="0"/>
              <a:t>geliştirilmesi</a:t>
            </a:r>
            <a:endParaRPr lang="tr-TR" dirty="0"/>
          </a:p>
          <a:p>
            <a:r>
              <a:rPr lang="tr-TR" dirty="0" smtClean="0"/>
              <a:t>misafirperverlik</a:t>
            </a:r>
            <a:endParaRPr lang="tr-TR" dirty="0"/>
          </a:p>
          <a:p>
            <a:r>
              <a:rPr lang="tr-TR" dirty="0" smtClean="0"/>
              <a:t>vatanseverlik</a:t>
            </a:r>
            <a:endParaRPr lang="tr-TR" dirty="0"/>
          </a:p>
          <a:p>
            <a:r>
              <a:rPr lang="tr-TR" dirty="0" smtClean="0"/>
              <a:t>iyilik </a:t>
            </a:r>
            <a:r>
              <a:rPr lang="tr-TR" dirty="0"/>
              <a:t>yapma</a:t>
            </a:r>
          </a:p>
          <a:p>
            <a:r>
              <a:rPr lang="tr-TR" dirty="0" smtClean="0"/>
              <a:t>çalışkanlık</a:t>
            </a:r>
            <a:endParaRPr lang="tr-TR" dirty="0"/>
          </a:p>
          <a:p>
            <a:r>
              <a:rPr lang="tr-TR" dirty="0" smtClean="0"/>
              <a:t>paylaşımcı </a:t>
            </a:r>
            <a:r>
              <a:rPr lang="tr-TR" dirty="0"/>
              <a:t>olma</a:t>
            </a:r>
          </a:p>
          <a:p>
            <a:r>
              <a:rPr lang="tr-TR" dirty="0" smtClean="0"/>
              <a:t>şefkat</a:t>
            </a:r>
            <a:endParaRPr lang="tr-TR" dirty="0"/>
          </a:p>
          <a:p>
            <a:r>
              <a:rPr lang="tr-TR" dirty="0" smtClean="0"/>
              <a:t>merhamet</a:t>
            </a:r>
            <a:endParaRPr lang="tr-TR" dirty="0"/>
          </a:p>
          <a:p>
            <a:r>
              <a:rPr lang="tr-TR" dirty="0"/>
              <a:t>s</a:t>
            </a:r>
            <a:r>
              <a:rPr lang="tr-TR" dirty="0" smtClean="0"/>
              <a:t>elamlaşma</a:t>
            </a:r>
            <a:endParaRPr lang="tr-TR" dirty="0"/>
          </a:p>
          <a:p>
            <a:r>
              <a:rPr lang="tr-TR" dirty="0" smtClean="0"/>
              <a:t>alçakgönüllülük</a:t>
            </a:r>
            <a:endParaRPr lang="tr-TR" dirty="0"/>
          </a:p>
          <a:p>
            <a:r>
              <a:rPr lang="tr-TR" dirty="0" smtClean="0"/>
              <a:t>kültürel </a:t>
            </a:r>
            <a:r>
              <a:rPr lang="tr-TR" dirty="0"/>
              <a:t>mirasa sahip çıkma</a:t>
            </a:r>
          </a:p>
          <a:p>
            <a:r>
              <a:rPr lang="tr-TR" dirty="0"/>
              <a:t>f</a:t>
            </a:r>
            <a:r>
              <a:rPr lang="tr-TR" dirty="0" smtClean="0"/>
              <a:t>edakarlık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58937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8187" y="1609859"/>
            <a:ext cx="9659154" cy="4649272"/>
          </a:xfrm>
        </p:spPr>
        <p:txBody>
          <a:bodyPr/>
          <a:lstStyle/>
          <a:p>
            <a:r>
              <a:rPr lang="tr-TR" dirty="0"/>
              <a:t>Yukarda belirtilen ve okulda çocuk/gençte kazanılması beklenen </a:t>
            </a:r>
            <a:r>
              <a:rPr lang="tr-TR" dirty="0" smtClean="0"/>
              <a:t>değerlerin </a:t>
            </a:r>
            <a:r>
              <a:rPr lang="tr-TR" dirty="0"/>
              <a:t>okul yöneticileri tarafından okul etkinlikleri çerçevesinde </a:t>
            </a:r>
            <a:r>
              <a:rPr lang="tr-TR" dirty="0" smtClean="0"/>
              <a:t>gerçekleştirilmesi </a:t>
            </a:r>
            <a:r>
              <a:rPr lang="tr-TR" dirty="0"/>
              <a:t>ve uygulanmasının titizlikle takip edilmesi gerekir. </a:t>
            </a:r>
            <a:endParaRPr lang="tr-TR" dirty="0" smtClean="0"/>
          </a:p>
          <a:p>
            <a:r>
              <a:rPr lang="tr-TR" dirty="0" smtClean="0"/>
              <a:t>Ama </a:t>
            </a:r>
            <a:r>
              <a:rPr lang="tr-TR" dirty="0"/>
              <a:t>yine de değerlerin </a:t>
            </a:r>
            <a:r>
              <a:rPr lang="tr-TR" dirty="0" smtClean="0"/>
              <a:t>aktarılmasında </a:t>
            </a:r>
            <a:r>
              <a:rPr lang="tr-TR" dirty="0"/>
              <a:t>birincil aktör, öğrenci ile yüz yüze olan, model olan, tutum ve </a:t>
            </a:r>
            <a:r>
              <a:rPr lang="tr-TR" dirty="0" smtClean="0"/>
              <a:t>davranışları </a:t>
            </a:r>
            <a:r>
              <a:rPr lang="tr-TR" dirty="0"/>
              <a:t>ile değerlerin aktarıcısı olan öğretmendir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Öğretmenin değerlere </a:t>
            </a:r>
            <a:r>
              <a:rPr lang="tr-TR" dirty="0" smtClean="0"/>
              <a:t>sahip </a:t>
            </a:r>
            <a:r>
              <a:rPr lang="tr-TR" dirty="0"/>
              <a:t>olması ve değerlerin kazandırılmasında bilinç ve farkındalık düzeyi, değer </a:t>
            </a:r>
            <a:r>
              <a:rPr lang="tr-TR" dirty="0" smtClean="0"/>
              <a:t>aktarımının </a:t>
            </a:r>
            <a:r>
              <a:rPr lang="tr-TR" dirty="0"/>
              <a:t>ve içselleştirilmesinin en önemli boyutu olarak düşünülmelidir. </a:t>
            </a:r>
          </a:p>
        </p:txBody>
      </p:sp>
    </p:spTree>
    <p:extLst>
      <p:ext uri="{BB962C8B-B14F-4D97-AF65-F5344CB8AC3E}">
        <p14:creationId xmlns:p14="http://schemas.microsoft.com/office/powerpoint/2010/main" val="3669627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4400" y="1609859"/>
            <a:ext cx="9092485" cy="4431503"/>
          </a:xfrm>
        </p:spPr>
        <p:txBody>
          <a:bodyPr/>
          <a:lstStyle/>
          <a:p>
            <a:r>
              <a:rPr lang="tr-TR" dirty="0"/>
              <a:t>Bu </a:t>
            </a:r>
            <a:r>
              <a:rPr lang="tr-TR" dirty="0" smtClean="0"/>
              <a:t>noktada</a:t>
            </a:r>
            <a:r>
              <a:rPr lang="tr-TR" dirty="0"/>
              <a:t>, sınıfta her bir öğrenci geçmiş okul yaşantıları yoluyla öğretmenin </a:t>
            </a:r>
            <a:r>
              <a:rPr lang="tr-TR" dirty="0" smtClean="0"/>
              <a:t>değer </a:t>
            </a:r>
            <a:r>
              <a:rPr lang="tr-TR" dirty="0"/>
              <a:t>aktarıcısı olarak rolüne ilişkin birer örnek olay hazırlayarak konunun </a:t>
            </a:r>
            <a:r>
              <a:rPr lang="tr-TR" dirty="0" smtClean="0"/>
              <a:t>tartışılması </a:t>
            </a:r>
            <a:r>
              <a:rPr lang="tr-TR" dirty="0"/>
              <a:t>sağlanmalıdır.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tartışma mevcut güncel durumun ortaya çıkarılmasında </a:t>
            </a:r>
            <a:r>
              <a:rPr lang="tr-TR" dirty="0" smtClean="0"/>
              <a:t>kuramsal </a:t>
            </a:r>
            <a:r>
              <a:rPr lang="tr-TR" dirty="0"/>
              <a:t>bilgilerden daha yararlı olacaktır. Bunun için aşağıdaki örnek şablon </a:t>
            </a:r>
            <a:r>
              <a:rPr lang="tr-TR" dirty="0" smtClean="0"/>
              <a:t>kullanılarak</a:t>
            </a:r>
            <a:r>
              <a:rPr lang="tr-TR" dirty="0"/>
              <a:t>, her bir öğrenci değerler ile ilgili kendi yaşantılarından yola çıkarak </a:t>
            </a:r>
            <a:r>
              <a:rPr lang="tr-TR" dirty="0" smtClean="0"/>
              <a:t>bir </a:t>
            </a:r>
            <a:r>
              <a:rPr lang="tr-TR" dirty="0"/>
              <a:t>örnek olay belirleyerek sınıftaki tartışmaya </a:t>
            </a:r>
            <a:r>
              <a:rPr lang="tr-TR" dirty="0" smtClean="0"/>
              <a:t>katılmalıdır.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1724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850668"/>
              </p:ext>
            </p:extLst>
          </p:nvPr>
        </p:nvGraphicFramePr>
        <p:xfrm>
          <a:off x="180303" y="554038"/>
          <a:ext cx="11822808" cy="676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0936"/>
                <a:gridCol w="3940936"/>
                <a:gridCol w="3940936"/>
              </a:tblGrid>
              <a:tr h="634194">
                <a:tc>
                  <a:txBody>
                    <a:bodyPr/>
                    <a:lstStyle/>
                    <a:p>
                      <a:r>
                        <a:rPr lang="tr-TR" dirty="0" smtClean="0"/>
                        <a:t>Değere İlişkin Örnek </a:t>
                      </a:r>
                    </a:p>
                    <a:p>
                      <a:r>
                        <a:rPr lang="tr-TR" dirty="0" smtClean="0"/>
                        <a:t>olay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Sınıf Kademesi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Olası Sonuçlar</a:t>
                      </a:r>
                      <a:endParaRPr lang="tr-TR" dirty="0"/>
                    </a:p>
                  </a:txBody>
                  <a:tcPr/>
                </a:tc>
              </a:tr>
              <a:tr h="5405751"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Temizlik</a:t>
                      </a:r>
                    </a:p>
                    <a:p>
                      <a:r>
                        <a:rPr lang="tr-TR" sz="1800" dirty="0" smtClean="0"/>
                        <a:t>İlkokulda her gün bir </a:t>
                      </a:r>
                    </a:p>
                    <a:p>
                      <a:r>
                        <a:rPr lang="tr-TR" sz="1800" dirty="0" smtClean="0"/>
                        <a:t>kız ve bir erkek öğrenci </a:t>
                      </a:r>
                    </a:p>
                    <a:p>
                      <a:r>
                        <a:rPr lang="tr-TR" sz="1800" dirty="0" smtClean="0"/>
                        <a:t>nöbetleşe sınıfın temizliğinden sorumluyduk... </a:t>
                      </a:r>
                    </a:p>
                    <a:p>
                      <a:r>
                        <a:rPr lang="tr-TR" sz="1800" dirty="0" smtClean="0"/>
                        <a:t>Ben ilk temizlik nöbetimde çok heyecanlıydım ve </a:t>
                      </a:r>
                    </a:p>
                    <a:p>
                      <a:r>
                        <a:rPr lang="tr-TR" sz="1800" dirty="0" smtClean="0"/>
                        <a:t>öğretmenimin takdirini </a:t>
                      </a:r>
                    </a:p>
                    <a:p>
                      <a:r>
                        <a:rPr lang="tr-TR" sz="1800" dirty="0" smtClean="0"/>
                        <a:t>kazanmak istiyordum. </a:t>
                      </a:r>
                    </a:p>
                    <a:p>
                      <a:r>
                        <a:rPr lang="tr-TR" sz="1800" dirty="0" smtClean="0"/>
                        <a:t>Sınıfta elimden geldiğince </a:t>
                      </a:r>
                    </a:p>
                    <a:p>
                      <a:r>
                        <a:rPr lang="tr-TR" sz="1800" dirty="0" smtClean="0"/>
                        <a:t>Her şeyi kontrol etmeye </a:t>
                      </a:r>
                    </a:p>
                    <a:p>
                      <a:r>
                        <a:rPr lang="tr-TR" sz="1800" dirty="0" smtClean="0"/>
                        <a:t>ve sınıfın temiz olmasına özen gösteriyordum. </a:t>
                      </a:r>
                    </a:p>
                    <a:p>
                      <a:r>
                        <a:rPr lang="tr-TR" sz="1800" dirty="0" smtClean="0"/>
                        <a:t>Son dersin bitiminde </a:t>
                      </a:r>
                    </a:p>
                    <a:p>
                      <a:r>
                        <a:rPr lang="tr-TR" sz="1800" dirty="0" smtClean="0"/>
                        <a:t>öğretmen, arka sıralardan </a:t>
                      </a:r>
                    </a:p>
                    <a:p>
                      <a:r>
                        <a:rPr lang="tr-TR" sz="1800" dirty="0" smtClean="0"/>
                        <a:t>birinin altındaki buruşturulmuş kağıdı görerek, </a:t>
                      </a:r>
                    </a:p>
                    <a:p>
                      <a:r>
                        <a:rPr lang="tr-TR" sz="1800" dirty="0" smtClean="0"/>
                        <a:t>beni tahtaya kaldırdı ve </a:t>
                      </a:r>
                    </a:p>
                    <a:p>
                      <a:r>
                        <a:rPr lang="tr-TR" sz="1800" dirty="0" smtClean="0"/>
                        <a:t>görevimi yapamadığımı </a:t>
                      </a:r>
                    </a:p>
                    <a:p>
                      <a:r>
                        <a:rPr lang="tr-TR" sz="1800" dirty="0" smtClean="0"/>
                        <a:t>söyleyerek küçümsedi ve </a:t>
                      </a:r>
                    </a:p>
                    <a:p>
                      <a:r>
                        <a:rPr lang="tr-TR" sz="1800" dirty="0" smtClean="0"/>
                        <a:t>bir daha ki sefere daha </a:t>
                      </a:r>
                    </a:p>
                    <a:p>
                      <a:r>
                        <a:rPr lang="tr-TR" sz="1800" dirty="0" smtClean="0"/>
                        <a:t>dikkatli olmamı istedi....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İlkokul </a:t>
                      </a:r>
                    </a:p>
                    <a:p>
                      <a:r>
                        <a:rPr lang="tr-TR" dirty="0" smtClean="0"/>
                        <a:t>1. sınıf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Yaşadığım bu olay sonrası </a:t>
                      </a:r>
                    </a:p>
                    <a:p>
                      <a:r>
                        <a:rPr lang="tr-TR" dirty="0" smtClean="0"/>
                        <a:t>bir daha temizlik nöbetimin </a:t>
                      </a:r>
                    </a:p>
                    <a:p>
                      <a:r>
                        <a:rPr lang="tr-TR" dirty="0" smtClean="0"/>
                        <a:t>gelmesini korkuyla bekledim. </a:t>
                      </a:r>
                    </a:p>
                    <a:p>
                      <a:r>
                        <a:rPr lang="tr-TR" dirty="0" smtClean="0"/>
                        <a:t>Temiz olmayı değil öğretmenden azar işitmemeye </a:t>
                      </a:r>
                    </a:p>
                    <a:p>
                      <a:r>
                        <a:rPr lang="tr-TR" dirty="0" smtClean="0"/>
                        <a:t>özen gösterdim. Ve sanırım </a:t>
                      </a:r>
                    </a:p>
                    <a:p>
                      <a:r>
                        <a:rPr lang="tr-TR" dirty="0" smtClean="0"/>
                        <a:t>bu değer, öğretmen tutumu </a:t>
                      </a:r>
                    </a:p>
                    <a:p>
                      <a:r>
                        <a:rPr lang="tr-TR" dirty="0" smtClean="0"/>
                        <a:t>yüzünden okulda kazanamadığım bir değer oldu. Neyse </a:t>
                      </a:r>
                    </a:p>
                    <a:p>
                      <a:r>
                        <a:rPr lang="tr-TR" dirty="0" smtClean="0"/>
                        <a:t>ki annem vardı... O bana </a:t>
                      </a:r>
                    </a:p>
                    <a:p>
                      <a:r>
                        <a:rPr lang="tr-TR" dirty="0" smtClean="0"/>
                        <a:t>öğretmenin yapamadığını </a:t>
                      </a:r>
                    </a:p>
                    <a:p>
                      <a:r>
                        <a:rPr lang="tr-TR" dirty="0" smtClean="0"/>
                        <a:t>doğruyu ben dili kullanarak </a:t>
                      </a:r>
                    </a:p>
                    <a:p>
                      <a:r>
                        <a:rPr lang="tr-TR" dirty="0" smtClean="0"/>
                        <a:t>öğretti. 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9165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3639" y="1262129"/>
            <a:ext cx="10753859" cy="5164429"/>
          </a:xfrm>
        </p:spPr>
        <p:txBody>
          <a:bodyPr/>
          <a:lstStyle/>
          <a:p>
            <a:pPr marL="0" indent="0">
              <a:buNone/>
            </a:pPr>
            <a:r>
              <a:rPr lang="tr-TR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EĞİTİM</a:t>
            </a:r>
          </a:p>
          <a:p>
            <a:r>
              <a:rPr lang="tr-TR" dirty="0" smtClean="0"/>
              <a:t>Eğitimin </a:t>
            </a:r>
            <a:r>
              <a:rPr lang="tr-TR" dirty="0"/>
              <a:t>kimi Avrupa </a:t>
            </a:r>
            <a:r>
              <a:rPr lang="tr-TR" dirty="0" err="1"/>
              <a:t>dilerinde</a:t>
            </a:r>
            <a:r>
              <a:rPr lang="tr-TR" dirty="0"/>
              <a:t> karşılığı olan “</a:t>
            </a:r>
            <a:r>
              <a:rPr lang="tr-TR" dirty="0" err="1"/>
              <a:t>education</a:t>
            </a:r>
            <a:r>
              <a:rPr lang="tr-TR" dirty="0"/>
              <a:t>”, Latinceden </a:t>
            </a:r>
            <a:r>
              <a:rPr lang="tr-TR" dirty="0" smtClean="0"/>
              <a:t>gelmektedir </a:t>
            </a:r>
            <a:r>
              <a:rPr lang="tr-TR" dirty="0"/>
              <a:t>ve kökeninde iki kelime bulunmaktadır;” </a:t>
            </a:r>
            <a:r>
              <a:rPr lang="tr-TR" dirty="0" err="1"/>
              <a:t>educare</a:t>
            </a:r>
            <a:r>
              <a:rPr lang="tr-TR" dirty="0"/>
              <a:t>”, beslemek “</a:t>
            </a:r>
            <a:r>
              <a:rPr lang="tr-TR" dirty="0" err="1" smtClean="0"/>
              <a:t>educere</a:t>
            </a:r>
            <a:r>
              <a:rPr lang="tr-TR" dirty="0"/>
              <a:t>” de bir şeyden çıkarmak , bir şeye doğru yönelmek , tek kelime ile yetiştirmek </a:t>
            </a:r>
            <a:r>
              <a:rPr lang="tr-TR" dirty="0" smtClean="0"/>
              <a:t>demektir</a:t>
            </a:r>
            <a:r>
              <a:rPr lang="tr-TR" dirty="0"/>
              <a:t>. </a:t>
            </a:r>
            <a:endParaRPr lang="tr-TR" dirty="0" smtClean="0"/>
          </a:p>
          <a:p>
            <a:r>
              <a:rPr lang="tr-TR" dirty="0" smtClean="0"/>
              <a:t>Osmanlıcada</a:t>
            </a:r>
            <a:r>
              <a:rPr lang="tr-TR" dirty="0"/>
              <a:t>; Arapça kökenli “maarif” , “talim ve terbiye” kavramları </a:t>
            </a:r>
            <a:r>
              <a:rPr lang="tr-TR" dirty="0" smtClean="0"/>
              <a:t>ile </a:t>
            </a:r>
            <a:r>
              <a:rPr lang="tr-TR" dirty="0"/>
              <a:t>Türkçe eğitimin anlatmak istediği de aşağı yukarı budur. (</a:t>
            </a:r>
            <a:r>
              <a:rPr lang="tr-TR" dirty="0" err="1"/>
              <a:t>Tanilli</a:t>
            </a:r>
            <a:r>
              <a:rPr lang="tr-TR" dirty="0"/>
              <a:t>, 2003) </a:t>
            </a:r>
            <a:endParaRPr lang="tr-TR" dirty="0" smtClean="0"/>
          </a:p>
          <a:p>
            <a:r>
              <a:rPr lang="tr-TR" dirty="0" smtClean="0"/>
              <a:t>Modern </a:t>
            </a:r>
            <a:r>
              <a:rPr lang="tr-TR" dirty="0"/>
              <a:t>eğitimin biri estetik, biri kuramsal, biri de pratik olmak üzere üç ana </a:t>
            </a:r>
            <a:r>
              <a:rPr lang="tr-TR" dirty="0" smtClean="0"/>
              <a:t>görevi </a:t>
            </a:r>
            <a:r>
              <a:rPr lang="tr-TR" dirty="0"/>
              <a:t>vardır; yeni yetişenlere insanoğlunun bugüne kadar yaratmış olduğu </a:t>
            </a:r>
            <a:r>
              <a:rPr lang="tr-TR" dirty="0" smtClean="0"/>
              <a:t>bü</a:t>
            </a:r>
            <a:r>
              <a:rPr lang="tr-TR" dirty="0"/>
              <a:t>t</a:t>
            </a:r>
            <a:r>
              <a:rPr lang="tr-TR" dirty="0" smtClean="0"/>
              <a:t>ün </a:t>
            </a:r>
            <a:r>
              <a:rPr lang="tr-TR" dirty="0"/>
              <a:t>sanat, müzik ve edebiyat eserlerini tanıtıp, bunlardan haz almayı öğretmek </a:t>
            </a:r>
            <a:r>
              <a:rPr lang="tr-TR" dirty="0" smtClean="0"/>
              <a:t>eğitimin </a:t>
            </a:r>
            <a:r>
              <a:rPr lang="tr-TR" dirty="0"/>
              <a:t>estetik </a:t>
            </a:r>
            <a:r>
              <a:rPr lang="tr-TR" dirty="0" smtClean="0"/>
              <a:t>görevidir.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5894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9397" y="1468191"/>
            <a:ext cx="9723549" cy="4675031"/>
          </a:xfrm>
        </p:spPr>
        <p:txBody>
          <a:bodyPr/>
          <a:lstStyle/>
          <a:p>
            <a:r>
              <a:rPr lang="tr-TR" dirty="0"/>
              <a:t>Eğitimin kuramsal görevi, yeni yetişenlere bugüne </a:t>
            </a:r>
            <a:r>
              <a:rPr lang="tr-TR" dirty="0" smtClean="0"/>
              <a:t>kadar </a:t>
            </a:r>
            <a:r>
              <a:rPr lang="tr-TR" dirty="0"/>
              <a:t>felsefe alanında üretilmiş çeşitli görüşlerle bilim alanında elde edilmiş </a:t>
            </a:r>
            <a:r>
              <a:rPr lang="tr-TR" dirty="0" smtClean="0"/>
              <a:t>bilgi </a:t>
            </a:r>
            <a:r>
              <a:rPr lang="tr-TR" dirty="0"/>
              <a:t>ve kuramları aktarmak, ama bunu yaparken de bir iddia ya da kuramı </a:t>
            </a:r>
            <a:r>
              <a:rPr lang="tr-TR" dirty="0" smtClean="0"/>
              <a:t>belgelemenin </a:t>
            </a:r>
            <a:r>
              <a:rPr lang="tr-TR" dirty="0"/>
              <a:t>önemini belirtmek, belki daha önemlisi, onlara rasyonel düşünme </a:t>
            </a:r>
            <a:r>
              <a:rPr lang="tr-TR" dirty="0" smtClean="0"/>
              <a:t>alışkanlıklarını </a:t>
            </a:r>
            <a:r>
              <a:rPr lang="tr-TR" dirty="0"/>
              <a:t>kazandırmaktır. </a:t>
            </a:r>
            <a:endParaRPr lang="tr-TR" dirty="0" smtClean="0"/>
          </a:p>
          <a:p>
            <a:r>
              <a:rPr lang="tr-TR" dirty="0" smtClean="0"/>
              <a:t>Buna </a:t>
            </a:r>
            <a:r>
              <a:rPr lang="tr-TR" dirty="0"/>
              <a:t>eğitimin aydınlatma görevi de </a:t>
            </a:r>
            <a:r>
              <a:rPr lang="tr-TR" dirty="0" smtClean="0"/>
              <a:t>denilebilir</a:t>
            </a:r>
            <a:r>
              <a:rPr lang="tr-TR" dirty="0"/>
              <a:t>. Eğitimin pratik görevi ise, yeni yetişenlerin toplumun mutluluğunu arttırıcı </a:t>
            </a:r>
            <a:r>
              <a:rPr lang="tr-TR" dirty="0" smtClean="0"/>
              <a:t>davranışlara </a:t>
            </a:r>
            <a:r>
              <a:rPr lang="tr-TR" dirty="0"/>
              <a:t>yönelme alışkanlığı kazandırmaktır denilebilir (Batuhan 1995’den </a:t>
            </a:r>
            <a:r>
              <a:rPr lang="tr-TR" dirty="0" err="1" smtClean="0"/>
              <a:t>akt</a:t>
            </a:r>
            <a:r>
              <a:rPr lang="tr-TR" dirty="0" smtClean="0"/>
              <a:t> </a:t>
            </a:r>
            <a:r>
              <a:rPr lang="tr-TR" dirty="0" err="1"/>
              <a:t>Tanilli</a:t>
            </a:r>
            <a:r>
              <a:rPr lang="tr-TR" dirty="0"/>
              <a:t> </a:t>
            </a:r>
            <a:r>
              <a:rPr lang="tr-TR" dirty="0" smtClean="0"/>
              <a:t>2003)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60848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5458" y="1146221"/>
            <a:ext cx="8578543" cy="4895142"/>
          </a:xfrm>
        </p:spPr>
        <p:txBody>
          <a:bodyPr/>
          <a:lstStyle/>
          <a:p>
            <a:r>
              <a:rPr lang="tr-TR" dirty="0"/>
              <a:t>Çek </a:t>
            </a:r>
            <a:r>
              <a:rPr lang="tr-TR" dirty="0" err="1"/>
              <a:t>Eğitimbilimci</a:t>
            </a:r>
            <a:r>
              <a:rPr lang="tr-TR" dirty="0"/>
              <a:t> </a:t>
            </a:r>
            <a:r>
              <a:rPr lang="tr-TR" dirty="0" err="1"/>
              <a:t>Comenius</a:t>
            </a:r>
            <a:r>
              <a:rPr lang="tr-TR" dirty="0"/>
              <a:t> “Büyük </a:t>
            </a:r>
            <a:r>
              <a:rPr lang="tr-TR" dirty="0" err="1"/>
              <a:t>Didaktika</a:t>
            </a:r>
            <a:r>
              <a:rPr lang="tr-TR" dirty="0"/>
              <a:t>” (1964, MEB) adlı yapıtında; </a:t>
            </a:r>
            <a:r>
              <a:rPr lang="tr-TR" dirty="0" smtClean="0"/>
              <a:t>17</a:t>
            </a:r>
            <a:r>
              <a:rPr lang="tr-TR" dirty="0"/>
              <a:t>. yüzyılda okul sisteminin alfabesini şu sözlerle ifade eder: Öğretmenlerin </a:t>
            </a:r>
            <a:r>
              <a:rPr lang="tr-TR" dirty="0" smtClean="0"/>
              <a:t>mümkün </a:t>
            </a:r>
            <a:r>
              <a:rPr lang="tr-TR" dirty="0"/>
              <a:t>olabildiğince az öğretmeleri, öğrencilerin ise daha çok (kendi </a:t>
            </a:r>
            <a:r>
              <a:rPr lang="tr-TR" dirty="0" smtClean="0"/>
              <a:t>kendilerine</a:t>
            </a:r>
            <a:r>
              <a:rPr lang="tr-TR" dirty="0"/>
              <a:t>) öğrenmelerini sağlayacak öğretim stillerini araştırmak ve keşfetmek. </a:t>
            </a:r>
          </a:p>
          <a:p>
            <a:r>
              <a:rPr lang="tr-TR" dirty="0" err="1"/>
              <a:t>Comenius</a:t>
            </a:r>
            <a:r>
              <a:rPr lang="tr-TR" dirty="0"/>
              <a:t> tarafından 17. yüzyılda ifade edilen durum bugün, çağdaş öğrenme </a:t>
            </a:r>
            <a:r>
              <a:rPr lang="tr-TR" dirty="0" smtClean="0"/>
              <a:t>kuramlarının </a:t>
            </a:r>
            <a:r>
              <a:rPr lang="tr-TR" dirty="0"/>
              <a:t>ana hedefidir. Bu ana hedef, kimi zaman; öğrenci merkezli okul, </a:t>
            </a:r>
            <a:r>
              <a:rPr lang="tr-TR" dirty="0" smtClean="0"/>
              <a:t>kimi </a:t>
            </a:r>
            <a:r>
              <a:rPr lang="tr-TR" dirty="0"/>
              <a:t>zaman </a:t>
            </a:r>
            <a:r>
              <a:rPr lang="tr-TR" dirty="0" err="1"/>
              <a:t>yapılandırmacı</a:t>
            </a:r>
            <a:r>
              <a:rPr lang="tr-TR" dirty="0"/>
              <a:t> okul, kimi zaman öğrenen okul, kimi zaman da </a:t>
            </a:r>
            <a:r>
              <a:rPr lang="tr-TR" dirty="0" smtClean="0"/>
              <a:t>öğrenmeyi </a:t>
            </a:r>
            <a:r>
              <a:rPr lang="tr-TR" dirty="0"/>
              <a:t>öğrenme olarak dile </a:t>
            </a:r>
            <a:r>
              <a:rPr lang="tr-TR" dirty="0" smtClean="0"/>
              <a:t>getirilmektedir.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4774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8337" y="785611"/>
            <a:ext cx="9543245" cy="5255751"/>
          </a:xfrm>
        </p:spPr>
        <p:txBody>
          <a:bodyPr>
            <a:normAutofit/>
          </a:bodyPr>
          <a:lstStyle/>
          <a:p>
            <a:r>
              <a:rPr lang="tr-TR" dirty="0" smtClean="0"/>
              <a:t>Adı </a:t>
            </a:r>
            <a:r>
              <a:rPr lang="tr-TR" dirty="0"/>
              <a:t>her ne olursa olsun, çağdaş </a:t>
            </a:r>
            <a:r>
              <a:rPr lang="tr-TR" dirty="0" smtClean="0"/>
              <a:t>eğitim </a:t>
            </a:r>
            <a:r>
              <a:rPr lang="tr-TR" dirty="0"/>
              <a:t>sitemleri, okullu insan için, şu temaları gerçekleştirmeye çalıştıklarını </a:t>
            </a:r>
            <a:r>
              <a:rPr lang="tr-TR" dirty="0" smtClean="0"/>
              <a:t>ileri </a:t>
            </a:r>
            <a:r>
              <a:rPr lang="tr-TR" dirty="0" err="1" smtClean="0"/>
              <a:t>sürmektedirler:İnsan</a:t>
            </a:r>
            <a:r>
              <a:rPr lang="tr-TR" dirty="0" smtClean="0"/>
              <a:t> </a:t>
            </a:r>
            <a:r>
              <a:rPr lang="tr-TR" dirty="0"/>
              <a:t>değerlidir ve eğitim sisteminin merkezinde yer </a:t>
            </a:r>
            <a:r>
              <a:rPr lang="tr-TR" dirty="0" smtClean="0"/>
              <a:t>almalıdır.</a:t>
            </a:r>
          </a:p>
          <a:p>
            <a:r>
              <a:rPr lang="tr-TR" dirty="0" smtClean="0"/>
              <a:t>Her </a:t>
            </a:r>
            <a:r>
              <a:rPr lang="tr-TR" dirty="0"/>
              <a:t>insan kendi bilişsel, </a:t>
            </a:r>
            <a:r>
              <a:rPr lang="tr-TR" dirty="0" err="1"/>
              <a:t>duyuşsal</a:t>
            </a:r>
            <a:r>
              <a:rPr lang="tr-TR" dirty="0"/>
              <a:t> ve fiziksel kapasitesinin olanakları </a:t>
            </a:r>
            <a:r>
              <a:rPr lang="tr-TR" dirty="0" smtClean="0"/>
              <a:t>içinde </a:t>
            </a:r>
            <a:r>
              <a:rPr lang="tr-TR" dirty="0"/>
              <a:t>her şeyi </a:t>
            </a:r>
            <a:r>
              <a:rPr lang="tr-TR" dirty="0" smtClean="0"/>
              <a:t>öğrenebilir.</a:t>
            </a:r>
          </a:p>
          <a:p>
            <a:r>
              <a:rPr lang="tr-TR" dirty="0" smtClean="0"/>
              <a:t>Öğrenen </a:t>
            </a:r>
            <a:r>
              <a:rPr lang="tr-TR" dirty="0"/>
              <a:t>insan, öğrendiğini yaşama aktarabilecek becerilerle </a:t>
            </a:r>
            <a:r>
              <a:rPr lang="tr-TR" dirty="0" err="1" smtClean="0"/>
              <a:t>donatılmalıdır,Eğitim</a:t>
            </a:r>
            <a:r>
              <a:rPr lang="tr-TR" dirty="0"/>
              <a:t>, insanın yaşamını, kendisi ve başkaları için anlamlandırma çabası </a:t>
            </a:r>
            <a:r>
              <a:rPr lang="tr-TR" dirty="0" smtClean="0"/>
              <a:t>içinde </a:t>
            </a:r>
            <a:r>
              <a:rPr lang="tr-TR" dirty="0"/>
              <a:t>olmalıdır,</a:t>
            </a:r>
          </a:p>
          <a:p>
            <a:r>
              <a:rPr lang="tr-TR" dirty="0" smtClean="0"/>
              <a:t>Eğitim</a:t>
            </a:r>
            <a:r>
              <a:rPr lang="tr-TR" dirty="0"/>
              <a:t>, insanının yaratıcı olma süreçlerini harekete geçirmelidir,</a:t>
            </a:r>
          </a:p>
          <a:p>
            <a:r>
              <a:rPr lang="tr-TR" dirty="0" smtClean="0"/>
              <a:t>Eğitim</a:t>
            </a:r>
            <a:r>
              <a:rPr lang="tr-TR" dirty="0"/>
              <a:t>, okul sonrası yaşanabilecek sorunlar karşısında, bireyi yaşama </a:t>
            </a:r>
            <a:r>
              <a:rPr lang="tr-TR" dirty="0" smtClean="0"/>
              <a:t>hazırlayabilmelidir</a:t>
            </a:r>
            <a:r>
              <a:rPr lang="tr-TR" dirty="0"/>
              <a:t>,</a:t>
            </a:r>
          </a:p>
          <a:p>
            <a:r>
              <a:rPr lang="tr-TR" dirty="0" smtClean="0"/>
              <a:t>Eğitim</a:t>
            </a:r>
            <a:r>
              <a:rPr lang="tr-TR" dirty="0"/>
              <a:t>, insanın bir dünya yurttaşı olduğu bilincini uyarmalıdır,</a:t>
            </a:r>
          </a:p>
          <a:p>
            <a:r>
              <a:rPr lang="tr-TR" dirty="0" smtClean="0"/>
              <a:t>Eğitim</a:t>
            </a:r>
            <a:r>
              <a:rPr lang="tr-TR" dirty="0"/>
              <a:t>, farklılıkların zenginlik olduğu bilincini </a:t>
            </a:r>
            <a:r>
              <a:rPr lang="tr-TR" dirty="0" smtClean="0"/>
              <a:t>geliştirmelidir.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50108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47731" y="1674254"/>
            <a:ext cx="9556124" cy="4533363"/>
          </a:xfrm>
        </p:spPr>
        <p:txBody>
          <a:bodyPr/>
          <a:lstStyle/>
          <a:p>
            <a:r>
              <a:rPr lang="tr-TR" dirty="0"/>
              <a:t>Kültürün, nesilden </a:t>
            </a:r>
            <a:r>
              <a:rPr lang="tr-TR" dirty="0" err="1"/>
              <a:t>nesile</a:t>
            </a:r>
            <a:r>
              <a:rPr lang="tr-TR" dirty="0"/>
              <a:t> aktarıldığı en önemli kurumlardan birisi okuldur. </a:t>
            </a:r>
          </a:p>
          <a:p>
            <a:r>
              <a:rPr lang="tr-TR" dirty="0"/>
              <a:t>Okulda, kültür aktarma rolü çoğunlukla öğretmen sorumluluğunda bir etkinlik </a:t>
            </a:r>
            <a:r>
              <a:rPr lang="tr-TR" dirty="0" smtClean="0"/>
              <a:t>olarak </a:t>
            </a:r>
            <a:r>
              <a:rPr lang="tr-TR" dirty="0"/>
              <a:t>görülebilir. Okulun temel işlevleri arasında sayılan </a:t>
            </a:r>
            <a:r>
              <a:rPr lang="tr-TR" dirty="0" err="1"/>
              <a:t>kültürleme</a:t>
            </a:r>
            <a:r>
              <a:rPr lang="tr-TR" dirty="0"/>
              <a:t> ve </a:t>
            </a:r>
            <a:r>
              <a:rPr lang="tr-TR" dirty="0" smtClean="0"/>
              <a:t>sosyalleştirme </a:t>
            </a:r>
            <a:r>
              <a:rPr lang="tr-TR" dirty="0"/>
              <a:t>somut olarak öğretmenin kişiliğinde anlamını bulmaktadır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Bu sürecin </a:t>
            </a:r>
            <a:r>
              <a:rPr lang="tr-TR" dirty="0" smtClean="0"/>
              <a:t>nasıl </a:t>
            </a:r>
            <a:r>
              <a:rPr lang="tr-TR" dirty="0"/>
              <a:t>işleyeceğini anlayabilmek için </a:t>
            </a:r>
            <a:r>
              <a:rPr lang="tr-TR" dirty="0" err="1"/>
              <a:t>kültürleme</a:t>
            </a:r>
            <a:r>
              <a:rPr lang="tr-TR" dirty="0"/>
              <a:t> ve sosyalleştirme kavramlarını </a:t>
            </a:r>
            <a:r>
              <a:rPr lang="tr-TR" dirty="0" smtClean="0"/>
              <a:t>analiz </a:t>
            </a:r>
            <a:r>
              <a:rPr lang="tr-TR" dirty="0"/>
              <a:t>etmek gerekir (Yapıcı ve Yapıcı, 2013)</a:t>
            </a:r>
          </a:p>
        </p:txBody>
      </p:sp>
    </p:spTree>
    <p:extLst>
      <p:ext uri="{BB962C8B-B14F-4D97-AF65-F5344CB8AC3E}">
        <p14:creationId xmlns:p14="http://schemas.microsoft.com/office/powerpoint/2010/main" val="654784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98490" y="1841679"/>
            <a:ext cx="9440214" cy="4199683"/>
          </a:xfrm>
        </p:spPr>
        <p:txBody>
          <a:bodyPr/>
          <a:lstStyle/>
          <a:p>
            <a:r>
              <a:rPr lang="tr-TR" dirty="0" err="1"/>
              <a:t>Kültürleme</a:t>
            </a:r>
            <a:r>
              <a:rPr lang="tr-TR" dirty="0"/>
              <a:t>, kişinin doğumdan itibaren kendi kültürünü öğrenmesi, </a:t>
            </a:r>
            <a:r>
              <a:rPr lang="tr-TR" dirty="0" smtClean="0"/>
              <a:t>benimsemesi </a:t>
            </a:r>
            <a:r>
              <a:rPr lang="tr-TR" dirty="0"/>
              <a:t>ve bu kültürün bir “üyesi” olması demektir. </a:t>
            </a:r>
            <a:r>
              <a:rPr lang="tr-TR" dirty="0" err="1"/>
              <a:t>Kültürlemenin</a:t>
            </a:r>
            <a:r>
              <a:rPr lang="tr-TR" dirty="0"/>
              <a:t> en önemli </a:t>
            </a:r>
            <a:r>
              <a:rPr lang="tr-TR" dirty="0" smtClean="0"/>
              <a:t>yanı</a:t>
            </a:r>
            <a:r>
              <a:rPr lang="tr-TR" dirty="0"/>
              <a:t>, gruba veya tabakaya has olan dilin öğrenilmesidir. </a:t>
            </a:r>
            <a:endParaRPr lang="tr-TR" dirty="0" smtClean="0"/>
          </a:p>
          <a:p>
            <a:r>
              <a:rPr lang="tr-TR" dirty="0" err="1" smtClean="0"/>
              <a:t>Kültürleme</a:t>
            </a:r>
            <a:r>
              <a:rPr lang="tr-TR" dirty="0"/>
              <a:t>, kısmen </a:t>
            </a:r>
            <a:r>
              <a:rPr lang="tr-TR" dirty="0" smtClean="0"/>
              <a:t>okulda </a:t>
            </a:r>
            <a:r>
              <a:rPr lang="tr-TR" dirty="0"/>
              <a:t>kültürel içerik ve tekniklerin bilinçli olarak öğretilmesi, kısmen de </a:t>
            </a:r>
            <a:r>
              <a:rPr lang="tr-TR" dirty="0" smtClean="0"/>
              <a:t>hayatın </a:t>
            </a:r>
            <a:r>
              <a:rPr lang="tr-TR" dirty="0"/>
              <a:t>günlük akışı sırasında bireyin ilişki kurduğu kişilerle karşılıklı etkileşimi </a:t>
            </a:r>
            <a:r>
              <a:rPr lang="tr-TR" dirty="0" smtClean="0"/>
              <a:t>içinde </a:t>
            </a:r>
            <a:r>
              <a:rPr lang="tr-TR" dirty="0"/>
              <a:t>bilinçsiz olarak öğrenmesi ile mümkün olmaktadır (Ergün, 1987).</a:t>
            </a:r>
          </a:p>
        </p:txBody>
      </p:sp>
    </p:spTree>
    <p:extLst>
      <p:ext uri="{BB962C8B-B14F-4D97-AF65-F5344CB8AC3E}">
        <p14:creationId xmlns:p14="http://schemas.microsoft.com/office/powerpoint/2010/main" val="32613650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72731" y="978795"/>
            <a:ext cx="9156879" cy="5062568"/>
          </a:xfrm>
        </p:spPr>
        <p:txBody>
          <a:bodyPr/>
          <a:lstStyle/>
          <a:p>
            <a:r>
              <a:rPr lang="tr-TR" dirty="0"/>
              <a:t>Sosyalleşme insanın içinde yaşadığı topluma uyum sağlaması, toplumla </a:t>
            </a:r>
            <a:r>
              <a:rPr lang="tr-TR" dirty="0" smtClean="0"/>
              <a:t>bütünleşmesi </a:t>
            </a:r>
            <a:r>
              <a:rPr lang="tr-TR" dirty="0"/>
              <a:t>ya da özdeşleşmesidir. Doğumdan itibaren bireyin özel bir varlık </a:t>
            </a:r>
            <a:r>
              <a:rPr lang="tr-TR" dirty="0" smtClean="0"/>
              <a:t>olmaktan </a:t>
            </a:r>
            <a:r>
              <a:rPr lang="tr-TR" dirty="0"/>
              <a:t>sosyal bir varlık olmaya dönüşmesi sürecidir. “Ben olmaktan “biz” </a:t>
            </a:r>
            <a:r>
              <a:rPr lang="tr-TR" dirty="0" err="1"/>
              <a:t>olmaya</a:t>
            </a:r>
            <a:r>
              <a:rPr lang="tr-TR" dirty="0"/>
              <a:t> dönüşme süreci sosyalleşmedir (</a:t>
            </a:r>
            <a:r>
              <a:rPr lang="tr-TR" dirty="0" err="1"/>
              <a:t>Celkan</a:t>
            </a:r>
            <a:r>
              <a:rPr lang="tr-TR" dirty="0"/>
              <a:t>, 1989).</a:t>
            </a:r>
          </a:p>
          <a:p>
            <a:r>
              <a:rPr lang="tr-TR" dirty="0" err="1"/>
              <a:t>Kültürleme</a:t>
            </a:r>
            <a:r>
              <a:rPr lang="tr-TR" dirty="0"/>
              <a:t>-sosyalleşme süreci şu şekilde gerçekleşir (Ergün, 1987; </a:t>
            </a:r>
            <a:r>
              <a:rPr lang="tr-TR" dirty="0" err="1"/>
              <a:t>Celkan</a:t>
            </a:r>
            <a:r>
              <a:rPr lang="tr-TR" dirty="0"/>
              <a:t>, </a:t>
            </a:r>
            <a:r>
              <a:rPr lang="tr-TR" dirty="0" smtClean="0"/>
              <a:t>1989</a:t>
            </a:r>
            <a:r>
              <a:rPr lang="tr-TR" dirty="0"/>
              <a:t>):</a:t>
            </a:r>
          </a:p>
          <a:p>
            <a:r>
              <a:rPr lang="tr-TR" dirty="0" smtClean="0"/>
              <a:t>Toplumun </a:t>
            </a:r>
            <a:r>
              <a:rPr lang="tr-TR" dirty="0"/>
              <a:t>yaşama biçimi öğrenilir.</a:t>
            </a:r>
          </a:p>
          <a:p>
            <a:r>
              <a:rPr lang="tr-TR" dirty="0" smtClean="0"/>
              <a:t>Bilgi </a:t>
            </a:r>
            <a:r>
              <a:rPr lang="tr-TR" dirty="0"/>
              <a:t>birikimi ve deneyimler aktarılır.</a:t>
            </a:r>
          </a:p>
          <a:p>
            <a:r>
              <a:rPr lang="tr-TR" dirty="0"/>
              <a:t>Y</a:t>
            </a:r>
            <a:r>
              <a:rPr lang="tr-TR" dirty="0" smtClean="0"/>
              <a:t>etenek</a:t>
            </a:r>
            <a:r>
              <a:rPr lang="tr-TR" dirty="0"/>
              <a:t>, alışkanlık ve ilgiler öğrenilir.</a:t>
            </a:r>
          </a:p>
          <a:p>
            <a:r>
              <a:rPr lang="tr-TR" dirty="0" smtClean="0"/>
              <a:t>Değer </a:t>
            </a:r>
            <a:r>
              <a:rPr lang="tr-TR" dirty="0"/>
              <a:t>yargıları ve kurallar öğrenilir.</a:t>
            </a:r>
          </a:p>
          <a:p>
            <a:r>
              <a:rPr lang="tr-TR" dirty="0" smtClean="0"/>
              <a:t>Toplumsal </a:t>
            </a:r>
            <a:r>
              <a:rPr lang="tr-TR" dirty="0"/>
              <a:t>davranış kalıpları görgü kuralları öğrenilir.</a:t>
            </a:r>
          </a:p>
          <a:p>
            <a:r>
              <a:rPr lang="tr-TR" dirty="0" smtClean="0"/>
              <a:t>Toplumun </a:t>
            </a:r>
            <a:r>
              <a:rPr lang="tr-TR" dirty="0"/>
              <a:t>idealleri, hayalleri beklentileri öğrenilir.</a:t>
            </a:r>
          </a:p>
        </p:txBody>
      </p:sp>
    </p:spTree>
    <p:extLst>
      <p:ext uri="{BB962C8B-B14F-4D97-AF65-F5344CB8AC3E}">
        <p14:creationId xmlns:p14="http://schemas.microsoft.com/office/powerpoint/2010/main" val="24843779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4094" y="1030310"/>
            <a:ext cx="9285669" cy="5242872"/>
          </a:xfrm>
        </p:spPr>
        <p:txBody>
          <a:bodyPr/>
          <a:lstStyle/>
          <a:p>
            <a:r>
              <a:rPr lang="tr-TR" dirty="0"/>
              <a:t>Bu süreci gerçekleştirecek olan; genelde okul, özelde ise öğretmendir. Bu </a:t>
            </a:r>
            <a:r>
              <a:rPr lang="tr-TR" dirty="0" smtClean="0"/>
              <a:t>nedenle </a:t>
            </a:r>
            <a:r>
              <a:rPr lang="tr-TR" dirty="0"/>
              <a:t>bir öğretmenin </a:t>
            </a:r>
            <a:r>
              <a:rPr lang="tr-TR" dirty="0" err="1"/>
              <a:t>kültürleme</a:t>
            </a:r>
            <a:r>
              <a:rPr lang="tr-TR" dirty="0"/>
              <a:t> rolünü gerçekleştirmesi için şu özelliklere </a:t>
            </a:r>
            <a:r>
              <a:rPr lang="tr-TR" dirty="0" smtClean="0"/>
              <a:t>sahip </a:t>
            </a:r>
            <a:r>
              <a:rPr lang="tr-TR" dirty="0"/>
              <a:t>olması gerekir (Yapıcı, 2008).</a:t>
            </a:r>
          </a:p>
          <a:p>
            <a:r>
              <a:rPr lang="tr-TR" dirty="0" smtClean="0"/>
              <a:t>Toplumsal </a:t>
            </a:r>
            <a:r>
              <a:rPr lang="tr-TR" dirty="0"/>
              <a:t>yaşamı ve işleyişini bilmeli.</a:t>
            </a:r>
          </a:p>
          <a:p>
            <a:r>
              <a:rPr lang="tr-TR" dirty="0" smtClean="0"/>
              <a:t>Toplumsal </a:t>
            </a:r>
            <a:r>
              <a:rPr lang="tr-TR" dirty="0"/>
              <a:t>yaşamın değer yargıları ile evrensel değerleri sentezlemeli.</a:t>
            </a:r>
          </a:p>
          <a:p>
            <a:r>
              <a:rPr lang="tr-TR" dirty="0" smtClean="0"/>
              <a:t>İnsan </a:t>
            </a:r>
            <a:r>
              <a:rPr lang="tr-TR" dirty="0"/>
              <a:t>ilişkilerinin işleyişini yaşamına aktarmalı.</a:t>
            </a:r>
          </a:p>
          <a:p>
            <a:r>
              <a:rPr lang="tr-TR" dirty="0" smtClean="0"/>
              <a:t>Okul </a:t>
            </a:r>
            <a:r>
              <a:rPr lang="tr-TR" dirty="0"/>
              <a:t>ortamında, resmi ve özel ilişkilerin nasıl yaşandığı konusunda örnek </a:t>
            </a:r>
            <a:r>
              <a:rPr lang="tr-TR" dirty="0" smtClean="0"/>
              <a:t>olmalı</a:t>
            </a:r>
            <a:r>
              <a:rPr lang="tr-TR" dirty="0"/>
              <a:t>.</a:t>
            </a:r>
          </a:p>
          <a:p>
            <a:r>
              <a:rPr lang="tr-TR" dirty="0" smtClean="0"/>
              <a:t>Öğrencileri </a:t>
            </a:r>
            <a:r>
              <a:rPr lang="tr-TR" dirty="0"/>
              <a:t>ile ilişkilerinde toplumsal değer yargılarına dikkate almalı.</a:t>
            </a:r>
          </a:p>
          <a:p>
            <a:r>
              <a:rPr lang="tr-TR" dirty="0" smtClean="0"/>
              <a:t>Toplumsal </a:t>
            </a:r>
            <a:r>
              <a:rPr lang="tr-TR" dirty="0"/>
              <a:t>ideallere uygun ve eleştirel bir bakış açısına sahip olmalı.</a:t>
            </a:r>
          </a:p>
          <a:p>
            <a:r>
              <a:rPr lang="tr-TR" dirty="0" smtClean="0"/>
              <a:t>Yeniliklere </a:t>
            </a:r>
            <a:r>
              <a:rPr lang="tr-TR" dirty="0"/>
              <a:t>açık ve teşvik edici olmalı</a:t>
            </a:r>
            <a:r>
              <a:rPr lang="tr-TR" dirty="0" smtClean="0"/>
              <a:t>.</a:t>
            </a:r>
          </a:p>
          <a:p>
            <a:r>
              <a:rPr lang="tr-TR" dirty="0"/>
              <a:t>Toplumsal değişmelerin farkındalığında olmalı.</a:t>
            </a:r>
          </a:p>
          <a:p>
            <a:r>
              <a:rPr lang="tr-TR" dirty="0" smtClean="0"/>
              <a:t>Sosyal </a:t>
            </a:r>
            <a:r>
              <a:rPr lang="tr-TR" dirty="0"/>
              <a:t>statü ve rollerin yaşanmasında görgü ve nezaket kurallarına </a:t>
            </a:r>
            <a:r>
              <a:rPr lang="tr-TR" dirty="0" smtClean="0"/>
              <a:t>uymalı.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6473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4758" y="579549"/>
            <a:ext cx="9213641" cy="5370490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                                            TEŞEKKÜRLER…</a:t>
            </a:r>
            <a:endParaRPr lang="tr-TR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616216"/>
      </p:ext>
    </p:extLst>
  </p:cSld>
  <p:clrMapOvr>
    <a:masterClrMapping/>
  </p:clrMapOvr>
</p:sld>
</file>

<file path=ppt/theme/theme1.xml><?xml version="1.0" encoding="utf-8"?>
<a:theme xmlns:a="http://schemas.openxmlformats.org/drawingml/2006/main" name="Kristal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266</TotalTime>
  <Words>2671</Words>
  <Application>Microsoft Office PowerPoint</Application>
  <PresentationFormat>Geniş ekran</PresentationFormat>
  <Paragraphs>191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7" baseType="lpstr">
      <vt:lpstr>Arial</vt:lpstr>
      <vt:lpstr>Trebuchet MS</vt:lpstr>
      <vt:lpstr>Wingdings 3</vt:lpstr>
      <vt:lpstr>Kristal</vt:lpstr>
      <vt:lpstr>ÇOCUK VE ETİK</vt:lpstr>
      <vt:lpstr>DEĞER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ÇOCUK VE ETİK</dc:title>
  <dc:creator>Windows Kullanıcısı</dc:creator>
  <cp:lastModifiedBy>Windows Kullanıcısı</cp:lastModifiedBy>
  <cp:revision>8</cp:revision>
  <dcterms:created xsi:type="dcterms:W3CDTF">2022-04-13T01:21:24Z</dcterms:created>
  <dcterms:modified xsi:type="dcterms:W3CDTF">2022-04-13T06:57:42Z</dcterms:modified>
</cp:coreProperties>
</file>