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88" r:id="rId4"/>
    <p:sldId id="289" r:id="rId5"/>
    <p:sldId id="287"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10" autoAdjust="0"/>
    <p:restoredTop sz="94660"/>
  </p:normalViewPr>
  <p:slideViewPr>
    <p:cSldViewPr snapToGrid="0">
      <p:cViewPr varScale="1">
        <p:scale>
          <a:sx n="46" d="100"/>
          <a:sy n="46" d="100"/>
        </p:scale>
        <p:origin x="54" y="4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962589AC-8BC5-46CB-9B74-0053075007A7}"/>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 xmlns:a16="http://schemas.microsoft.com/office/drawing/2014/main" id="{363FD184-292E-4E23-90BE-9B563EFEED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 xmlns:a16="http://schemas.microsoft.com/office/drawing/2014/main" id="{69BA5F25-8441-4DEA-9D7A-3B863D8B593F}"/>
              </a:ext>
            </a:extLst>
          </p:cNvPr>
          <p:cNvSpPr>
            <a:spLocks noGrp="1"/>
          </p:cNvSpPr>
          <p:nvPr>
            <p:ph type="dt" sz="half" idx="10"/>
          </p:nvPr>
        </p:nvSpPr>
        <p:spPr/>
        <p:txBody>
          <a:bodyPr/>
          <a:lstStyle/>
          <a:p>
            <a:fld id="{C09F32CC-9489-45E0-A6FB-33BB745D7107}" type="datetimeFigureOut">
              <a:rPr lang="tr-TR" smtClean="0"/>
              <a:t>21.06.2022</a:t>
            </a:fld>
            <a:endParaRPr lang="tr-TR"/>
          </a:p>
        </p:txBody>
      </p:sp>
      <p:sp>
        <p:nvSpPr>
          <p:cNvPr id="5" name="Alt Bilgi Yer Tutucusu 4">
            <a:extLst>
              <a:ext uri="{FF2B5EF4-FFF2-40B4-BE49-F238E27FC236}">
                <a16:creationId xmlns="" xmlns:a16="http://schemas.microsoft.com/office/drawing/2014/main" id="{96C49903-76CA-4065-B322-4FEC0063F3E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 xmlns:a16="http://schemas.microsoft.com/office/drawing/2014/main" id="{DDE5FD53-A58B-42A8-809F-885A0E1B668E}"/>
              </a:ext>
            </a:extLst>
          </p:cNvPr>
          <p:cNvSpPr>
            <a:spLocks noGrp="1"/>
          </p:cNvSpPr>
          <p:nvPr>
            <p:ph type="sldNum" sz="quarter" idx="12"/>
          </p:nvPr>
        </p:nvSpPr>
        <p:spPr/>
        <p:txBody>
          <a:bodyPr/>
          <a:lstStyle/>
          <a:p>
            <a:fld id="{C2A07CB1-DBB3-4272-A079-0173AC215853}" type="slidenum">
              <a:rPr lang="tr-TR" smtClean="0"/>
              <a:t>‹#›</a:t>
            </a:fld>
            <a:endParaRPr lang="tr-TR"/>
          </a:p>
        </p:txBody>
      </p:sp>
    </p:spTree>
    <p:extLst>
      <p:ext uri="{BB962C8B-B14F-4D97-AF65-F5344CB8AC3E}">
        <p14:creationId xmlns:p14="http://schemas.microsoft.com/office/powerpoint/2010/main" val="192571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DC030B9F-5700-4F95-A812-C8B5E94A62A8}"/>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 xmlns:a16="http://schemas.microsoft.com/office/drawing/2014/main" id="{C5753C4D-8B17-4196-B4DE-A8269CE36348}"/>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76A35D4D-2F6D-4183-BDCE-DDA1C456871E}"/>
              </a:ext>
            </a:extLst>
          </p:cNvPr>
          <p:cNvSpPr>
            <a:spLocks noGrp="1"/>
          </p:cNvSpPr>
          <p:nvPr>
            <p:ph type="dt" sz="half" idx="10"/>
          </p:nvPr>
        </p:nvSpPr>
        <p:spPr/>
        <p:txBody>
          <a:bodyPr/>
          <a:lstStyle/>
          <a:p>
            <a:fld id="{C09F32CC-9489-45E0-A6FB-33BB745D7107}" type="datetimeFigureOut">
              <a:rPr lang="tr-TR" smtClean="0"/>
              <a:t>21.06.2022</a:t>
            </a:fld>
            <a:endParaRPr lang="tr-TR"/>
          </a:p>
        </p:txBody>
      </p:sp>
      <p:sp>
        <p:nvSpPr>
          <p:cNvPr id="5" name="Alt Bilgi Yer Tutucusu 4">
            <a:extLst>
              <a:ext uri="{FF2B5EF4-FFF2-40B4-BE49-F238E27FC236}">
                <a16:creationId xmlns="" xmlns:a16="http://schemas.microsoft.com/office/drawing/2014/main" id="{4FAF40BD-D14F-4D74-BCAA-2BA985C38FC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 xmlns:a16="http://schemas.microsoft.com/office/drawing/2014/main" id="{66C2ECFA-CBC1-4A78-B6DD-96419A8A3BA6}"/>
              </a:ext>
            </a:extLst>
          </p:cNvPr>
          <p:cNvSpPr>
            <a:spLocks noGrp="1"/>
          </p:cNvSpPr>
          <p:nvPr>
            <p:ph type="sldNum" sz="quarter" idx="12"/>
          </p:nvPr>
        </p:nvSpPr>
        <p:spPr/>
        <p:txBody>
          <a:bodyPr/>
          <a:lstStyle/>
          <a:p>
            <a:fld id="{C2A07CB1-DBB3-4272-A079-0173AC215853}" type="slidenum">
              <a:rPr lang="tr-TR" smtClean="0"/>
              <a:t>‹#›</a:t>
            </a:fld>
            <a:endParaRPr lang="tr-TR"/>
          </a:p>
        </p:txBody>
      </p:sp>
    </p:spTree>
    <p:extLst>
      <p:ext uri="{BB962C8B-B14F-4D97-AF65-F5344CB8AC3E}">
        <p14:creationId xmlns:p14="http://schemas.microsoft.com/office/powerpoint/2010/main" val="809421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B5CB23B6-3009-42DA-8638-1613A1C012D0}"/>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 xmlns:a16="http://schemas.microsoft.com/office/drawing/2014/main" id="{25042D7A-DF79-42B3-BA2D-AB809B2A47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 xmlns:a16="http://schemas.microsoft.com/office/drawing/2014/main" id="{4CC1BB53-66FA-4558-94BA-57C52C1EB241}"/>
              </a:ext>
            </a:extLst>
          </p:cNvPr>
          <p:cNvSpPr>
            <a:spLocks noGrp="1"/>
          </p:cNvSpPr>
          <p:nvPr>
            <p:ph type="dt" sz="half" idx="10"/>
          </p:nvPr>
        </p:nvSpPr>
        <p:spPr/>
        <p:txBody>
          <a:bodyPr/>
          <a:lstStyle/>
          <a:p>
            <a:fld id="{C09F32CC-9489-45E0-A6FB-33BB745D7107}" type="datetimeFigureOut">
              <a:rPr lang="tr-TR" smtClean="0"/>
              <a:t>21.06.2022</a:t>
            </a:fld>
            <a:endParaRPr lang="tr-TR"/>
          </a:p>
        </p:txBody>
      </p:sp>
      <p:sp>
        <p:nvSpPr>
          <p:cNvPr id="5" name="Alt Bilgi Yer Tutucusu 4">
            <a:extLst>
              <a:ext uri="{FF2B5EF4-FFF2-40B4-BE49-F238E27FC236}">
                <a16:creationId xmlns="" xmlns:a16="http://schemas.microsoft.com/office/drawing/2014/main" id="{BEA9C78C-A00D-463F-8F74-BF9B27A28D5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 xmlns:a16="http://schemas.microsoft.com/office/drawing/2014/main" id="{FCCF947A-CA75-4DD5-B20F-F94D68BA3F0B}"/>
              </a:ext>
            </a:extLst>
          </p:cNvPr>
          <p:cNvSpPr>
            <a:spLocks noGrp="1"/>
          </p:cNvSpPr>
          <p:nvPr>
            <p:ph type="sldNum" sz="quarter" idx="12"/>
          </p:nvPr>
        </p:nvSpPr>
        <p:spPr/>
        <p:txBody>
          <a:bodyPr/>
          <a:lstStyle/>
          <a:p>
            <a:fld id="{C2A07CB1-DBB3-4272-A079-0173AC215853}" type="slidenum">
              <a:rPr lang="tr-TR" smtClean="0"/>
              <a:t>‹#›</a:t>
            </a:fld>
            <a:endParaRPr lang="tr-TR"/>
          </a:p>
        </p:txBody>
      </p:sp>
    </p:spTree>
    <p:extLst>
      <p:ext uri="{BB962C8B-B14F-4D97-AF65-F5344CB8AC3E}">
        <p14:creationId xmlns:p14="http://schemas.microsoft.com/office/powerpoint/2010/main" val="3116275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4C269CAB-AE7C-4BFA-92F4-D2B1AEE1CE8F}"/>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 xmlns:a16="http://schemas.microsoft.com/office/drawing/2014/main" id="{6F153437-BBE5-4D3A-B82D-6D10AC8D032D}"/>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 xmlns:a16="http://schemas.microsoft.com/office/drawing/2014/main" id="{4E54EB56-2142-45E4-B7BC-78A63818BDFA}"/>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 xmlns:a16="http://schemas.microsoft.com/office/drawing/2014/main" id="{D0728B2B-B78F-45F6-B725-2D653EA3D63D}"/>
              </a:ext>
            </a:extLst>
          </p:cNvPr>
          <p:cNvSpPr>
            <a:spLocks noGrp="1"/>
          </p:cNvSpPr>
          <p:nvPr>
            <p:ph type="dt" sz="half" idx="10"/>
          </p:nvPr>
        </p:nvSpPr>
        <p:spPr/>
        <p:txBody>
          <a:bodyPr/>
          <a:lstStyle/>
          <a:p>
            <a:fld id="{C09F32CC-9489-45E0-A6FB-33BB745D7107}" type="datetimeFigureOut">
              <a:rPr lang="tr-TR" smtClean="0"/>
              <a:t>21.06.2022</a:t>
            </a:fld>
            <a:endParaRPr lang="tr-TR"/>
          </a:p>
        </p:txBody>
      </p:sp>
      <p:sp>
        <p:nvSpPr>
          <p:cNvPr id="6" name="Alt Bilgi Yer Tutucusu 5">
            <a:extLst>
              <a:ext uri="{FF2B5EF4-FFF2-40B4-BE49-F238E27FC236}">
                <a16:creationId xmlns="" xmlns:a16="http://schemas.microsoft.com/office/drawing/2014/main" id="{588A0D17-993A-4090-802E-22A220640DA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 xmlns:a16="http://schemas.microsoft.com/office/drawing/2014/main" id="{0A65B7CC-9B29-4BD1-A53D-59580D1B51BF}"/>
              </a:ext>
            </a:extLst>
          </p:cNvPr>
          <p:cNvSpPr>
            <a:spLocks noGrp="1"/>
          </p:cNvSpPr>
          <p:nvPr>
            <p:ph type="sldNum" sz="quarter" idx="12"/>
          </p:nvPr>
        </p:nvSpPr>
        <p:spPr/>
        <p:txBody>
          <a:bodyPr/>
          <a:lstStyle/>
          <a:p>
            <a:fld id="{C2A07CB1-DBB3-4272-A079-0173AC215853}" type="slidenum">
              <a:rPr lang="tr-TR" smtClean="0"/>
              <a:t>‹#›</a:t>
            </a:fld>
            <a:endParaRPr lang="tr-TR"/>
          </a:p>
        </p:txBody>
      </p:sp>
    </p:spTree>
    <p:extLst>
      <p:ext uri="{BB962C8B-B14F-4D97-AF65-F5344CB8AC3E}">
        <p14:creationId xmlns:p14="http://schemas.microsoft.com/office/powerpoint/2010/main" val="1913445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72A97EF8-E0AC-40F3-8C34-3DB1FA5AC235}"/>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 xmlns:a16="http://schemas.microsoft.com/office/drawing/2014/main" id="{DD9BEADB-E165-40BE-A35A-85349697DC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 xmlns:a16="http://schemas.microsoft.com/office/drawing/2014/main" id="{76A9C4BC-703A-4D14-A134-57C08CF84284}"/>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 xmlns:a16="http://schemas.microsoft.com/office/drawing/2014/main" id="{99AC2411-12ED-4044-B2ED-FF04CB6964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 xmlns:a16="http://schemas.microsoft.com/office/drawing/2014/main" id="{D0C03404-DA2C-4080-82B4-768544723E6B}"/>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 xmlns:a16="http://schemas.microsoft.com/office/drawing/2014/main" id="{EEF7CF67-A836-4BB0-9BAE-B4AA95B18C47}"/>
              </a:ext>
            </a:extLst>
          </p:cNvPr>
          <p:cNvSpPr>
            <a:spLocks noGrp="1"/>
          </p:cNvSpPr>
          <p:nvPr>
            <p:ph type="dt" sz="half" idx="10"/>
          </p:nvPr>
        </p:nvSpPr>
        <p:spPr/>
        <p:txBody>
          <a:bodyPr/>
          <a:lstStyle/>
          <a:p>
            <a:fld id="{C09F32CC-9489-45E0-A6FB-33BB745D7107}" type="datetimeFigureOut">
              <a:rPr lang="tr-TR" smtClean="0"/>
              <a:t>21.06.2022</a:t>
            </a:fld>
            <a:endParaRPr lang="tr-TR"/>
          </a:p>
        </p:txBody>
      </p:sp>
      <p:sp>
        <p:nvSpPr>
          <p:cNvPr id="8" name="Alt Bilgi Yer Tutucusu 7">
            <a:extLst>
              <a:ext uri="{FF2B5EF4-FFF2-40B4-BE49-F238E27FC236}">
                <a16:creationId xmlns="" xmlns:a16="http://schemas.microsoft.com/office/drawing/2014/main" id="{46781A7A-FD54-4F96-97D0-67153B81F97B}"/>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 xmlns:a16="http://schemas.microsoft.com/office/drawing/2014/main" id="{1FA35955-6883-47BB-8414-8414E2687A15}"/>
              </a:ext>
            </a:extLst>
          </p:cNvPr>
          <p:cNvSpPr>
            <a:spLocks noGrp="1"/>
          </p:cNvSpPr>
          <p:nvPr>
            <p:ph type="sldNum" sz="quarter" idx="12"/>
          </p:nvPr>
        </p:nvSpPr>
        <p:spPr/>
        <p:txBody>
          <a:bodyPr/>
          <a:lstStyle/>
          <a:p>
            <a:fld id="{C2A07CB1-DBB3-4272-A079-0173AC215853}" type="slidenum">
              <a:rPr lang="tr-TR" smtClean="0"/>
              <a:t>‹#›</a:t>
            </a:fld>
            <a:endParaRPr lang="tr-TR"/>
          </a:p>
        </p:txBody>
      </p:sp>
    </p:spTree>
    <p:extLst>
      <p:ext uri="{BB962C8B-B14F-4D97-AF65-F5344CB8AC3E}">
        <p14:creationId xmlns:p14="http://schemas.microsoft.com/office/powerpoint/2010/main" val="1120013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E59792AB-3E37-43A3-B73B-A5EDD2444CDD}"/>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 xmlns:a16="http://schemas.microsoft.com/office/drawing/2014/main" id="{507301DC-4807-4CC3-AC99-5D0439184958}"/>
              </a:ext>
            </a:extLst>
          </p:cNvPr>
          <p:cNvSpPr>
            <a:spLocks noGrp="1"/>
          </p:cNvSpPr>
          <p:nvPr>
            <p:ph type="dt" sz="half" idx="10"/>
          </p:nvPr>
        </p:nvSpPr>
        <p:spPr/>
        <p:txBody>
          <a:bodyPr/>
          <a:lstStyle/>
          <a:p>
            <a:fld id="{C09F32CC-9489-45E0-A6FB-33BB745D7107}" type="datetimeFigureOut">
              <a:rPr lang="tr-TR" smtClean="0"/>
              <a:t>21.06.2022</a:t>
            </a:fld>
            <a:endParaRPr lang="tr-TR"/>
          </a:p>
        </p:txBody>
      </p:sp>
      <p:sp>
        <p:nvSpPr>
          <p:cNvPr id="4" name="Alt Bilgi Yer Tutucusu 3">
            <a:extLst>
              <a:ext uri="{FF2B5EF4-FFF2-40B4-BE49-F238E27FC236}">
                <a16:creationId xmlns="" xmlns:a16="http://schemas.microsoft.com/office/drawing/2014/main" id="{2BB619C1-0BB8-4699-8B33-905412D2A66F}"/>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 xmlns:a16="http://schemas.microsoft.com/office/drawing/2014/main" id="{828BC268-C2B1-467E-8A7A-7C01B39EDE0C}"/>
              </a:ext>
            </a:extLst>
          </p:cNvPr>
          <p:cNvSpPr>
            <a:spLocks noGrp="1"/>
          </p:cNvSpPr>
          <p:nvPr>
            <p:ph type="sldNum" sz="quarter" idx="12"/>
          </p:nvPr>
        </p:nvSpPr>
        <p:spPr/>
        <p:txBody>
          <a:bodyPr/>
          <a:lstStyle/>
          <a:p>
            <a:fld id="{C2A07CB1-DBB3-4272-A079-0173AC215853}" type="slidenum">
              <a:rPr lang="tr-TR" smtClean="0"/>
              <a:t>‹#›</a:t>
            </a:fld>
            <a:endParaRPr lang="tr-TR"/>
          </a:p>
        </p:txBody>
      </p:sp>
    </p:spTree>
    <p:extLst>
      <p:ext uri="{BB962C8B-B14F-4D97-AF65-F5344CB8AC3E}">
        <p14:creationId xmlns:p14="http://schemas.microsoft.com/office/powerpoint/2010/main" val="3855707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 xmlns:a16="http://schemas.microsoft.com/office/drawing/2014/main" id="{5845859D-C002-4165-9F87-243D301F1CE9}"/>
              </a:ext>
            </a:extLst>
          </p:cNvPr>
          <p:cNvSpPr>
            <a:spLocks noGrp="1"/>
          </p:cNvSpPr>
          <p:nvPr>
            <p:ph type="dt" sz="half" idx="10"/>
          </p:nvPr>
        </p:nvSpPr>
        <p:spPr/>
        <p:txBody>
          <a:bodyPr/>
          <a:lstStyle/>
          <a:p>
            <a:fld id="{C09F32CC-9489-45E0-A6FB-33BB745D7107}" type="datetimeFigureOut">
              <a:rPr lang="tr-TR" smtClean="0"/>
              <a:t>21.06.2022</a:t>
            </a:fld>
            <a:endParaRPr lang="tr-TR"/>
          </a:p>
        </p:txBody>
      </p:sp>
      <p:sp>
        <p:nvSpPr>
          <p:cNvPr id="3" name="Alt Bilgi Yer Tutucusu 2">
            <a:extLst>
              <a:ext uri="{FF2B5EF4-FFF2-40B4-BE49-F238E27FC236}">
                <a16:creationId xmlns="" xmlns:a16="http://schemas.microsoft.com/office/drawing/2014/main" id="{14D84DC4-95F2-49FF-8B63-43CC4E13B5E3}"/>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 xmlns:a16="http://schemas.microsoft.com/office/drawing/2014/main" id="{F1C21C95-6EA3-4F32-8132-3C4271345863}"/>
              </a:ext>
            </a:extLst>
          </p:cNvPr>
          <p:cNvSpPr>
            <a:spLocks noGrp="1"/>
          </p:cNvSpPr>
          <p:nvPr>
            <p:ph type="sldNum" sz="quarter" idx="12"/>
          </p:nvPr>
        </p:nvSpPr>
        <p:spPr/>
        <p:txBody>
          <a:bodyPr/>
          <a:lstStyle/>
          <a:p>
            <a:fld id="{C2A07CB1-DBB3-4272-A079-0173AC215853}" type="slidenum">
              <a:rPr lang="tr-TR" smtClean="0"/>
              <a:t>‹#›</a:t>
            </a:fld>
            <a:endParaRPr lang="tr-TR"/>
          </a:p>
        </p:txBody>
      </p:sp>
    </p:spTree>
    <p:extLst>
      <p:ext uri="{BB962C8B-B14F-4D97-AF65-F5344CB8AC3E}">
        <p14:creationId xmlns:p14="http://schemas.microsoft.com/office/powerpoint/2010/main" val="3423094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3EF64DD6-2AF0-4E25-BB84-EB11E2A4FA7E}"/>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 xmlns:a16="http://schemas.microsoft.com/office/drawing/2014/main" id="{C2205A58-436F-40D5-AF01-918566BF9A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 xmlns:a16="http://schemas.microsoft.com/office/drawing/2014/main" id="{AD4DC12F-3B41-491C-8C75-8C0C857355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 xmlns:a16="http://schemas.microsoft.com/office/drawing/2014/main" id="{1072E869-B74A-43C5-8799-624BB4369DD1}"/>
              </a:ext>
            </a:extLst>
          </p:cNvPr>
          <p:cNvSpPr>
            <a:spLocks noGrp="1"/>
          </p:cNvSpPr>
          <p:nvPr>
            <p:ph type="dt" sz="half" idx="10"/>
          </p:nvPr>
        </p:nvSpPr>
        <p:spPr/>
        <p:txBody>
          <a:bodyPr/>
          <a:lstStyle/>
          <a:p>
            <a:fld id="{C09F32CC-9489-45E0-A6FB-33BB745D7107}" type="datetimeFigureOut">
              <a:rPr lang="tr-TR" smtClean="0"/>
              <a:t>21.06.2022</a:t>
            </a:fld>
            <a:endParaRPr lang="tr-TR"/>
          </a:p>
        </p:txBody>
      </p:sp>
      <p:sp>
        <p:nvSpPr>
          <p:cNvPr id="6" name="Alt Bilgi Yer Tutucusu 5">
            <a:extLst>
              <a:ext uri="{FF2B5EF4-FFF2-40B4-BE49-F238E27FC236}">
                <a16:creationId xmlns="" xmlns:a16="http://schemas.microsoft.com/office/drawing/2014/main" id="{3EB1D039-C3EB-4B37-A12C-1DCC5F60DCDB}"/>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 xmlns:a16="http://schemas.microsoft.com/office/drawing/2014/main" id="{57639C12-1EBE-4FE8-9BF1-E1FA0E7A77C5}"/>
              </a:ext>
            </a:extLst>
          </p:cNvPr>
          <p:cNvSpPr>
            <a:spLocks noGrp="1"/>
          </p:cNvSpPr>
          <p:nvPr>
            <p:ph type="sldNum" sz="quarter" idx="12"/>
          </p:nvPr>
        </p:nvSpPr>
        <p:spPr/>
        <p:txBody>
          <a:bodyPr/>
          <a:lstStyle/>
          <a:p>
            <a:fld id="{C2A07CB1-DBB3-4272-A079-0173AC215853}" type="slidenum">
              <a:rPr lang="tr-TR" smtClean="0"/>
              <a:t>‹#›</a:t>
            </a:fld>
            <a:endParaRPr lang="tr-TR"/>
          </a:p>
        </p:txBody>
      </p:sp>
    </p:spTree>
    <p:extLst>
      <p:ext uri="{BB962C8B-B14F-4D97-AF65-F5344CB8AC3E}">
        <p14:creationId xmlns:p14="http://schemas.microsoft.com/office/powerpoint/2010/main" val="3796700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4A1C1BD4-D381-4629-A8D8-5B1D7B7A0578}"/>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 xmlns:a16="http://schemas.microsoft.com/office/drawing/2014/main" id="{C827DB18-3C74-4A8D-8603-E40F8A7331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 xmlns:a16="http://schemas.microsoft.com/office/drawing/2014/main" id="{393E35A9-7664-4413-A4DF-1891D7CCC0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 xmlns:a16="http://schemas.microsoft.com/office/drawing/2014/main" id="{406B3DAE-55DD-4059-974D-9CB87011B99F}"/>
              </a:ext>
            </a:extLst>
          </p:cNvPr>
          <p:cNvSpPr>
            <a:spLocks noGrp="1"/>
          </p:cNvSpPr>
          <p:nvPr>
            <p:ph type="dt" sz="half" idx="10"/>
          </p:nvPr>
        </p:nvSpPr>
        <p:spPr/>
        <p:txBody>
          <a:bodyPr/>
          <a:lstStyle/>
          <a:p>
            <a:fld id="{C09F32CC-9489-45E0-A6FB-33BB745D7107}" type="datetimeFigureOut">
              <a:rPr lang="tr-TR" smtClean="0"/>
              <a:t>21.06.2022</a:t>
            </a:fld>
            <a:endParaRPr lang="tr-TR"/>
          </a:p>
        </p:txBody>
      </p:sp>
      <p:sp>
        <p:nvSpPr>
          <p:cNvPr id="6" name="Alt Bilgi Yer Tutucusu 5">
            <a:extLst>
              <a:ext uri="{FF2B5EF4-FFF2-40B4-BE49-F238E27FC236}">
                <a16:creationId xmlns="" xmlns:a16="http://schemas.microsoft.com/office/drawing/2014/main" id="{4BC493D7-CEFF-4D6D-B218-CC4CF15E4F59}"/>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 xmlns:a16="http://schemas.microsoft.com/office/drawing/2014/main" id="{368496A0-2C5C-4FEA-A963-EE1E69C213D4}"/>
              </a:ext>
            </a:extLst>
          </p:cNvPr>
          <p:cNvSpPr>
            <a:spLocks noGrp="1"/>
          </p:cNvSpPr>
          <p:nvPr>
            <p:ph type="sldNum" sz="quarter" idx="12"/>
          </p:nvPr>
        </p:nvSpPr>
        <p:spPr/>
        <p:txBody>
          <a:bodyPr/>
          <a:lstStyle/>
          <a:p>
            <a:fld id="{C2A07CB1-DBB3-4272-A079-0173AC215853}" type="slidenum">
              <a:rPr lang="tr-TR" smtClean="0"/>
              <a:t>‹#›</a:t>
            </a:fld>
            <a:endParaRPr lang="tr-TR"/>
          </a:p>
        </p:txBody>
      </p:sp>
    </p:spTree>
    <p:extLst>
      <p:ext uri="{BB962C8B-B14F-4D97-AF65-F5344CB8AC3E}">
        <p14:creationId xmlns:p14="http://schemas.microsoft.com/office/powerpoint/2010/main" val="1864279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9E986B12-4556-45D6-8DF8-49D69A8F0E4F}"/>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 xmlns:a16="http://schemas.microsoft.com/office/drawing/2014/main" id="{1CBAB800-D354-414D-A565-0B9BD8F711E3}"/>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391D3301-03EB-4D2E-8BAD-0E768CAC3AFE}"/>
              </a:ext>
            </a:extLst>
          </p:cNvPr>
          <p:cNvSpPr>
            <a:spLocks noGrp="1"/>
          </p:cNvSpPr>
          <p:nvPr>
            <p:ph type="dt" sz="half" idx="10"/>
          </p:nvPr>
        </p:nvSpPr>
        <p:spPr/>
        <p:txBody>
          <a:bodyPr/>
          <a:lstStyle/>
          <a:p>
            <a:fld id="{C09F32CC-9489-45E0-A6FB-33BB745D7107}" type="datetimeFigureOut">
              <a:rPr lang="tr-TR" smtClean="0"/>
              <a:t>21.06.2022</a:t>
            </a:fld>
            <a:endParaRPr lang="tr-TR"/>
          </a:p>
        </p:txBody>
      </p:sp>
      <p:sp>
        <p:nvSpPr>
          <p:cNvPr id="5" name="Alt Bilgi Yer Tutucusu 4">
            <a:extLst>
              <a:ext uri="{FF2B5EF4-FFF2-40B4-BE49-F238E27FC236}">
                <a16:creationId xmlns="" xmlns:a16="http://schemas.microsoft.com/office/drawing/2014/main" id="{A6F0E145-1A26-40C3-99B8-F0B4BAC9A0C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 xmlns:a16="http://schemas.microsoft.com/office/drawing/2014/main" id="{DBF2A64C-57EB-4502-94FA-576958BE07B9}"/>
              </a:ext>
            </a:extLst>
          </p:cNvPr>
          <p:cNvSpPr>
            <a:spLocks noGrp="1"/>
          </p:cNvSpPr>
          <p:nvPr>
            <p:ph type="sldNum" sz="quarter" idx="12"/>
          </p:nvPr>
        </p:nvSpPr>
        <p:spPr/>
        <p:txBody>
          <a:bodyPr/>
          <a:lstStyle/>
          <a:p>
            <a:fld id="{C2A07CB1-DBB3-4272-A079-0173AC215853}" type="slidenum">
              <a:rPr lang="tr-TR" smtClean="0"/>
              <a:t>‹#›</a:t>
            </a:fld>
            <a:endParaRPr lang="tr-TR"/>
          </a:p>
        </p:txBody>
      </p:sp>
    </p:spTree>
    <p:extLst>
      <p:ext uri="{BB962C8B-B14F-4D97-AF65-F5344CB8AC3E}">
        <p14:creationId xmlns:p14="http://schemas.microsoft.com/office/powerpoint/2010/main" val="1199634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 xmlns:a16="http://schemas.microsoft.com/office/drawing/2014/main" id="{87AAAA74-DEEA-4913-89B3-54FC542586A5}"/>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 xmlns:a16="http://schemas.microsoft.com/office/drawing/2014/main" id="{1DD88E6E-3763-4FAF-BFFD-6ECCB3E5FB43}"/>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25424D5D-4E9F-4F96-8FEF-D66A0B8C91E1}"/>
              </a:ext>
            </a:extLst>
          </p:cNvPr>
          <p:cNvSpPr>
            <a:spLocks noGrp="1"/>
          </p:cNvSpPr>
          <p:nvPr>
            <p:ph type="dt" sz="half" idx="10"/>
          </p:nvPr>
        </p:nvSpPr>
        <p:spPr/>
        <p:txBody>
          <a:bodyPr/>
          <a:lstStyle/>
          <a:p>
            <a:fld id="{C09F32CC-9489-45E0-A6FB-33BB745D7107}" type="datetimeFigureOut">
              <a:rPr lang="tr-TR" smtClean="0"/>
              <a:t>21.06.2022</a:t>
            </a:fld>
            <a:endParaRPr lang="tr-TR"/>
          </a:p>
        </p:txBody>
      </p:sp>
      <p:sp>
        <p:nvSpPr>
          <p:cNvPr id="5" name="Alt Bilgi Yer Tutucusu 4">
            <a:extLst>
              <a:ext uri="{FF2B5EF4-FFF2-40B4-BE49-F238E27FC236}">
                <a16:creationId xmlns="" xmlns:a16="http://schemas.microsoft.com/office/drawing/2014/main" id="{5012A1D8-67F1-4F41-BE7A-64A26283BF0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 xmlns:a16="http://schemas.microsoft.com/office/drawing/2014/main" id="{E7F7B18E-D471-4FFF-A5DF-43C2F74C066F}"/>
              </a:ext>
            </a:extLst>
          </p:cNvPr>
          <p:cNvSpPr>
            <a:spLocks noGrp="1"/>
          </p:cNvSpPr>
          <p:nvPr>
            <p:ph type="sldNum" sz="quarter" idx="12"/>
          </p:nvPr>
        </p:nvSpPr>
        <p:spPr/>
        <p:txBody>
          <a:bodyPr/>
          <a:lstStyle/>
          <a:p>
            <a:fld id="{C2A07CB1-DBB3-4272-A079-0173AC215853}" type="slidenum">
              <a:rPr lang="tr-TR" smtClean="0"/>
              <a:t>‹#›</a:t>
            </a:fld>
            <a:endParaRPr lang="tr-TR"/>
          </a:p>
        </p:txBody>
      </p:sp>
    </p:spTree>
    <p:extLst>
      <p:ext uri="{BB962C8B-B14F-4D97-AF65-F5344CB8AC3E}">
        <p14:creationId xmlns:p14="http://schemas.microsoft.com/office/powerpoint/2010/main" val="2106734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 xmlns:a16="http://schemas.microsoft.com/office/drawing/2014/main" id="{DF49C040-B2C7-4511-B4B6-67918EA11C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 xmlns:a16="http://schemas.microsoft.com/office/drawing/2014/main" id="{4507E29F-8F82-4F55-9F37-F3BAF89306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ED4A8AB9-3FB4-4A02-ADC1-AF9E728011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9F32CC-9489-45E0-A6FB-33BB745D7107}" type="datetimeFigureOut">
              <a:rPr lang="tr-TR" smtClean="0"/>
              <a:t>21.06.2022</a:t>
            </a:fld>
            <a:endParaRPr lang="tr-TR"/>
          </a:p>
        </p:txBody>
      </p:sp>
      <p:sp>
        <p:nvSpPr>
          <p:cNvPr id="5" name="Alt Bilgi Yer Tutucusu 4">
            <a:extLst>
              <a:ext uri="{FF2B5EF4-FFF2-40B4-BE49-F238E27FC236}">
                <a16:creationId xmlns="" xmlns:a16="http://schemas.microsoft.com/office/drawing/2014/main" id="{4B02AD36-D933-441E-8C4A-3577FD901D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 xmlns:a16="http://schemas.microsoft.com/office/drawing/2014/main" id="{4FAAD591-6F34-4414-A5C8-16C3FFD56E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A07CB1-DBB3-4272-A079-0173AC215853}" type="slidenum">
              <a:rPr lang="tr-TR" smtClean="0"/>
              <a:t>‹#›</a:t>
            </a:fld>
            <a:endParaRPr lang="tr-TR"/>
          </a:p>
        </p:txBody>
      </p:sp>
    </p:spTree>
    <p:extLst>
      <p:ext uri="{BB962C8B-B14F-4D97-AF65-F5344CB8AC3E}">
        <p14:creationId xmlns:p14="http://schemas.microsoft.com/office/powerpoint/2010/main" val="4056469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17221AA6-7B0E-4B0B-A02C-9967F5F7370A}"/>
              </a:ext>
            </a:extLst>
          </p:cNvPr>
          <p:cNvSpPr>
            <a:spLocks noGrp="1"/>
          </p:cNvSpPr>
          <p:nvPr>
            <p:ph idx="1"/>
          </p:nvPr>
        </p:nvSpPr>
        <p:spPr>
          <a:xfrm>
            <a:off x="783771" y="624114"/>
            <a:ext cx="10570029" cy="5552849"/>
          </a:xfrm>
        </p:spPr>
        <p:txBody>
          <a:bodyPr>
            <a:normAutofit fontScale="92500" lnSpcReduction="20000"/>
          </a:bodyPr>
          <a:lstStyle/>
          <a:p>
            <a:r>
              <a:rPr lang="tr-TR" dirty="0"/>
              <a:t>Sorumluluk kavramı, insan davranışlarının yaşama yansıyan boyutu ile hem psikolojik, hem de sosyolojik bir olgu olarak düşünülebilir. </a:t>
            </a:r>
          </a:p>
          <a:p>
            <a:pPr marL="0" indent="0">
              <a:buNone/>
            </a:pPr>
            <a:endParaRPr lang="tr-TR" dirty="0"/>
          </a:p>
          <a:p>
            <a:r>
              <a:rPr lang="tr-TR" dirty="0"/>
              <a:t>Bu yönü ile insanlık tarihi boyunca insanın sorumluluk olgusu ile bir bütün olarak yaşadığı, adı sorumluluk olarak bilinse de bilinmese de, sorumluluk kapsamında düşünüşlere sahip olduğu söylenebilir. Öyle ise bu kadar eski bir olguyu hangi kapsamda ele almak gerekir. </a:t>
            </a:r>
          </a:p>
          <a:p>
            <a:pPr marL="0" indent="0">
              <a:buNone/>
            </a:pPr>
            <a:endParaRPr lang="tr-TR" dirty="0"/>
          </a:p>
          <a:p>
            <a:r>
              <a:rPr lang="tr-TR" dirty="0"/>
              <a:t>Kuşkusuz tarihsel izi sürüldüğünde Antik Yunan felsefesine kadar gidecek bir kavramla karşı karşıya olduğumuz açıkça anlaşılabilir.</a:t>
            </a:r>
          </a:p>
          <a:p>
            <a:pPr marL="0" indent="0">
              <a:buNone/>
            </a:pPr>
            <a:endParaRPr lang="tr-TR" dirty="0"/>
          </a:p>
          <a:p>
            <a:r>
              <a:rPr lang="tr-TR" dirty="0"/>
              <a:t>Bu kavramı güncel tartışmaların ışığı altında ele almak gerekir. Bu bağlamda sorumluluk, </a:t>
            </a:r>
            <a:r>
              <a:rPr lang="tr-TR" dirty="0" err="1"/>
              <a:t>Popkin’e</a:t>
            </a:r>
            <a:r>
              <a:rPr lang="tr-TR" dirty="0"/>
              <a:t> göre (1987’den </a:t>
            </a:r>
            <a:r>
              <a:rPr lang="tr-TR" dirty="0" err="1"/>
              <a:t>akt</a:t>
            </a:r>
            <a:r>
              <a:rPr lang="tr-TR" dirty="0"/>
              <a:t>. Özen, 2015); bireyin seçimler yapması ve seçimlerinin sonuçlarını üstlenmesi, yarattığı etkileri kabullenmesidir.</a:t>
            </a:r>
          </a:p>
        </p:txBody>
      </p:sp>
    </p:spTree>
    <p:extLst>
      <p:ext uri="{BB962C8B-B14F-4D97-AF65-F5344CB8AC3E}">
        <p14:creationId xmlns:p14="http://schemas.microsoft.com/office/powerpoint/2010/main" val="2626183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E66E4F0D-760B-4234-82D0-0BEE3BE5BBBD}"/>
              </a:ext>
            </a:extLst>
          </p:cNvPr>
          <p:cNvSpPr>
            <a:spLocks noGrp="1"/>
          </p:cNvSpPr>
          <p:nvPr>
            <p:ph idx="1"/>
          </p:nvPr>
        </p:nvSpPr>
        <p:spPr>
          <a:xfrm>
            <a:off x="711201" y="1059543"/>
            <a:ext cx="10642600" cy="5117420"/>
          </a:xfrm>
        </p:spPr>
        <p:txBody>
          <a:bodyPr>
            <a:normAutofit lnSpcReduction="10000"/>
          </a:bodyPr>
          <a:lstStyle/>
          <a:p>
            <a:r>
              <a:rPr lang="tr-TR" dirty="0"/>
              <a:t> Bu tanımın merkezinde seçimler yatmaktadır. İnsanın seçimleri; ne kadar kendine özgü, ya da diğer bir deyişle ne kadar toplumsal yaşam ve kültürden bağımsız olarak ele alınabilir. </a:t>
            </a:r>
          </a:p>
          <a:p>
            <a:r>
              <a:rPr lang="tr-TR" dirty="0"/>
              <a:t>Biçimsel Olmayan Yazılı Olarak Karşımıza Çıkmayan Ama Gündelik Hayatta Yerine</a:t>
            </a:r>
          </a:p>
          <a:p>
            <a:r>
              <a:rPr lang="tr-TR" dirty="0"/>
              <a:t>Getirmeye Çalıştığımız Sorumluluklarımız?</a:t>
            </a:r>
          </a:p>
          <a:p>
            <a:pPr marL="0" indent="0">
              <a:buNone/>
            </a:pPr>
            <a:r>
              <a:rPr lang="tr-TR" dirty="0"/>
              <a:t>*Sağlığımızı Korumak *Aile İçindeki Rolümüzün Gerekliliklerini Yerine Getirmek </a:t>
            </a:r>
          </a:p>
          <a:p>
            <a:pPr marL="0" indent="0">
              <a:buNone/>
            </a:pPr>
            <a:r>
              <a:rPr lang="tr-TR" dirty="0"/>
              <a:t>*Arkadaşımıza Yardımcı Olmak</a:t>
            </a:r>
          </a:p>
          <a:p>
            <a:pPr marL="0" indent="0">
              <a:buNone/>
            </a:pPr>
            <a:r>
              <a:rPr lang="tr-TR" dirty="0"/>
              <a:t>*Toplumsal Normları Gözetmek </a:t>
            </a:r>
          </a:p>
          <a:p>
            <a:pPr marL="0" indent="0">
              <a:buNone/>
            </a:pPr>
            <a:r>
              <a:rPr lang="tr-TR" dirty="0"/>
              <a:t>*Çevreyi Kirletmemek</a:t>
            </a:r>
          </a:p>
          <a:p>
            <a:r>
              <a:rPr lang="tr-TR" dirty="0"/>
              <a:t>Not: Birey Ve Toplum Varsa Sorumluluk Kaçınılmazdır.</a:t>
            </a:r>
          </a:p>
          <a:p>
            <a:endParaRPr lang="tr-TR" dirty="0"/>
          </a:p>
        </p:txBody>
      </p:sp>
    </p:spTree>
    <p:extLst>
      <p:ext uri="{BB962C8B-B14F-4D97-AF65-F5344CB8AC3E}">
        <p14:creationId xmlns:p14="http://schemas.microsoft.com/office/powerpoint/2010/main" val="2421660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410266E9-1553-41D6-9551-7470848C3612}"/>
              </a:ext>
            </a:extLst>
          </p:cNvPr>
          <p:cNvSpPr>
            <a:spLocks noGrp="1"/>
          </p:cNvSpPr>
          <p:nvPr>
            <p:ph idx="1"/>
          </p:nvPr>
        </p:nvSpPr>
        <p:spPr>
          <a:xfrm>
            <a:off x="769257" y="1596571"/>
            <a:ext cx="10584543" cy="4580392"/>
          </a:xfrm>
        </p:spPr>
        <p:txBody>
          <a:bodyPr/>
          <a:lstStyle/>
          <a:p>
            <a:r>
              <a:rPr lang="tr-TR" dirty="0"/>
              <a:t>Sorumluluk: Kişinin kendi davranışlarını veya kendi yetki alanına giren herhangi bir olayın sonuçlarını üstlenmesi ‘mesuliyet’ şeklinde tanımlanmaktadır. Sorumluluk İki ana başlık Altında Toplanabilir.</a:t>
            </a:r>
          </a:p>
          <a:p>
            <a:r>
              <a:rPr lang="tr-TR" dirty="0"/>
              <a:t>1)Geriye Doğru Sorumluluk: Zamir her zaman tekildir.</a:t>
            </a:r>
          </a:p>
          <a:p>
            <a:r>
              <a:rPr lang="tr-TR" dirty="0"/>
              <a:t>2)İleriye Doğru Sorumluluk: Zamir Çoğul olabilir. Çoğul aynı zamanda Yükümlülükler Olarak ta tanımlanabilir.</a:t>
            </a:r>
          </a:p>
        </p:txBody>
      </p:sp>
    </p:spTree>
    <p:extLst>
      <p:ext uri="{BB962C8B-B14F-4D97-AF65-F5344CB8AC3E}">
        <p14:creationId xmlns:p14="http://schemas.microsoft.com/office/powerpoint/2010/main" val="4287435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3F59F3BF-90C6-4EC9-9199-38BD015E3CC7}"/>
              </a:ext>
            </a:extLst>
          </p:cNvPr>
          <p:cNvSpPr>
            <a:spLocks noGrp="1"/>
          </p:cNvSpPr>
          <p:nvPr>
            <p:ph idx="1"/>
          </p:nvPr>
        </p:nvSpPr>
        <p:spPr>
          <a:xfrm>
            <a:off x="682171" y="1219199"/>
            <a:ext cx="10671629" cy="4957763"/>
          </a:xfrm>
        </p:spPr>
        <p:txBody>
          <a:bodyPr/>
          <a:lstStyle/>
          <a:p>
            <a:r>
              <a:rPr lang="tr-TR" dirty="0"/>
              <a:t>Bir Bireyin Sorumluluk Üstlenebilmesi ya da Sorumlu Tutulmasının 3 önemli Koşulu ?</a:t>
            </a:r>
          </a:p>
          <a:p>
            <a:pPr marL="0" indent="0">
              <a:buNone/>
            </a:pPr>
            <a:r>
              <a:rPr lang="tr-TR" dirty="0"/>
              <a:t>*Akıllı Olması ve Aklını Kullanma Yetkisine Sahip Olmalı *Özgür İradesini Kullanabilmesi</a:t>
            </a:r>
          </a:p>
          <a:p>
            <a:pPr marL="0" indent="0">
              <a:buNone/>
            </a:pPr>
            <a:r>
              <a:rPr lang="tr-TR" dirty="0"/>
              <a:t>*Yetki Sahibi Yani Ehliyetli Olmasıdır.</a:t>
            </a:r>
          </a:p>
          <a:p>
            <a:pPr marL="0" indent="0">
              <a:buNone/>
            </a:pPr>
            <a:r>
              <a:rPr lang="tr-TR" dirty="0"/>
              <a:t>Not: Akıl Sorumluluğun Gerekli Şartıdır.</a:t>
            </a:r>
          </a:p>
          <a:p>
            <a:r>
              <a:rPr lang="tr-TR" dirty="0"/>
              <a:t>Sorumluluk Ne Zaman Başlar: Akıl Yetkisini Kullanma Ehliyetine Sahip Olmasıyla Sorumluluk Başlar.</a:t>
            </a:r>
          </a:p>
        </p:txBody>
      </p:sp>
    </p:spTree>
    <p:extLst>
      <p:ext uri="{BB962C8B-B14F-4D97-AF65-F5344CB8AC3E}">
        <p14:creationId xmlns:p14="http://schemas.microsoft.com/office/powerpoint/2010/main" val="890340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8EA0CB8E-C3D4-4B7F-8143-5119A255EE31}"/>
              </a:ext>
            </a:extLst>
          </p:cNvPr>
          <p:cNvSpPr>
            <a:spLocks noGrp="1"/>
          </p:cNvSpPr>
          <p:nvPr>
            <p:ph idx="1"/>
          </p:nvPr>
        </p:nvSpPr>
        <p:spPr/>
        <p:txBody>
          <a:bodyPr/>
          <a:lstStyle/>
          <a:p>
            <a:r>
              <a:rPr lang="tr-TR" dirty="0"/>
              <a:t>Sosyal sorumluluk kavramı, bireyin başkalarına karşı yükümlülüklerini ifade etmektedir. Başkalarının iyiliği, gönenci, huzur ve mutluluğu için içsel olarak sahip olunan yardım severlik, başkaları ile ilgili olma durumlarıdır (</a:t>
            </a:r>
            <a:r>
              <a:rPr lang="tr-TR" dirty="0" err="1"/>
              <a:t>Scales</a:t>
            </a:r>
            <a:r>
              <a:rPr lang="tr-TR" dirty="0"/>
              <a:t> vd.,2000’den </a:t>
            </a:r>
            <a:r>
              <a:rPr lang="tr-TR" dirty="0" err="1"/>
              <a:t>akt</a:t>
            </a:r>
            <a:r>
              <a:rPr lang="tr-TR" dirty="0"/>
              <a:t>. Özen, 2015). </a:t>
            </a:r>
          </a:p>
          <a:p>
            <a:r>
              <a:rPr lang="tr-TR" dirty="0"/>
              <a:t>Tanımdan da anlaşıldığı gibi, sosyal sorumluluk toplum-birey ve birey-toplum etkileşiminin bir yansımasıdır. </a:t>
            </a:r>
          </a:p>
          <a:p>
            <a:endParaRPr lang="tr-TR" dirty="0"/>
          </a:p>
        </p:txBody>
      </p:sp>
    </p:spTree>
    <p:extLst>
      <p:ext uri="{BB962C8B-B14F-4D97-AF65-F5344CB8AC3E}">
        <p14:creationId xmlns:p14="http://schemas.microsoft.com/office/powerpoint/2010/main" val="1049010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0122AFAD-80E2-47E3-8344-D4C7E1BD20F7}"/>
              </a:ext>
            </a:extLst>
          </p:cNvPr>
          <p:cNvSpPr>
            <a:spLocks noGrp="1"/>
          </p:cNvSpPr>
          <p:nvPr>
            <p:ph idx="1"/>
          </p:nvPr>
        </p:nvSpPr>
        <p:spPr>
          <a:xfrm>
            <a:off x="841828" y="682171"/>
            <a:ext cx="10511971" cy="5494792"/>
          </a:xfrm>
        </p:spPr>
        <p:txBody>
          <a:bodyPr>
            <a:normAutofit/>
          </a:bodyPr>
          <a:lstStyle/>
          <a:p>
            <a:r>
              <a:rPr lang="tr-TR" dirty="0"/>
              <a:t>Sosyal sorumluluk kavramı, gerek toplumsal içeriği gerekse meslek niteliği açısından, etik ile doğrudan ilişkili olarak karşımıza çıkmaktadır. Toplumsal içeriği açısından; bir mesleğe sahip veya bir mesleğe hazırlanan bireylerin, içinde yaşadıkları gruba/gruplara ve topluma ilişkin çeşitli sorumlulukları bulunmaktadır. </a:t>
            </a:r>
          </a:p>
          <a:p>
            <a:r>
              <a:rPr lang="tr-TR" dirty="0"/>
              <a:t>Zira her bireyin, topluma fayda sağlayacak davranışlarda bulunmaları , onların sosyal sorumluluğu olarak görülmektedir. </a:t>
            </a:r>
          </a:p>
          <a:p>
            <a:r>
              <a:rPr lang="tr-TR" dirty="0"/>
              <a:t>Meslek niteliği açısından: yöneticilerin ve çalışanların, iç ve dış paydaşlarla ilişkileri, ayrıca üretimde bulunmaları veya hizmet sunmaları, sadece mesleğe, meslekî kuruma/örgüte değil toplumun geneline yarar sağlayabilmelidir. </a:t>
            </a:r>
          </a:p>
        </p:txBody>
      </p:sp>
    </p:spTree>
    <p:extLst>
      <p:ext uri="{BB962C8B-B14F-4D97-AF65-F5344CB8AC3E}">
        <p14:creationId xmlns:p14="http://schemas.microsoft.com/office/powerpoint/2010/main" val="2017174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4096E808-6794-4320-8DE6-FBF02E0066FF}"/>
              </a:ext>
            </a:extLst>
          </p:cNvPr>
          <p:cNvSpPr>
            <a:spLocks noGrp="1"/>
          </p:cNvSpPr>
          <p:nvPr>
            <p:ph idx="1"/>
          </p:nvPr>
        </p:nvSpPr>
        <p:spPr>
          <a:xfrm>
            <a:off x="740229" y="478971"/>
            <a:ext cx="10613571" cy="5697992"/>
          </a:xfrm>
        </p:spPr>
        <p:txBody>
          <a:bodyPr>
            <a:normAutofit/>
          </a:bodyPr>
          <a:lstStyle/>
          <a:p>
            <a:r>
              <a:rPr lang="tr-TR" dirty="0" err="1"/>
              <a:t>Alanyazında</a:t>
            </a:r>
            <a:r>
              <a:rPr lang="tr-TR" dirty="0"/>
              <a:t> , sosyal sorumluluk ile etik arasındaki ilişkileri tanımlayabilecek dört bakış açısı bulunmaktadır (</a:t>
            </a:r>
            <a:r>
              <a:rPr lang="tr-TR" dirty="0" err="1"/>
              <a:t>Fisher</a:t>
            </a:r>
            <a:r>
              <a:rPr lang="tr-TR" dirty="0"/>
              <a:t> , 2004):</a:t>
            </a:r>
          </a:p>
          <a:p>
            <a:r>
              <a:rPr lang="tr-TR" u="sng" dirty="0">
                <a:solidFill>
                  <a:srgbClr val="FF0000"/>
                </a:solidFill>
              </a:rPr>
              <a:t>1. Sosyal sorumluluk, bir örgüt ortamındaki etiktir: </a:t>
            </a:r>
            <a:r>
              <a:rPr lang="tr-TR" dirty="0"/>
              <a:t>Bu bakış açısı, yönetim </a:t>
            </a:r>
            <a:r>
              <a:rPr lang="tr-TR" dirty="0" err="1"/>
              <a:t>alanyazınındaki</a:t>
            </a:r>
            <a:r>
              <a:rPr lang="tr-TR" dirty="0"/>
              <a:t> bazı yazarlarca savunulmaktadır. Onlara göre sosyal sorumluluk, bir örgütün üretim ve topluma hizmetlerinde yerine getirecekleri işlevlerindeki zorunlulukların bir setidir. </a:t>
            </a:r>
          </a:p>
          <a:p>
            <a:r>
              <a:rPr lang="tr-TR" dirty="0"/>
              <a:t>Etik ise bir bireyin doğru-yanlış veya iyi-kötünün ne olduğuna ilişkin inanışlarıdır. Örgüt etik oluşturmaz, örgütteki bireyler, bir şekilde etiğe sahiptirler. </a:t>
            </a:r>
          </a:p>
          <a:p>
            <a:r>
              <a:rPr lang="tr-TR" dirty="0"/>
              <a:t>Örgütler işlerini yaparken sık sık içinde bulundukları çevrenin etik ilkelerine ve kararlarına uyarlar. Etik, bireylerin eylemleriyle, davranışlarıyla oluşurken, sosyal sorumluluk örgütün etkinlikleriyle oluşur.</a:t>
            </a:r>
          </a:p>
        </p:txBody>
      </p:sp>
    </p:spTree>
    <p:extLst>
      <p:ext uri="{BB962C8B-B14F-4D97-AF65-F5344CB8AC3E}">
        <p14:creationId xmlns:p14="http://schemas.microsoft.com/office/powerpoint/2010/main" val="3451596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75C3D292-3D18-489E-9931-B5DCF590FB09}"/>
              </a:ext>
            </a:extLst>
          </p:cNvPr>
          <p:cNvSpPr>
            <a:spLocks noGrp="1"/>
          </p:cNvSpPr>
          <p:nvPr>
            <p:ph idx="1"/>
          </p:nvPr>
        </p:nvSpPr>
        <p:spPr>
          <a:xfrm>
            <a:off x="667657" y="580571"/>
            <a:ext cx="10686143" cy="5596392"/>
          </a:xfrm>
        </p:spPr>
        <p:txBody>
          <a:bodyPr>
            <a:normAutofit/>
          </a:bodyPr>
          <a:lstStyle/>
          <a:p>
            <a:r>
              <a:rPr lang="tr-TR" u="sng" dirty="0">
                <a:solidFill>
                  <a:srgbClr val="FF0000"/>
                </a:solidFill>
              </a:rPr>
              <a:t>2. Sosyal sorumluluk, toplumda var olan etiğin işyerindeki etkinliklere etkilerine yoğunlaşır: </a:t>
            </a:r>
          </a:p>
          <a:p>
            <a:r>
              <a:rPr lang="tr-TR" dirty="0"/>
              <a:t>İkinci bakış açısı, iş etiği alan yazınında karşımıza çıkar.</a:t>
            </a:r>
          </a:p>
          <a:p>
            <a:r>
              <a:rPr lang="tr-TR" dirty="0"/>
              <a:t>Etik, çalışanların eylem ve davranışlarıyla oluşur, sosyal sorumluluk ise işyerinin/işletmenin etkinliklerinin sonuçlarıyla oluşur. </a:t>
            </a:r>
          </a:p>
          <a:p>
            <a:r>
              <a:rPr lang="tr-TR" dirty="0"/>
              <a:t>Kurumsal sosyal sorumluluk, işletmenin faaliyetlerinin toplumun geniş kesimine etkilerine yoğunlaşır, kurumsal etik ise etik bir ortamın gelişimine ve bireysel karar vermedeki rehberlik gereksinimine odaklanır.</a:t>
            </a:r>
          </a:p>
          <a:p>
            <a:r>
              <a:rPr lang="tr-TR" dirty="0"/>
              <a:t> Kurumsal sosyal sorumluluk, ‘kurumun amaçlarını seçmede ve çıktıları/ürünleri değerlendirmede, sadece işletmenin iyi olma ve kazanç elde etme ölçütleri değil, sosyal kabul gören etik standartları ve yargıları da kapsar.</a:t>
            </a:r>
          </a:p>
        </p:txBody>
      </p:sp>
    </p:spTree>
    <p:extLst>
      <p:ext uri="{BB962C8B-B14F-4D97-AF65-F5344CB8AC3E}">
        <p14:creationId xmlns:p14="http://schemas.microsoft.com/office/powerpoint/2010/main" val="1634929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881ED682-1E78-4595-A8C5-BC51977B7F4E}"/>
              </a:ext>
            </a:extLst>
          </p:cNvPr>
          <p:cNvSpPr>
            <a:spLocks noGrp="1"/>
          </p:cNvSpPr>
          <p:nvPr>
            <p:ph idx="1"/>
          </p:nvPr>
        </p:nvSpPr>
        <p:spPr>
          <a:xfrm>
            <a:off x="711200" y="595086"/>
            <a:ext cx="10642600" cy="5581877"/>
          </a:xfrm>
        </p:spPr>
        <p:txBody>
          <a:bodyPr/>
          <a:lstStyle/>
          <a:p>
            <a:r>
              <a:rPr lang="tr-TR" u="sng" dirty="0">
                <a:solidFill>
                  <a:srgbClr val="FF0000"/>
                </a:solidFill>
              </a:rPr>
              <a:t>3. Sosyal sorumluluk ve etik arasında bağlantı yoktur: </a:t>
            </a:r>
            <a:r>
              <a:rPr lang="tr-TR" dirty="0"/>
              <a:t>Bu görüş, </a:t>
            </a:r>
            <a:r>
              <a:rPr lang="tr-TR" dirty="0" err="1"/>
              <a:t>Milton</a:t>
            </a:r>
            <a:r>
              <a:rPr lang="tr-TR" dirty="0"/>
              <a:t> </a:t>
            </a:r>
            <a:r>
              <a:rPr lang="tr-TR" dirty="0" err="1"/>
              <a:t>Friedman</a:t>
            </a:r>
            <a:r>
              <a:rPr lang="tr-TR" dirty="0"/>
              <a:t> </a:t>
            </a:r>
            <a:r>
              <a:rPr lang="tr-TR" dirty="0" err="1"/>
              <a:t>and</a:t>
            </a:r>
            <a:r>
              <a:rPr lang="tr-TR" dirty="0"/>
              <a:t> Theodore </a:t>
            </a:r>
            <a:r>
              <a:rPr lang="tr-TR" dirty="0" err="1"/>
              <a:t>Levitt’in</a:t>
            </a:r>
            <a:r>
              <a:rPr lang="tr-TR" dirty="0"/>
              <a:t> savunduğu klasik sosyal sorumluluk görüşüdür. </a:t>
            </a:r>
          </a:p>
          <a:p>
            <a:r>
              <a:rPr lang="tr-TR" dirty="0"/>
              <a:t>Sosyal sorumluluk, “oyunun kuralları” olarak ifade edilen maksimum kazanç elde etmek, sadece işletme yöneticilerinin sorumluluğudur.</a:t>
            </a:r>
          </a:p>
          <a:p>
            <a:r>
              <a:rPr lang="tr-TR" u="sng" dirty="0">
                <a:solidFill>
                  <a:srgbClr val="FF0000"/>
                </a:solidFill>
              </a:rPr>
              <a:t>4. Sosyal sorumluluk, etiğin farklı boyutlarından birisidir: </a:t>
            </a:r>
            <a:r>
              <a:rPr lang="tr-TR" dirty="0"/>
              <a:t>Bu görüş, çok yaygın olarak önerilen bir görüştür. </a:t>
            </a:r>
          </a:p>
          <a:p>
            <a:r>
              <a:rPr lang="tr-TR" dirty="0"/>
              <a:t>Kurumsal sosyal sorumluluğun; ekonomik, yasal, etik ve hayırseverlik olarak dört boyutu olduğu savunulur.</a:t>
            </a:r>
          </a:p>
          <a:p>
            <a:r>
              <a:rPr lang="tr-TR" dirty="0"/>
              <a:t> </a:t>
            </a:r>
            <a:r>
              <a:rPr lang="tr-TR" dirty="0" err="1"/>
              <a:t>Caroll</a:t>
            </a:r>
            <a:r>
              <a:rPr lang="tr-TR" dirty="0"/>
              <a:t>(1991)’un “Kurumsal Sosyal Sorumluluk Piramidi” en çok alıntılanan görüştür.</a:t>
            </a:r>
          </a:p>
        </p:txBody>
      </p:sp>
    </p:spTree>
    <p:extLst>
      <p:ext uri="{BB962C8B-B14F-4D97-AF65-F5344CB8AC3E}">
        <p14:creationId xmlns:p14="http://schemas.microsoft.com/office/powerpoint/2010/main" val="1750537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F31FD618-C542-40F7-B074-62F0378D7A4C}"/>
              </a:ext>
            </a:extLst>
          </p:cNvPr>
          <p:cNvSpPr>
            <a:spLocks noGrp="1"/>
          </p:cNvSpPr>
          <p:nvPr>
            <p:ph idx="1"/>
          </p:nvPr>
        </p:nvSpPr>
        <p:spPr>
          <a:xfrm>
            <a:off x="812800" y="653142"/>
            <a:ext cx="10541000" cy="5863771"/>
          </a:xfrm>
        </p:spPr>
        <p:txBody>
          <a:bodyPr>
            <a:normAutofit fontScale="92500" lnSpcReduction="20000"/>
          </a:bodyPr>
          <a:lstStyle/>
          <a:p>
            <a:r>
              <a:rPr lang="tr-TR" dirty="0"/>
              <a:t>Sosyal sorumluluk çalışmaları günümüzde eğitim kurumları için de çok önemli hale gelmiştir.</a:t>
            </a:r>
          </a:p>
          <a:p>
            <a:pPr marL="0" indent="0">
              <a:buNone/>
            </a:pPr>
            <a:endParaRPr lang="tr-TR" dirty="0"/>
          </a:p>
          <a:p>
            <a:r>
              <a:rPr lang="tr-TR" dirty="0"/>
              <a:t> Çünkü sosyal sorumluluk projelerinde görev yapmış olmak artık iş alımlarında aranan koşullar arasında yer almaktadır.</a:t>
            </a:r>
          </a:p>
          <a:p>
            <a:pPr marL="0" indent="0">
              <a:buNone/>
            </a:pPr>
            <a:endParaRPr lang="tr-TR" dirty="0"/>
          </a:p>
          <a:p>
            <a:r>
              <a:rPr lang="tr-TR" dirty="0"/>
              <a:t>Kurumlar, sosyal sorumluluk projelerinde görev almış, bireysel ve sosyal sorumluluğu gelişmiş bireyleri tercih etmektedir (Yılmaz, 2011). </a:t>
            </a:r>
          </a:p>
          <a:p>
            <a:pPr marL="0" indent="0">
              <a:buNone/>
            </a:pPr>
            <a:endParaRPr lang="tr-TR" dirty="0"/>
          </a:p>
          <a:p>
            <a:r>
              <a:rPr lang="tr-TR" dirty="0"/>
              <a:t>Özellikle meslek edindirme çabaları ile ön plana çıkan üniversitelerin öğrencilerine mesleklerine ilişkin temel bilgileri vermenin yanında, içinde yaşadıkları topluma edindikleri bilgi ve birikim doğrultusunda ne tür katkılar yapabilecekleri ve/veya yapmaları gerektiğini öğretmeleri de gerekmektedir (Saran vd., 2011).</a:t>
            </a:r>
          </a:p>
          <a:p>
            <a:pPr marL="0" indent="0">
              <a:buNone/>
            </a:pPr>
            <a:endParaRPr lang="tr-TR" dirty="0"/>
          </a:p>
          <a:p>
            <a:r>
              <a:rPr lang="tr-TR" dirty="0"/>
              <a:t>Eğitim-öğretim kurumlarında, sosyal sorumluluk bilincinin kurum kültürü olarak yaşanması toplumsal sinerji oluşturacaktır (Gerçek, 2011).</a:t>
            </a:r>
          </a:p>
        </p:txBody>
      </p:sp>
    </p:spTree>
    <p:extLst>
      <p:ext uri="{BB962C8B-B14F-4D97-AF65-F5344CB8AC3E}">
        <p14:creationId xmlns:p14="http://schemas.microsoft.com/office/powerpoint/2010/main" val="2415825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7ECFC4A5-0CA3-471E-AE48-D4FD981FD6B8}"/>
              </a:ext>
            </a:extLst>
          </p:cNvPr>
          <p:cNvSpPr>
            <a:spLocks noGrp="1"/>
          </p:cNvSpPr>
          <p:nvPr>
            <p:ph idx="1"/>
          </p:nvPr>
        </p:nvSpPr>
        <p:spPr>
          <a:xfrm>
            <a:off x="624114" y="508000"/>
            <a:ext cx="10729686" cy="5668963"/>
          </a:xfrm>
        </p:spPr>
        <p:txBody>
          <a:bodyPr>
            <a:normAutofit/>
          </a:bodyPr>
          <a:lstStyle/>
          <a:p>
            <a:r>
              <a:rPr lang="tr-TR" dirty="0">
                <a:solidFill>
                  <a:srgbClr val="FF0000"/>
                </a:solidFill>
              </a:rPr>
              <a:t>5.1. Sosyal Sorumluluk</a:t>
            </a:r>
          </a:p>
          <a:p>
            <a:r>
              <a:rPr lang="tr-TR" dirty="0"/>
              <a:t>Sorumluluk, TDK Güncel Türkçe </a:t>
            </a:r>
            <a:r>
              <a:rPr lang="tr-TR" dirty="0" err="1"/>
              <a:t>Sözlük’te</a:t>
            </a:r>
            <a:r>
              <a:rPr lang="tr-TR" dirty="0"/>
              <a:t> “kişinin kendi davranışlarını veya kendi yetki alanına giren herhangi bir olayın sonuçlarını üstlenmesi, sorum, mesuliyet olarak tanımlanmaktadır. </a:t>
            </a:r>
          </a:p>
          <a:p>
            <a:r>
              <a:rPr lang="tr-TR" dirty="0"/>
              <a:t>Sorumluluk, bireyin hem kişilik hem de ahlâkî gelişimi açısından önemli bir kavramdır. Sorumluluk, değişik bakış açıları açısından farklı tanımlanabilir.</a:t>
            </a:r>
          </a:p>
          <a:p>
            <a:r>
              <a:rPr lang="tr-TR" dirty="0"/>
              <a:t>Seçim  özgürlüğü,  yaşantınıza  yön  vermede  sorumluluğunuzun olduğunu kabul etmeye yol açar. Özgür  olmanın  anlamı  hayatta  kaldığınız sürece ne olacağınız konusunda tercih yapmaktır. İnsan, çizdiği yolda kendini var etmenin sorumluluğunu yüklenerek yaşamını anlamlı kılabilir.</a:t>
            </a:r>
          </a:p>
          <a:p>
            <a:r>
              <a:rPr lang="tr-TR" dirty="0"/>
              <a:t>İnsan ancak kendi sorumluluğunu üstlendiği oranda özgürdür. </a:t>
            </a:r>
          </a:p>
        </p:txBody>
      </p:sp>
    </p:spTree>
    <p:extLst>
      <p:ext uri="{BB962C8B-B14F-4D97-AF65-F5344CB8AC3E}">
        <p14:creationId xmlns:p14="http://schemas.microsoft.com/office/powerpoint/2010/main" val="907478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C39407FB-BEDC-42E5-859C-264F49536F81}"/>
              </a:ext>
            </a:extLst>
          </p:cNvPr>
          <p:cNvSpPr>
            <a:spLocks noGrp="1"/>
          </p:cNvSpPr>
          <p:nvPr>
            <p:ph idx="1"/>
          </p:nvPr>
        </p:nvSpPr>
        <p:spPr>
          <a:xfrm>
            <a:off x="682171" y="1422400"/>
            <a:ext cx="10671629" cy="4754563"/>
          </a:xfrm>
        </p:spPr>
        <p:txBody>
          <a:bodyPr/>
          <a:lstStyle/>
          <a:p>
            <a:r>
              <a:rPr lang="tr-TR" dirty="0"/>
              <a:t>Sosyal sorumluluk kavramı sosyal bir kavram olmanın yanı sıra bireysel boyutu da olan bir kavramdır. Bundan dolayı sosyal sorumluluklar yalnızca mal ve hizmet üreten örgütler için değil, aynı zamanda kamu kurumları, aileler ve bireyler için de söz konusudur. </a:t>
            </a:r>
          </a:p>
          <a:p>
            <a:r>
              <a:rPr lang="tr-TR" dirty="0"/>
              <a:t>Doğal olarak sosyal sorumluluk kavramı yalnızca iş örgütlerinde değil toplumdaki en küçük örgüt olan aileden en büyük örgüt olan devlete kadar geniş bir yelpazede değerlendirilmesi gereken bir kavramdır (Yılmaz, 2011).</a:t>
            </a:r>
          </a:p>
        </p:txBody>
      </p:sp>
    </p:spTree>
    <p:extLst>
      <p:ext uri="{BB962C8B-B14F-4D97-AF65-F5344CB8AC3E}">
        <p14:creationId xmlns:p14="http://schemas.microsoft.com/office/powerpoint/2010/main" val="3458203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0E06B85A-CBF1-4BEF-8112-4BFE7BC28A4B}"/>
              </a:ext>
            </a:extLst>
          </p:cNvPr>
          <p:cNvSpPr>
            <a:spLocks noGrp="1"/>
          </p:cNvSpPr>
          <p:nvPr>
            <p:ph idx="1"/>
          </p:nvPr>
        </p:nvSpPr>
        <p:spPr>
          <a:xfrm>
            <a:off x="740229" y="1756229"/>
            <a:ext cx="10613571" cy="4420734"/>
          </a:xfrm>
        </p:spPr>
        <p:txBody>
          <a:bodyPr/>
          <a:lstStyle/>
          <a:p>
            <a:r>
              <a:rPr lang="tr-TR" dirty="0"/>
              <a:t>Sosyal Sorumluluk; kendi çıkarlarının olduğu kadar toplumun genel çıkarlarını da geliştirecek ve koruyacak eylemlerin yapılmasıdır. Sosyal sorumluluk kavramının sözlük anlamının toplumla ilgili konularda yüklenilen işten ve görevden ötürü gerektiğinde hesap verme durumu olduğu söylenebilir.</a:t>
            </a:r>
          </a:p>
          <a:p>
            <a:r>
              <a:rPr lang="tr-TR" dirty="0"/>
              <a:t> Bu durum gönüllülük ve hayırseverlik esasında gerçekleştirilebilmektedir. </a:t>
            </a:r>
          </a:p>
        </p:txBody>
      </p:sp>
    </p:spTree>
    <p:extLst>
      <p:ext uri="{BB962C8B-B14F-4D97-AF65-F5344CB8AC3E}">
        <p14:creationId xmlns:p14="http://schemas.microsoft.com/office/powerpoint/2010/main" val="3263088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8E40B89F-F706-4FB3-B779-0104648F52E8}"/>
              </a:ext>
            </a:extLst>
          </p:cNvPr>
          <p:cNvSpPr>
            <a:spLocks noGrp="1"/>
          </p:cNvSpPr>
          <p:nvPr>
            <p:ph idx="1"/>
          </p:nvPr>
        </p:nvSpPr>
        <p:spPr>
          <a:xfrm>
            <a:off x="783771" y="754743"/>
            <a:ext cx="10570029" cy="5422220"/>
          </a:xfrm>
        </p:spPr>
        <p:txBody>
          <a:bodyPr/>
          <a:lstStyle/>
          <a:p>
            <a:r>
              <a:rPr lang="tr-TR" dirty="0"/>
              <a:t>Sosyal sorumluluk uygulamaları, kurumun benimsediği ve yürüttüğü toplumun refahını iyileştirme ve çevreyi koruma, sosyal konularını destekleyen isteğe bağlı iş uygulamaları ve yatırımları olup, toplum kavramı içerisinde kurum çalışanlarını, tedarikçileri, dağıtıcıları, kâr amacı gütmeyenler ve kamu sektör ortaklarının yanı sıra genel toplum üyelerini içermektedir.</a:t>
            </a:r>
          </a:p>
          <a:p>
            <a:r>
              <a:rPr lang="tr-TR" dirty="0"/>
              <a:t> Aynı zamanda sosyal sorumluluk uygulamaları refah, sağlık ve emniyetin yanı sıra psikolojik ve duygusal ihtiyaçlara da gönderme yapmaktadır (</a:t>
            </a:r>
            <a:r>
              <a:rPr lang="tr-TR" dirty="0" err="1"/>
              <a:t>Kotler</a:t>
            </a:r>
            <a:r>
              <a:rPr lang="tr-TR" dirty="0"/>
              <a:t> ve Lee, 2008).</a:t>
            </a:r>
          </a:p>
        </p:txBody>
      </p:sp>
    </p:spTree>
    <p:extLst>
      <p:ext uri="{BB962C8B-B14F-4D97-AF65-F5344CB8AC3E}">
        <p14:creationId xmlns:p14="http://schemas.microsoft.com/office/powerpoint/2010/main" val="666886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69350A2E-DD27-4818-ABA2-916DA752DFF7}"/>
              </a:ext>
            </a:extLst>
          </p:cNvPr>
          <p:cNvSpPr>
            <a:spLocks noGrp="1"/>
          </p:cNvSpPr>
          <p:nvPr>
            <p:ph idx="1"/>
          </p:nvPr>
        </p:nvSpPr>
        <p:spPr>
          <a:xfrm>
            <a:off x="696686" y="478971"/>
            <a:ext cx="10657114" cy="5697992"/>
          </a:xfrm>
        </p:spPr>
        <p:txBody>
          <a:bodyPr>
            <a:normAutofit/>
          </a:bodyPr>
          <a:lstStyle/>
          <a:p>
            <a:r>
              <a:rPr lang="tr-TR" dirty="0"/>
              <a:t>Sosyal sorumluluk davranışı her şeyden önce, karşılığında doğrudan hiçbir yarar beklemeksizin gönüllü olarak yapılan bir davranıştır (Turan, 1998).</a:t>
            </a:r>
          </a:p>
          <a:p>
            <a:r>
              <a:rPr lang="tr-TR" dirty="0"/>
              <a:t> Sosyal sorumluluk kavramı, kamu sektörü, özel sektör ve sivil toplum kuruluşlarını bir araya getiren, bir amaç için birlikte çalışmaya yönlendiren, olumlu sonuçlarının birlikte paylaşıldığı önemli bir kavramdır (Paksoy, 2001). </a:t>
            </a:r>
          </a:p>
          <a:p>
            <a:r>
              <a:rPr lang="tr-TR" dirty="0"/>
              <a:t>Bayrak’a göre (2001) sosyal sorumluluk; örgütün amaçlarına ulaşmaya çalışırken, var olan etik değerlere bağlı kalması ve sahip olduğu kaynakları da yaşamını devam ettirdiği toplumun geliştirmek için kullanması bağlamındaki sorumluktur. </a:t>
            </a:r>
          </a:p>
        </p:txBody>
      </p:sp>
    </p:spTree>
    <p:extLst>
      <p:ext uri="{BB962C8B-B14F-4D97-AF65-F5344CB8AC3E}">
        <p14:creationId xmlns:p14="http://schemas.microsoft.com/office/powerpoint/2010/main" val="3307111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578AD06C-4899-4074-BFA8-664CF9486D84}"/>
              </a:ext>
            </a:extLst>
          </p:cNvPr>
          <p:cNvSpPr>
            <a:spLocks noGrp="1"/>
          </p:cNvSpPr>
          <p:nvPr>
            <p:ph idx="1"/>
          </p:nvPr>
        </p:nvSpPr>
        <p:spPr>
          <a:xfrm>
            <a:off x="667657" y="406400"/>
            <a:ext cx="10686143" cy="5770563"/>
          </a:xfrm>
        </p:spPr>
        <p:txBody>
          <a:bodyPr>
            <a:normAutofit/>
          </a:bodyPr>
          <a:lstStyle/>
          <a:p>
            <a:r>
              <a:rPr lang="tr-TR" dirty="0"/>
              <a:t>Örgütsel sosyal sorumluluk, örgütlerin kendi ilgi alanları ile ilgili olarak sosyal refahın korunması ve geliştirilmesi için zorunlu olduğu etkinliklerin araştırılmasıdır (Halıcı, 2001). </a:t>
            </a:r>
          </a:p>
          <a:p>
            <a:r>
              <a:rPr lang="tr-TR" dirty="0"/>
              <a:t>Sosyal sorumluluk, örgütün hem kendi ilgilerine hem de toplumun ilgilerine hizmet eden yönde davranmalarının zorunluluğudur(</a:t>
            </a:r>
            <a:r>
              <a:rPr lang="tr-TR" dirty="0" err="1"/>
              <a:t>Schermerhorn</a:t>
            </a:r>
            <a:r>
              <a:rPr lang="tr-TR" dirty="0"/>
              <a:t>, 1993), bir örgütün etkinlikte bulunduğu ortamı koruma ve geliştirme konusundaki yükümlülükleri (Aydemir, 1999), örgütlerin, kâr amacı olmaksızın örgütsel etkinliklerin ötesinde, toplum için yerine getirmesi gereken eylemler (</a:t>
            </a:r>
            <a:r>
              <a:rPr lang="tr-TR" dirty="0" err="1"/>
              <a:t>Hitt</a:t>
            </a:r>
            <a:r>
              <a:rPr lang="tr-TR" dirty="0"/>
              <a:t>, </a:t>
            </a:r>
            <a:r>
              <a:rPr lang="tr-TR" dirty="0" err="1"/>
              <a:t>Middlemist</a:t>
            </a:r>
            <a:r>
              <a:rPr lang="tr-TR" dirty="0"/>
              <a:t> ve </a:t>
            </a:r>
            <a:r>
              <a:rPr lang="tr-TR" dirty="0" err="1"/>
              <a:t>Mathis</a:t>
            </a:r>
            <a:r>
              <a:rPr lang="tr-TR" dirty="0"/>
              <a:t>, 1979) olarak tanımlanabilir. </a:t>
            </a:r>
          </a:p>
          <a:p>
            <a:r>
              <a:rPr lang="tr-TR" dirty="0"/>
              <a:t>Bu anlamda sosyal sorumluluk, örgütün çevreye karşı duyarlılığı, paydaşlara hesap verebilirliği, çevreye yönelik kültürel ve sanatsal faaliyetler olarak görülebilir (Erdem,2010’dan </a:t>
            </a:r>
            <a:r>
              <a:rPr lang="tr-TR" dirty="0" err="1"/>
              <a:t>akt</a:t>
            </a:r>
            <a:r>
              <a:rPr lang="tr-TR" dirty="0"/>
              <a:t>. Yılmaz, 2011).</a:t>
            </a:r>
          </a:p>
        </p:txBody>
      </p:sp>
    </p:spTree>
    <p:extLst>
      <p:ext uri="{BB962C8B-B14F-4D97-AF65-F5344CB8AC3E}">
        <p14:creationId xmlns:p14="http://schemas.microsoft.com/office/powerpoint/2010/main" val="36201230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CF25B6F0-0111-4479-BB46-0026759BE13B}"/>
              </a:ext>
            </a:extLst>
          </p:cNvPr>
          <p:cNvSpPr>
            <a:spLocks noGrp="1"/>
          </p:cNvSpPr>
          <p:nvPr>
            <p:ph idx="1"/>
          </p:nvPr>
        </p:nvSpPr>
        <p:spPr>
          <a:xfrm>
            <a:off x="783771" y="653143"/>
            <a:ext cx="10570029" cy="5523820"/>
          </a:xfrm>
        </p:spPr>
        <p:txBody>
          <a:bodyPr>
            <a:normAutofit/>
          </a:bodyPr>
          <a:lstStyle/>
          <a:p>
            <a:r>
              <a:rPr lang="tr-TR" dirty="0">
                <a:solidFill>
                  <a:srgbClr val="FF0000"/>
                </a:solidFill>
              </a:rPr>
              <a:t>5.2.Kurumsal Sosyal Sorumluluk</a:t>
            </a:r>
          </a:p>
          <a:p>
            <a:r>
              <a:rPr lang="tr-TR" dirty="0"/>
              <a:t>Kavramsal olarak kurumsal sosyal sorumluluk ilk kez 1953’te yayımlanan </a:t>
            </a:r>
            <a:r>
              <a:rPr lang="tr-TR" dirty="0" err="1"/>
              <a:t>H.Bowen’in</a:t>
            </a:r>
            <a:r>
              <a:rPr lang="tr-TR" dirty="0"/>
              <a:t> “İşadamlarının Sosyal Sorumlulukları” (</a:t>
            </a:r>
            <a:r>
              <a:rPr lang="tr-TR" dirty="0" err="1"/>
              <a:t>Social</a:t>
            </a:r>
            <a:r>
              <a:rPr lang="tr-TR" dirty="0"/>
              <a:t> </a:t>
            </a:r>
            <a:r>
              <a:rPr lang="tr-TR" dirty="0" err="1"/>
              <a:t>Responsibilities</a:t>
            </a:r>
            <a:r>
              <a:rPr lang="tr-TR" dirty="0"/>
              <a:t> of </a:t>
            </a:r>
            <a:r>
              <a:rPr lang="tr-TR" dirty="0" err="1"/>
              <a:t>the</a:t>
            </a:r>
            <a:r>
              <a:rPr lang="tr-TR" dirty="0"/>
              <a:t> </a:t>
            </a:r>
            <a:r>
              <a:rPr lang="tr-TR" dirty="0" err="1"/>
              <a:t>Businessman</a:t>
            </a:r>
            <a:r>
              <a:rPr lang="tr-TR" dirty="0"/>
              <a:t>) adlı kitabında yer almıştır. </a:t>
            </a:r>
          </a:p>
          <a:p>
            <a:r>
              <a:rPr lang="tr-TR" dirty="0" err="1"/>
              <a:t>Bowen</a:t>
            </a:r>
            <a:r>
              <a:rPr lang="tr-TR" dirty="0"/>
              <a:t> işadamlarının, toplumun değer ve amaçlarıyla örtüşen sosyal sorumluluk faaliyetlerle ilgilenmelerini savunmuştur. (Bowen,1953:6). </a:t>
            </a:r>
          </a:p>
          <a:p>
            <a:r>
              <a:rPr lang="tr-TR" dirty="0"/>
              <a:t>Günümüzde kurumsal sosyal sorumluluk ile ilgili devasa literatürde çok farklı tanımlamalarının var olduğu görülmektedir. Bu tanımlamalardan önemli gördüğümüz birkaçını burada vermekte yarar görüyoruz. Öncelikle bazı uluslararası organizasyonların konuya yaklaşımlarını ortaya koymaya çalışalım.</a:t>
            </a:r>
          </a:p>
        </p:txBody>
      </p:sp>
    </p:spTree>
    <p:extLst>
      <p:ext uri="{BB962C8B-B14F-4D97-AF65-F5344CB8AC3E}">
        <p14:creationId xmlns:p14="http://schemas.microsoft.com/office/powerpoint/2010/main" val="2753690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9C7A1A33-5FF0-4EE8-B735-7F0A1472D9AF}"/>
              </a:ext>
            </a:extLst>
          </p:cNvPr>
          <p:cNvSpPr>
            <a:spLocks noGrp="1"/>
          </p:cNvSpPr>
          <p:nvPr>
            <p:ph idx="1"/>
          </p:nvPr>
        </p:nvSpPr>
        <p:spPr>
          <a:xfrm>
            <a:off x="711201" y="899885"/>
            <a:ext cx="10642600" cy="5277077"/>
          </a:xfrm>
        </p:spPr>
        <p:txBody>
          <a:bodyPr/>
          <a:lstStyle/>
          <a:p>
            <a:r>
              <a:rPr lang="tr-TR" u="sng" dirty="0">
                <a:solidFill>
                  <a:srgbClr val="FF0000"/>
                </a:solidFill>
              </a:rPr>
              <a:t>Avrupa Komisyonu’nun yaptığı tanımlamaya göre kurumsal sosyal sorumluluk;</a:t>
            </a:r>
          </a:p>
          <a:p>
            <a:r>
              <a:rPr lang="tr-TR" dirty="0"/>
              <a:t>işletmelerin, gönüllülük esasına dayalı olarak sosyal ve çevresel meselelerini, örgütsel faaliyetleriyle ve sosyal </a:t>
            </a:r>
            <a:r>
              <a:rPr lang="tr-TR" dirty="0" err="1"/>
              <a:t>paylaşlarıyla</a:t>
            </a:r>
            <a:r>
              <a:rPr lang="tr-TR" dirty="0"/>
              <a:t> olan etkileşimleriyle bütünleştirebildiği bir kavramdır.1 Sosyal sorumluluk sahibi olmak sadece resmi beklentileri yerine getirmek değil, gönüllülükten ileriye giderek, insan sermayesine, çevreye ve hissedarlarla ilişkilere daha çok yatırım yapmaktır. (</a:t>
            </a:r>
            <a:r>
              <a:rPr lang="tr-TR" dirty="0" err="1"/>
              <a:t>Commision</a:t>
            </a:r>
            <a:r>
              <a:rPr lang="tr-TR" dirty="0"/>
              <a:t> of </a:t>
            </a:r>
            <a:r>
              <a:rPr lang="tr-TR" dirty="0" err="1"/>
              <a:t>the</a:t>
            </a:r>
            <a:r>
              <a:rPr lang="tr-TR" dirty="0"/>
              <a:t> </a:t>
            </a:r>
            <a:r>
              <a:rPr lang="tr-TR" dirty="0" err="1"/>
              <a:t>European</a:t>
            </a:r>
            <a:r>
              <a:rPr lang="tr-TR" dirty="0"/>
              <a:t> Communities,2001:6)</a:t>
            </a:r>
          </a:p>
        </p:txBody>
      </p:sp>
    </p:spTree>
    <p:extLst>
      <p:ext uri="{BB962C8B-B14F-4D97-AF65-F5344CB8AC3E}">
        <p14:creationId xmlns:p14="http://schemas.microsoft.com/office/powerpoint/2010/main" val="32765380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5846BE0D-8552-482D-BC90-7BB0CA23505D}"/>
              </a:ext>
            </a:extLst>
          </p:cNvPr>
          <p:cNvSpPr>
            <a:spLocks noGrp="1"/>
          </p:cNvSpPr>
          <p:nvPr>
            <p:ph idx="1"/>
          </p:nvPr>
        </p:nvSpPr>
        <p:spPr>
          <a:xfrm>
            <a:off x="391886" y="1306285"/>
            <a:ext cx="10961914" cy="4870677"/>
          </a:xfrm>
        </p:spPr>
        <p:txBody>
          <a:bodyPr>
            <a:normAutofit/>
          </a:bodyPr>
          <a:lstStyle/>
          <a:p>
            <a:r>
              <a:rPr lang="tr-TR" dirty="0"/>
              <a:t>ISO olarak tanınan, Uluslararası Standardizasyon Organizasyonu’nun kurumsal sosyal sorumluluk konusundaki stratejik danışman grubu, kurumsal sosyal sorumluluğu insanlara, ve topluma yarar sağlayacak bir şekilde, organizasyonların ekonomik, sosyal ve çevresel sorunlara işaret ettikleri bir yaklaşım olarak ele almaktadır. </a:t>
            </a:r>
          </a:p>
          <a:p>
            <a:r>
              <a:rPr lang="tr-TR" dirty="0"/>
              <a:t>ISO kurumsal sosyal sorumluluk kapsamında insan hakları, iş sağlığı ve güvenliği dahil olmak üzere işyeri ve işçi sorunları, işyerinde adaletsiz uygulamalar, çevresel yaklaşımlar, piyasa ve tüketici sorunları gibi sorunların olması gerektiğini vurgulamaktadır. (ISO </a:t>
            </a:r>
            <a:r>
              <a:rPr lang="tr-TR" dirty="0" err="1"/>
              <a:t>Advisory</a:t>
            </a:r>
            <a:r>
              <a:rPr lang="tr-TR" dirty="0"/>
              <a:t> </a:t>
            </a:r>
            <a:r>
              <a:rPr lang="tr-TR" dirty="0" err="1"/>
              <a:t>Group</a:t>
            </a:r>
            <a:r>
              <a:rPr lang="tr-TR" dirty="0"/>
              <a:t>, 2004; </a:t>
            </a:r>
            <a:r>
              <a:rPr lang="tr-TR" dirty="0" err="1"/>
              <a:t>Leonard</a:t>
            </a:r>
            <a:r>
              <a:rPr lang="tr-TR" dirty="0"/>
              <a:t> &amp; </a:t>
            </a:r>
            <a:r>
              <a:rPr lang="tr-TR" dirty="0" err="1"/>
              <a:t>McAdam</a:t>
            </a:r>
            <a:r>
              <a:rPr lang="tr-TR" dirty="0"/>
              <a:t> ,2003) </a:t>
            </a:r>
          </a:p>
        </p:txBody>
      </p:sp>
    </p:spTree>
    <p:extLst>
      <p:ext uri="{BB962C8B-B14F-4D97-AF65-F5344CB8AC3E}">
        <p14:creationId xmlns:p14="http://schemas.microsoft.com/office/powerpoint/2010/main" val="21193143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91C163A3-FEC1-47D7-9BF1-AD371D09F8C3}"/>
              </a:ext>
            </a:extLst>
          </p:cNvPr>
          <p:cNvSpPr>
            <a:spLocks noGrp="1"/>
          </p:cNvSpPr>
          <p:nvPr>
            <p:ph idx="1"/>
          </p:nvPr>
        </p:nvSpPr>
        <p:spPr>
          <a:xfrm>
            <a:off x="696686" y="537029"/>
            <a:ext cx="10657114" cy="5639934"/>
          </a:xfrm>
        </p:spPr>
        <p:txBody>
          <a:bodyPr>
            <a:normAutofit/>
          </a:bodyPr>
          <a:lstStyle/>
          <a:p>
            <a:r>
              <a:rPr lang="tr-TR" dirty="0"/>
              <a:t>Literatürde konu ile ilgili olarak akademisyenlerin ve araştırmacıların yaptığı tanımlara da kısaca değinmekte yarar bulunmaktadır. </a:t>
            </a:r>
            <a:r>
              <a:rPr lang="tr-TR" dirty="0" err="1"/>
              <a:t>Mohr</a:t>
            </a:r>
            <a:r>
              <a:rPr lang="tr-TR" dirty="0"/>
              <a:t>, </a:t>
            </a:r>
            <a:r>
              <a:rPr lang="tr-TR" dirty="0" err="1"/>
              <a:t>Webb</a:t>
            </a:r>
            <a:r>
              <a:rPr lang="tr-TR" dirty="0"/>
              <a:t> ve Haris (2001:47) kurumsal sosyal sorumluluğu “şirketin toplum üzerindeki her zararlı etkiyi en aza indireceği veya ortadan kaldıracağı ve uzun vadeli yararlı faydaları azami seviyeye çıkaracağının taahhüdü” olarak tanımlamaktadır. </a:t>
            </a:r>
          </a:p>
          <a:p>
            <a:r>
              <a:rPr lang="tr-TR" dirty="0"/>
              <a:t>Tanım, şirket faaliyetlerinin şirketle doğrudan alakası olsun olmasın herkes üzerindeki etkisini hesaba kattığını vurgulamaktadır.</a:t>
            </a:r>
          </a:p>
          <a:p>
            <a:r>
              <a:rPr lang="tr-TR" dirty="0"/>
              <a:t>Kurumsal sosyal sorumluluk, organizasyonlar açısından ekonomik faaliyetlerin ötesinde gönüllü olarak daha iyi bir toplum ve daha temiz bir çevreye katkıda bulunma rolünün altını çizmektedir. (Carroll,1999:269-271)</a:t>
            </a:r>
          </a:p>
        </p:txBody>
      </p:sp>
    </p:spTree>
    <p:extLst>
      <p:ext uri="{BB962C8B-B14F-4D97-AF65-F5344CB8AC3E}">
        <p14:creationId xmlns:p14="http://schemas.microsoft.com/office/powerpoint/2010/main" val="664000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235102ED-DABC-4A9D-B5F0-C91D11104CE4}"/>
              </a:ext>
            </a:extLst>
          </p:cNvPr>
          <p:cNvSpPr>
            <a:spLocks noGrp="1"/>
          </p:cNvSpPr>
          <p:nvPr>
            <p:ph idx="1"/>
          </p:nvPr>
        </p:nvSpPr>
        <p:spPr>
          <a:xfrm>
            <a:off x="696686" y="1770743"/>
            <a:ext cx="10657114" cy="4406220"/>
          </a:xfrm>
        </p:spPr>
        <p:txBody>
          <a:bodyPr>
            <a:normAutofit/>
          </a:bodyPr>
          <a:lstStyle/>
          <a:p>
            <a:r>
              <a:rPr lang="tr-TR" dirty="0"/>
              <a:t>Kanaatimizce yukarıdaki tanımlar doğru olmakla beraber yeterli değildir. Yukarıdaki açıklamalar ve oldukça kapsamlı literatür ışığında kurumsal sosyal sorumluluk kavramını herhangi bir </a:t>
            </a:r>
            <a:r>
              <a:rPr lang="tr-TR" dirty="0" err="1"/>
              <a:t>oranizasyonun</a:t>
            </a:r>
            <a:r>
              <a:rPr lang="tr-TR" dirty="0"/>
              <a:t> hem iç, hem de dış çevresindeki tüm paydaşlara karşı “</a:t>
            </a:r>
            <a:r>
              <a:rPr lang="tr-TR" dirty="0" err="1"/>
              <a:t>etik”ve</a:t>
            </a:r>
            <a:r>
              <a:rPr lang="tr-TR" dirty="0"/>
              <a:t> “sorumlu” davranması, bu yönde kararlar alması ve uygulaması şeklinde tanımlamak mümkündür.</a:t>
            </a:r>
          </a:p>
        </p:txBody>
      </p:sp>
    </p:spTree>
    <p:extLst>
      <p:ext uri="{BB962C8B-B14F-4D97-AF65-F5344CB8AC3E}">
        <p14:creationId xmlns:p14="http://schemas.microsoft.com/office/powerpoint/2010/main" val="15030300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A0E45E27-574F-4DD8-9DCE-068CD39A026F}"/>
              </a:ext>
            </a:extLst>
          </p:cNvPr>
          <p:cNvSpPr>
            <a:spLocks noGrp="1"/>
          </p:cNvSpPr>
          <p:nvPr>
            <p:ph idx="1"/>
          </p:nvPr>
        </p:nvSpPr>
        <p:spPr>
          <a:xfrm>
            <a:off x="783771" y="609600"/>
            <a:ext cx="10570029" cy="5567363"/>
          </a:xfrm>
        </p:spPr>
        <p:txBody>
          <a:bodyPr/>
          <a:lstStyle/>
          <a:p>
            <a:r>
              <a:rPr lang="tr-TR" dirty="0"/>
              <a:t>Kurumsal Sosyal Sorumluluk, kurumları çevresel ve sosyal sorumluluklarını yerine getirme konusunda harekete geçiren, pazarlama stratejilerini etkileyen ve gönüllülük esasına dayanan bir uygulamadır. </a:t>
            </a:r>
          </a:p>
          <a:p>
            <a:r>
              <a:rPr lang="tr-TR" dirty="0"/>
              <a:t>Burada önemli nokta, kurumların daha iyi bir toplum ve daha iyi bir çevre için gönüllü olarak katkıda bulunmalarıdır. Sosyal sorumluluk bilinci ile gerçekleştirilen bu gönüllü çalışmalar özel sektörü, kamu kurumlarını ve sivil toplum kuruluşlarını (STK) bir araya getiren, onları belirli bir amaç için birlikte hareket etmeye yönlendiren, olumlu sonuçları toplum tarafından paylaşılan etkinliklerdir (Saran vd., 2011).</a:t>
            </a:r>
          </a:p>
        </p:txBody>
      </p:sp>
    </p:spTree>
    <p:extLst>
      <p:ext uri="{BB962C8B-B14F-4D97-AF65-F5344CB8AC3E}">
        <p14:creationId xmlns:p14="http://schemas.microsoft.com/office/powerpoint/2010/main" val="34655729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1692C47A-1671-449D-AEDF-59EEEDADB628}"/>
              </a:ext>
            </a:extLst>
          </p:cNvPr>
          <p:cNvSpPr>
            <a:spLocks noGrp="1"/>
          </p:cNvSpPr>
          <p:nvPr>
            <p:ph idx="1"/>
          </p:nvPr>
        </p:nvSpPr>
        <p:spPr>
          <a:xfrm>
            <a:off x="711200" y="696686"/>
            <a:ext cx="10642600" cy="5480277"/>
          </a:xfrm>
        </p:spPr>
        <p:txBody>
          <a:bodyPr/>
          <a:lstStyle/>
          <a:p>
            <a:r>
              <a:rPr lang="tr-TR" dirty="0"/>
              <a:t>Kurumsal sosyal sorumluluğun temelinde sanayileşmenin başladığı ilk yıllarından günümüze kadar hızla artan çevresel, sosyal, ekonomik, kültürel hatta siyasi sorunlar karşısında, elinde bu sorunlarla baş edebilecek beşeri ve ekonomik kaynakları barındıran işletmelerin bu rolü sivil toplum kuruluşları ve devletle paylaşmaları yatmaktadır (Yönet,2009). </a:t>
            </a:r>
          </a:p>
          <a:p>
            <a:r>
              <a:rPr lang="tr-TR" dirty="0"/>
              <a:t>Ayrıca kapitalizmin geldiği mevcut durumunda devletlerin ‘sosyal devlet’ vasfını kaybetmeye başlamasının da önemli bir payı bulunmaktadır. Etkinlikleri yaygınlaşan sivil toplum kuruluşlarının kaynak yaratma adına özel sektöre yönelmesi kurumsal sosyal sorumluluk çalışmalarının gelişmesine olanak sağlamaktadır. </a:t>
            </a:r>
          </a:p>
        </p:txBody>
      </p:sp>
    </p:spTree>
    <p:extLst>
      <p:ext uri="{BB962C8B-B14F-4D97-AF65-F5344CB8AC3E}">
        <p14:creationId xmlns:p14="http://schemas.microsoft.com/office/powerpoint/2010/main" val="8649545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D4B62891-77E1-499F-A3B1-87F3258FA4C6}"/>
              </a:ext>
            </a:extLst>
          </p:cNvPr>
          <p:cNvSpPr>
            <a:spLocks noGrp="1"/>
          </p:cNvSpPr>
          <p:nvPr>
            <p:ph idx="1"/>
          </p:nvPr>
        </p:nvSpPr>
        <p:spPr>
          <a:xfrm>
            <a:off x="711200" y="1640113"/>
            <a:ext cx="10642600" cy="4536849"/>
          </a:xfrm>
        </p:spPr>
        <p:txBody>
          <a:bodyPr/>
          <a:lstStyle/>
          <a:p>
            <a:r>
              <a:rPr lang="tr-TR" dirty="0"/>
              <a:t>İşletmeler önceki dönemlerdeki sınırlı sorumluluklarını toplumsal ve küresel orunları göz önünde bulunduracak şekilde genişletmek zorunda kalmaktadırlar (Saran vd., 2011).</a:t>
            </a:r>
          </a:p>
          <a:p>
            <a:r>
              <a:rPr lang="tr-TR" dirty="0"/>
              <a:t> Kurumsal sosyal sorumluluk kavramının günümüzde geldiği konum, işletmelerin sadece paydaşlarına karşı sorumluluk üstlenmesiyle sınırlı kalmamakta, bunun da ötesinde üstlendikleri sorumluluğu işletme içindeki tüm süreçlere yaymak, bu şekilde yarattığı etkileri ölçmek, denetlemek ve raporlamak boyutlarını da içermektedir (Gerçek, 2011).</a:t>
            </a:r>
          </a:p>
        </p:txBody>
      </p:sp>
    </p:spTree>
    <p:extLst>
      <p:ext uri="{BB962C8B-B14F-4D97-AF65-F5344CB8AC3E}">
        <p14:creationId xmlns:p14="http://schemas.microsoft.com/office/powerpoint/2010/main" val="19767249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7A558CF1-E1A3-4B1F-AD5D-27645D2DCB94}"/>
              </a:ext>
            </a:extLst>
          </p:cNvPr>
          <p:cNvSpPr>
            <a:spLocks noGrp="1"/>
          </p:cNvSpPr>
          <p:nvPr>
            <p:ph idx="1"/>
          </p:nvPr>
        </p:nvSpPr>
        <p:spPr>
          <a:xfrm>
            <a:off x="682171" y="493486"/>
            <a:ext cx="10671629" cy="5683477"/>
          </a:xfrm>
        </p:spPr>
        <p:txBody>
          <a:bodyPr>
            <a:normAutofit fontScale="92500"/>
          </a:bodyPr>
          <a:lstStyle/>
          <a:p>
            <a:pPr marL="0" indent="0">
              <a:buNone/>
            </a:pPr>
            <a:r>
              <a:rPr lang="tr-TR" dirty="0" err="1"/>
              <a:t>KSS’nin</a:t>
            </a:r>
            <a:r>
              <a:rPr lang="tr-TR" dirty="0"/>
              <a:t> ardındaki temel fikir işletmelerin sosyal iyileşme için çalışma zorunluluğu olmasıdır işletme yönetiminin gönüllü olarak aldığı kararların ve </a:t>
            </a:r>
            <a:r>
              <a:rPr lang="tr-TR" dirty="0" err="1"/>
              <a:t>attığ</a:t>
            </a:r>
            <a:r>
              <a:rPr lang="tr-TR" dirty="0"/>
              <a:t> adımların kamunun ve işletme çalışanlarının refahını yükseltmesi olarak algılanabilir. Bu bakış açısıyla KSS (</a:t>
            </a:r>
            <a:r>
              <a:rPr lang="tr-TR" dirty="0" err="1"/>
              <a:t>İlic</a:t>
            </a:r>
            <a:r>
              <a:rPr lang="tr-TR" dirty="0"/>
              <a:t>, 2010);</a:t>
            </a:r>
          </a:p>
          <a:p>
            <a:pPr marL="0" indent="0">
              <a:buNone/>
            </a:pPr>
            <a:r>
              <a:rPr lang="tr-TR" dirty="0"/>
              <a:t>• Sadece bir hayırseverlik çeşidi değildir. Uzun vadeli amaçları destekleyen</a:t>
            </a:r>
          </a:p>
          <a:p>
            <a:pPr marL="0" indent="0">
              <a:buNone/>
            </a:pPr>
            <a:r>
              <a:rPr lang="tr-TR" dirty="0"/>
              <a:t>tutarlı bir politikadır.</a:t>
            </a:r>
          </a:p>
          <a:p>
            <a:pPr marL="0" indent="0">
              <a:buNone/>
            </a:pPr>
            <a:r>
              <a:rPr lang="tr-TR" dirty="0"/>
              <a:t>• Sadece bir proje değildir. Sosyal ihtiyaç ve konuları saptamayı amaçlayan</a:t>
            </a:r>
          </a:p>
          <a:p>
            <a:pPr marL="0" indent="0">
              <a:buNone/>
            </a:pPr>
            <a:r>
              <a:rPr lang="tr-TR" dirty="0"/>
              <a:t>bir yönetim yaklaşımıdır.</a:t>
            </a:r>
          </a:p>
          <a:p>
            <a:pPr marL="0" indent="0">
              <a:buNone/>
            </a:pPr>
            <a:r>
              <a:rPr lang="tr-TR" dirty="0"/>
              <a:t>• Bir çeşit harcama değildir. Geri dönüşümü olan bir yatırımdır.</a:t>
            </a:r>
          </a:p>
          <a:p>
            <a:pPr marL="0" indent="0">
              <a:buNone/>
            </a:pPr>
            <a:r>
              <a:rPr lang="tr-TR" dirty="0"/>
              <a:t>• Kâr getirmesi beklenen bir yatırım değildir. Sadece kârlılığı sağlayacak ve</a:t>
            </a:r>
          </a:p>
          <a:p>
            <a:pPr marL="0" indent="0">
              <a:buNone/>
            </a:pPr>
            <a:r>
              <a:rPr lang="tr-TR" dirty="0"/>
              <a:t>koruyacak bir yatırımdır. </a:t>
            </a:r>
          </a:p>
        </p:txBody>
      </p:sp>
    </p:spTree>
    <p:extLst>
      <p:ext uri="{BB962C8B-B14F-4D97-AF65-F5344CB8AC3E}">
        <p14:creationId xmlns:p14="http://schemas.microsoft.com/office/powerpoint/2010/main" val="8394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66BD3485-3D3D-4528-81BF-7E78EB23672B}"/>
              </a:ext>
            </a:extLst>
          </p:cNvPr>
          <p:cNvSpPr>
            <a:spLocks noGrp="1"/>
          </p:cNvSpPr>
          <p:nvPr>
            <p:ph idx="1"/>
          </p:nvPr>
        </p:nvSpPr>
        <p:spPr>
          <a:xfrm>
            <a:off x="696686" y="522514"/>
            <a:ext cx="10657114" cy="5654449"/>
          </a:xfrm>
        </p:spPr>
        <p:txBody>
          <a:bodyPr>
            <a:normAutofit fontScale="92500" lnSpcReduction="10000"/>
          </a:bodyPr>
          <a:lstStyle/>
          <a:p>
            <a:pPr marL="0" indent="0">
              <a:buNone/>
            </a:pPr>
            <a:r>
              <a:rPr lang="tr-TR" dirty="0"/>
              <a:t>İşletmelerin toplum önünde “iyi” ve temiz bir kuruluş imajı kazanmak için</a:t>
            </a:r>
          </a:p>
          <a:p>
            <a:pPr marL="0" indent="0">
              <a:buNone/>
            </a:pPr>
            <a:r>
              <a:rPr lang="tr-TR" dirty="0"/>
              <a:t>yaptıkları faaliyetlere şu örnekler verilebilir (</a:t>
            </a:r>
            <a:r>
              <a:rPr lang="tr-TR" dirty="0" err="1"/>
              <a:t>İlic</a:t>
            </a:r>
            <a:r>
              <a:rPr lang="tr-TR" dirty="0"/>
              <a:t>, 2010:304):</a:t>
            </a:r>
          </a:p>
          <a:p>
            <a:pPr marL="0" indent="0">
              <a:buNone/>
            </a:pPr>
            <a:r>
              <a:rPr lang="tr-TR" dirty="0"/>
              <a:t>• Çevreyi kirletmemekten öte çevreye saygı göstermek</a:t>
            </a:r>
          </a:p>
          <a:p>
            <a:pPr marL="0" indent="0">
              <a:buNone/>
            </a:pPr>
            <a:r>
              <a:rPr lang="tr-TR" dirty="0"/>
              <a:t>• Canlılara zarar vermemek</a:t>
            </a:r>
          </a:p>
          <a:p>
            <a:pPr marL="0" indent="0">
              <a:buNone/>
            </a:pPr>
            <a:r>
              <a:rPr lang="tr-TR" dirty="0"/>
              <a:t>• Tüketicinin koşulsuz tatmini sağlamak</a:t>
            </a:r>
          </a:p>
          <a:p>
            <a:pPr marL="0" indent="0">
              <a:buNone/>
            </a:pPr>
            <a:r>
              <a:rPr lang="tr-TR" dirty="0"/>
              <a:t>• Reklamlarda yanıltıcı olmamak, çocuklara yönelik reklam yapmamak</a:t>
            </a:r>
          </a:p>
          <a:p>
            <a:pPr marL="0" indent="0">
              <a:buNone/>
            </a:pPr>
            <a:r>
              <a:rPr lang="tr-TR" dirty="0"/>
              <a:t>• Aile hayatına saygılı olmak</a:t>
            </a:r>
          </a:p>
          <a:p>
            <a:pPr marL="0" indent="0">
              <a:buNone/>
            </a:pPr>
            <a:r>
              <a:rPr lang="tr-TR" dirty="0"/>
              <a:t>• Çalışanların sağlığı için önlemler almak (örneğin sigara bırakma kampanyaları gibi)</a:t>
            </a:r>
          </a:p>
          <a:p>
            <a:pPr marL="0" indent="0">
              <a:buNone/>
            </a:pPr>
            <a:r>
              <a:rPr lang="tr-TR" dirty="0"/>
              <a:t>• Toplumsal sorunlara duyarlı ve çözüm için katkıda bulunmak</a:t>
            </a:r>
          </a:p>
          <a:p>
            <a:pPr marL="0" indent="0">
              <a:buNone/>
            </a:pPr>
            <a:r>
              <a:rPr lang="tr-TR" dirty="0"/>
              <a:t>• Her türlü ayrımcılığa (ırk, cinsiyet…) karşı duyarlı olmak</a:t>
            </a:r>
          </a:p>
          <a:p>
            <a:pPr marL="0" indent="0">
              <a:buNone/>
            </a:pPr>
            <a:r>
              <a:rPr lang="tr-TR" dirty="0"/>
              <a:t>• Kültür ve sanat faaliyetlerini destekleyerek toplumsal yaşamı zenginleştirmek.</a:t>
            </a:r>
          </a:p>
        </p:txBody>
      </p:sp>
    </p:spTree>
    <p:extLst>
      <p:ext uri="{BB962C8B-B14F-4D97-AF65-F5344CB8AC3E}">
        <p14:creationId xmlns:p14="http://schemas.microsoft.com/office/powerpoint/2010/main" val="5914302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8A0170F3-4724-4D77-9D14-E8D289505144}"/>
              </a:ext>
            </a:extLst>
          </p:cNvPr>
          <p:cNvSpPr>
            <a:spLocks noGrp="1"/>
          </p:cNvSpPr>
          <p:nvPr>
            <p:ph idx="1"/>
          </p:nvPr>
        </p:nvSpPr>
        <p:spPr>
          <a:xfrm>
            <a:off x="754743" y="972457"/>
            <a:ext cx="10599057" cy="5204506"/>
          </a:xfrm>
        </p:spPr>
        <p:txBody>
          <a:bodyPr>
            <a:normAutofit/>
          </a:bodyPr>
          <a:lstStyle/>
          <a:p>
            <a:r>
              <a:rPr lang="tr-TR" dirty="0"/>
              <a:t>Kurumsal sosyal sorumluluğun gerekçelerini ve toplumu kalkındırmada kurumların yapabileceklerini ana hatlarıyla ele aldıktan sonra, ayrıntılara geçilebilir. </a:t>
            </a:r>
          </a:p>
          <a:p>
            <a:r>
              <a:rPr lang="tr-TR" dirty="0"/>
              <a:t>Giriş bölümünde, sosyal sorumluluk ile etik arasındaki ilişkileri tanımlayabilecek dört bakış açısından dördüncüsünün; ‘sosyal sorumluluk, etiğin farklı boyutlarından birisidir’ görüşünün, çok yaygın olarak önerildiği belirtilmişti.</a:t>
            </a:r>
          </a:p>
          <a:p>
            <a:r>
              <a:rPr lang="tr-TR" dirty="0"/>
              <a:t>Burada, kurumsal sosyal sorumluluğun ayrıntıları, </a:t>
            </a:r>
            <a:r>
              <a:rPr lang="tr-TR" dirty="0" err="1"/>
              <a:t>Caroll’un</a:t>
            </a:r>
            <a:r>
              <a:rPr lang="tr-TR" dirty="0"/>
              <a:t> sınıflandırılmasına </a:t>
            </a:r>
            <a:r>
              <a:rPr lang="tr-TR" dirty="0" err="1"/>
              <a:t>Lantos’un</a:t>
            </a:r>
            <a:r>
              <a:rPr lang="tr-TR" dirty="0"/>
              <a:t> önerdiği "Stratejik Kurumsal Sosyal Sorumluluk" boyutu da eklenerek ele alınmaktadır. </a:t>
            </a:r>
          </a:p>
        </p:txBody>
      </p:sp>
    </p:spTree>
    <p:extLst>
      <p:ext uri="{BB962C8B-B14F-4D97-AF65-F5344CB8AC3E}">
        <p14:creationId xmlns:p14="http://schemas.microsoft.com/office/powerpoint/2010/main" val="24678667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26174ACF-6F19-4A78-BEF8-AB808233164A}"/>
              </a:ext>
            </a:extLst>
          </p:cNvPr>
          <p:cNvSpPr>
            <a:spLocks noGrp="1"/>
          </p:cNvSpPr>
          <p:nvPr>
            <p:ph idx="1"/>
          </p:nvPr>
        </p:nvSpPr>
        <p:spPr>
          <a:xfrm>
            <a:off x="740229" y="580571"/>
            <a:ext cx="10613571" cy="5596392"/>
          </a:xfrm>
        </p:spPr>
        <p:txBody>
          <a:bodyPr>
            <a:normAutofit fontScale="92500" lnSpcReduction="10000"/>
          </a:bodyPr>
          <a:lstStyle/>
          <a:p>
            <a:r>
              <a:rPr lang="tr-TR" dirty="0" err="1"/>
              <a:t>Archie</a:t>
            </a:r>
            <a:r>
              <a:rPr lang="tr-TR" dirty="0"/>
              <a:t> </a:t>
            </a:r>
            <a:r>
              <a:rPr lang="tr-TR" dirty="0" err="1"/>
              <a:t>Caroll’un</a:t>
            </a:r>
            <a:r>
              <a:rPr lang="tr-TR" dirty="0"/>
              <a:t> geliştirmiş olduğu bir sınıflandırmada, kurumsal sosyal sorumluluk (</a:t>
            </a:r>
            <a:r>
              <a:rPr lang="tr-TR" dirty="0" err="1"/>
              <a:t>akt.Yönet</a:t>
            </a:r>
            <a:r>
              <a:rPr lang="tr-TR" dirty="0"/>
              <a:t>, 2005):</a:t>
            </a:r>
          </a:p>
          <a:p>
            <a:pPr marL="0" indent="0">
              <a:buNone/>
            </a:pPr>
            <a:r>
              <a:rPr lang="tr-TR" dirty="0"/>
              <a:t>1. Ekonomik sorumluluklar</a:t>
            </a:r>
          </a:p>
          <a:p>
            <a:pPr marL="0" indent="0">
              <a:buNone/>
            </a:pPr>
            <a:r>
              <a:rPr lang="tr-TR" dirty="0"/>
              <a:t>2. Yasal sorumluluklar</a:t>
            </a:r>
          </a:p>
          <a:p>
            <a:pPr marL="0" indent="0">
              <a:buNone/>
            </a:pPr>
            <a:r>
              <a:rPr lang="tr-TR" dirty="0"/>
              <a:t>3. Etik sorumluluklar</a:t>
            </a:r>
          </a:p>
          <a:p>
            <a:pPr marL="0" indent="0">
              <a:buNone/>
            </a:pPr>
            <a:r>
              <a:rPr lang="tr-TR" dirty="0"/>
              <a:t>4. Hayırseverlik odaklı (</a:t>
            </a:r>
            <a:r>
              <a:rPr lang="tr-TR" dirty="0" err="1"/>
              <a:t>philanthrophic</a:t>
            </a:r>
            <a:r>
              <a:rPr lang="tr-TR" dirty="0"/>
              <a:t>) sorumluluklar olmak üzere 4 başlık</a:t>
            </a:r>
          </a:p>
          <a:p>
            <a:pPr marL="0" indent="0">
              <a:buNone/>
            </a:pPr>
            <a:r>
              <a:rPr lang="tr-TR" dirty="0"/>
              <a:t>altında toplanmaktadır.</a:t>
            </a:r>
          </a:p>
          <a:p>
            <a:pPr marL="0" indent="0">
              <a:buNone/>
            </a:pPr>
            <a:r>
              <a:rPr lang="tr-TR" dirty="0"/>
              <a:t> </a:t>
            </a:r>
            <a:r>
              <a:rPr lang="tr-TR" dirty="0" err="1"/>
              <a:t>Geoffrey</a:t>
            </a:r>
            <a:r>
              <a:rPr lang="tr-TR" dirty="0"/>
              <a:t> </a:t>
            </a:r>
            <a:r>
              <a:rPr lang="tr-TR" dirty="0" err="1"/>
              <a:t>Lantos’un</a:t>
            </a:r>
            <a:r>
              <a:rPr lang="tr-TR" dirty="0"/>
              <a:t>, </a:t>
            </a:r>
            <a:r>
              <a:rPr lang="tr-TR" dirty="0" err="1"/>
              <a:t>Archie</a:t>
            </a:r>
            <a:r>
              <a:rPr lang="tr-TR" dirty="0"/>
              <a:t> </a:t>
            </a:r>
            <a:r>
              <a:rPr lang="tr-TR" dirty="0" err="1"/>
              <a:t>Caroll’un</a:t>
            </a:r>
            <a:r>
              <a:rPr lang="tr-TR" dirty="0"/>
              <a:t> sınıflandırmasını geliştirerek sadeleştirdiği sınıflandırmasında ise üç tür </a:t>
            </a:r>
            <a:r>
              <a:rPr lang="tr-TR" dirty="0" err="1"/>
              <a:t>KSS’den</a:t>
            </a:r>
            <a:endParaRPr lang="tr-TR" dirty="0"/>
          </a:p>
          <a:p>
            <a:pPr marL="0" indent="0">
              <a:buNone/>
            </a:pPr>
            <a:r>
              <a:rPr lang="tr-TR" dirty="0"/>
              <a:t>bahsedilmektedir (Yönet, 2005)</a:t>
            </a:r>
          </a:p>
          <a:p>
            <a:pPr marL="0" indent="0">
              <a:buNone/>
            </a:pPr>
            <a:r>
              <a:rPr lang="tr-TR" dirty="0"/>
              <a:t>1. Hayırseverlik (diğerkâm) odaklı kurumsal sosyal sorumluluk</a:t>
            </a:r>
          </a:p>
          <a:p>
            <a:pPr marL="0" indent="0">
              <a:buNone/>
            </a:pPr>
            <a:r>
              <a:rPr lang="tr-TR" dirty="0"/>
              <a:t>2. Etik kurumsal sosyal sorumluluk</a:t>
            </a:r>
          </a:p>
          <a:p>
            <a:pPr marL="0" indent="0">
              <a:buNone/>
            </a:pPr>
            <a:r>
              <a:rPr lang="tr-TR" dirty="0"/>
              <a:t>3. Stratejik kurumsal sosyal sorumluluk</a:t>
            </a:r>
          </a:p>
        </p:txBody>
      </p:sp>
    </p:spTree>
    <p:extLst>
      <p:ext uri="{BB962C8B-B14F-4D97-AF65-F5344CB8AC3E}">
        <p14:creationId xmlns:p14="http://schemas.microsoft.com/office/powerpoint/2010/main" val="28196500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1EC907FC-BE6C-4481-8CA8-F57D3E18ECD5}"/>
              </a:ext>
            </a:extLst>
          </p:cNvPr>
          <p:cNvSpPr>
            <a:spLocks noGrp="1"/>
          </p:cNvSpPr>
          <p:nvPr>
            <p:ph idx="1"/>
          </p:nvPr>
        </p:nvSpPr>
        <p:spPr>
          <a:xfrm>
            <a:off x="667657" y="551543"/>
            <a:ext cx="10686143" cy="5625420"/>
          </a:xfrm>
        </p:spPr>
        <p:txBody>
          <a:bodyPr>
            <a:normAutofit lnSpcReduction="10000"/>
          </a:bodyPr>
          <a:lstStyle/>
          <a:p>
            <a:pPr marL="0" indent="0">
              <a:buNone/>
            </a:pPr>
            <a:r>
              <a:rPr lang="tr-TR" u="sng" dirty="0">
                <a:solidFill>
                  <a:srgbClr val="FF0000"/>
                </a:solidFill>
              </a:rPr>
              <a:t>5.2.1.Ekonomik Sorumluluk</a:t>
            </a:r>
          </a:p>
          <a:p>
            <a:pPr marL="0" indent="0">
              <a:buNone/>
            </a:pPr>
            <a:endParaRPr lang="tr-TR" dirty="0"/>
          </a:p>
          <a:p>
            <a:r>
              <a:rPr lang="tr-TR" dirty="0"/>
              <a:t>Kurumların ekonomik sorumlulukları, kurum içinde hizmet ve mal üretmek</a:t>
            </a:r>
          </a:p>
          <a:p>
            <a:r>
              <a:rPr lang="tr-TR" dirty="0"/>
              <a:t>için gerekli olan kaynakların nasıl dağıtıldığı ile ilgilidir (Aydın, 2013). İşletmeler</a:t>
            </a:r>
          </a:p>
          <a:p>
            <a:r>
              <a:rPr lang="tr-TR" dirty="0"/>
              <a:t>toplum üyelerine mal ve hizmet sağlamak için oluşturulmuş ekonomik kuruluşlardır. Birincil amacı kârdır (Vural ve Coşkun, 2011). Hissedarlar için kârlı ve kârlılıkta tutarlı olmak, çalışanlar için iyi istihdam olanakları yaratmak, müşteriler</a:t>
            </a:r>
          </a:p>
          <a:p>
            <a:r>
              <a:rPr lang="tr-TR" dirty="0"/>
              <a:t>için kaliteli ürünler üretmek, güçlü rekabetçi konumu sürdürebilmek ve başarılı bir firma olarak tanımlanmak, işletmeler açısından ekonomik sorumluluktur(Yönet, 2005; Ekici, 2013).</a:t>
            </a:r>
          </a:p>
        </p:txBody>
      </p:sp>
    </p:spTree>
    <p:extLst>
      <p:ext uri="{BB962C8B-B14F-4D97-AF65-F5344CB8AC3E}">
        <p14:creationId xmlns:p14="http://schemas.microsoft.com/office/powerpoint/2010/main" val="22350481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0996F00A-6B39-4094-882C-98DA1B6931EC}"/>
              </a:ext>
            </a:extLst>
          </p:cNvPr>
          <p:cNvSpPr>
            <a:spLocks noGrp="1"/>
          </p:cNvSpPr>
          <p:nvPr>
            <p:ph idx="1"/>
          </p:nvPr>
        </p:nvSpPr>
        <p:spPr>
          <a:xfrm>
            <a:off x="682170" y="2104571"/>
            <a:ext cx="10671629" cy="4072392"/>
          </a:xfrm>
        </p:spPr>
        <p:txBody>
          <a:bodyPr>
            <a:normAutofit/>
          </a:bodyPr>
          <a:lstStyle/>
          <a:p>
            <a:r>
              <a:rPr lang="tr-TR" dirty="0"/>
              <a:t>Bir kurumun ekonomik sorumluluğu, üç boyutta ele alınmaktadır. Birinci boyut; kurumun ekonomiye etkisi, ikincisi; kurumun benzerleriyle olan rekabeti ve üçüncüsü; kurumun performansında rol oynayan teknolojik konulardan oluşmaktadır (Aydın, 2013).</a:t>
            </a:r>
          </a:p>
          <a:p>
            <a:r>
              <a:rPr lang="tr-TR" dirty="0"/>
              <a:t>Diğer bütün sorumluluklar ekonomik sorumluluğu temel almaktadır. </a:t>
            </a:r>
          </a:p>
        </p:txBody>
      </p:sp>
    </p:spTree>
    <p:extLst>
      <p:ext uri="{BB962C8B-B14F-4D97-AF65-F5344CB8AC3E}">
        <p14:creationId xmlns:p14="http://schemas.microsoft.com/office/powerpoint/2010/main" val="13348021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80AE45E5-1D42-4478-AE8E-9FBECA17BA2E}"/>
              </a:ext>
            </a:extLst>
          </p:cNvPr>
          <p:cNvSpPr>
            <a:spLocks noGrp="1"/>
          </p:cNvSpPr>
          <p:nvPr>
            <p:ph idx="1"/>
          </p:nvPr>
        </p:nvSpPr>
        <p:spPr>
          <a:xfrm>
            <a:off x="609600" y="464457"/>
            <a:ext cx="10744200" cy="5712506"/>
          </a:xfrm>
        </p:spPr>
        <p:txBody>
          <a:bodyPr>
            <a:normAutofit lnSpcReduction="10000"/>
          </a:bodyPr>
          <a:lstStyle/>
          <a:p>
            <a:r>
              <a:rPr lang="tr-TR" dirty="0"/>
              <a:t>Eğitim öğretim kurumlarının sosyal sorumlulukları, ekonomik boyut açısından ele alındığında, işletmelerden beklenilenlerden biraz farklı yönler ortaya çıkabilir. Aydın (2013)’</a:t>
            </a:r>
            <a:r>
              <a:rPr lang="tr-TR" dirty="0" err="1"/>
              <a:t>ın</a:t>
            </a:r>
            <a:r>
              <a:rPr lang="tr-TR" dirty="0"/>
              <a:t> bir okulun ekonomik sosyal sorumluluğu ile ilgili olarak önerdiği etkinliklerden bazıları şunlardır:</a:t>
            </a:r>
          </a:p>
          <a:p>
            <a:pPr marL="0" indent="0">
              <a:buNone/>
            </a:pPr>
            <a:r>
              <a:rPr lang="tr-TR" dirty="0"/>
              <a:t>• Okuldaki </a:t>
            </a:r>
            <a:r>
              <a:rPr lang="tr-TR" dirty="0" err="1"/>
              <a:t>işgörenlerin</a:t>
            </a:r>
            <a:r>
              <a:rPr lang="tr-TR" dirty="0"/>
              <a:t> (öğretmen, uzman, memur, hizmetli </a:t>
            </a:r>
            <a:r>
              <a:rPr lang="tr-TR" dirty="0" err="1"/>
              <a:t>vb</a:t>
            </a:r>
            <a:r>
              <a:rPr lang="tr-TR" dirty="0"/>
              <a:t>) çalışma</a:t>
            </a:r>
          </a:p>
          <a:p>
            <a:pPr marL="0" indent="0">
              <a:buNone/>
            </a:pPr>
            <a:r>
              <a:rPr lang="tr-TR" dirty="0"/>
              <a:t>saatleri makul düzeyde tutulmalı, aşırı zorlayıcı politikalardan uzak durulmalıdır.</a:t>
            </a:r>
          </a:p>
          <a:p>
            <a:pPr marL="0" indent="0">
              <a:buNone/>
            </a:pPr>
            <a:r>
              <a:rPr lang="tr-TR" dirty="0"/>
              <a:t>• Çalışanların ise alınması ve işten çıkarılması yasal ve objektif kararlara</a:t>
            </a:r>
          </a:p>
          <a:p>
            <a:pPr marL="0" indent="0">
              <a:buNone/>
            </a:pPr>
            <a:r>
              <a:rPr lang="tr-TR" dirty="0"/>
              <a:t>dayanmalıdır.</a:t>
            </a:r>
          </a:p>
          <a:p>
            <a:pPr marL="0" indent="0">
              <a:buNone/>
            </a:pPr>
            <a:r>
              <a:rPr lang="tr-TR" dirty="0"/>
              <a:t>• Haksız rekabet yaratacak girişimlerden kaçınılmalı, rekabet hizmetin niteliği ölçüsünde olmalıdır.</a:t>
            </a:r>
          </a:p>
          <a:p>
            <a:pPr marL="0" indent="0">
              <a:buNone/>
            </a:pPr>
            <a:r>
              <a:rPr lang="tr-TR" dirty="0"/>
              <a:t>• Okulda teknoloji kullanımı ve maliyet kaynakları(okulun ve öğrencilerin/</a:t>
            </a:r>
          </a:p>
          <a:p>
            <a:pPr marL="0" indent="0">
              <a:buNone/>
            </a:pPr>
            <a:r>
              <a:rPr lang="tr-TR" dirty="0"/>
              <a:t>velilerin kişisel kaynakları) etkin ve verimli kullanılmalıdır.</a:t>
            </a:r>
          </a:p>
        </p:txBody>
      </p:sp>
    </p:spTree>
    <p:extLst>
      <p:ext uri="{BB962C8B-B14F-4D97-AF65-F5344CB8AC3E}">
        <p14:creationId xmlns:p14="http://schemas.microsoft.com/office/powerpoint/2010/main" val="25437506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F9B493EC-2B65-4E34-BBA3-6A03E93F9936}"/>
              </a:ext>
            </a:extLst>
          </p:cNvPr>
          <p:cNvSpPr>
            <a:spLocks noGrp="1"/>
          </p:cNvSpPr>
          <p:nvPr>
            <p:ph idx="1"/>
          </p:nvPr>
        </p:nvSpPr>
        <p:spPr>
          <a:xfrm>
            <a:off x="725714" y="522514"/>
            <a:ext cx="10628086" cy="5654449"/>
          </a:xfrm>
        </p:spPr>
        <p:txBody>
          <a:bodyPr/>
          <a:lstStyle/>
          <a:p>
            <a:r>
              <a:rPr lang="tr-TR" u="sng" dirty="0">
                <a:solidFill>
                  <a:srgbClr val="FF0000"/>
                </a:solidFill>
              </a:rPr>
              <a:t>5.2.2.Yasal Sorumluluk </a:t>
            </a:r>
          </a:p>
          <a:p>
            <a:r>
              <a:rPr lang="tr-TR" dirty="0"/>
              <a:t>Yasal sorumluluklar, kurumların devlet ve yerel yönetimler tarafından yürürlüğe konulan yasa ve yönetmeliklere uymalarını, o doğrultuda işlem ve etkinliklerini düzenlemelerini gerektirir(Yönet, 2005; Aydın, 2013). </a:t>
            </a:r>
          </a:p>
          <a:p>
            <a:r>
              <a:rPr lang="tr-TR" dirty="0"/>
              <a:t>Kurumların yasal sorumlulukları, kodlanmış etiğin bir görünümünü yansıtmaktadır (Vural ve Coşkun, 2011). Kurumlarda; firmalar, işletmeler, okul, </a:t>
            </a:r>
            <a:r>
              <a:rPr lang="tr-TR" dirty="0" err="1"/>
              <a:t>hastahane</a:t>
            </a:r>
            <a:r>
              <a:rPr lang="tr-TR" dirty="0"/>
              <a:t> vb., mal ve hizmetlerin minimum yasal gereklilikleri yerine getirerek sağlanması önemlidir. </a:t>
            </a:r>
          </a:p>
        </p:txBody>
      </p:sp>
    </p:spTree>
    <p:extLst>
      <p:ext uri="{BB962C8B-B14F-4D97-AF65-F5344CB8AC3E}">
        <p14:creationId xmlns:p14="http://schemas.microsoft.com/office/powerpoint/2010/main" val="6102679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26C7C51D-EB03-4241-B9B6-F1B417EC3243}"/>
              </a:ext>
            </a:extLst>
          </p:cNvPr>
          <p:cNvSpPr>
            <a:spLocks noGrp="1"/>
          </p:cNvSpPr>
          <p:nvPr>
            <p:ph idx="1"/>
          </p:nvPr>
        </p:nvSpPr>
        <p:spPr>
          <a:xfrm>
            <a:off x="783771" y="725714"/>
            <a:ext cx="10570029" cy="5451249"/>
          </a:xfrm>
        </p:spPr>
        <p:txBody>
          <a:bodyPr>
            <a:normAutofit lnSpcReduction="10000"/>
          </a:bodyPr>
          <a:lstStyle/>
          <a:p>
            <a:r>
              <a:rPr lang="tr-TR" dirty="0"/>
              <a:t>Yasal sorumluluk açısından genellikle dört alanda; a) rekabeti düzenleyici,</a:t>
            </a:r>
          </a:p>
          <a:p>
            <a:r>
              <a:rPr lang="tr-TR" dirty="0"/>
              <a:t>b) tüketici haklarını koruyan, c) çevrenin korunmasını sağlayan, d) eşitlik ve güvenliğin artırılmasını sağlayan yasaların </a:t>
            </a:r>
            <a:r>
              <a:rPr lang="tr-TR" dirty="0" err="1"/>
              <a:t>düzenlenmis</a:t>
            </a:r>
            <a:r>
              <a:rPr lang="tr-TR" dirty="0"/>
              <a:t> olması önemlidir (Aydın,2013).</a:t>
            </a:r>
          </a:p>
          <a:p>
            <a:pPr marL="0" indent="0">
              <a:buNone/>
            </a:pPr>
            <a:r>
              <a:rPr lang="tr-TR" dirty="0"/>
              <a:t>Yasal sorumluluk unsurları (</a:t>
            </a:r>
            <a:r>
              <a:rPr lang="tr-TR" dirty="0" err="1"/>
              <a:t>Carroll</a:t>
            </a:r>
            <a:r>
              <a:rPr lang="tr-TR" dirty="0"/>
              <a:t>, 1991’den </a:t>
            </a:r>
            <a:r>
              <a:rPr lang="tr-TR" dirty="0" err="1"/>
              <a:t>akt</a:t>
            </a:r>
            <a:r>
              <a:rPr lang="tr-TR" dirty="0"/>
              <a:t>. </a:t>
            </a:r>
            <a:r>
              <a:rPr lang="tr-TR" dirty="0" err="1"/>
              <a:t>İlic</a:t>
            </a:r>
            <a:r>
              <a:rPr lang="tr-TR" dirty="0"/>
              <a:t>, 2010:309):</a:t>
            </a:r>
          </a:p>
          <a:p>
            <a:pPr marL="0" indent="0">
              <a:buNone/>
            </a:pPr>
            <a:r>
              <a:rPr lang="tr-TR" dirty="0"/>
              <a:t>• Devletin ve yasaların beklentilerine uygun davranmak önemlidir. Yasal</a:t>
            </a:r>
          </a:p>
          <a:p>
            <a:pPr marL="0" indent="0">
              <a:buNone/>
            </a:pPr>
            <a:r>
              <a:rPr lang="tr-TR" dirty="0"/>
              <a:t>ve kurumsal düzenlemelere uymak önemlidir.</a:t>
            </a:r>
          </a:p>
          <a:p>
            <a:pPr marL="0" indent="0">
              <a:buNone/>
            </a:pPr>
            <a:r>
              <a:rPr lang="tr-TR" dirty="0"/>
              <a:t>• Bir kurum olarak yasalara uyan bir vatandaş olmak önemlidir.</a:t>
            </a:r>
          </a:p>
          <a:p>
            <a:pPr marL="0" indent="0">
              <a:buNone/>
            </a:pPr>
            <a:r>
              <a:rPr lang="tr-TR" dirty="0"/>
              <a:t>• Başarılı bir işletme yasal gereklilikleri doğru ve zamanında yerine getirendir.</a:t>
            </a:r>
          </a:p>
          <a:p>
            <a:pPr marL="0" indent="0">
              <a:buNone/>
            </a:pPr>
            <a:r>
              <a:rPr lang="tr-TR" dirty="0"/>
              <a:t>• En azından asgari yasal gereklilikleri karşılayan ürün/hizmetlerin üretilmesi önemlidir.</a:t>
            </a:r>
          </a:p>
        </p:txBody>
      </p:sp>
    </p:spTree>
    <p:extLst>
      <p:ext uri="{BB962C8B-B14F-4D97-AF65-F5344CB8AC3E}">
        <p14:creationId xmlns:p14="http://schemas.microsoft.com/office/powerpoint/2010/main" val="1857607417"/>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TotalTime>
  <Words>2765</Words>
  <Application>Microsoft Office PowerPoint</Application>
  <PresentationFormat>Geniş ekran</PresentationFormat>
  <Paragraphs>146</Paragraphs>
  <Slides>33</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33</vt:i4>
      </vt:variant>
    </vt:vector>
  </HeadingPairs>
  <TitlesOfParts>
    <vt:vector size="37" baseType="lpstr">
      <vt:lpstr>Arial</vt:lpstr>
      <vt:lpstr>Calibri</vt:lpstr>
      <vt:lpstr>Calibri Light</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erdem yıldırım</dc:creator>
  <cp:lastModifiedBy>Windows Kullanıcısı</cp:lastModifiedBy>
  <cp:revision>14</cp:revision>
  <dcterms:created xsi:type="dcterms:W3CDTF">2020-04-22T10:18:38Z</dcterms:created>
  <dcterms:modified xsi:type="dcterms:W3CDTF">2022-06-21T09:28:54Z</dcterms:modified>
</cp:coreProperties>
</file>