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C62BD5-E0AA-444F-AFF0-DF284AFAAC5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4E1C89C-7AE3-4BCE-9B2C-2788175B2D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35080E7-58D9-4903-83C5-BFB4547A8007}"/>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80F9B0FB-B229-4ECB-8558-1718DF0B3DA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C5B2267-C413-4877-B9D1-6E3CEFF4288F}"/>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687514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97FB2D-1635-45B1-95F8-F7C6B19BE90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3EE4048-814F-4B13-8824-65BD33DA143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04EA645-BF49-4401-B3A0-81BD62238720}"/>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30460ABE-8CFE-4B45-B836-B60D4D5F8FB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D33B7AE-05A1-4B8F-99CF-50DF45C5E0ED}"/>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192227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4B16FE-DA3E-402E-B6E8-80E0F71984A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0209B86B-AD02-4002-BCDF-BEB3547E9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29752CC-935A-44FA-ABD1-6FA745A9D8A3}"/>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4DEEE48B-29BB-40AF-A2B2-173D85AB71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09E923B-C979-414F-970E-B2B0C04B8C70}"/>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3236890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21265F-4513-46C5-8945-1A8753931EB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75060FE-FF98-4854-A777-108F37F6161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413619F-AD46-4070-A103-7B1FBBA029E0}"/>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D2578D3-74AC-4AB7-960D-31412D31C1BC}"/>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6" name="Alt Bilgi Yer Tutucusu 5">
            <a:extLst>
              <a:ext uri="{FF2B5EF4-FFF2-40B4-BE49-F238E27FC236}">
                <a16:creationId xmlns:a16="http://schemas.microsoft.com/office/drawing/2014/main" id="{05CD6F5F-6F4E-415A-97A2-D43C6159FBB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E9D0CF0-DFE7-4A41-9895-0E1141EDF74F}"/>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215074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00AEAD-4F53-48DE-ABD4-EEBCD82F33F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609A167-C2CD-430C-857D-C10410911D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23E8ECA-EA8E-4FCD-A013-40D5555C9B3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6EC1923-92F0-4C03-8E6D-D894BBCD2B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884E765-0387-4703-B51B-6337EED00CA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A5547BD-C87B-419E-AB47-86B91B1A27BE}"/>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8" name="Alt Bilgi Yer Tutucusu 7">
            <a:extLst>
              <a:ext uri="{FF2B5EF4-FFF2-40B4-BE49-F238E27FC236}">
                <a16:creationId xmlns:a16="http://schemas.microsoft.com/office/drawing/2014/main" id="{EF70C19E-0B84-4454-BCFD-C1747153069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98A7417-43B3-434C-8B2E-D60C83A4406D}"/>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3373460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E60463-7276-455F-AB86-E9A6D532B53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624996D-8515-43E3-A5B8-958FC988745F}"/>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4" name="Alt Bilgi Yer Tutucusu 3">
            <a:extLst>
              <a:ext uri="{FF2B5EF4-FFF2-40B4-BE49-F238E27FC236}">
                <a16:creationId xmlns:a16="http://schemas.microsoft.com/office/drawing/2014/main" id="{6BBF3764-E1D4-40DF-A6BC-6919A98CEB50}"/>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988B99C-8095-44A3-B138-272C67989DEA}"/>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1487909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D7EA850-553D-4EF3-8852-E81ED60F5AC7}"/>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3" name="Alt Bilgi Yer Tutucusu 2">
            <a:extLst>
              <a:ext uri="{FF2B5EF4-FFF2-40B4-BE49-F238E27FC236}">
                <a16:creationId xmlns:a16="http://schemas.microsoft.com/office/drawing/2014/main" id="{0547BA01-B44A-4AD2-A91C-54E8AE57ACA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8E559CD-7F3A-439D-BFA6-236376858548}"/>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2449661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22E31B-BDB6-454B-9FC4-125AA5CB35C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59EAC06-86D6-4017-94EE-2849C63225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A6EA7997-6E89-498B-ABA7-E354731AB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8A9B4F4-BCAA-4583-9022-936A31627B00}"/>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6" name="Alt Bilgi Yer Tutucusu 5">
            <a:extLst>
              <a:ext uri="{FF2B5EF4-FFF2-40B4-BE49-F238E27FC236}">
                <a16:creationId xmlns:a16="http://schemas.microsoft.com/office/drawing/2014/main" id="{72EA5CFB-784E-4B07-BF6A-F124789D159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B9A41D0-CE42-4C98-A6DD-190F4ED9348E}"/>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371474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694DCA-BD51-44B8-BB21-0B044B4439A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4E11D8E-7A72-4C9D-954A-D6C3E9E91D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BAA5BB1-A43A-4538-A1E9-4437091914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0B1C344-BEC9-470B-BFC4-14FDB004A1FB}"/>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6" name="Alt Bilgi Yer Tutucusu 5">
            <a:extLst>
              <a:ext uri="{FF2B5EF4-FFF2-40B4-BE49-F238E27FC236}">
                <a16:creationId xmlns:a16="http://schemas.microsoft.com/office/drawing/2014/main" id="{9D561529-14EC-4DB0-8366-5E318CA4A82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7DA34E9-929B-4594-A5C0-77B15EB3C67A}"/>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175364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2CF76E-3CD3-41B6-85F6-8DA93E7FC31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C598126-DD29-493E-B36F-1474150FAAA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2776C4-6A15-4370-9784-89EA4CE08682}"/>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51552CD6-CA99-4E5E-8387-5C2853362EB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60BD045-BCDF-4BBC-B667-322FBCEB34AB}"/>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71843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501946C-1E1A-4A8D-8A7D-E36152EAC91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54D7169F-3A31-4F24-A843-89EE445837B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B56BE91-95DF-4E78-906F-601FCB9B01E2}"/>
              </a:ext>
            </a:extLst>
          </p:cNvPr>
          <p:cNvSpPr>
            <a:spLocks noGrp="1"/>
          </p:cNvSpPr>
          <p:nvPr>
            <p:ph type="dt" sz="half" idx="10"/>
          </p:nvPr>
        </p:nvSpPr>
        <p:spPr/>
        <p:txBody>
          <a:body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48B0A554-8665-423B-AF4B-971A4EF77B5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278D858-7B28-48F2-8541-74973ED51DD6}"/>
              </a:ext>
            </a:extLst>
          </p:cNvPr>
          <p:cNvSpPr>
            <a:spLocks noGrp="1"/>
          </p:cNvSpPr>
          <p:nvPr>
            <p:ph type="sldNum" sz="quarter" idx="12"/>
          </p:nvPr>
        </p:nvSpPr>
        <p:spPr/>
        <p:txBody>
          <a:bodyPr/>
          <a:lstStyle/>
          <a:p>
            <a:fld id="{B762E9A4-69B6-46C1-A744-131BCD73CAAC}" type="slidenum">
              <a:rPr lang="tr-TR" smtClean="0"/>
              <a:t>‹#›</a:t>
            </a:fld>
            <a:endParaRPr lang="tr-TR"/>
          </a:p>
        </p:txBody>
      </p:sp>
    </p:spTree>
    <p:extLst>
      <p:ext uri="{BB962C8B-B14F-4D97-AF65-F5344CB8AC3E}">
        <p14:creationId xmlns:p14="http://schemas.microsoft.com/office/powerpoint/2010/main" val="62029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027FE3D-073C-45BE-BD5E-B281CD8615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85433CE-1D23-47E8-8D63-6DD74453BE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41424EB-1397-442C-8A14-E4E9E983E2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D82BA-755C-40AB-B6FA-6DA3F34B5473}" type="datetimeFigureOut">
              <a:rPr lang="tr-TR" smtClean="0"/>
              <a:t>15.01.2020</a:t>
            </a:fld>
            <a:endParaRPr lang="tr-TR"/>
          </a:p>
        </p:txBody>
      </p:sp>
      <p:sp>
        <p:nvSpPr>
          <p:cNvPr id="5" name="Alt Bilgi Yer Tutucusu 4">
            <a:extLst>
              <a:ext uri="{FF2B5EF4-FFF2-40B4-BE49-F238E27FC236}">
                <a16:creationId xmlns:a16="http://schemas.microsoft.com/office/drawing/2014/main" id="{783806DA-B2DE-493C-994C-178B4F6D13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C2FBE85-C79B-4BD7-A88A-0DBB3EF611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2E9A4-69B6-46C1-A744-131BCD73CAAC}" type="slidenum">
              <a:rPr lang="tr-TR" smtClean="0"/>
              <a:t>‹#›</a:t>
            </a:fld>
            <a:endParaRPr lang="tr-TR"/>
          </a:p>
        </p:txBody>
      </p:sp>
    </p:spTree>
    <p:extLst>
      <p:ext uri="{BB962C8B-B14F-4D97-AF65-F5344CB8AC3E}">
        <p14:creationId xmlns:p14="http://schemas.microsoft.com/office/powerpoint/2010/main" val="1827028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42EC13-BCB4-438A-AF03-5E7179829A3D}"/>
              </a:ext>
            </a:extLst>
          </p:cNvPr>
          <p:cNvSpPr>
            <a:spLocks noGrp="1"/>
          </p:cNvSpPr>
          <p:nvPr>
            <p:ph type="ctrTitle"/>
          </p:nvPr>
        </p:nvSpPr>
        <p:spPr/>
        <p:txBody>
          <a:bodyPr/>
          <a:lstStyle/>
          <a:p>
            <a:r>
              <a:rPr lang="tr-TR" dirty="0"/>
              <a:t>İLETİŞİM SÜRECİ VE ÖĞELERİ</a:t>
            </a:r>
          </a:p>
        </p:txBody>
      </p:sp>
    </p:spTree>
    <p:extLst>
      <p:ext uri="{BB962C8B-B14F-4D97-AF65-F5344CB8AC3E}">
        <p14:creationId xmlns:p14="http://schemas.microsoft.com/office/powerpoint/2010/main" val="3845904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984D549-E8B1-48C2-A4A5-A9EECAB9D2DB}"/>
              </a:ext>
            </a:extLst>
          </p:cNvPr>
          <p:cNvSpPr>
            <a:spLocks noGrp="1"/>
          </p:cNvSpPr>
          <p:nvPr>
            <p:ph idx="1"/>
          </p:nvPr>
        </p:nvSpPr>
        <p:spPr/>
        <p:txBody>
          <a:bodyPr>
            <a:normAutofit fontScale="92500" lnSpcReduction="10000"/>
          </a:bodyPr>
          <a:lstStyle/>
          <a:p>
            <a:pPr marL="0" indent="0">
              <a:buNone/>
            </a:pPr>
            <a:r>
              <a:rPr lang="tr-TR" dirty="0"/>
              <a:t>İletişim bireyin biyolojik gelişimine, kültürel ve toplumsal çevresindeki ilişki ve etkileşimlerine koşut olarak sürekli gelişen, değişen ve buna karşılık bireyi de değiştiren bir olgudur. Bunun yanında iletişim toplumsal ve kültürel değişim ve gelişim süreçleriyle bağlantılı, onların hem sonucu hem de nedeni olan bir süreçtir. Birey açısından düşünüldüğünde de iletişim bir süreçtir. Herhangi bir anda ve durumda iletişimde bulunduğumuzda, hem geçmişteki yaşantılarımız, birikimlerimiz, başarılarımız, yanılgılarımız, hem gelecekten beklentilerimiz, umutlarımız devreye girer. Belli durumlarda ve konularda belli bir biçimde, düşünmeye, konuşmaya ve davranmaya alışmışızdır; bunlara aldığımız ya da alamadığımız karşılıklar, tepkiler sonraki iletişimlerimizin temelini oluşturur. Kısaca, iletişim bilgi edinmesini ve buna göre tepki geliştirmesini sağlayan bir süreçtir. </a:t>
            </a:r>
          </a:p>
        </p:txBody>
      </p:sp>
    </p:spTree>
    <p:extLst>
      <p:ext uri="{BB962C8B-B14F-4D97-AF65-F5344CB8AC3E}">
        <p14:creationId xmlns:p14="http://schemas.microsoft.com/office/powerpoint/2010/main" val="1265620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F2E2FF0-7148-45FA-990E-28059272B1F0}"/>
              </a:ext>
            </a:extLst>
          </p:cNvPr>
          <p:cNvSpPr>
            <a:spLocks noGrp="1"/>
          </p:cNvSpPr>
          <p:nvPr>
            <p:ph idx="1"/>
          </p:nvPr>
        </p:nvSpPr>
        <p:spPr>
          <a:xfrm>
            <a:off x="667657" y="1117600"/>
            <a:ext cx="10686143" cy="5059363"/>
          </a:xfrm>
        </p:spPr>
        <p:txBody>
          <a:bodyPr/>
          <a:lstStyle/>
          <a:p>
            <a:r>
              <a:rPr lang="tr-TR" dirty="0"/>
              <a:t>Kuşkusuz her iletişim durumu aynı değildir ancak insanın değişik durumlarda gerçekleştirdiği tüm iletişimlerin okuduğu, seyrettiği ya da dinlediği her şey, katıldığı ya da tanık olduğu her konuşma, uyandırdığı olumlu/olumsuz duygu ve düşüncelerle, içinde gerçekleştikleri koşullarla- her biri hem bir süreç gibi işler, hem de genel iletişim sürecinin bir aşamasını oluşturur. İletişim kuramları, iletişim sürecinin ve bu süreçte yer alan öğelerine ayrılabileceği, bu öğelerin ve bunlar arasındaki ilişkilerin incelenerek, işleyiş düzeninin kavranabileceği varsayımına dayanır. Bu doğrultuda düşünüldüğünde iletişim sürecinde yer alan öğeler; kaynak, ileti, kodlama-kod açma, kanal, alıcı, geri-bildirim ve gürültü şeklinde sıralanabilir. </a:t>
            </a:r>
          </a:p>
        </p:txBody>
      </p:sp>
    </p:spTree>
    <p:extLst>
      <p:ext uri="{BB962C8B-B14F-4D97-AF65-F5344CB8AC3E}">
        <p14:creationId xmlns:p14="http://schemas.microsoft.com/office/powerpoint/2010/main" val="13227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7DEF937-CB19-4B69-8765-A6A9AACDA791}"/>
              </a:ext>
            </a:extLst>
          </p:cNvPr>
          <p:cNvSpPr>
            <a:spLocks noGrp="1"/>
          </p:cNvSpPr>
          <p:nvPr>
            <p:ph idx="1"/>
          </p:nvPr>
        </p:nvSpPr>
        <p:spPr>
          <a:xfrm>
            <a:off x="783771" y="1074057"/>
            <a:ext cx="10570029" cy="5102906"/>
          </a:xfrm>
        </p:spPr>
        <p:txBody>
          <a:bodyPr>
            <a:normAutofit fontScale="77500" lnSpcReduction="20000"/>
          </a:bodyPr>
          <a:lstStyle/>
          <a:p>
            <a:pPr marL="0" indent="0">
              <a:buNone/>
            </a:pPr>
            <a:r>
              <a:rPr lang="tr-TR" dirty="0"/>
              <a:t>Kaynak</a:t>
            </a:r>
          </a:p>
          <a:p>
            <a:r>
              <a:rPr lang="tr-TR" dirty="0"/>
              <a:t> İletişim sürecinde mesajı gönderen ve iletişim sürecini başlatan öğedir. Kaynak, algılama, seçme, düşünme, yorumlama süreçlerinde ürettiği anlamlı iletileri simgeler aracılığı ile gönderendir. </a:t>
            </a:r>
          </a:p>
          <a:p>
            <a:r>
              <a:rPr lang="tr-TR" dirty="0"/>
              <a:t>İletişim sürecinin başlangıcında kaynak iletmek istediğini, kendi ve alıcının anlayabileceği şekilde kodlar.</a:t>
            </a:r>
          </a:p>
          <a:p>
            <a:r>
              <a:rPr lang="tr-TR" dirty="0"/>
              <a:t> Kaynak iletiyi alıcıya gönderen kişi, grup ya da kurum olabilir. Kaynak konumundakiler her ortamda konuşma, yazma yoluyla aktardıkları duygu ve düşüncelerle alıcı/alıcıları belli davranışları göstermeleri için yönlendirmeye çalışmaktadırlar.</a:t>
            </a:r>
          </a:p>
          <a:p>
            <a:r>
              <a:rPr lang="tr-TR" dirty="0"/>
              <a:t> Mesaj bir kez kodlanıp alıcıya gönderildiğinde, mesajın yapacağı şeyleri önleyip, değiştirmek kaynağın gücü dışında kalmaktadır. Bu nedenle mesajların süreci etkileyecek tüm değişkenler düşünülerek kodlanması gerekmektedir. Bu da etkili iletişim kurabilmek için kaynağın bazı niteliklere sahip olması gerektiği anlamına gelmektedir. </a:t>
            </a:r>
          </a:p>
          <a:p>
            <a:r>
              <a:rPr lang="tr-TR" dirty="0"/>
              <a:t>Kaynağın iletişim becerileri (etkili konuşma, dinleme, yazma ve beden dilini etkili kullanma) konuştuğu konu hakkındaki bilgi düzeyi ve deneyimi kurulan iletişimin niteliğini belirler. </a:t>
            </a:r>
          </a:p>
        </p:txBody>
      </p:sp>
    </p:spTree>
    <p:extLst>
      <p:ext uri="{BB962C8B-B14F-4D97-AF65-F5344CB8AC3E}">
        <p14:creationId xmlns:p14="http://schemas.microsoft.com/office/powerpoint/2010/main" val="1362274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752BDD6-C733-42A4-B23E-B727AFF3A814}"/>
              </a:ext>
            </a:extLst>
          </p:cNvPr>
          <p:cNvSpPr>
            <a:spLocks noGrp="1"/>
          </p:cNvSpPr>
          <p:nvPr>
            <p:ph idx="1"/>
          </p:nvPr>
        </p:nvSpPr>
        <p:spPr>
          <a:xfrm>
            <a:off x="725714" y="609600"/>
            <a:ext cx="10628086" cy="5567363"/>
          </a:xfrm>
        </p:spPr>
        <p:txBody>
          <a:bodyPr>
            <a:normAutofit fontScale="85000" lnSpcReduction="10000"/>
          </a:bodyPr>
          <a:lstStyle/>
          <a:p>
            <a:pPr marL="0" indent="0">
              <a:buNone/>
            </a:pPr>
            <a:r>
              <a:rPr lang="tr-TR" dirty="0"/>
              <a:t>İleti (Mesaj) </a:t>
            </a:r>
          </a:p>
          <a:p>
            <a:r>
              <a:rPr lang="tr-TR" dirty="0"/>
              <a:t>Bir kişinin diğer kişiye ya da bir grup insana iletmek istediği fikir, düşünce ya da duygunun sözlü ya da sözsüz biçimidir. İletişim sürecinde kaynaktan gönderilen; bilgi, görüş ve davranışların kaynak tarafından ortak sembollere bağlı kalarak kodlanması durumu olarak da tanımlanmaktadır (Odabaşı ve Oyman, 2002:17). </a:t>
            </a:r>
          </a:p>
          <a:p>
            <a:r>
              <a:rPr lang="tr-TR" dirty="0"/>
              <a:t>Bunlara ek olarak kaynağın duygu ve düşüncelerini konuşarak, yazarak jest ve mimikler eşliğinde aktardığı sözel, görsel bir ürün olarak da tanımlanabilir. </a:t>
            </a:r>
          </a:p>
          <a:p>
            <a:r>
              <a:rPr lang="tr-TR" dirty="0"/>
              <a:t>İletişim olması için öncelikle uygun bir iletinin oluşması gerekmektedir. Mesaj ya da ileti, kaynak tarafından aktarılanların sembolik bir ifadesidir. Dil ve konuşma yoluyla ortaya konulanlar, yazıda kullanılan, kalemle kâğıda dökülenler, bir gülümseme, bir cep telefonu mesajı, bir gazete haber başlığı, sosyal paylaşım sitesindeki bir gülümseme işareti, iletiye örnek olarak gösterilebilir. </a:t>
            </a:r>
          </a:p>
          <a:p>
            <a:r>
              <a:rPr lang="tr-TR" dirty="0"/>
              <a:t>Yazı olarak ortaya konulan harflerden oluşan örüntüler, sözlü olarak anlatılanlar sırasında bu anlatımlara eşlik eden el, yüz, göz, kol, vücut hareketleri yanında jest ve mimikler de iletidir. </a:t>
            </a:r>
          </a:p>
        </p:txBody>
      </p:sp>
    </p:spTree>
    <p:extLst>
      <p:ext uri="{BB962C8B-B14F-4D97-AF65-F5344CB8AC3E}">
        <p14:creationId xmlns:p14="http://schemas.microsoft.com/office/powerpoint/2010/main" val="312826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842FED-D7A2-4470-B341-9B8606B4F41F}"/>
              </a:ext>
            </a:extLst>
          </p:cNvPr>
          <p:cNvSpPr>
            <a:spLocks noGrp="1"/>
          </p:cNvSpPr>
          <p:nvPr>
            <p:ph idx="1"/>
          </p:nvPr>
        </p:nvSpPr>
        <p:spPr>
          <a:xfrm>
            <a:off x="537029" y="595086"/>
            <a:ext cx="10816771" cy="5581877"/>
          </a:xfrm>
        </p:spPr>
        <p:txBody>
          <a:bodyPr>
            <a:normAutofit fontScale="85000" lnSpcReduction="10000"/>
          </a:bodyPr>
          <a:lstStyle/>
          <a:p>
            <a:pPr marL="0" indent="0">
              <a:buNone/>
            </a:pPr>
            <a:r>
              <a:rPr lang="tr-TR" dirty="0"/>
              <a:t>Kodlama ve Kod Açma </a:t>
            </a:r>
          </a:p>
          <a:p>
            <a:r>
              <a:rPr lang="tr-TR" dirty="0"/>
              <a:t>İletişim, kodların kullanımını içerdiğine göre anlamların paylaşımını sağlayabilmek için iletişim sürecinde kodlamanın ve kod açmanın olması gerekmektedir. </a:t>
            </a:r>
          </a:p>
          <a:p>
            <a:r>
              <a:rPr lang="tr-TR" dirty="0"/>
              <a:t>Kodlama bilgilerin, düşüncelerin ve duyguların alıcı tarafından anlaşılmasına olanak tanıyacak şekilde iletime uygun hazır bir mesaja dönüştürülmesidir.</a:t>
            </a:r>
          </a:p>
          <a:p>
            <a:r>
              <a:rPr lang="tr-TR" dirty="0"/>
              <a:t> Başka bir ifade ile iletişim sisteminin işleyiş süreci, kaynağın merkezi sinir sisteminde oluşan düşünceleri (anlamları) başkaları tarafından algılanabilir ve anlaşılabilir örgütlenmiş simge sistemlerine (kodlara) dönüştürmesi işlemine dayanmaktadır (</a:t>
            </a:r>
            <a:r>
              <a:rPr lang="tr-TR" dirty="0" err="1"/>
              <a:t>Zılllıoğlu</a:t>
            </a:r>
            <a:r>
              <a:rPr lang="tr-TR" dirty="0"/>
              <a:t>, 2007:199). Örneğin, kişi zihnindeki düşüncelerini, duygularını ya da herhangi bir bilgiyi sözlü ifade etmek için harflerden oluşan kelimeleri içeren kodları ileti haline getirmek durumundadır.</a:t>
            </a:r>
          </a:p>
          <a:p>
            <a:r>
              <a:rPr lang="tr-TR" dirty="0"/>
              <a:t> Bu noktada kullanılan dil, toplumsal deneyim ve bilgi birikimini de içinde barındırır. Kodlamada uygun ortamın kullanılması yanında, ortama uygun bir kodlamanın yapılması önem taşımaktadır. İletilmek istenenin alıcıya ulaşması için, kişi iletiyi uygun bir dille ifade etmelidir. Örneğin, resmi bir toplantıda iletilerin kodlanması ile günlük bir konuşma sırasında yapılan kodlama farklı olacaktır. </a:t>
            </a:r>
          </a:p>
        </p:txBody>
      </p:sp>
    </p:spTree>
    <p:extLst>
      <p:ext uri="{BB962C8B-B14F-4D97-AF65-F5344CB8AC3E}">
        <p14:creationId xmlns:p14="http://schemas.microsoft.com/office/powerpoint/2010/main" val="2136729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116D072-DC51-4400-AF30-F5FAA4F18DF1}"/>
              </a:ext>
            </a:extLst>
          </p:cNvPr>
          <p:cNvSpPr>
            <a:spLocks noGrp="1"/>
          </p:cNvSpPr>
          <p:nvPr>
            <p:ph idx="1"/>
          </p:nvPr>
        </p:nvSpPr>
        <p:spPr>
          <a:xfrm>
            <a:off x="769257" y="522514"/>
            <a:ext cx="10584543" cy="5654449"/>
          </a:xfrm>
        </p:spPr>
        <p:txBody>
          <a:bodyPr>
            <a:normAutofit/>
          </a:bodyPr>
          <a:lstStyle/>
          <a:p>
            <a:r>
              <a:rPr lang="tr-TR" dirty="0"/>
              <a:t>Kod açma ise kaynak tarafından gönderilen mesajların, alıcı tarafından anlamlandırılması; eş deyişle, iletiye yüklenen anlamın çözümlenmesi işlemidir.</a:t>
            </a:r>
          </a:p>
          <a:p>
            <a:r>
              <a:rPr lang="tr-TR" dirty="0"/>
              <a:t> Kaynak tarafından gönderilen iletiler anlamsız işaretler ve sembollerden, anlamlı bir yapıya dönüşür. </a:t>
            </a:r>
          </a:p>
          <a:p>
            <a:r>
              <a:rPr lang="tr-TR" dirty="0"/>
              <a:t>Kod açma işleminin başarılı olması için kodlama işleminin yapıldığı kaynak ve kod açma işleminin yapıldığı alıcının ortak deneyimlerde buluşması gerekir. Bu noktada ortak deneyimlerin kesişmesi, anlamların paylaşılması için önemlidir. </a:t>
            </a:r>
          </a:p>
          <a:p>
            <a:r>
              <a:rPr lang="tr-TR" dirty="0"/>
              <a:t>Kod açma işleminde dinleme ve algılar önemli bir yer tutar. Dinleme, sözlü ve/veya sözsüz iletileri alma, (kavrama, yorumlama ve değerlendirme işlemlerinden sonra) onlardan bir anlam oluşturma ve onlara tepkide bulunma sürecidir. </a:t>
            </a:r>
          </a:p>
        </p:txBody>
      </p:sp>
    </p:spTree>
    <p:extLst>
      <p:ext uri="{BB962C8B-B14F-4D97-AF65-F5344CB8AC3E}">
        <p14:creationId xmlns:p14="http://schemas.microsoft.com/office/powerpoint/2010/main" val="3801870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A2C5C2C-DF9B-4754-A036-052CAB5CB79B}"/>
              </a:ext>
            </a:extLst>
          </p:cNvPr>
          <p:cNvSpPr>
            <a:spLocks noGrp="1"/>
          </p:cNvSpPr>
          <p:nvPr>
            <p:ph idx="1"/>
          </p:nvPr>
        </p:nvSpPr>
        <p:spPr>
          <a:xfrm>
            <a:off x="609600" y="580571"/>
            <a:ext cx="10744200" cy="5596392"/>
          </a:xfrm>
        </p:spPr>
        <p:txBody>
          <a:bodyPr>
            <a:normAutofit fontScale="92500" lnSpcReduction="20000"/>
          </a:bodyPr>
          <a:lstStyle/>
          <a:p>
            <a:pPr marL="0" indent="0">
              <a:buNone/>
            </a:pPr>
            <a:r>
              <a:rPr lang="tr-TR" dirty="0"/>
              <a:t>Kanal (Oluk)</a:t>
            </a:r>
          </a:p>
          <a:p>
            <a:r>
              <a:rPr lang="tr-TR" dirty="0"/>
              <a:t> İletinin kodlandıktan sonra, kod açma sürecinin gerçekleştiği ana kadar izlediği yol kanal olarak adlandırılmaktadır. Bir başka ifade ile kanalı; bilgi, duygu, düşüncelerin kaynak ve alıcı tarafından paylaşımının gerçekleşmesi sürecinde, iletilerin üzerine yüklendiği araçlar şeklinde tanımlamak mümkündür (Demiray, 1994: 15). </a:t>
            </a:r>
          </a:p>
          <a:p>
            <a:r>
              <a:rPr lang="tr-TR" dirty="0"/>
              <a:t>İletişimde kanal dendiğinde, ışık dalgaları, radyo dalgaları, ses dalgaları, telefon kabloları, sinir sistemi gibi iletiyi taşıyan ortamlar kastedilmektedir.</a:t>
            </a:r>
          </a:p>
          <a:p>
            <a:r>
              <a:rPr lang="tr-TR" dirty="0"/>
              <a:t> Bunlar duyu organlarını uyarabilecek ve belli fiziksel özellikleri olan aracılardır ve onları uyardıkları duyular açısından işitsel, görsel, koklamayla, dokunmayla, </a:t>
            </a:r>
            <a:r>
              <a:rPr lang="tr-TR" dirty="0" err="1"/>
              <a:t>tad</a:t>
            </a:r>
            <a:r>
              <a:rPr lang="tr-TR" dirty="0"/>
              <a:t> almayla ilgili kanallar olarak sınıflandırabiliriz. </a:t>
            </a:r>
          </a:p>
          <a:p>
            <a:r>
              <a:rPr lang="tr-TR" dirty="0"/>
              <a:t>İletinin alıcıya ulaşması için mutlaka bir yol olmalıdır. Bu yolda kullanılan ortamlar iletişim gerçekleşme biçimine göre farklılaşabilmektedir. Örneğin; sözlü iletişimde kanal havadır, telefon görüşmelerinde ise telefon hatları, kanal rolü görür. İnsanların duyu organlarının sağlıklı olması halinde bunların her biri beyne giden iletişim kanallarıdır. Bu nedenle ileti ne kadar çok duyuya hitap ederse etkililiği de o oranda artmaktadır. </a:t>
            </a:r>
          </a:p>
        </p:txBody>
      </p:sp>
    </p:spTree>
    <p:extLst>
      <p:ext uri="{BB962C8B-B14F-4D97-AF65-F5344CB8AC3E}">
        <p14:creationId xmlns:p14="http://schemas.microsoft.com/office/powerpoint/2010/main" val="3439529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4E1959-0007-48F2-8544-19AF902B15F8}"/>
              </a:ext>
            </a:extLst>
          </p:cNvPr>
          <p:cNvSpPr>
            <a:spLocks noGrp="1"/>
          </p:cNvSpPr>
          <p:nvPr>
            <p:ph idx="1"/>
          </p:nvPr>
        </p:nvSpPr>
        <p:spPr>
          <a:xfrm>
            <a:off x="667657" y="580571"/>
            <a:ext cx="10686143" cy="5596392"/>
          </a:xfrm>
        </p:spPr>
        <p:txBody>
          <a:bodyPr>
            <a:normAutofit lnSpcReduction="10000"/>
          </a:bodyPr>
          <a:lstStyle/>
          <a:p>
            <a:pPr marL="0" indent="0">
              <a:buNone/>
            </a:pPr>
            <a:r>
              <a:rPr lang="tr-TR" dirty="0"/>
              <a:t>Alıcı (Hedef)</a:t>
            </a:r>
          </a:p>
          <a:p>
            <a:r>
              <a:rPr lang="tr-TR" dirty="0"/>
              <a:t> Kaynağın gönderdiği iletilerin hedefidir. Alıcı, konum itibarıyla tek bir kişi, kişiler, kurum ya da bir örgüt olabilmektedir.</a:t>
            </a:r>
          </a:p>
          <a:p>
            <a:r>
              <a:rPr lang="tr-TR" dirty="0"/>
              <a:t> Alıcı iletiyi oluşturan kodları algılayıp anlamlandırır ve kendisi de bir ileti göndererek kaynak konumuna geçer. </a:t>
            </a:r>
          </a:p>
          <a:p>
            <a:r>
              <a:rPr lang="tr-TR" dirty="0"/>
              <a:t>Kişiler arası iletişimde alıcının etkinliği ve iletişime katılım düzeyi yüksekken, televizyon gibi kitle iletişim araçları aracılığıyla gerçekleştirilen iletişimde, örneğin televizyon izlerken alıcının daha pasif olduğu söylenebilir. </a:t>
            </a:r>
          </a:p>
          <a:p>
            <a:r>
              <a:rPr lang="tr-TR" dirty="0"/>
              <a:t>İletişimi etkili kılmak için gerek bir sınıf ortamında, gerekse televizyon başında, kodların alıcının anlamlandıracağı biçimde, alıcı odaklı olması gerekir. İletinin çok detaylı ya da kapsamlı olmasından ziyade, alıcıyı dikkate alarak kodlamanın oluşturulması, iletişimi daha anlaşılır kılacaktır.</a:t>
            </a:r>
          </a:p>
        </p:txBody>
      </p:sp>
    </p:spTree>
    <p:extLst>
      <p:ext uri="{BB962C8B-B14F-4D97-AF65-F5344CB8AC3E}">
        <p14:creationId xmlns:p14="http://schemas.microsoft.com/office/powerpoint/2010/main" val="3409467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17D4BF-736D-4BA2-BD6E-99E87BEBBD85}"/>
              </a:ext>
            </a:extLst>
          </p:cNvPr>
          <p:cNvSpPr>
            <a:spLocks noGrp="1"/>
          </p:cNvSpPr>
          <p:nvPr>
            <p:ph idx="1"/>
          </p:nvPr>
        </p:nvSpPr>
        <p:spPr>
          <a:xfrm>
            <a:off x="783771" y="870857"/>
            <a:ext cx="10570029" cy="5306106"/>
          </a:xfrm>
        </p:spPr>
        <p:txBody>
          <a:bodyPr>
            <a:normAutofit fontScale="85000" lnSpcReduction="10000"/>
          </a:bodyPr>
          <a:lstStyle/>
          <a:p>
            <a:pPr marL="0" indent="0">
              <a:buNone/>
            </a:pPr>
            <a:r>
              <a:rPr lang="tr-TR" dirty="0"/>
              <a:t>Geri-Bildirim (Yansıma) </a:t>
            </a:r>
          </a:p>
          <a:p>
            <a:r>
              <a:rPr lang="tr-TR" dirty="0"/>
              <a:t>Alıcının algıladığı ve yorumladığı iletilere, sözlü ve/veya sözsüz tepki verme sürecidir. </a:t>
            </a:r>
          </a:p>
          <a:p>
            <a:r>
              <a:rPr lang="tr-TR" dirty="0"/>
              <a:t>Kaynak ve hedef arasındaki geriye bilgi akışı olarak tanımlanabilecek geri bildirim, mesajın alıcı tarafından anlaşılıp anlaşılmadığı, ne şekilde anlaşıldığı ve yorumlandığının kaynak tarafından bilinmesine olanak sağlar.</a:t>
            </a:r>
          </a:p>
          <a:p>
            <a:r>
              <a:rPr lang="tr-TR" dirty="0"/>
              <a:t> Geri-bildirimi iletişimde bir çeşit kontrol mekanizması olarak görmek de mümkündür. Alıcıdan alınan tepkilerle, eş deyişle, geri-bildirim sayesinde bu kez alıcı ve kaynak rolleri değişerek, alıcı kaynak, kaynak ise alıcı konumuna geçmektedir. </a:t>
            </a:r>
          </a:p>
          <a:p>
            <a:r>
              <a:rPr lang="tr-TR" dirty="0"/>
              <a:t>Bu durum da, iletişimin sürekli bir döngüyü içinde barındırdığının göstergesidir. Geri-bildirim aracılığıyla kaynak, aldığı cevaplar doğrultusunda iletilerini yeniden düzenleme fırsatı bulur. Birine söylediğiniz bir söz sonrası yüzünde oluşan kızgınlık ifadesi, aslında sözsüz bir geri-bildirimdir. Bu iletişim sürecinde kaynak olarak eğer tasarladığınız, karşınızdaki kişide bu hissi uyandırmak değilse, aldığınız geri-bildirim aracılığıyla iletinizi tekrar düzenleme olanağına sahip olursunuz.</a:t>
            </a:r>
          </a:p>
        </p:txBody>
      </p:sp>
    </p:spTree>
    <p:extLst>
      <p:ext uri="{BB962C8B-B14F-4D97-AF65-F5344CB8AC3E}">
        <p14:creationId xmlns:p14="http://schemas.microsoft.com/office/powerpoint/2010/main" val="427914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3825935-FC21-4822-A76B-9FBE7F69F1E5}"/>
              </a:ext>
            </a:extLst>
          </p:cNvPr>
          <p:cNvSpPr>
            <a:spLocks noGrp="1"/>
          </p:cNvSpPr>
          <p:nvPr>
            <p:ph idx="1"/>
          </p:nvPr>
        </p:nvSpPr>
        <p:spPr>
          <a:xfrm>
            <a:off x="667657" y="667657"/>
            <a:ext cx="10686143" cy="5509306"/>
          </a:xfrm>
        </p:spPr>
        <p:txBody>
          <a:bodyPr>
            <a:normAutofit lnSpcReduction="10000"/>
          </a:bodyPr>
          <a:lstStyle/>
          <a:p>
            <a:pPr marL="0" indent="0">
              <a:buNone/>
            </a:pPr>
            <a:r>
              <a:rPr lang="tr-TR" dirty="0"/>
              <a:t>Gürültü </a:t>
            </a:r>
          </a:p>
          <a:p>
            <a:r>
              <a:rPr lang="tr-TR" dirty="0"/>
              <a:t>İletinin anlaşılması ya da iletilmesini engelleyen her şey gürültü olarak değerlendirilmektedir. </a:t>
            </a:r>
          </a:p>
          <a:p>
            <a:r>
              <a:rPr lang="tr-TR" dirty="0"/>
              <a:t>Gürültü tüm iletişim sürecinin işlemesini engeller. (</a:t>
            </a:r>
            <a:r>
              <a:rPr lang="tr-TR" dirty="0" err="1"/>
              <a:t>Kreitner</a:t>
            </a:r>
            <a:r>
              <a:rPr lang="tr-TR" dirty="0"/>
              <a:t>, </a:t>
            </a:r>
            <a:r>
              <a:rPr lang="tr-TR" dirty="0" err="1"/>
              <a:t>Kinicki</a:t>
            </a:r>
            <a:r>
              <a:rPr lang="tr-TR" dirty="0"/>
              <a:t> ve </a:t>
            </a:r>
            <a:r>
              <a:rPr lang="tr-TR" dirty="0" err="1"/>
              <a:t>Buelens</a:t>
            </a:r>
            <a:r>
              <a:rPr lang="tr-TR" dirty="0"/>
              <a:t>, 2002:297). </a:t>
            </a:r>
          </a:p>
          <a:p>
            <a:r>
              <a:rPr lang="tr-TR" dirty="0"/>
              <a:t>İletişim sürecinde mesajın niteliğini etkileyen; eş deyişle, doğru ve etkin bir biçimde karşı tarafa aktarılmasını engelleyen unsurların tümü gürültü kavramı altında ele alınmaktadır. </a:t>
            </a:r>
          </a:p>
          <a:p>
            <a:r>
              <a:rPr lang="tr-TR" dirty="0"/>
              <a:t>Alıcının hazır konumda olması, iletişimi etkili kılmak için önemlidir. Gürültü, alıcının hazır konumda olmasını sıkıntıya sokmaktadır. Bu bağlamda gürültü dikkat dağıtıcı, görüntü ve uzaklık gibi çevresel faktörlerden olduğu kadar algılama, kişisel merak, istek azlığı gibi kişiye özgü niteliklerden oluşabilir (Odabaşı ve Oyman, 2002:18). </a:t>
            </a:r>
          </a:p>
        </p:txBody>
      </p:sp>
    </p:spTree>
    <p:extLst>
      <p:ext uri="{BB962C8B-B14F-4D97-AF65-F5344CB8AC3E}">
        <p14:creationId xmlns:p14="http://schemas.microsoft.com/office/powerpoint/2010/main" val="24092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F98571B-C164-435E-8225-E6F2E8ACACD2}"/>
              </a:ext>
            </a:extLst>
          </p:cNvPr>
          <p:cNvSpPr>
            <a:spLocks noGrp="1"/>
          </p:cNvSpPr>
          <p:nvPr>
            <p:ph idx="1"/>
          </p:nvPr>
        </p:nvSpPr>
        <p:spPr>
          <a:xfrm>
            <a:off x="740229" y="682171"/>
            <a:ext cx="10613571" cy="5494792"/>
          </a:xfrm>
        </p:spPr>
        <p:txBody>
          <a:bodyPr>
            <a:normAutofit fontScale="85000" lnSpcReduction="20000"/>
          </a:bodyPr>
          <a:lstStyle/>
          <a:p>
            <a:r>
              <a:rPr lang="tr-TR" dirty="0"/>
              <a:t>İletişim sembollerine olan eklenti veya bu sembollerin kodlanma hataları gönderilen ileti ile algılanan ileti arasında farklılaşmaya neden olabilmektedir. </a:t>
            </a:r>
          </a:p>
          <a:p>
            <a:r>
              <a:rPr lang="tr-TR" dirty="0"/>
              <a:t>Bu farklılaşmaya, gürültüye neden olan kaynakları dört ana grupta sınıflandırmak mümkündür (</a:t>
            </a:r>
            <a:r>
              <a:rPr lang="tr-TR" dirty="0" err="1"/>
              <a:t>Zıllıoğlu</a:t>
            </a:r>
            <a:r>
              <a:rPr lang="tr-TR" dirty="0"/>
              <a:t>, 2007:13): </a:t>
            </a:r>
          </a:p>
          <a:p>
            <a:pPr marL="0" indent="0">
              <a:buNone/>
            </a:pPr>
            <a:r>
              <a:rPr lang="tr-TR" dirty="0"/>
              <a:t>• Televizyonda oluşan görüntü ve ses kayıpları parazitler, kitaptaki silinmiş yazılar, konuşmayı engelleyen yol çalışması, uçak sesi gibi fiziksel gürültü kaynakları.</a:t>
            </a:r>
          </a:p>
          <a:p>
            <a:pPr marL="0" indent="0">
              <a:buNone/>
            </a:pPr>
            <a:r>
              <a:rPr lang="tr-TR" dirty="0"/>
              <a:t> • İşitme görme ile ilgili engeller, konuşma bozuklukları açlık ve susuzluk, yorgunluk gibi algılamayı etkileyecek durumlara </a:t>
            </a:r>
            <a:r>
              <a:rPr lang="tr-TR" dirty="0" err="1"/>
              <a:t>ilişikin</a:t>
            </a:r>
            <a:r>
              <a:rPr lang="tr-TR" dirty="0"/>
              <a:t> </a:t>
            </a:r>
            <a:r>
              <a:rPr lang="tr-TR" dirty="0" err="1"/>
              <a:t>fizyo</a:t>
            </a:r>
            <a:r>
              <a:rPr lang="tr-TR" dirty="0"/>
              <a:t>-nörolojik gürültü kaynakları. </a:t>
            </a:r>
          </a:p>
          <a:p>
            <a:pPr marL="0" indent="0">
              <a:buNone/>
            </a:pPr>
            <a:r>
              <a:rPr lang="tr-TR" dirty="0"/>
              <a:t>• İçinde bulunulan sevinç, üzüntü, şiddetli heyecan ve hedefle ilgili olumsuz önyargılar, tutumları içeren psikolojik gürültü kaynakları. </a:t>
            </a:r>
          </a:p>
          <a:p>
            <a:pPr marL="0" indent="0">
              <a:buNone/>
            </a:pPr>
            <a:r>
              <a:rPr lang="tr-TR"/>
              <a:t>• </a:t>
            </a:r>
            <a:r>
              <a:rPr lang="tr-TR" dirty="0"/>
              <a:t>Kültürel çevre, hedef ve kaynağın bilgi düzeyleri, yaşantı ve statü farklılıklarını ilgilendiren toplumsal–kültürel gürültü kaynakları</a:t>
            </a:r>
            <a:r>
              <a:rPr lang="tr-TR"/>
              <a:t>. </a:t>
            </a:r>
          </a:p>
          <a:p>
            <a:pPr marL="0" indent="0">
              <a:buNone/>
            </a:pPr>
            <a:r>
              <a:rPr lang="tr-TR"/>
              <a:t>Yüksek </a:t>
            </a:r>
            <a:r>
              <a:rPr lang="tr-TR" dirty="0"/>
              <a:t>sesli müzik olan bir ortamda ne dediğinizi ya da söylenilenleri anlamada güçlük çekebilirsiniz. Bunun tek yolu ya müziği kısmak ya da ortamdan uzaklaşmaktır. Bunun yanında önyargılar ve tutumlar gibi diğer gürültü kaynaklarını, fiziksel gürültü kaynaklarında olduğu üzere kolayca bertaraf etmek mümkün değildir. Önyargı ve tutumlar, kodlama ve kod açma süreçlerinde iletinin algılanması ve yorumlanmasının yönünü değiştirebilmektedir.</a:t>
            </a:r>
          </a:p>
        </p:txBody>
      </p:sp>
    </p:spTree>
    <p:extLst>
      <p:ext uri="{BB962C8B-B14F-4D97-AF65-F5344CB8AC3E}">
        <p14:creationId xmlns:p14="http://schemas.microsoft.com/office/powerpoint/2010/main" val="31230699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1578</Words>
  <Application>Microsoft Office PowerPoint</Application>
  <PresentationFormat>Geniş ekran</PresentationFormat>
  <Paragraphs>50</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İLETİŞİM SÜRECİ VE ÖĞELERİ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İLETİŞİM SÜRECİ VE ÖĞELERİ</dc:title>
  <dc:creator>ahmet eren</dc:creator>
  <cp:lastModifiedBy>ahmet eren</cp:lastModifiedBy>
  <cp:revision>5</cp:revision>
  <dcterms:created xsi:type="dcterms:W3CDTF">2020-01-15T20:19:19Z</dcterms:created>
  <dcterms:modified xsi:type="dcterms:W3CDTF">2020-01-15T20:32:49Z</dcterms:modified>
</cp:coreProperties>
</file>