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59" r:id="rId5"/>
    <p:sldId id="260" r:id="rId6"/>
    <p:sldId id="271" r:id="rId7"/>
    <p:sldId id="261" r:id="rId8"/>
    <p:sldId id="262" r:id="rId9"/>
    <p:sldId id="263" r:id="rId10"/>
    <p:sldId id="264" r:id="rId11"/>
    <p:sldId id="272" r:id="rId12"/>
    <p:sldId id="265" r:id="rId13"/>
    <p:sldId id="266" r:id="rId14"/>
    <p:sldId id="267" r:id="rId15"/>
    <p:sldId id="268" r:id="rId16"/>
    <p:sldId id="269" r:id="rId17"/>
    <p:sldId id="270" r:id="rId18"/>
    <p:sldId id="273" r:id="rId19"/>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4" d="100"/>
          <a:sy n="74" d="100"/>
        </p:scale>
        <p:origin x="-126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3876EE1C-DAEC-45A3-8286-F844B9DF32C4}" type="datetimeFigureOut">
              <a:rPr lang="tr-TR" smtClean="0"/>
              <a:t>17.09.2019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BD55B94-D664-4FAB-9D66-89901074DAA6}" type="slidenum">
              <a:rPr lang="tr-TR" smtClean="0"/>
              <a:t>‹#›</a:t>
            </a:fld>
            <a:endParaRPr lang="tr-TR"/>
          </a:p>
        </p:txBody>
      </p:sp>
    </p:spTree>
    <p:extLst>
      <p:ext uri="{BB962C8B-B14F-4D97-AF65-F5344CB8AC3E}">
        <p14:creationId xmlns:p14="http://schemas.microsoft.com/office/powerpoint/2010/main" val="37348650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3876EE1C-DAEC-45A3-8286-F844B9DF32C4}" type="datetimeFigureOut">
              <a:rPr lang="tr-TR" smtClean="0"/>
              <a:t>17.09.2019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BD55B94-D664-4FAB-9D66-89901074DAA6}" type="slidenum">
              <a:rPr lang="tr-TR" smtClean="0"/>
              <a:t>‹#›</a:t>
            </a:fld>
            <a:endParaRPr lang="tr-TR"/>
          </a:p>
        </p:txBody>
      </p:sp>
    </p:spTree>
    <p:extLst>
      <p:ext uri="{BB962C8B-B14F-4D97-AF65-F5344CB8AC3E}">
        <p14:creationId xmlns:p14="http://schemas.microsoft.com/office/powerpoint/2010/main" val="36805561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3876EE1C-DAEC-45A3-8286-F844B9DF32C4}" type="datetimeFigureOut">
              <a:rPr lang="tr-TR" smtClean="0"/>
              <a:t>17.09.2019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BD55B94-D664-4FAB-9D66-89901074DAA6}" type="slidenum">
              <a:rPr lang="tr-TR" smtClean="0"/>
              <a:t>‹#›</a:t>
            </a:fld>
            <a:endParaRPr lang="tr-TR"/>
          </a:p>
        </p:txBody>
      </p:sp>
    </p:spTree>
    <p:extLst>
      <p:ext uri="{BB962C8B-B14F-4D97-AF65-F5344CB8AC3E}">
        <p14:creationId xmlns:p14="http://schemas.microsoft.com/office/powerpoint/2010/main" val="13682786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3876EE1C-DAEC-45A3-8286-F844B9DF32C4}" type="datetimeFigureOut">
              <a:rPr lang="tr-TR" smtClean="0"/>
              <a:t>17.09.2019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BD55B94-D664-4FAB-9D66-89901074DAA6}" type="slidenum">
              <a:rPr lang="tr-TR" smtClean="0"/>
              <a:t>‹#›</a:t>
            </a:fld>
            <a:endParaRPr lang="tr-TR"/>
          </a:p>
        </p:txBody>
      </p:sp>
    </p:spTree>
    <p:extLst>
      <p:ext uri="{BB962C8B-B14F-4D97-AF65-F5344CB8AC3E}">
        <p14:creationId xmlns:p14="http://schemas.microsoft.com/office/powerpoint/2010/main" val="17016775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3876EE1C-DAEC-45A3-8286-F844B9DF32C4}" type="datetimeFigureOut">
              <a:rPr lang="tr-TR" smtClean="0"/>
              <a:t>17.09.2019</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FBD55B94-D664-4FAB-9D66-89901074DAA6}" type="slidenum">
              <a:rPr lang="tr-TR" smtClean="0"/>
              <a:t>‹#›</a:t>
            </a:fld>
            <a:endParaRPr lang="tr-TR"/>
          </a:p>
        </p:txBody>
      </p:sp>
    </p:spTree>
    <p:extLst>
      <p:ext uri="{BB962C8B-B14F-4D97-AF65-F5344CB8AC3E}">
        <p14:creationId xmlns:p14="http://schemas.microsoft.com/office/powerpoint/2010/main" val="26186990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3876EE1C-DAEC-45A3-8286-F844B9DF32C4}" type="datetimeFigureOut">
              <a:rPr lang="tr-TR" smtClean="0"/>
              <a:t>17.09.2019</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FBD55B94-D664-4FAB-9D66-89901074DAA6}" type="slidenum">
              <a:rPr lang="tr-TR" smtClean="0"/>
              <a:t>‹#›</a:t>
            </a:fld>
            <a:endParaRPr lang="tr-TR"/>
          </a:p>
        </p:txBody>
      </p:sp>
    </p:spTree>
    <p:extLst>
      <p:ext uri="{BB962C8B-B14F-4D97-AF65-F5344CB8AC3E}">
        <p14:creationId xmlns:p14="http://schemas.microsoft.com/office/powerpoint/2010/main" val="3372007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3876EE1C-DAEC-45A3-8286-F844B9DF32C4}" type="datetimeFigureOut">
              <a:rPr lang="tr-TR" smtClean="0"/>
              <a:t>17.09.2019</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FBD55B94-D664-4FAB-9D66-89901074DAA6}" type="slidenum">
              <a:rPr lang="tr-TR" smtClean="0"/>
              <a:t>‹#›</a:t>
            </a:fld>
            <a:endParaRPr lang="tr-TR"/>
          </a:p>
        </p:txBody>
      </p:sp>
    </p:spTree>
    <p:extLst>
      <p:ext uri="{BB962C8B-B14F-4D97-AF65-F5344CB8AC3E}">
        <p14:creationId xmlns:p14="http://schemas.microsoft.com/office/powerpoint/2010/main" val="7541488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3876EE1C-DAEC-45A3-8286-F844B9DF32C4}" type="datetimeFigureOut">
              <a:rPr lang="tr-TR" smtClean="0"/>
              <a:t>17.09.2019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BD55B94-D664-4FAB-9D66-89901074DAA6}" type="slidenum">
              <a:rPr lang="tr-TR" smtClean="0"/>
              <a:t>‹#›</a:t>
            </a:fld>
            <a:endParaRPr lang="tr-TR"/>
          </a:p>
        </p:txBody>
      </p:sp>
    </p:spTree>
    <p:extLst>
      <p:ext uri="{BB962C8B-B14F-4D97-AF65-F5344CB8AC3E}">
        <p14:creationId xmlns:p14="http://schemas.microsoft.com/office/powerpoint/2010/main" val="29456651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3876EE1C-DAEC-45A3-8286-F844B9DF32C4}" type="datetimeFigureOut">
              <a:rPr lang="tr-TR" smtClean="0"/>
              <a:t>17.09.2019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BD55B94-D664-4FAB-9D66-89901074DAA6}" type="slidenum">
              <a:rPr lang="tr-TR" smtClean="0"/>
              <a:t>‹#›</a:t>
            </a:fld>
            <a:endParaRPr lang="tr-TR"/>
          </a:p>
        </p:txBody>
      </p:sp>
    </p:spTree>
    <p:extLst>
      <p:ext uri="{BB962C8B-B14F-4D97-AF65-F5344CB8AC3E}">
        <p14:creationId xmlns:p14="http://schemas.microsoft.com/office/powerpoint/2010/main" val="20895836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3876EE1C-DAEC-45A3-8286-F844B9DF32C4}" type="datetimeFigureOut">
              <a:rPr lang="tr-TR" smtClean="0"/>
              <a:t>17.09.2019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BD55B94-D664-4FAB-9D66-89901074DAA6}" type="slidenum">
              <a:rPr lang="tr-TR" smtClean="0"/>
              <a:t>‹#›</a:t>
            </a:fld>
            <a:endParaRPr lang="tr-TR"/>
          </a:p>
        </p:txBody>
      </p:sp>
    </p:spTree>
    <p:extLst>
      <p:ext uri="{BB962C8B-B14F-4D97-AF65-F5344CB8AC3E}">
        <p14:creationId xmlns:p14="http://schemas.microsoft.com/office/powerpoint/2010/main" val="28299122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3876EE1C-DAEC-45A3-8286-F844B9DF32C4}" type="datetimeFigureOut">
              <a:rPr lang="tr-TR" smtClean="0"/>
              <a:t>17.09.2019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BD55B94-D664-4FAB-9D66-89901074DAA6}" type="slidenum">
              <a:rPr lang="tr-TR" smtClean="0"/>
              <a:t>‹#›</a:t>
            </a:fld>
            <a:endParaRPr lang="tr-TR"/>
          </a:p>
        </p:txBody>
      </p:sp>
    </p:spTree>
    <p:extLst>
      <p:ext uri="{BB962C8B-B14F-4D97-AF65-F5344CB8AC3E}">
        <p14:creationId xmlns:p14="http://schemas.microsoft.com/office/powerpoint/2010/main" val="4312576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76EE1C-DAEC-45A3-8286-F844B9DF32C4}" type="datetimeFigureOut">
              <a:rPr lang="tr-TR" smtClean="0"/>
              <a:t>17.09.2019</a:t>
            </a:fld>
            <a:endParaRPr lang="tr-TR"/>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D55B94-D664-4FAB-9D66-89901074DAA6}" type="slidenum">
              <a:rPr lang="tr-TR" smtClean="0"/>
              <a:t>‹#›</a:t>
            </a:fld>
            <a:endParaRPr lang="tr-TR"/>
          </a:p>
        </p:txBody>
      </p:sp>
    </p:spTree>
    <p:extLst>
      <p:ext uri="{BB962C8B-B14F-4D97-AF65-F5344CB8AC3E}">
        <p14:creationId xmlns:p14="http://schemas.microsoft.com/office/powerpoint/2010/main" val="42597759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r>
              <a:rPr lang="tr-TR" dirty="0" smtClean="0"/>
              <a:t>PSİKİYATRİ MESLEK ETİĞİ KURALLARI</a:t>
            </a:r>
            <a:endParaRPr lang="tr-TR" dirty="0"/>
          </a:p>
        </p:txBody>
      </p:sp>
      <p:sp>
        <p:nvSpPr>
          <p:cNvPr id="3" name="Alt Başlık 2"/>
          <p:cNvSpPr>
            <a:spLocks noGrp="1"/>
          </p:cNvSpPr>
          <p:nvPr>
            <p:ph type="subTitle" idx="1"/>
          </p:nvPr>
        </p:nvSpPr>
        <p:spPr/>
        <p:txBody>
          <a:bodyPr/>
          <a:lstStyle/>
          <a:p>
            <a:endParaRPr lang="tr-TR" dirty="0"/>
          </a:p>
        </p:txBody>
      </p:sp>
    </p:spTree>
    <p:extLst>
      <p:ext uri="{BB962C8B-B14F-4D97-AF65-F5344CB8AC3E}">
        <p14:creationId xmlns:p14="http://schemas.microsoft.com/office/powerpoint/2010/main" val="148389163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dirty="0" smtClean="0"/>
              <a:t>Tıp etiği ve psikiyatri etiği ilişkisi</a:t>
            </a:r>
          </a:p>
          <a:p>
            <a:r>
              <a:rPr lang="tr-TR" dirty="0" smtClean="0"/>
              <a:t>Psikiyatrinin empati yapma, duygulara önem verme gibi özellikleri</a:t>
            </a:r>
          </a:p>
          <a:p>
            <a:r>
              <a:rPr lang="tr-TR" dirty="0" smtClean="0"/>
              <a:t>Psikiyatride hasta ile hekim ilişkisinin diğer alanlara göre daha yoğun oluşu</a:t>
            </a:r>
          </a:p>
          <a:p>
            <a:r>
              <a:rPr lang="tr-TR" dirty="0" smtClean="0"/>
              <a:t>Bu nedenle eleştirel yaklaşımın da daha fazla olması</a:t>
            </a:r>
          </a:p>
          <a:p>
            <a:r>
              <a:rPr lang="tr-TR" dirty="0" err="1" smtClean="0"/>
              <a:t>Antipsikiyatri</a:t>
            </a:r>
            <a:endParaRPr lang="tr-TR" dirty="0" smtClean="0"/>
          </a:p>
          <a:p>
            <a:pPr marL="0" indent="0">
              <a:buNone/>
            </a:pPr>
            <a:endParaRPr lang="tr-TR" dirty="0"/>
          </a:p>
        </p:txBody>
      </p:sp>
    </p:spTree>
    <p:extLst>
      <p:ext uri="{BB962C8B-B14F-4D97-AF65-F5344CB8AC3E}">
        <p14:creationId xmlns:p14="http://schemas.microsoft.com/office/powerpoint/2010/main" val="42883449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smtClean="0"/>
              <a:t>Genel Kural ve İlkeler</a:t>
            </a:r>
            <a:endParaRPr lang="tr-TR" b="1" dirty="0"/>
          </a:p>
        </p:txBody>
      </p:sp>
      <p:sp>
        <p:nvSpPr>
          <p:cNvPr id="3" name="İçerik Yer Tutucusu 2"/>
          <p:cNvSpPr>
            <a:spLocks noGrp="1"/>
          </p:cNvSpPr>
          <p:nvPr>
            <p:ph idx="1"/>
          </p:nvPr>
        </p:nvSpPr>
        <p:spPr/>
        <p:txBody>
          <a:bodyPr>
            <a:normAutofit fontScale="85000" lnSpcReduction="10000"/>
          </a:bodyPr>
          <a:lstStyle/>
          <a:p>
            <a:r>
              <a:rPr lang="tr-TR" dirty="0" smtClean="0"/>
              <a:t>(22.06.2002 Tarihinde Türkiye Psikiyatri Derneği 1. Olağanüstü Genel Kurulu)</a:t>
            </a:r>
          </a:p>
          <a:p>
            <a:r>
              <a:rPr lang="tr-TR" b="1" dirty="0" smtClean="0"/>
              <a:t>Madde 5. Hekimin Yansızlığı</a:t>
            </a:r>
            <a:endParaRPr lang="tr-TR" dirty="0"/>
          </a:p>
          <a:p>
            <a:r>
              <a:rPr lang="tr-TR" b="1" dirty="0" smtClean="0"/>
              <a:t>Madde 6. Sır Saklama Yükümlülüğü</a:t>
            </a:r>
            <a:r>
              <a:rPr lang="tr-TR" dirty="0" smtClean="0"/>
              <a:t>: Herhangi bir psikiyatrik muayene ve sağaltım altındaki kişiyle ilgili bütün bilgiler hasta-hekim ilkeleri çerçevesinde saklı tutulmalıdır. Bu bilgi yalnızca hastanın ruh sağlığını korumak ve geliştirmek amacı ile ve hastanın oluru alınarak gerektiğinde ve hastanın yararı için gereken ölçüde aile ile paylaşılabilir ya da başka uzman hekimlerle danışma amacı ile kullanılabilir. </a:t>
            </a:r>
            <a:endParaRPr lang="tr-TR" dirty="0"/>
          </a:p>
        </p:txBody>
      </p:sp>
    </p:spTree>
    <p:extLst>
      <p:ext uri="{BB962C8B-B14F-4D97-AF65-F5344CB8AC3E}">
        <p14:creationId xmlns:p14="http://schemas.microsoft.com/office/powerpoint/2010/main" val="30690174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indent="0">
              <a:buNone/>
            </a:pPr>
            <a:r>
              <a:rPr lang="tr-TR" dirty="0" smtClean="0"/>
              <a:t>Hasta hekim ilişkisi içinde edinilmiş olan bilgiler gerekli görüldüğünde mahkemede tanıklıktan ya da bilirkişilikten çekilmek için bir gerekçe oluşturabilir. … özel bilgiler istenildiğinde bunların mahkemede sunulması kişinin açık ve anlaşılır iznine bağlıdır. Ruh hekimi kişi için yararlı olmadığını düşündüğünde, kişi izin vermiş de olsa, bu tür bilgileri açıklamak zorunda olmadığını bilmelidir.</a:t>
            </a:r>
          </a:p>
          <a:p>
            <a:pPr marL="0" indent="0">
              <a:buNone/>
            </a:pPr>
            <a:endParaRPr lang="tr-TR" dirty="0"/>
          </a:p>
        </p:txBody>
      </p:sp>
    </p:spTree>
    <p:extLst>
      <p:ext uri="{BB962C8B-B14F-4D97-AF65-F5344CB8AC3E}">
        <p14:creationId xmlns:p14="http://schemas.microsoft.com/office/powerpoint/2010/main" val="23241396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lnSpcReduction="10000"/>
          </a:bodyPr>
          <a:lstStyle/>
          <a:p>
            <a:pPr marL="0" indent="0">
              <a:buNone/>
            </a:pPr>
            <a:r>
              <a:rPr lang="tr-TR" dirty="0" smtClean="0"/>
              <a:t>Gizlilik kuralı ancak hastanın kendisine ya da çevresine ciddi bedensel, ruhsal ya da ekonomik zarar verme olasılığı varsa bozulabilir. (</a:t>
            </a:r>
            <a:r>
              <a:rPr lang="tr-TR" b="1" dirty="0" err="1" smtClean="0"/>
              <a:t>Tarasoff</a:t>
            </a:r>
            <a:r>
              <a:rPr lang="tr-TR" b="1" dirty="0" smtClean="0"/>
              <a:t> kuralı</a:t>
            </a:r>
            <a:r>
              <a:rPr lang="tr-TR" dirty="0" smtClean="0"/>
              <a:t>) … Bu durumlarda ruh hekimi bundan sonra atacağı adımla ilgili olarak koşullar elveriyorsa önce hastayı uyarmalıdır. … </a:t>
            </a:r>
          </a:p>
          <a:p>
            <a:pPr marL="0" indent="0">
              <a:buNone/>
            </a:pPr>
            <a:r>
              <a:rPr lang="tr-TR" dirty="0" smtClean="0"/>
              <a:t>Yasal zorunluluk durumlarında hekimin rapor düzenlemesi meslek sırrının açıklanması anlamına gelmez.</a:t>
            </a:r>
          </a:p>
          <a:p>
            <a:pPr marL="0" indent="0">
              <a:buNone/>
            </a:pPr>
            <a:endParaRPr lang="tr-TR" dirty="0"/>
          </a:p>
        </p:txBody>
      </p:sp>
    </p:spTree>
    <p:extLst>
      <p:ext uri="{BB962C8B-B14F-4D97-AF65-F5344CB8AC3E}">
        <p14:creationId xmlns:p14="http://schemas.microsoft.com/office/powerpoint/2010/main" val="33729596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lnSpcReduction="20000"/>
          </a:bodyPr>
          <a:lstStyle/>
          <a:p>
            <a:pPr marL="0" indent="0">
              <a:buNone/>
            </a:pPr>
            <a:r>
              <a:rPr lang="tr-TR" dirty="0" smtClean="0"/>
              <a:t>	(Gizlilik, hastanın ölümünden sonra da devam etmelidir.</a:t>
            </a:r>
          </a:p>
          <a:p>
            <a:pPr marL="0" indent="0">
              <a:buNone/>
            </a:pPr>
            <a:r>
              <a:rPr lang="tr-TR" dirty="0"/>
              <a:t>	</a:t>
            </a:r>
            <a:r>
              <a:rPr lang="tr-TR" dirty="0" smtClean="0"/>
              <a:t> </a:t>
            </a:r>
            <a:r>
              <a:rPr lang="tr-TR" b="1" dirty="0" smtClean="0"/>
              <a:t>ÇOCUK-EBEVEYN İLİŞKİSİ</a:t>
            </a:r>
          </a:p>
          <a:p>
            <a:pPr marL="0" indent="0">
              <a:buNone/>
            </a:pPr>
            <a:r>
              <a:rPr lang="tr-TR" dirty="0" smtClean="0"/>
              <a:t>	Çocuk veya gencin bilgilerini ailesiyle paylaşmama</a:t>
            </a:r>
          </a:p>
          <a:p>
            <a:pPr marL="0" indent="0">
              <a:buNone/>
            </a:pPr>
            <a:r>
              <a:rPr lang="tr-TR" dirty="0" smtClean="0"/>
              <a:t>	Eğer onların bilgilendirilmesi zorunlu ise bunu hastaya bildirme</a:t>
            </a:r>
          </a:p>
          <a:p>
            <a:pPr marL="0" indent="0">
              <a:buNone/>
            </a:pPr>
            <a:r>
              <a:rPr lang="tr-TR" dirty="0" smtClean="0"/>
              <a:t>	Çocuk istismarı durumunda gizlilik sözü verilmemelidir. Ancak konu kendi özel koşulları içinde ayrıntılı değerlendirilmelidir.)</a:t>
            </a:r>
          </a:p>
        </p:txBody>
      </p:sp>
    </p:spTree>
    <p:extLst>
      <p:ext uri="{BB962C8B-B14F-4D97-AF65-F5344CB8AC3E}">
        <p14:creationId xmlns:p14="http://schemas.microsoft.com/office/powerpoint/2010/main" val="42706527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85000" lnSpcReduction="10000"/>
          </a:bodyPr>
          <a:lstStyle/>
          <a:p>
            <a:r>
              <a:rPr lang="tr-TR" b="1" dirty="0" smtClean="0"/>
              <a:t>Madde 7. Kitle İletişim Araçları ve Sır Saklama Yükümlülüğü</a:t>
            </a:r>
            <a:r>
              <a:rPr lang="tr-TR" dirty="0" smtClean="0"/>
              <a:t>: </a:t>
            </a:r>
          </a:p>
          <a:p>
            <a:pPr marL="0" indent="0">
              <a:buNone/>
            </a:pPr>
            <a:r>
              <a:rPr lang="tr-TR" dirty="0" smtClean="0"/>
              <a:t>	Ruh hekimi hasta-hekim ilişkisi içinde muayene etmediği kişilerle ilgili olarak hiçbir kitle iletişim aracında tanı ve yorumda bulunmamalıdır.</a:t>
            </a:r>
          </a:p>
          <a:p>
            <a:pPr marL="0" indent="0">
              <a:buNone/>
            </a:pPr>
            <a:r>
              <a:rPr lang="tr-TR" dirty="0" smtClean="0"/>
              <a:t>	Halk eğitimi amacı ile televizyon ya da radyoda birlikte bir programa katılmış olduğu ya da programı telefonla arayan kişilere, onların muayenesi anlamına gelebilecek sorular sormamalı, tanı koymamalı, yorum yapmamalı ya da öneride bulunmamalıdır.</a:t>
            </a:r>
          </a:p>
          <a:p>
            <a:pPr marL="0" indent="0">
              <a:buNone/>
            </a:pPr>
            <a:r>
              <a:rPr lang="tr-TR" dirty="0" smtClean="0"/>
              <a:t>	</a:t>
            </a:r>
            <a:endParaRPr lang="tr-TR" dirty="0"/>
          </a:p>
        </p:txBody>
      </p:sp>
    </p:spTree>
    <p:extLst>
      <p:ext uri="{BB962C8B-B14F-4D97-AF65-F5344CB8AC3E}">
        <p14:creationId xmlns:p14="http://schemas.microsoft.com/office/powerpoint/2010/main" val="40183246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85000" lnSpcReduction="10000"/>
          </a:bodyPr>
          <a:lstStyle/>
          <a:p>
            <a:pPr marL="0" indent="0">
              <a:buNone/>
            </a:pPr>
            <a:r>
              <a:rPr lang="tr-TR" dirty="0" smtClean="0"/>
              <a:t>	Ruh hekimi, geçmişte ya da halen muayene ettiği ya da sağaltım uyguladığı kişiye bir kitle iletişim kuruluşunun bir programına katılmasını ya da demeç vermesini önermemeli, böyle bir işbirliği için kitle iletişim aracı görevlisi ile hasta arasında aracı olmamalıdır.</a:t>
            </a:r>
          </a:p>
          <a:p>
            <a:pPr marL="0" indent="0">
              <a:buNone/>
            </a:pPr>
            <a:r>
              <a:rPr lang="tr-TR" dirty="0" smtClean="0"/>
              <a:t>	Ruh hekimi, çalıştığı klinik ortamında hastaların kim olduklarının açıkça görülmesine yol açacak araçlarla (fotoğraf, video, TV, sinema </a:t>
            </a:r>
            <a:r>
              <a:rPr lang="tr-TR" dirty="0" err="1" smtClean="0"/>
              <a:t>vb</a:t>
            </a:r>
            <a:r>
              <a:rPr lang="tr-TR" dirty="0" smtClean="0"/>
              <a:t>) görüntü alınmasına ya da hasta kişilerle sesli, görüntülü ya da yazılı bir kitle iletişim aracında yayınlanmak amacıyla konuşma yapılmasına aracı olmamalı, izin vermemelidir.</a:t>
            </a:r>
          </a:p>
          <a:p>
            <a:pPr marL="0" indent="0">
              <a:buNone/>
            </a:pPr>
            <a:endParaRPr lang="tr-TR" dirty="0"/>
          </a:p>
        </p:txBody>
      </p:sp>
    </p:spTree>
    <p:extLst>
      <p:ext uri="{BB962C8B-B14F-4D97-AF65-F5344CB8AC3E}">
        <p14:creationId xmlns:p14="http://schemas.microsoft.com/office/powerpoint/2010/main" val="39069787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lnSpcReduction="10000"/>
          </a:bodyPr>
          <a:lstStyle/>
          <a:p>
            <a:r>
              <a:rPr lang="tr-TR" b="1" dirty="0" smtClean="0"/>
              <a:t>Madde 10. Hekimlik Dışı Uygulamalar ve Yöntemler</a:t>
            </a:r>
            <a:r>
              <a:rPr lang="tr-TR" dirty="0" smtClean="0"/>
              <a:t>: Ruh hekimi herhangi bir muayene ve sağaltım girişimi için bilimsel olarak kabul edilmemiş yöntemleri kullanmamalı, her ne amaçla olursa olsun hastasına tıp dışı uygulamalar önermemeli, onları hekimlik dışı uygulamalar yapan kişi ya da kişilere yönlendirmemelidir. Ruh hekimi, hekimlik dışı uygulamaların zararlı olabileceğini, en azından “oyalayıcı” olduğunu hastasına açıklamalıdır.</a:t>
            </a:r>
            <a:endParaRPr lang="tr-TR" dirty="0"/>
          </a:p>
        </p:txBody>
      </p:sp>
    </p:spTree>
    <p:extLst>
      <p:ext uri="{BB962C8B-B14F-4D97-AF65-F5344CB8AC3E}">
        <p14:creationId xmlns:p14="http://schemas.microsoft.com/office/powerpoint/2010/main" val="24720295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85000" lnSpcReduction="10000"/>
          </a:bodyPr>
          <a:lstStyle/>
          <a:p>
            <a:r>
              <a:rPr lang="tr-TR" b="1" dirty="0" smtClean="0"/>
              <a:t>Madde 11. Muayenesiz Tedavi Uygulamama</a:t>
            </a:r>
          </a:p>
          <a:p>
            <a:r>
              <a:rPr lang="tr-TR" b="1" dirty="0" smtClean="0"/>
              <a:t>Madde 12. Aracılık Etmeme veya Aracıdan Yararlanmama</a:t>
            </a:r>
          </a:p>
          <a:p>
            <a:r>
              <a:rPr lang="tr-TR" b="1" dirty="0" smtClean="0"/>
              <a:t>Madde 13. Endüstri ile Çıkara Dayalı İlişki Kurmama: </a:t>
            </a:r>
            <a:r>
              <a:rPr lang="tr-TR" dirty="0" smtClean="0"/>
              <a:t>Ruh hekimi ilaç ve tıbbi gereç sektöründen, a) Bilimsel kurumlarca bilimsel değeri tartışılmayan yerel, ulusal ve uluslararası kongre, sempozyum </a:t>
            </a:r>
            <a:r>
              <a:rPr lang="tr-TR" dirty="0" err="1" smtClean="0"/>
              <a:t>vb</a:t>
            </a:r>
            <a:r>
              <a:rPr lang="tr-TR" dirty="0" smtClean="0"/>
              <a:t> toplantılara katılım desteği, b) Bilimsel </a:t>
            </a:r>
            <a:r>
              <a:rPr lang="tr-TR" dirty="0" err="1" smtClean="0"/>
              <a:t>dökümanlar</a:t>
            </a:r>
            <a:r>
              <a:rPr lang="tr-TR" dirty="0" smtClean="0"/>
              <a:t>, c) Maddi değeri yüksek olmaması koşuluyla ürün anımsatıcı eşantiyonlar dışında … armağan, nakit veya değerli eşyayı kabul etmemeli, promosyonlara katılmamalıdır.</a:t>
            </a:r>
            <a:endParaRPr lang="tr-TR" dirty="0"/>
          </a:p>
        </p:txBody>
      </p:sp>
    </p:spTree>
    <p:extLst>
      <p:ext uri="{BB962C8B-B14F-4D97-AF65-F5344CB8AC3E}">
        <p14:creationId xmlns:p14="http://schemas.microsoft.com/office/powerpoint/2010/main" val="7176751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indent="0">
              <a:buNone/>
            </a:pPr>
            <a:r>
              <a:rPr lang="tr-TR" b="1" dirty="0" smtClean="0"/>
              <a:t>	DÜRÜSTLÜK- GERÇEĞİ SÖYLEME</a:t>
            </a:r>
          </a:p>
          <a:p>
            <a:endParaRPr lang="tr-TR" dirty="0" smtClean="0"/>
          </a:p>
          <a:p>
            <a:pPr marL="0" indent="0">
              <a:buNone/>
            </a:pPr>
            <a:r>
              <a:rPr lang="tr-TR" dirty="0"/>
              <a:t>	</a:t>
            </a:r>
            <a:r>
              <a:rPr lang="tr-TR" dirty="0" smtClean="0"/>
              <a:t>	İntihar tehdidi olgusu</a:t>
            </a:r>
          </a:p>
          <a:p>
            <a:pPr marL="0" indent="0">
              <a:buNone/>
            </a:pPr>
            <a:r>
              <a:rPr lang="tr-TR" dirty="0" smtClean="0"/>
              <a:t>		Tanıyı öğrenmek isteyen olgu</a:t>
            </a:r>
          </a:p>
          <a:p>
            <a:pPr marL="0" indent="0">
              <a:buNone/>
            </a:pPr>
            <a:r>
              <a:rPr lang="tr-TR" dirty="0" smtClean="0"/>
              <a:t>		</a:t>
            </a:r>
            <a:r>
              <a:rPr lang="tr-TR" dirty="0" err="1" smtClean="0"/>
              <a:t>Süpervizyonun</a:t>
            </a:r>
            <a:r>
              <a:rPr lang="tr-TR" dirty="0" smtClean="0"/>
              <a:t> bildirilmesi</a:t>
            </a:r>
          </a:p>
          <a:p>
            <a:endParaRPr lang="tr-TR" dirty="0"/>
          </a:p>
        </p:txBody>
      </p:sp>
    </p:spTree>
    <p:extLst>
      <p:ext uri="{BB962C8B-B14F-4D97-AF65-F5344CB8AC3E}">
        <p14:creationId xmlns:p14="http://schemas.microsoft.com/office/powerpoint/2010/main" val="8419089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b="1" dirty="0" smtClean="0"/>
              <a:t>Hasta Hakları ve Hekim-Hasta İlişkileri</a:t>
            </a:r>
            <a:endParaRPr lang="tr-TR" b="1" dirty="0"/>
          </a:p>
        </p:txBody>
      </p:sp>
      <p:sp>
        <p:nvSpPr>
          <p:cNvPr id="3" name="İçerik Yer Tutucusu 2"/>
          <p:cNvSpPr>
            <a:spLocks noGrp="1"/>
          </p:cNvSpPr>
          <p:nvPr>
            <p:ph idx="1"/>
          </p:nvPr>
        </p:nvSpPr>
        <p:spPr/>
        <p:txBody>
          <a:bodyPr>
            <a:normAutofit fontScale="92500"/>
          </a:bodyPr>
          <a:lstStyle/>
          <a:p>
            <a:r>
              <a:rPr lang="tr-TR" b="1" dirty="0" smtClean="0"/>
              <a:t>Sağaltım Hakkı</a:t>
            </a:r>
          </a:p>
          <a:p>
            <a:r>
              <a:rPr lang="tr-TR" b="1" dirty="0" smtClean="0"/>
              <a:t>Bilgilendirilmiş Olur Alma</a:t>
            </a:r>
          </a:p>
          <a:p>
            <a:r>
              <a:rPr lang="tr-TR" b="1" dirty="0" smtClean="0"/>
              <a:t>İstemli Yatış</a:t>
            </a:r>
          </a:p>
          <a:p>
            <a:r>
              <a:rPr lang="tr-TR" b="1" dirty="0" smtClean="0"/>
              <a:t>İstemsiz Yatış </a:t>
            </a:r>
            <a:r>
              <a:rPr lang="tr-TR" dirty="0" smtClean="0"/>
              <a:t>(Yeterlilik, özerklik, vesayet)</a:t>
            </a:r>
            <a:endParaRPr lang="tr-TR" b="1" dirty="0" smtClean="0"/>
          </a:p>
          <a:p>
            <a:r>
              <a:rPr lang="tr-TR" b="1" dirty="0" smtClean="0"/>
              <a:t>Sağaltımı Reddetme Hakkı</a:t>
            </a:r>
          </a:p>
          <a:p>
            <a:r>
              <a:rPr lang="tr-TR" b="1" dirty="0" smtClean="0"/>
              <a:t>Bilgilenme Hakkı</a:t>
            </a:r>
          </a:p>
          <a:p>
            <a:r>
              <a:rPr lang="tr-TR" b="1" dirty="0" smtClean="0"/>
              <a:t>Bilgilendirilmeme Hakkı</a:t>
            </a:r>
          </a:p>
          <a:p>
            <a:r>
              <a:rPr lang="tr-TR" b="1" dirty="0" smtClean="0"/>
              <a:t>Sağaltımı Üstlenmeme Hakkı </a:t>
            </a:r>
            <a:r>
              <a:rPr lang="tr-TR" dirty="0" smtClean="0"/>
              <a:t>(14-21. maddeler)</a:t>
            </a:r>
          </a:p>
          <a:p>
            <a:endParaRPr lang="tr-TR" dirty="0"/>
          </a:p>
        </p:txBody>
      </p:sp>
    </p:spTree>
    <p:extLst>
      <p:ext uri="{BB962C8B-B14F-4D97-AF65-F5344CB8AC3E}">
        <p14:creationId xmlns:p14="http://schemas.microsoft.com/office/powerpoint/2010/main" val="31311606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77500" lnSpcReduction="20000"/>
          </a:bodyPr>
          <a:lstStyle/>
          <a:p>
            <a:r>
              <a:rPr lang="tr-TR" b="1" dirty="0" smtClean="0"/>
              <a:t>Madde 25. Hasta-Hekim İlişkisi Dışına Çıkmama İlkesi</a:t>
            </a:r>
            <a:r>
              <a:rPr lang="tr-TR" dirty="0" smtClean="0"/>
              <a:t>: </a:t>
            </a:r>
          </a:p>
          <a:p>
            <a:pPr marL="0" indent="0">
              <a:buNone/>
            </a:pPr>
            <a:r>
              <a:rPr lang="tr-TR" dirty="0"/>
              <a:t>	</a:t>
            </a:r>
            <a:r>
              <a:rPr lang="tr-TR" dirty="0" smtClean="0"/>
              <a:t>Ruh hekimi, hastayla ilişkisinde tanı ve sağaltım amacının dışında bir ilişki türünün oluşmasına izin vermemelidir. Ruh hekimi;</a:t>
            </a:r>
          </a:p>
          <a:p>
            <a:pPr marL="0" indent="0">
              <a:buNone/>
            </a:pPr>
            <a:r>
              <a:rPr lang="tr-TR" dirty="0" smtClean="0"/>
              <a:t>	Hastasına herhangi bir cinsel yakınlaşmada bulunmamalıdır.</a:t>
            </a:r>
          </a:p>
          <a:p>
            <a:pPr marL="0" indent="0">
              <a:buNone/>
            </a:pPr>
            <a:r>
              <a:rPr lang="tr-TR" dirty="0" smtClean="0"/>
              <a:t>	Hastayla oluşabilecek sosyal karşılaşmaları hekimliğin etik ilkeleri çerçevesinde sınırlı tutmalıdır.</a:t>
            </a:r>
          </a:p>
          <a:p>
            <a:pPr marL="0" indent="0">
              <a:buNone/>
            </a:pPr>
            <a:r>
              <a:rPr lang="tr-TR" dirty="0" smtClean="0"/>
              <a:t>	Muayene ve sağaltım ücreti dışında hastasından herhangi bir maddi ya da başka bir karşılık beklememeli ve önerilince kabul etmemelidir.</a:t>
            </a:r>
          </a:p>
          <a:p>
            <a:pPr marL="0" indent="0">
              <a:buNone/>
            </a:pPr>
            <a:r>
              <a:rPr lang="tr-TR" dirty="0" smtClean="0"/>
              <a:t>	Hastasıyla çıkar elde etmeye ya da yarar sağlamaya yönelik herhangi bir ilişkiye girmemelidir.</a:t>
            </a:r>
          </a:p>
        </p:txBody>
      </p:sp>
    </p:spTree>
    <p:extLst>
      <p:ext uri="{BB962C8B-B14F-4D97-AF65-F5344CB8AC3E}">
        <p14:creationId xmlns:p14="http://schemas.microsoft.com/office/powerpoint/2010/main" val="291606710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smtClean="0"/>
              <a:t>İnsan Hakları</a:t>
            </a:r>
            <a:endParaRPr lang="tr-TR" b="1" dirty="0"/>
          </a:p>
        </p:txBody>
      </p:sp>
      <p:sp>
        <p:nvSpPr>
          <p:cNvPr id="3" name="İçerik Yer Tutucusu 2"/>
          <p:cNvSpPr>
            <a:spLocks noGrp="1"/>
          </p:cNvSpPr>
          <p:nvPr>
            <p:ph idx="1"/>
          </p:nvPr>
        </p:nvSpPr>
        <p:spPr>
          <a:xfrm>
            <a:off x="457200" y="1484784"/>
            <a:ext cx="8229600" cy="4752528"/>
          </a:xfrm>
        </p:spPr>
        <p:txBody>
          <a:bodyPr>
            <a:noAutofit/>
          </a:bodyPr>
          <a:lstStyle/>
          <a:p>
            <a:r>
              <a:rPr lang="tr-TR" sz="2300" b="1" dirty="0" smtClean="0"/>
              <a:t>Uluslararası Sözleşmelere Uyma Zorunluluğu</a:t>
            </a:r>
          </a:p>
          <a:p>
            <a:r>
              <a:rPr lang="tr-TR" sz="2300" b="1" dirty="0" smtClean="0"/>
              <a:t>Madde 30. </a:t>
            </a:r>
            <a:r>
              <a:rPr lang="tr-TR" sz="2300" b="1" dirty="0" smtClean="0"/>
              <a:t>Mesleki Uygulamalarda İnsan Hakları: </a:t>
            </a:r>
            <a:r>
              <a:rPr lang="tr-TR" sz="2300" dirty="0" smtClean="0"/>
              <a:t>Ruh hekimleri hastasının özerk ve özgür bir kişi olduğunu bilerek ve kişiliğine saygı ve güven duyarak, elden geldiğince en az kısıtlayıcı sağaltım girişimlerini uygulamalıdır.</a:t>
            </a:r>
          </a:p>
          <a:p>
            <a:r>
              <a:rPr lang="tr-TR" sz="2300" b="1" dirty="0" smtClean="0"/>
              <a:t>Madde 31. </a:t>
            </a:r>
            <a:r>
              <a:rPr lang="tr-TR" sz="2300" b="1" dirty="0" smtClean="0"/>
              <a:t>İşkenceye Yardım Etmeme İlkesi</a:t>
            </a:r>
            <a:r>
              <a:rPr lang="tr-TR" sz="2300" dirty="0" smtClean="0"/>
              <a:t>: Ruh hekimi her koşulda işkenceye karşı olmalı ve ruhsal bozukluk gösteren işkence görmüş kişilerin sağaltımı ile ilgilenmeli ya da sağaltımını sağlayacak kişi veya kurumlara yönlendirmelidir. Hiçbir ruh hekimi, tıbbi bilgi ve becerisiyle, işkence ve benzeri uygulamalara katılamaz, yardımcı olamaz, gerçeğe aykırı rapor düzenleyemez. İşkence iddiası olan olgularla karşılaşan her hekim, mesleki bilgi ve becerilerini gerçeğin ortaya çıkarılması için kullanmalıdır.</a:t>
            </a:r>
          </a:p>
        </p:txBody>
      </p:sp>
    </p:spTree>
    <p:extLst>
      <p:ext uri="{BB962C8B-B14F-4D97-AF65-F5344CB8AC3E}">
        <p14:creationId xmlns:p14="http://schemas.microsoft.com/office/powerpoint/2010/main" val="5083141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lnSpcReduction="10000"/>
          </a:bodyPr>
          <a:lstStyle/>
          <a:p>
            <a:r>
              <a:rPr lang="tr-TR" b="1" dirty="0" smtClean="0"/>
              <a:t>Madde 32. Ölüm Cezası Uygulamasına Katılmama İlkesi</a:t>
            </a:r>
            <a:r>
              <a:rPr lang="tr-TR" dirty="0" smtClean="0"/>
              <a:t>: Ruh hekimi, hiçbir zaman idam cezası infazında bulunmamalı, infaza yardımcı olmamalı, idam cezasının uygulanması için hiçbir şekilde tıbbi hizmet vermemelidir.</a:t>
            </a:r>
          </a:p>
          <a:p>
            <a:r>
              <a:rPr lang="tr-TR" b="1" dirty="0" smtClean="0"/>
              <a:t>Madde 33. </a:t>
            </a:r>
            <a:r>
              <a:rPr lang="tr-TR" b="1" dirty="0" smtClean="0"/>
              <a:t>Tutuklu ve Hükümlülere Verilecek Tıbbi Yardım</a:t>
            </a:r>
            <a:r>
              <a:rPr lang="tr-TR" dirty="0" smtClean="0"/>
              <a:t>: Tutuklu ve hükümlülerin muayenesi de öteki hastalarınki gibi, kişilik haklarına saygılı, hekimlik sanatını uygulamaya elverişli koşullarda yapılmalı ve onların gizlilik hakları korunmalıdır. </a:t>
            </a:r>
          </a:p>
          <a:p>
            <a:endParaRPr lang="tr-TR" dirty="0"/>
          </a:p>
        </p:txBody>
      </p:sp>
    </p:spTree>
    <p:extLst>
      <p:ext uri="{BB962C8B-B14F-4D97-AF65-F5344CB8AC3E}">
        <p14:creationId xmlns:p14="http://schemas.microsoft.com/office/powerpoint/2010/main" val="183760340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a:bodyPr>
          <a:lstStyle/>
          <a:p>
            <a:r>
              <a:rPr lang="tr-TR" b="1" dirty="0" smtClean="0"/>
              <a:t>Madde 34. Tutuklu ve Hükümlülerin Tıbbi Yardımı Reddetmesi</a:t>
            </a:r>
            <a:r>
              <a:rPr lang="tr-TR" dirty="0" smtClean="0"/>
              <a:t>: Hekim, muayene ve tedavi olanaklarını bilinçli olarak reddeden tutuklu ve hükümlülere bu davranışlarının sonuçlarının neler olabileceğini açıklamalı ancak, zorla muayene ve tedavi yolunu denememeli ve önermemelidir.</a:t>
            </a:r>
          </a:p>
          <a:p>
            <a:r>
              <a:rPr lang="tr-TR" b="1" dirty="0" smtClean="0"/>
              <a:t>Madde 35. </a:t>
            </a:r>
            <a:r>
              <a:rPr lang="tr-TR" b="1" dirty="0" smtClean="0"/>
              <a:t>Olağanüstü Durumlar ve Savaş</a:t>
            </a:r>
            <a:r>
              <a:rPr lang="tr-TR" dirty="0" smtClean="0"/>
              <a:t>: Hekim, olağanüstü durumlar ve savaşta, evrensel nitelikteki tıbbi etik kurallarını yansızlıkla uygular. </a:t>
            </a:r>
            <a:endParaRPr lang="tr-TR" dirty="0"/>
          </a:p>
        </p:txBody>
      </p:sp>
    </p:spTree>
    <p:extLst>
      <p:ext uri="{BB962C8B-B14F-4D97-AF65-F5344CB8AC3E}">
        <p14:creationId xmlns:p14="http://schemas.microsoft.com/office/powerpoint/2010/main" val="266082055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Tıbbi Araştırmalar ve Yayın</a:t>
            </a:r>
            <a:endParaRPr lang="tr-TR" dirty="0"/>
          </a:p>
        </p:txBody>
      </p:sp>
      <p:sp>
        <p:nvSpPr>
          <p:cNvPr id="3" name="İçerik Yer Tutucusu 2"/>
          <p:cNvSpPr>
            <a:spLocks noGrp="1"/>
          </p:cNvSpPr>
          <p:nvPr>
            <p:ph idx="1"/>
          </p:nvPr>
        </p:nvSpPr>
        <p:spPr/>
        <p:txBody>
          <a:bodyPr>
            <a:normAutofit fontScale="70000" lnSpcReduction="20000"/>
          </a:bodyPr>
          <a:lstStyle/>
          <a:p>
            <a:r>
              <a:rPr lang="tr-TR" b="1" dirty="0" smtClean="0"/>
              <a:t>Madde 36. </a:t>
            </a:r>
            <a:r>
              <a:rPr lang="tr-TR" b="1" dirty="0" smtClean="0"/>
              <a:t>Psikiyatride Bilimsel Çalışmanın Özellikleri</a:t>
            </a:r>
            <a:r>
              <a:rPr lang="tr-TR" dirty="0" smtClean="0"/>
              <a:t>: Bir bilim insanı olan ruh hekimi bilimsel araştırmalarında bilimin kurallarına ve Türkiye Bilimler Akademisi’nin “Bilimde Etik İlkeler” kitapçığında yer alan araştırma etiği ilkelerine uymak zorundadır. </a:t>
            </a:r>
          </a:p>
          <a:p>
            <a:r>
              <a:rPr lang="tr-TR" b="1" dirty="0" smtClean="0"/>
              <a:t>Denekten Bilgilendirilmiş Olur Alınması Zorunluluğu</a:t>
            </a:r>
          </a:p>
          <a:p>
            <a:r>
              <a:rPr lang="tr-TR" b="1" dirty="0" smtClean="0"/>
              <a:t>Madde 40. </a:t>
            </a:r>
            <a:r>
              <a:rPr lang="tr-TR" b="1" dirty="0" smtClean="0"/>
              <a:t>Deneğin Korunması</a:t>
            </a:r>
            <a:r>
              <a:rPr lang="tr-TR" dirty="0" smtClean="0"/>
              <a:t>: İnsan üzerinde yapılan tıbbi araştırmalarda deneğin yaşamı, bedensel ve zihinsel bütünlüğü ile sağlığı her zaman toplumsal veya bilimsel çıkarların üzerinde tutulmalıdır.</a:t>
            </a:r>
          </a:p>
          <a:p>
            <a:r>
              <a:rPr lang="tr-TR" b="1" dirty="0" smtClean="0"/>
              <a:t>Madde 41. </a:t>
            </a:r>
            <a:r>
              <a:rPr lang="tr-TR" b="1" dirty="0" smtClean="0"/>
              <a:t>Yayın Etiği</a:t>
            </a:r>
            <a:r>
              <a:rPr lang="tr-TR" dirty="0" smtClean="0"/>
              <a:t>: Hekim, araştırma verilerini değerlendirirken ve yayına hazırlarken bilimsel gerçekleri yansıtmalıdır. Çalışmaya fiilen katılmamış kişilerin adları o yayında yer alamaz. Kaynak göstermeden ve izin almadan başkalarına ait veriler, olgular ve yazılı eserler kullanılmamalıdır</a:t>
            </a:r>
            <a:endParaRPr lang="tr-TR" dirty="0"/>
          </a:p>
        </p:txBody>
      </p:sp>
    </p:spTree>
    <p:extLst>
      <p:ext uri="{BB962C8B-B14F-4D97-AF65-F5344CB8AC3E}">
        <p14:creationId xmlns:p14="http://schemas.microsoft.com/office/powerpoint/2010/main" val="418645707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Etik sorunlar açık uçludur. Her durum için geçerli ve doğru olacak eylem biçimleri önermek olanaksızdır. Genel kurallar çerçevesinde özel koşullara göre karar verilmelidir. Konunun uzman meslektaşlarla tartışılması daha doğru kararlar almaya yardımcı olacaktır.</a:t>
            </a:r>
          </a:p>
        </p:txBody>
      </p:sp>
    </p:spTree>
    <p:extLst>
      <p:ext uri="{BB962C8B-B14F-4D97-AF65-F5344CB8AC3E}">
        <p14:creationId xmlns:p14="http://schemas.microsoft.com/office/powerpoint/2010/main" val="415684122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67</TotalTime>
  <Words>830</Words>
  <Application>Microsoft Office PowerPoint</Application>
  <PresentationFormat>Ekran Gösterisi (4:3)</PresentationFormat>
  <Paragraphs>62</Paragraphs>
  <Slides>18</Slides>
  <Notes>0</Notes>
  <HiddenSlides>0</HiddenSlides>
  <MMClips>0</MMClips>
  <ScaleCrop>false</ScaleCrop>
  <HeadingPairs>
    <vt:vector size="4" baseType="variant">
      <vt:variant>
        <vt:lpstr>Tema</vt:lpstr>
      </vt:variant>
      <vt:variant>
        <vt:i4>1</vt:i4>
      </vt:variant>
      <vt:variant>
        <vt:lpstr>Slayt Başlıkları</vt:lpstr>
      </vt:variant>
      <vt:variant>
        <vt:i4>18</vt:i4>
      </vt:variant>
    </vt:vector>
  </HeadingPairs>
  <TitlesOfParts>
    <vt:vector size="19" baseType="lpstr">
      <vt:lpstr>Ofis Teması</vt:lpstr>
      <vt:lpstr>PSİKİYATRİ MESLEK ETİĞİ KURALLARI</vt:lpstr>
      <vt:lpstr>PowerPoint Sunusu</vt:lpstr>
      <vt:lpstr>Genel Kural ve İlkeler</vt:lpstr>
      <vt:lpstr>PowerPoint Sunusu</vt:lpstr>
      <vt:lpstr>PowerPoint Sunusu</vt:lpstr>
      <vt:lpstr>PowerPoint Sunusu</vt:lpstr>
      <vt:lpstr>PowerPoint Sunusu</vt:lpstr>
      <vt:lpstr>PowerPoint Sunusu</vt:lpstr>
      <vt:lpstr>PowerPoint Sunusu</vt:lpstr>
      <vt:lpstr>PowerPoint Sunusu</vt:lpstr>
      <vt:lpstr>PowerPoint Sunusu</vt:lpstr>
      <vt:lpstr>Hasta Hakları ve Hekim-Hasta İlişkileri</vt:lpstr>
      <vt:lpstr>PowerPoint Sunusu</vt:lpstr>
      <vt:lpstr>İnsan Hakları</vt:lpstr>
      <vt:lpstr>PowerPoint Sunusu</vt:lpstr>
      <vt:lpstr>PowerPoint Sunusu</vt:lpstr>
      <vt:lpstr>Tıbbi Araştırmalar ve Yayın</vt:lpstr>
      <vt:lpstr>PowerPoint Sunusu</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PSİKİYATRİ MESLEK ETİĞİ KURALLARI</dc:title>
  <dc:creator>HP</dc:creator>
  <cp:lastModifiedBy>HP</cp:lastModifiedBy>
  <cp:revision>7</cp:revision>
  <dcterms:created xsi:type="dcterms:W3CDTF">2019-09-17T20:04:43Z</dcterms:created>
  <dcterms:modified xsi:type="dcterms:W3CDTF">2019-09-17T21:12:42Z</dcterms:modified>
</cp:coreProperties>
</file>