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6.jpg" ContentType="image/jpg"/>
  <Override PartName="/ppt/media/image7.jpg" ContentType="image/jpg"/>
  <Override PartName="/ppt/media/image8.jpg" ContentType="image/jpg"/>
  <Override PartName="/ppt/media/image10.jpg" ContentType="image/jpg"/>
  <Override PartName="/ppt/media/image11.jpg" ContentType="image/jpg"/>
  <Override PartName="/ppt/media/image13.jpg" ContentType="image/jpg"/>
  <Override PartName="/ppt/media/image14.jpg" ContentType="image/jpg"/>
  <Override PartName="/ppt/media/image15.jpg" ContentType="image/jpg"/>
  <Override PartName="/ppt/media/image16.jpg" ContentType="image/jpg"/>
  <Override PartName="/ppt/media/image17.jpg" ContentType="image/jpg"/>
  <Override PartName="/ppt/media/image18.jpg" ContentType="image/jpg"/>
  <Override PartName="/ppt/media/image19.jpg" ContentType="image/jpg"/>
  <Override PartName="/ppt/media/image20.jpg" ContentType="image/jpg"/>
  <Override PartName="/ppt/media/image21.jpg" ContentType="image/jpg"/>
  <Override PartName="/ppt/media/image22.jpg" ContentType="image/jpg"/>
  <Override PartName="/ppt/media/image23.jpg" ContentType="image/jpg"/>
  <Override PartName="/ppt/media/image24.jpg" ContentType="image/jpg"/>
  <Override PartName="/ppt/media/image25.jpg" ContentType="image/jpg"/>
  <Override PartName="/ppt/media/image26.jpg" ContentType="image/jpg"/>
  <Override PartName="/ppt/media/image27.jpg" ContentType="image/jpg"/>
  <Override PartName="/ppt/media/image28.jpg" ContentType="image/jpg"/>
  <Override PartName="/ppt/media/image29.jpg" ContentType="image/jpg"/>
  <Override PartName="/ppt/media/image30.jpg" ContentType="image/jpg"/>
  <Override PartName="/ppt/media/image31.jpg" ContentType="image/jpg"/>
  <Override PartName="/ppt/media/image32.jpg" ContentType="image/jpg"/>
  <Override PartName="/ppt/media/image33.jpg" ContentType="image/jpg"/>
  <Override PartName="/ppt/media/image34.jpg" ContentType="image/jpg"/>
  <Override PartName="/ppt/media/image35.jpg" ContentType="image/jpg"/>
  <Override PartName="/ppt/media/image36.jpg" ContentType="image/jpg"/>
  <Override PartName="/ppt/media/image37.jpg" ContentType="image/jpg"/>
  <Override PartName="/ppt/media/image38.jpg" ContentType="image/jpg"/>
  <Override PartName="/ppt/media/image39.jpg" ContentType="image/jpg"/>
  <Override PartName="/ppt/media/image40.jpg" ContentType="image/jpg"/>
  <Override PartName="/ppt/media/image41.jpg" ContentType="image/jpg"/>
  <Override PartName="/ppt/media/image42.jpg" ContentType="image/jpg"/>
  <Override PartName="/ppt/media/image43.jpg" ContentType="image/jpg"/>
  <Override PartName="/ppt/media/image44.jpg" ContentType="image/jpg"/>
  <Override PartName="/ppt/media/image45.jpg" ContentType="image/jpg"/>
  <Override PartName="/ppt/media/image46.jpg" ContentType="image/jpg"/>
  <Override PartName="/ppt/media/image47.jpg" ContentType="image/jpg"/>
  <Override PartName="/ppt/media/image48.jpg" ContentType="image/jpg"/>
  <Override PartName="/ppt/media/image49.jpg" ContentType="image/jpg"/>
  <Override PartName="/ppt/media/image50.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39" r:id="rId1"/>
  </p:sldMasterIdLst>
  <p:sldIdLst>
    <p:sldId id="256" r:id="rId2"/>
    <p:sldId id="257" r:id="rId3"/>
    <p:sldId id="291" r:id="rId4"/>
    <p:sldId id="292" r:id="rId5"/>
    <p:sldId id="293" r:id="rId6"/>
    <p:sldId id="258" r:id="rId7"/>
    <p:sldId id="259" r:id="rId8"/>
    <p:sldId id="260" r:id="rId9"/>
    <p:sldId id="261" r:id="rId10"/>
    <p:sldId id="294" r:id="rId11"/>
    <p:sldId id="262" r:id="rId12"/>
    <p:sldId id="295" r:id="rId13"/>
    <p:sldId id="296" r:id="rId14"/>
    <p:sldId id="263" r:id="rId15"/>
    <p:sldId id="264" r:id="rId16"/>
    <p:sldId id="265" r:id="rId17"/>
    <p:sldId id="266" r:id="rId18"/>
    <p:sldId id="267" r:id="rId19"/>
    <p:sldId id="268" r:id="rId20"/>
    <p:sldId id="269" r:id="rId21"/>
    <p:sldId id="270" r:id="rId22"/>
    <p:sldId id="272" r:id="rId23"/>
    <p:sldId id="273" r:id="rId24"/>
    <p:sldId id="298" r:id="rId25"/>
    <p:sldId id="299" r:id="rId26"/>
    <p:sldId id="300" r:id="rId27"/>
    <p:sldId id="301" r:id="rId28"/>
    <p:sldId id="302" r:id="rId29"/>
    <p:sldId id="303" r:id="rId30"/>
    <p:sldId id="304" r:id="rId31"/>
    <p:sldId id="305" r:id="rId32"/>
    <p:sldId id="297" r:id="rId33"/>
    <p:sldId id="271" r:id="rId34"/>
    <p:sldId id="274" r:id="rId35"/>
    <p:sldId id="275" r:id="rId36"/>
    <p:sldId id="276" r:id="rId37"/>
    <p:sldId id="277" r:id="rId38"/>
    <p:sldId id="278" r:id="rId39"/>
    <p:sldId id="279" r:id="rId40"/>
    <p:sldId id="280" r:id="rId41"/>
    <p:sldId id="282" r:id="rId42"/>
    <p:sldId id="283" r:id="rId43"/>
    <p:sldId id="284" r:id="rId44"/>
    <p:sldId id="281" r:id="rId45"/>
    <p:sldId id="285" r:id="rId46"/>
    <p:sldId id="286" r:id="rId47"/>
    <p:sldId id="287" r:id="rId48"/>
    <p:sldId id="288" r:id="rId49"/>
    <p:sldId id="289" r:id="rId50"/>
    <p:sldId id="306"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58"/>
    <p:restoredTop sz="96405"/>
  </p:normalViewPr>
  <p:slideViewPr>
    <p:cSldViewPr snapToGrid="0" snapToObjects="1">
      <p:cViewPr varScale="1">
        <p:scale>
          <a:sx n="162" d="100"/>
          <a:sy n="162" d="100"/>
        </p:scale>
        <p:origin x="2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02DC38-02B4-E542-B97F-8365494BCDF3}" type="datetimeFigureOut">
              <a:rPr lang="en-TR" smtClean="0"/>
              <a:t>7.10.2020</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a:xfrm>
            <a:off x="9255346" y="2750337"/>
            <a:ext cx="1171888" cy="1356442"/>
          </a:xfrm>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14174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02DC38-02B4-E542-B97F-8365494BCDF3}" type="datetimeFigureOut">
              <a:rPr lang="en-TR" smtClean="0"/>
              <a:t>7.10.2020</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770849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02DC38-02B4-E542-B97F-8365494BCDF3}" type="datetimeFigureOut">
              <a:rPr lang="en-TR" smtClean="0"/>
              <a:t>7.10.2020</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a:xfrm>
            <a:off x="10729455" y="2869895"/>
            <a:ext cx="1154151" cy="1090789"/>
          </a:xfrm>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1213224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02DC38-02B4-E542-B97F-8365494BCDF3}" type="datetimeFigureOut">
              <a:rPr lang="en-TR" smtClean="0"/>
              <a:t>7.10.2020</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543612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02DC38-02B4-E542-B97F-8365494BCDF3}" type="datetimeFigureOut">
              <a:rPr lang="en-TR" smtClean="0"/>
              <a:t>7.10.2020</a:t>
            </a:fld>
            <a:endParaRPr lang="en-TR"/>
          </a:p>
        </p:txBody>
      </p:sp>
      <p:sp>
        <p:nvSpPr>
          <p:cNvPr id="8" name="Footer Placeholder 7"/>
          <p:cNvSpPr>
            <a:spLocks noGrp="1"/>
          </p:cNvSpPr>
          <p:nvPr>
            <p:ph type="ftr" sz="quarter" idx="11"/>
          </p:nvPr>
        </p:nvSpPr>
        <p:spPr/>
        <p:txBody>
          <a:bodyPr/>
          <a:lstStyle/>
          <a:p>
            <a:endParaRPr lang="en-TR"/>
          </a:p>
        </p:txBody>
      </p:sp>
      <p:sp>
        <p:nvSpPr>
          <p:cNvPr id="9" name="Slide Number Placeholder 8"/>
          <p:cNvSpPr>
            <a:spLocks noGrp="1"/>
          </p:cNvSpPr>
          <p:nvPr>
            <p:ph type="sldNum" sz="quarter" idx="12"/>
          </p:nvPr>
        </p:nvSpPr>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2811260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02DC38-02B4-E542-B97F-8365494BCDF3}" type="datetimeFigureOut">
              <a:rPr lang="en-TR" smtClean="0"/>
              <a:t>7.10.2020</a:t>
            </a:fld>
            <a:endParaRPr lang="en-TR"/>
          </a:p>
        </p:txBody>
      </p:sp>
      <p:sp>
        <p:nvSpPr>
          <p:cNvPr id="4" name="Footer Placeholder 3"/>
          <p:cNvSpPr>
            <a:spLocks noGrp="1"/>
          </p:cNvSpPr>
          <p:nvPr>
            <p:ph type="ftr" sz="quarter" idx="11"/>
          </p:nvPr>
        </p:nvSpPr>
        <p:spPr/>
        <p:txBody>
          <a:bodyPr/>
          <a:lstStyle/>
          <a:p>
            <a:endParaRPr lang="en-TR"/>
          </a:p>
        </p:txBody>
      </p:sp>
      <p:sp>
        <p:nvSpPr>
          <p:cNvPr id="5" name="Slide Number Placeholder 4"/>
          <p:cNvSpPr>
            <a:spLocks noGrp="1"/>
          </p:cNvSpPr>
          <p:nvPr>
            <p:ph type="sldNum" sz="quarter" idx="12"/>
          </p:nvPr>
        </p:nvSpPr>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1711768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5202DC38-02B4-E542-B97F-8365494BCDF3}" type="datetimeFigureOut">
              <a:rPr lang="en-TR" smtClean="0"/>
              <a:t>7.10.2020</a:t>
            </a:fld>
            <a:endParaRPr lang="en-TR"/>
          </a:p>
        </p:txBody>
      </p:sp>
      <p:sp>
        <p:nvSpPr>
          <p:cNvPr id="3" name="Footer Placeholder 2"/>
          <p:cNvSpPr>
            <a:spLocks noGrp="1"/>
          </p:cNvSpPr>
          <p:nvPr>
            <p:ph type="ftr" sz="quarter" idx="11"/>
          </p:nvPr>
        </p:nvSpPr>
        <p:spPr/>
        <p:txBody>
          <a:bodyPr/>
          <a:lstStyle/>
          <a:p>
            <a:endParaRPr lang="en-TR"/>
          </a:p>
        </p:txBody>
      </p:sp>
      <p:sp>
        <p:nvSpPr>
          <p:cNvPr id="4" name="Slide Number Placeholder 3"/>
          <p:cNvSpPr>
            <a:spLocks noGrp="1"/>
          </p:cNvSpPr>
          <p:nvPr>
            <p:ph type="sldNum" sz="quarter" idx="12"/>
          </p:nvPr>
        </p:nvSpPr>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2933158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02DC38-02B4-E542-B97F-8365494BCDF3}" type="datetimeFigureOut">
              <a:rPr lang="en-TR" smtClean="0"/>
              <a:t>7.10.2020</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3350587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02DC38-02B4-E542-B97F-8365494BCDF3}" type="datetimeFigureOut">
              <a:rPr lang="en-TR" smtClean="0"/>
              <a:t>7.10.2020</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2271290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02DC38-02B4-E542-B97F-8365494BCDF3}" type="datetimeFigureOut">
              <a:rPr lang="en-TR" smtClean="0"/>
              <a:t>7.10.2020</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a:xfrm>
            <a:off x="10729455" y="4711309"/>
            <a:ext cx="1154151" cy="1090789"/>
          </a:xfrm>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684006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02DC38-02B4-E542-B97F-8365494BCDF3}" type="datetimeFigureOut">
              <a:rPr lang="en-TR" smtClean="0"/>
              <a:t>7.10.2020</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a:xfrm>
            <a:off x="10729455" y="4711615"/>
            <a:ext cx="1154151" cy="1090789"/>
          </a:xfrm>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1822926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02DC38-02B4-E542-B97F-8365494BCDF3}" type="datetimeFigureOut">
              <a:rPr lang="en-TR" smtClean="0"/>
              <a:t>7.10.2020</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a:xfrm>
            <a:off x="10729455" y="4709925"/>
            <a:ext cx="1154151" cy="1090789"/>
          </a:xfrm>
        </p:spPr>
        <p:txBody>
          <a:bodyPr/>
          <a:lstStyle/>
          <a:p>
            <a:fld id="{067ACF33-0549-8A42-8705-F060190711E4}" type="slidenum">
              <a:rPr lang="en-TR" smtClean="0"/>
              <a:t>‹#›</a:t>
            </a:fld>
            <a:endParaRPr lang="en-TR"/>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958367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02DC38-02B4-E542-B97F-8365494BCDF3}" type="datetimeFigureOut">
              <a:rPr lang="en-TR" smtClean="0"/>
              <a:t>7.10.2020</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a:xfrm>
            <a:off x="10729455" y="4709925"/>
            <a:ext cx="1154151" cy="1090789"/>
          </a:xfrm>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2281892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202DC38-02B4-E542-B97F-8365494BCDF3}" type="datetimeFigureOut">
              <a:rPr lang="en-TR" smtClean="0"/>
              <a:t>7.10.2020</a:t>
            </a:fld>
            <a:endParaRPr lang="en-TR"/>
          </a:p>
        </p:txBody>
      </p:sp>
      <p:sp>
        <p:nvSpPr>
          <p:cNvPr id="4" name="Footer Placeholder 3"/>
          <p:cNvSpPr>
            <a:spLocks noGrp="1"/>
          </p:cNvSpPr>
          <p:nvPr>
            <p:ph type="ftr" sz="quarter" idx="11"/>
          </p:nvPr>
        </p:nvSpPr>
        <p:spPr/>
        <p:txBody>
          <a:bodyPr/>
          <a:lstStyle/>
          <a:p>
            <a:endParaRPr lang="en-TR"/>
          </a:p>
        </p:txBody>
      </p:sp>
      <p:sp>
        <p:nvSpPr>
          <p:cNvPr id="5" name="Slide Number Placeholder 4"/>
          <p:cNvSpPr>
            <a:spLocks noGrp="1"/>
          </p:cNvSpPr>
          <p:nvPr>
            <p:ph type="sldNum" sz="quarter" idx="12"/>
          </p:nvPr>
        </p:nvSpPr>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3897269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202DC38-02B4-E542-B97F-8365494BCDF3}" type="datetimeFigureOut">
              <a:rPr lang="en-TR" smtClean="0"/>
              <a:t>7.10.2020</a:t>
            </a:fld>
            <a:endParaRPr lang="en-TR"/>
          </a:p>
        </p:txBody>
      </p:sp>
      <p:sp>
        <p:nvSpPr>
          <p:cNvPr id="4" name="Footer Placeholder 3"/>
          <p:cNvSpPr>
            <a:spLocks noGrp="1"/>
          </p:cNvSpPr>
          <p:nvPr>
            <p:ph type="ftr" sz="quarter" idx="11"/>
          </p:nvPr>
        </p:nvSpPr>
        <p:spPr/>
        <p:txBody>
          <a:bodyPr/>
          <a:lstStyle/>
          <a:p>
            <a:endParaRPr lang="en-TR"/>
          </a:p>
        </p:txBody>
      </p:sp>
      <p:sp>
        <p:nvSpPr>
          <p:cNvPr id="5" name="Slide Number Placeholder 4"/>
          <p:cNvSpPr>
            <a:spLocks noGrp="1"/>
          </p:cNvSpPr>
          <p:nvPr>
            <p:ph type="sldNum" sz="quarter" idx="12"/>
          </p:nvPr>
        </p:nvSpPr>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2765301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02DC38-02B4-E542-B97F-8365494BCDF3}" type="datetimeFigureOut">
              <a:rPr lang="en-TR" smtClean="0"/>
              <a:t>7.10.2020</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p:txBody>
          <a:bodyPr/>
          <a:lstStyle/>
          <a:p>
            <a:fld id="{067ACF33-0549-8A42-8705-F060190711E4}" type="slidenum">
              <a:rPr lang="en-TR" smtClean="0"/>
              <a:t>‹#›</a:t>
            </a:fld>
            <a:endParaRPr lang="en-TR"/>
          </a:p>
        </p:txBody>
      </p:sp>
    </p:spTree>
    <p:extLst>
      <p:ext uri="{BB962C8B-B14F-4D97-AF65-F5344CB8AC3E}">
        <p14:creationId xmlns:p14="http://schemas.microsoft.com/office/powerpoint/2010/main" val="2042189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5202DC38-02B4-E542-B97F-8365494BCDF3}" type="datetimeFigureOut">
              <a:rPr lang="en-TR" smtClean="0"/>
              <a:t>7.10.2020</a:t>
            </a:fld>
            <a:endParaRPr lang="en-TR"/>
          </a:p>
        </p:txBody>
      </p:sp>
      <p:sp>
        <p:nvSpPr>
          <p:cNvPr id="5" name="Footer Placeholder 4"/>
          <p:cNvSpPr>
            <a:spLocks noGrp="1"/>
          </p:cNvSpPr>
          <p:nvPr>
            <p:ph type="ftr" sz="quarter" idx="11"/>
          </p:nvPr>
        </p:nvSpPr>
        <p:spPr>
          <a:xfrm>
            <a:off x="680321" y="5936188"/>
            <a:ext cx="6126805" cy="365125"/>
          </a:xfrm>
        </p:spPr>
        <p:txBody>
          <a:bodyPr/>
          <a:lstStyle/>
          <a:p>
            <a:endParaRPr lang="en-TR"/>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067ACF33-0549-8A42-8705-F060190711E4}" type="slidenum">
              <a:rPr lang="en-TR" smtClean="0"/>
              <a:t>‹#›</a:t>
            </a:fld>
            <a:endParaRPr lang="en-TR"/>
          </a:p>
        </p:txBody>
      </p:sp>
    </p:spTree>
    <p:extLst>
      <p:ext uri="{BB962C8B-B14F-4D97-AF65-F5344CB8AC3E}">
        <p14:creationId xmlns:p14="http://schemas.microsoft.com/office/powerpoint/2010/main" val="4209075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202DC38-02B4-E542-B97F-8365494BCDF3}" type="datetimeFigureOut">
              <a:rPr lang="en-TR" smtClean="0"/>
              <a:t>7.10.2020</a:t>
            </a:fld>
            <a:endParaRPr lang="en-TR"/>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TR"/>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067ACF33-0549-8A42-8705-F060190711E4}" type="slidenum">
              <a:rPr lang="en-TR" smtClean="0"/>
              <a:t>‹#›</a:t>
            </a:fld>
            <a:endParaRPr lang="en-TR"/>
          </a:p>
        </p:txBody>
      </p:sp>
    </p:spTree>
    <p:extLst>
      <p:ext uri="{BB962C8B-B14F-4D97-AF65-F5344CB8AC3E}">
        <p14:creationId xmlns:p14="http://schemas.microsoft.com/office/powerpoint/2010/main" val="2401584397"/>
      </p:ext>
    </p:extLst>
  </p:cSld>
  <p:clrMap bg1="dk1" tx1="lt1" bg2="dk2" tx2="lt2" accent1="accent1" accent2="accent2" accent3="accent3" accent4="accent4" accent5="accent5" accent6="accent6" hlink="hlink" folHlink="folHlink"/>
  <p:sldLayoutIdLst>
    <p:sldLayoutId id="2147484440" r:id="rId1"/>
    <p:sldLayoutId id="2147484441" r:id="rId2"/>
    <p:sldLayoutId id="2147484442" r:id="rId3"/>
    <p:sldLayoutId id="2147484443" r:id="rId4"/>
    <p:sldLayoutId id="2147484444" r:id="rId5"/>
    <p:sldLayoutId id="2147484445" r:id="rId6"/>
    <p:sldLayoutId id="2147484446" r:id="rId7"/>
    <p:sldLayoutId id="2147484447" r:id="rId8"/>
    <p:sldLayoutId id="2147484448" r:id="rId9"/>
    <p:sldLayoutId id="2147484449" r:id="rId10"/>
    <p:sldLayoutId id="2147484450" r:id="rId11"/>
    <p:sldLayoutId id="2147484451" r:id="rId12"/>
    <p:sldLayoutId id="2147484452" r:id="rId13"/>
    <p:sldLayoutId id="2147484453" r:id="rId14"/>
    <p:sldLayoutId id="2147484454" r:id="rId15"/>
    <p:sldLayoutId id="2147484455" r:id="rId16"/>
    <p:sldLayoutId id="2147484456"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EAC63-E2A8-7E46-8A10-7EAE2C2EDB51}"/>
              </a:ext>
            </a:extLst>
          </p:cNvPr>
          <p:cNvSpPr>
            <a:spLocks noGrp="1"/>
          </p:cNvSpPr>
          <p:nvPr>
            <p:ph type="ctrTitle"/>
          </p:nvPr>
        </p:nvSpPr>
        <p:spPr>
          <a:xfrm>
            <a:off x="98854" y="652476"/>
            <a:ext cx="8798011" cy="1376464"/>
          </a:xfrm>
        </p:spPr>
        <p:txBody>
          <a:bodyPr vert="horz">
            <a:normAutofit/>
          </a:bodyPr>
          <a:lstStyle/>
          <a:p>
            <a:r>
              <a:rPr lang="en-TR" sz="8000" b="1" dirty="0">
                <a:latin typeface="Archivo Narrow SemiBold" panose="020B0606020202020B04" pitchFamily="34" charset="77"/>
              </a:rPr>
              <a:t>AFİŞ</a:t>
            </a:r>
          </a:p>
        </p:txBody>
      </p:sp>
      <p:sp>
        <p:nvSpPr>
          <p:cNvPr id="4" name="Title 1">
            <a:extLst>
              <a:ext uri="{FF2B5EF4-FFF2-40B4-BE49-F238E27FC236}">
                <a16:creationId xmlns:a16="http://schemas.microsoft.com/office/drawing/2014/main" id="{5ECC9066-9E3C-7748-AE3D-8C7BECA617DD}"/>
              </a:ext>
            </a:extLst>
          </p:cNvPr>
          <p:cNvSpPr txBox="1">
            <a:spLocks/>
          </p:cNvSpPr>
          <p:nvPr/>
        </p:nvSpPr>
        <p:spPr>
          <a:xfrm>
            <a:off x="197708" y="2797589"/>
            <a:ext cx="8798011" cy="1262821"/>
          </a:xfrm>
          <a:prstGeom prst="rect">
            <a:avLst/>
          </a:prstGeom>
        </p:spPr>
        <p:txBody>
          <a:bodyPr vert="horz" lIns="91440" tIns="45720" rIns="91440" bIns="45720" rtlCol="0" anchor="t">
            <a:norm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l">
              <a:lnSpc>
                <a:spcPct val="150000"/>
              </a:lnSpc>
            </a:pPr>
            <a:r>
              <a:rPr lang="en-TR" sz="2000" b="1" dirty="0">
                <a:latin typeface="Archivo Narrow SemiBold" panose="020B0606020202020B04" pitchFamily="34" charset="77"/>
              </a:rPr>
              <a:t>Afiş nedir, Grafik Sanatında Afişin Yeri ve Önemi. Türkiye de Afiş. Afişin Gerekliliği. Çeşitleri. Uygulama Yöntemleri. </a:t>
            </a:r>
            <a:r>
              <a:rPr lang="en-TR" sz="2000" b="1">
                <a:latin typeface="Archivo Narrow SemiBold" panose="020B0606020202020B04" pitchFamily="34" charset="77"/>
              </a:rPr>
              <a:t>Örnekler.</a:t>
            </a:r>
            <a:endParaRPr lang="en-TR" sz="2000" b="1" dirty="0">
              <a:latin typeface="Archivo Narrow SemiBold" panose="020B0606020202020B04" pitchFamily="34" charset="77"/>
            </a:endParaRPr>
          </a:p>
        </p:txBody>
      </p:sp>
    </p:spTree>
    <p:extLst>
      <p:ext uri="{BB962C8B-B14F-4D97-AF65-F5344CB8AC3E}">
        <p14:creationId xmlns:p14="http://schemas.microsoft.com/office/powerpoint/2010/main" val="1562200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A9D1A-36DD-8A4D-B082-E5396DFAF782}"/>
              </a:ext>
            </a:extLst>
          </p:cNvPr>
          <p:cNvSpPr>
            <a:spLocks noGrp="1"/>
          </p:cNvSpPr>
          <p:nvPr>
            <p:ph type="title"/>
          </p:nvPr>
        </p:nvSpPr>
        <p:spPr>
          <a:xfrm>
            <a:off x="1099750" y="395416"/>
            <a:ext cx="9749481" cy="858659"/>
          </a:xfrm>
        </p:spPr>
        <p:txBody>
          <a:bodyPr>
            <a:normAutofit/>
          </a:bodyPr>
          <a:lstStyle/>
          <a:p>
            <a:r>
              <a:rPr lang="en-TR" b="1" dirty="0">
                <a:solidFill>
                  <a:schemeClr val="bg1">
                    <a:lumMod val="95000"/>
                    <a:lumOff val="5000"/>
                  </a:schemeClr>
                </a:solidFill>
                <a:latin typeface="Century Gothic" panose="020B0502020202020204" pitchFamily="34" charset="0"/>
              </a:rPr>
              <a:t>AFİŞ</a:t>
            </a:r>
          </a:p>
        </p:txBody>
      </p:sp>
      <p:sp>
        <p:nvSpPr>
          <p:cNvPr id="3" name="Content Placeholder 2">
            <a:extLst>
              <a:ext uri="{FF2B5EF4-FFF2-40B4-BE49-F238E27FC236}">
                <a16:creationId xmlns:a16="http://schemas.microsoft.com/office/drawing/2014/main" id="{3E719396-2B18-F34E-BD61-4710A3640694}"/>
              </a:ext>
            </a:extLst>
          </p:cNvPr>
          <p:cNvSpPr>
            <a:spLocks noGrp="1"/>
          </p:cNvSpPr>
          <p:nvPr>
            <p:ph idx="1"/>
          </p:nvPr>
        </p:nvSpPr>
        <p:spPr>
          <a:xfrm>
            <a:off x="739110" y="1346886"/>
            <a:ext cx="10888598" cy="5115698"/>
          </a:xfrm>
        </p:spPr>
        <p:txBody>
          <a:bodyPr>
            <a:normAutofit/>
          </a:bodyPr>
          <a:lstStyle/>
          <a:p>
            <a:pPr>
              <a:lnSpc>
                <a:spcPct val="150000"/>
              </a:lnSpc>
            </a:pPr>
            <a:r>
              <a:rPr lang="en-TR" sz="1900" dirty="0">
                <a:solidFill>
                  <a:schemeClr val="bg1">
                    <a:lumMod val="95000"/>
                    <a:lumOff val="5000"/>
                  </a:schemeClr>
                </a:solidFill>
                <a:latin typeface="Century Gothic" panose="020B0502020202020204" pitchFamily="34" charset="0"/>
              </a:rPr>
              <a:t>Bir malın, hizmetin ya da markanın varlığı hakkında tüketiciyi, uyarmak ve bir mala, markaya, hizmete veya kuruma olumlu bir tutum yaratmak amacıyla göze ve kulağa seslenen, mesajların  hazırlanması ve bu mesajların ücretli yada ücretsiz araçlarla yayımlanmasına  “tanıtım” denir. Tanıtımlar için en yaygın olan, iletişim araçları TV, basın ve afişlerdir. Afiş, sürekli  toplumla iç içe  yaşar ve her kesimden  tüketiciye seslenme olanağı taşır. </a:t>
            </a:r>
            <a:endParaRPr lang="en-US" sz="1900" spc="-5" dirty="0">
              <a:solidFill>
                <a:schemeClr val="bg1">
                  <a:lumMod val="95000"/>
                  <a:lumOff val="5000"/>
                </a:schemeClr>
              </a:solidFill>
              <a:latin typeface="Century Gothic" panose="020B0502020202020204" pitchFamily="34" charset="0"/>
              <a:cs typeface="Times New Roman"/>
            </a:endParaRPr>
          </a:p>
          <a:p>
            <a:pPr>
              <a:lnSpc>
                <a:spcPct val="150000"/>
              </a:lnSpc>
            </a:pPr>
            <a:r>
              <a:rPr lang="en-US" sz="1900" spc="-5" dirty="0" err="1">
                <a:solidFill>
                  <a:schemeClr val="bg1">
                    <a:lumMod val="95000"/>
                    <a:lumOff val="5000"/>
                  </a:schemeClr>
                </a:solidFill>
                <a:latin typeface="Century Gothic" panose="020B0502020202020204" pitchFamily="34" charset="0"/>
                <a:cs typeface="Times New Roman"/>
              </a:rPr>
              <a:t>Halkı</a:t>
            </a:r>
            <a:r>
              <a:rPr lang="en-US" sz="1900" spc="-5" dirty="0">
                <a:solidFill>
                  <a:schemeClr val="bg1">
                    <a:lumMod val="95000"/>
                    <a:lumOff val="5000"/>
                  </a:schemeClr>
                </a:solidFill>
                <a:latin typeface="Century Gothic" panose="020B0502020202020204" pitchFamily="34" charset="0"/>
                <a:cs typeface="Times New Roman"/>
              </a:rPr>
              <a:t> </a:t>
            </a:r>
            <a:r>
              <a:rPr lang="en-US" sz="1900" dirty="0" err="1">
                <a:solidFill>
                  <a:schemeClr val="bg1">
                    <a:lumMod val="95000"/>
                    <a:lumOff val="5000"/>
                  </a:schemeClr>
                </a:solidFill>
                <a:latin typeface="Century Gothic" panose="020B0502020202020204" pitchFamily="34" charset="0"/>
                <a:cs typeface="Times New Roman"/>
              </a:rPr>
              <a:t>bir</a:t>
            </a:r>
            <a:r>
              <a:rPr lang="en-US" sz="1900"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düşüncenin</a:t>
            </a:r>
            <a:r>
              <a:rPr lang="en-US" sz="1900" spc="-5"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bir</a:t>
            </a:r>
            <a:r>
              <a:rPr lang="en-US" sz="1900" spc="-5"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malın</a:t>
            </a:r>
            <a:r>
              <a:rPr lang="en-US" sz="1900" spc="-5" dirty="0">
                <a:solidFill>
                  <a:schemeClr val="bg1">
                    <a:lumMod val="95000"/>
                    <a:lumOff val="5000"/>
                  </a:schemeClr>
                </a:solidFill>
                <a:latin typeface="Century Gothic" panose="020B0502020202020204" pitchFamily="34" charset="0"/>
                <a:cs typeface="Times New Roman"/>
              </a:rPr>
              <a:t> </a:t>
            </a:r>
            <a:r>
              <a:rPr lang="en-US" sz="1900" spc="-10" dirty="0" err="1">
                <a:solidFill>
                  <a:schemeClr val="bg1">
                    <a:lumMod val="95000"/>
                    <a:lumOff val="5000"/>
                  </a:schemeClr>
                </a:solidFill>
                <a:latin typeface="Century Gothic" panose="020B0502020202020204" pitchFamily="34" charset="0"/>
                <a:cs typeface="Times New Roman"/>
              </a:rPr>
              <a:t>ya</a:t>
            </a:r>
            <a:r>
              <a:rPr lang="en-US" sz="1900" spc="-10" dirty="0">
                <a:solidFill>
                  <a:schemeClr val="bg1">
                    <a:lumMod val="95000"/>
                    <a:lumOff val="5000"/>
                  </a:schemeClr>
                </a:solidFill>
                <a:latin typeface="Century Gothic" panose="020B0502020202020204" pitchFamily="34" charset="0"/>
                <a:cs typeface="Times New Roman"/>
              </a:rPr>
              <a:t> </a:t>
            </a:r>
            <a:r>
              <a:rPr lang="en-US" sz="1900" dirty="0">
                <a:solidFill>
                  <a:schemeClr val="bg1">
                    <a:lumMod val="95000"/>
                    <a:lumOff val="5000"/>
                  </a:schemeClr>
                </a:solidFill>
                <a:latin typeface="Century Gothic" panose="020B0502020202020204" pitchFamily="34" charset="0"/>
                <a:cs typeface="Times New Roman"/>
              </a:rPr>
              <a:t>da </a:t>
            </a:r>
            <a:r>
              <a:rPr lang="en-US" sz="1900" dirty="0" err="1">
                <a:solidFill>
                  <a:schemeClr val="bg1">
                    <a:lumMod val="95000"/>
                    <a:lumOff val="5000"/>
                  </a:schemeClr>
                </a:solidFill>
                <a:latin typeface="Century Gothic" panose="020B0502020202020204" pitchFamily="34" charset="0"/>
                <a:cs typeface="Times New Roman"/>
              </a:rPr>
              <a:t>bir</a:t>
            </a:r>
            <a:r>
              <a:rPr lang="en-US" sz="1900"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olayın</a:t>
            </a:r>
            <a:r>
              <a:rPr lang="en-US" sz="1900" spc="-5"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varlığı</a:t>
            </a:r>
            <a:r>
              <a:rPr lang="en-US" sz="1900" spc="-5" dirty="0">
                <a:solidFill>
                  <a:schemeClr val="bg1">
                    <a:lumMod val="95000"/>
                    <a:lumOff val="5000"/>
                  </a:schemeClr>
                </a:solidFill>
                <a:latin typeface="Century Gothic" panose="020B0502020202020204" pitchFamily="34" charset="0"/>
                <a:cs typeface="Times New Roman"/>
              </a:rPr>
              <a:t> </a:t>
            </a:r>
            <a:r>
              <a:rPr lang="en-US" sz="1900" dirty="0" err="1">
                <a:solidFill>
                  <a:schemeClr val="bg1">
                    <a:lumMod val="95000"/>
                    <a:lumOff val="5000"/>
                  </a:schemeClr>
                </a:solidFill>
                <a:latin typeface="Century Gothic" panose="020B0502020202020204" pitchFamily="34" charset="0"/>
                <a:cs typeface="Times New Roman"/>
              </a:rPr>
              <a:t>konusunda</a:t>
            </a:r>
            <a:r>
              <a:rPr lang="en-US" sz="1900"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bilgilendirme</a:t>
            </a:r>
            <a:r>
              <a:rPr lang="en-US" sz="1900" spc="-5"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amacıyla</a:t>
            </a:r>
            <a:r>
              <a:rPr lang="en-US" sz="1900" spc="-5"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duvarlara</a:t>
            </a:r>
            <a:r>
              <a:rPr lang="en-US" sz="1900" spc="-5"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asılan</a:t>
            </a:r>
            <a:r>
              <a:rPr lang="en-US" sz="1900" spc="-5"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yapıştırılan</a:t>
            </a:r>
            <a:r>
              <a:rPr lang="en-US" sz="1900" spc="-5"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sanatsal</a:t>
            </a:r>
            <a:r>
              <a:rPr lang="en-US" sz="1900" spc="-5"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kaygı</a:t>
            </a:r>
            <a:r>
              <a:rPr lang="en-US" sz="1900" spc="-5"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taşıyan</a:t>
            </a:r>
            <a:r>
              <a:rPr lang="en-US" sz="1900" spc="-5"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resimli</a:t>
            </a:r>
            <a:r>
              <a:rPr lang="en-US" sz="1900" spc="-5"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yazı</a:t>
            </a:r>
            <a:r>
              <a:rPr lang="en-US" sz="1900" spc="-5" dirty="0">
                <a:solidFill>
                  <a:schemeClr val="bg1">
                    <a:lumMod val="95000"/>
                    <a:lumOff val="5000"/>
                  </a:schemeClr>
                </a:solidFill>
                <a:latin typeface="Century Gothic" panose="020B0502020202020204" pitchFamily="34" charset="0"/>
                <a:cs typeface="Times New Roman"/>
              </a:rPr>
              <a:t> </a:t>
            </a:r>
            <a:r>
              <a:rPr lang="en-US" sz="1900" spc="-10" dirty="0" err="1">
                <a:solidFill>
                  <a:schemeClr val="bg1">
                    <a:lumMod val="95000"/>
                    <a:lumOff val="5000"/>
                  </a:schemeClr>
                </a:solidFill>
                <a:latin typeface="Century Gothic" panose="020B0502020202020204" pitchFamily="34" charset="0"/>
                <a:cs typeface="Times New Roman"/>
              </a:rPr>
              <a:t>ve</a:t>
            </a:r>
            <a:r>
              <a:rPr lang="en-US" sz="1900" spc="-10" dirty="0">
                <a:solidFill>
                  <a:schemeClr val="bg1">
                    <a:lumMod val="95000"/>
                    <a:lumOff val="5000"/>
                  </a:schemeClr>
                </a:solidFill>
                <a:latin typeface="Century Gothic" panose="020B0502020202020204" pitchFamily="34" charset="0"/>
                <a:cs typeface="Times New Roman"/>
              </a:rPr>
              <a:t> </a:t>
            </a:r>
            <a:r>
              <a:rPr lang="en-US" sz="1900" dirty="0" err="1">
                <a:solidFill>
                  <a:schemeClr val="bg1">
                    <a:lumMod val="95000"/>
                    <a:lumOff val="5000"/>
                  </a:schemeClr>
                </a:solidFill>
                <a:latin typeface="Century Gothic" panose="020B0502020202020204" pitchFamily="34" charset="0"/>
                <a:cs typeface="Times New Roman"/>
              </a:rPr>
              <a:t>ilanlara</a:t>
            </a:r>
            <a:r>
              <a:rPr lang="en-US" sz="1900" dirty="0">
                <a:solidFill>
                  <a:schemeClr val="bg1">
                    <a:lumMod val="95000"/>
                    <a:lumOff val="5000"/>
                  </a:schemeClr>
                </a:solidFill>
                <a:latin typeface="Century Gothic" panose="020B0502020202020204" pitchFamily="34" charset="0"/>
                <a:cs typeface="Times New Roman"/>
              </a:rPr>
              <a:t> </a:t>
            </a:r>
            <a:r>
              <a:rPr lang="en-US" sz="1900" spc="-5" dirty="0" err="1">
                <a:solidFill>
                  <a:schemeClr val="bg1">
                    <a:lumMod val="95000"/>
                    <a:lumOff val="5000"/>
                  </a:schemeClr>
                </a:solidFill>
                <a:latin typeface="Century Gothic" panose="020B0502020202020204" pitchFamily="34" charset="0"/>
                <a:cs typeface="Times New Roman"/>
              </a:rPr>
              <a:t>afiş</a:t>
            </a:r>
            <a:r>
              <a:rPr lang="en-US" sz="1900" spc="-5" dirty="0">
                <a:solidFill>
                  <a:schemeClr val="bg1">
                    <a:lumMod val="95000"/>
                    <a:lumOff val="5000"/>
                  </a:schemeClr>
                </a:solidFill>
                <a:latin typeface="Century Gothic" panose="020B0502020202020204" pitchFamily="34" charset="0"/>
                <a:cs typeface="Times New Roman"/>
              </a:rPr>
              <a:t>  </a:t>
            </a:r>
            <a:r>
              <a:rPr lang="en-US" sz="1900" dirty="0" err="1">
                <a:solidFill>
                  <a:schemeClr val="bg1">
                    <a:lumMod val="95000"/>
                    <a:lumOff val="5000"/>
                  </a:schemeClr>
                </a:solidFill>
                <a:latin typeface="Century Gothic" panose="020B0502020202020204" pitchFamily="34" charset="0"/>
                <a:cs typeface="Times New Roman"/>
              </a:rPr>
              <a:t>denir</a:t>
            </a:r>
            <a:r>
              <a:rPr lang="en-US" sz="1900" dirty="0">
                <a:solidFill>
                  <a:schemeClr val="bg1">
                    <a:lumMod val="95000"/>
                    <a:lumOff val="5000"/>
                  </a:schemeClr>
                </a:solidFill>
                <a:latin typeface="Century Gothic" panose="020B0502020202020204" pitchFamily="34" charset="0"/>
                <a:cs typeface="Times New Roman"/>
              </a:rPr>
              <a:t>.</a:t>
            </a:r>
          </a:p>
          <a:p>
            <a:pPr>
              <a:lnSpc>
                <a:spcPct val="150000"/>
              </a:lnSpc>
            </a:pPr>
            <a:r>
              <a:rPr lang="en-TR" sz="1900" dirty="0">
                <a:solidFill>
                  <a:schemeClr val="bg1">
                    <a:lumMod val="95000"/>
                    <a:lumOff val="5000"/>
                  </a:schemeClr>
                </a:solidFill>
                <a:latin typeface="Century Gothic" panose="020B0502020202020204" pitchFamily="34" charset="0"/>
              </a:rPr>
              <a:t>Afiş bilgi verme, propaganda ya da reklam amacıyla kullanılan ve resimli ya da resimsiz bir metin içeren, kâğıttan ya da kumaştan yapılmış duvar ilanı anlamında kullanılmaktadır.</a:t>
            </a:r>
          </a:p>
          <a:p>
            <a:pPr>
              <a:lnSpc>
                <a:spcPct val="150000"/>
              </a:lnSpc>
            </a:pPr>
            <a:endParaRPr lang="en-US" sz="1900" dirty="0">
              <a:latin typeface="Times New Roman"/>
              <a:cs typeface="Times New Roman"/>
            </a:endParaRPr>
          </a:p>
          <a:p>
            <a:endParaRPr lang="en-TR" dirty="0"/>
          </a:p>
        </p:txBody>
      </p:sp>
    </p:spTree>
    <p:extLst>
      <p:ext uri="{BB962C8B-B14F-4D97-AF65-F5344CB8AC3E}">
        <p14:creationId xmlns:p14="http://schemas.microsoft.com/office/powerpoint/2010/main" val="2868521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719396-2B18-F34E-BD61-4710A3640694}"/>
              </a:ext>
            </a:extLst>
          </p:cNvPr>
          <p:cNvSpPr>
            <a:spLocks noGrp="1"/>
          </p:cNvSpPr>
          <p:nvPr>
            <p:ph idx="1"/>
          </p:nvPr>
        </p:nvSpPr>
        <p:spPr>
          <a:xfrm>
            <a:off x="739110" y="1346886"/>
            <a:ext cx="10888598" cy="5115698"/>
          </a:xfrm>
        </p:spPr>
        <p:txBody>
          <a:bodyPr>
            <a:normAutofit/>
          </a:bodyPr>
          <a:lstStyle/>
          <a:p>
            <a:pPr marL="0" indent="0">
              <a:lnSpc>
                <a:spcPct val="150000"/>
              </a:lnSpc>
              <a:buNone/>
            </a:pPr>
            <a:r>
              <a:rPr lang="en-US" sz="1800" dirty="0" err="1">
                <a:solidFill>
                  <a:schemeClr val="bg1"/>
                </a:solidFill>
                <a:latin typeface="Century Gothic" panose="020B0502020202020204" pitchFamily="34" charset="0"/>
              </a:rPr>
              <a:t>Afiş</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tanım</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olarak</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bir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haberi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bir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olayı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siyasal</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sosyal</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ekonomik</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sanatsal</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ve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kültürel</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açıdan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topluma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duyurmak</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amacıyla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değişik</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yüzeyler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üzerine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yapılan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ve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belirli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boyutlarda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köy</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kasaba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ve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şehirlerin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çeşitli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yerlerine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asılan</a:t>
            </a:r>
            <a:r>
              <a:rPr lang="en-US" sz="1800" dirty="0">
                <a:solidFill>
                  <a:schemeClr val="bg1"/>
                </a:solidFill>
                <a:latin typeface="Century Gothic" panose="020B0502020202020204" pitchFamily="34" charset="0"/>
              </a:rPr>
              <a:t> duyurulardır1. </a:t>
            </a:r>
            <a:r>
              <a:rPr lang="en-US" sz="1800" dirty="0" err="1">
                <a:solidFill>
                  <a:schemeClr val="bg1"/>
                </a:solidFill>
                <a:latin typeface="Century Gothic" panose="020B0502020202020204" pitchFamily="34" charset="0"/>
              </a:rPr>
              <a:t>Afiş</a:t>
            </a:r>
            <a:r>
              <a:rPr lang="en-US" sz="1800" dirty="0">
                <a:solidFill>
                  <a:schemeClr val="bg1"/>
                </a:solidFill>
                <a:latin typeface="Century Gothic" panose="020B0502020202020204" pitchFamily="34" charset="0"/>
              </a:rPr>
              <a:t> ilk </a:t>
            </a:r>
            <a:r>
              <a:rPr lang="en-US" sz="1800" dirty="0" err="1">
                <a:solidFill>
                  <a:schemeClr val="bg1"/>
                </a:solidFill>
                <a:latin typeface="Century Gothic" panose="020B0502020202020204" pitchFamily="34" charset="0"/>
              </a:rPr>
              <a:t>çağ</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toplumlarında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görülen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bir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sanattır</a:t>
            </a:r>
            <a:r>
              <a:rPr lang="en-US" sz="1800" dirty="0">
                <a:solidFill>
                  <a:schemeClr val="bg1"/>
                </a:solidFill>
                <a:latin typeface="Century Gothic" panose="020B0502020202020204" pitchFamily="34" charset="0"/>
              </a:rPr>
              <a:t>, M.Ö.4000 </a:t>
            </a:r>
            <a:r>
              <a:rPr lang="en-US" sz="1800" dirty="0" err="1">
                <a:solidFill>
                  <a:schemeClr val="bg1"/>
                </a:solidFill>
                <a:latin typeface="Century Gothic" panose="020B0502020202020204" pitchFamily="34" charset="0"/>
              </a:rPr>
              <a:t>yıllarında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Asur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ticaret</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kolonilerinin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Anadolu'daki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alışverişlerinde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mallarını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daha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iyi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tanıtmak</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ve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satmak</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amacıyla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kil</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tabletler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üzerine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çivi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yazıları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yazar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ve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halka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duyururlardı</a:t>
            </a:r>
            <a:r>
              <a:rPr lang="en-US" sz="1800" dirty="0">
                <a:solidFill>
                  <a:schemeClr val="bg1"/>
                </a:solidFill>
                <a:latin typeface="Century Gothic" panose="020B0502020202020204" pitchFamily="34" charset="0"/>
              </a:rPr>
              <a:t>. Bu </a:t>
            </a:r>
            <a:r>
              <a:rPr lang="en-US" sz="1800" dirty="0" err="1">
                <a:solidFill>
                  <a:schemeClr val="bg1"/>
                </a:solidFill>
                <a:latin typeface="Century Gothic" panose="020B0502020202020204" pitchFamily="34" charset="0"/>
              </a:rPr>
              <a:t>çalışmalar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afişin</a:t>
            </a:r>
            <a:r>
              <a:rPr lang="en-US" sz="1800" dirty="0">
                <a:solidFill>
                  <a:schemeClr val="bg1"/>
                </a:solidFill>
                <a:latin typeface="Century Gothic" panose="020B0502020202020204" pitchFamily="34" charset="0"/>
              </a:rPr>
              <a:t> ilk </a:t>
            </a:r>
            <a:r>
              <a:rPr lang="en-US" sz="1800" dirty="0" err="1">
                <a:solidFill>
                  <a:schemeClr val="bg1"/>
                </a:solidFill>
                <a:latin typeface="Century Gothic" panose="020B0502020202020204" pitchFamily="34" charset="0"/>
              </a:rPr>
              <a:t>örnekleri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sayılabilir</a:t>
            </a:r>
            <a:r>
              <a:rPr lang="en-US" sz="1800" dirty="0">
                <a:solidFill>
                  <a:schemeClr val="bg1"/>
                </a:solidFill>
                <a:latin typeface="Century Gothic" panose="020B0502020202020204" pitchFamily="34" charset="0"/>
              </a:rPr>
              <a:t>.</a:t>
            </a:r>
          </a:p>
          <a:p>
            <a:pPr marL="0" indent="0">
              <a:lnSpc>
                <a:spcPct val="150000"/>
              </a:lnSpc>
              <a:buNone/>
            </a:pPr>
            <a:endParaRPr lang="en-US" sz="1800" dirty="0">
              <a:solidFill>
                <a:schemeClr val="bg1"/>
              </a:solidFill>
              <a:latin typeface="Century Gothic" panose="020B0502020202020204" pitchFamily="34" charset="0"/>
            </a:endParaRPr>
          </a:p>
          <a:p>
            <a:pPr marL="0" indent="0">
              <a:buNone/>
            </a:pPr>
            <a:r>
              <a:rPr lang="en-US" sz="1800" dirty="0">
                <a:solidFill>
                  <a:schemeClr val="bg1"/>
                </a:solidFill>
                <a:latin typeface="Century Gothic" panose="020B0502020202020204" pitchFamily="34" charset="0"/>
              </a:rPr>
              <a:t>Roma </a:t>
            </a:r>
            <a:r>
              <a:rPr lang="en-US" sz="1800" dirty="0" err="1">
                <a:solidFill>
                  <a:schemeClr val="bg1"/>
                </a:solidFill>
                <a:latin typeface="Century Gothic" panose="020B0502020202020204" pitchFamily="34" charset="0"/>
              </a:rPr>
              <a:t>İmparatorluğu'nda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gladyatörlerin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savaşları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ve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sirk</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oyunları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gibi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gösterilir</a:t>
            </a:r>
            <a:r>
              <a:rPr lang="en-US" sz="1800" dirty="0">
                <a:solidFill>
                  <a:schemeClr val="bg1"/>
                </a:solidFill>
                <a:latin typeface="Century Gothic" panose="020B0502020202020204" pitchFamily="34" charset="0"/>
              </a:rPr>
              <a:t>.</a:t>
            </a:r>
          </a:p>
          <a:p>
            <a:pPr marL="0" indent="0">
              <a:buNone/>
            </a:pPr>
            <a:r>
              <a:rPr lang="en-US" sz="1800" dirty="0" err="1">
                <a:solidFill>
                  <a:schemeClr val="bg1"/>
                </a:solidFill>
                <a:latin typeface="Century Gothic" panose="020B0502020202020204" pitchFamily="34" charset="0"/>
              </a:rPr>
              <a:t>Tahtadan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yapılmış</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levhalara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yazılır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ve</a:t>
            </a:r>
            <a:r>
              <a:rPr lang="en-US" sz="1800" dirty="0">
                <a:solidFill>
                  <a:schemeClr val="bg1"/>
                </a:solidFill>
                <a:latin typeface="Century Gothic" panose="020B0502020202020204" pitchFamily="34" charset="0"/>
              </a:rPr>
              <a:t> Roma </a:t>
            </a:r>
            <a:r>
              <a:rPr lang="en-US" sz="1800" dirty="0" err="1">
                <a:solidFill>
                  <a:schemeClr val="bg1"/>
                </a:solidFill>
                <a:latin typeface="Century Gothic" panose="020B0502020202020204" pitchFamily="34" charset="0"/>
              </a:rPr>
              <a:t>sokaklarında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duvarlara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asılarak</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halka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duyuru</a:t>
            </a:r>
            <a:endParaRPr lang="en-US" sz="1800" dirty="0">
              <a:solidFill>
                <a:schemeClr val="bg1"/>
              </a:solidFill>
              <a:latin typeface="Century Gothic" panose="020B0502020202020204" pitchFamily="34" charset="0"/>
            </a:endParaRPr>
          </a:p>
          <a:p>
            <a:pPr marL="0" indent="0">
              <a:buNone/>
            </a:pPr>
            <a:r>
              <a:rPr lang="en-US" sz="1800" dirty="0" err="1">
                <a:solidFill>
                  <a:schemeClr val="bg1"/>
                </a:solidFill>
                <a:latin typeface="Century Gothic" panose="020B0502020202020204" pitchFamily="34" charset="0"/>
              </a:rPr>
              <a:t>yapılırdı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Bunlarda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afişin</a:t>
            </a:r>
            <a:r>
              <a:rPr lang="en-US" sz="1800" dirty="0">
                <a:solidFill>
                  <a:schemeClr val="bg1"/>
                </a:solidFill>
                <a:latin typeface="Century Gothic" panose="020B0502020202020204" pitchFamily="34" charset="0"/>
              </a:rPr>
              <a:t> Roma </a:t>
            </a:r>
            <a:r>
              <a:rPr lang="en-US" sz="1800" dirty="0" err="1">
                <a:solidFill>
                  <a:schemeClr val="bg1"/>
                </a:solidFill>
                <a:latin typeface="Century Gothic" panose="020B0502020202020204" pitchFamily="34" charset="0"/>
              </a:rPr>
              <a:t>dönemi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örnekleri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sayılabilir</a:t>
            </a:r>
            <a:r>
              <a:rPr lang="en-US" sz="1800" dirty="0">
                <a:solidFill>
                  <a:schemeClr val="bg1"/>
                </a:solidFill>
                <a:latin typeface="Century Gothic" panose="020B0502020202020204" pitchFamily="34" charset="0"/>
              </a:rPr>
              <a:t>.</a:t>
            </a:r>
          </a:p>
          <a:p>
            <a:pPr marL="0" indent="0">
              <a:lnSpc>
                <a:spcPct val="150000"/>
              </a:lnSpc>
              <a:buNone/>
            </a:pPr>
            <a:endParaRPr lang="en-US" sz="1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859637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719396-2B18-F34E-BD61-4710A3640694}"/>
              </a:ext>
            </a:extLst>
          </p:cNvPr>
          <p:cNvSpPr>
            <a:spLocks noGrp="1"/>
          </p:cNvSpPr>
          <p:nvPr>
            <p:ph idx="1"/>
          </p:nvPr>
        </p:nvSpPr>
        <p:spPr>
          <a:xfrm>
            <a:off x="739110" y="1346886"/>
            <a:ext cx="10888598" cy="5115698"/>
          </a:xfrm>
        </p:spPr>
        <p:txBody>
          <a:bodyPr>
            <a:normAutofit/>
          </a:bodyPr>
          <a:lstStyle/>
          <a:p>
            <a:pPr marL="0" indent="0">
              <a:lnSpc>
                <a:spcPct val="150000"/>
              </a:lnSpc>
              <a:buNone/>
            </a:pPr>
            <a:r>
              <a:rPr lang="en-US" sz="1800" dirty="0" err="1">
                <a:solidFill>
                  <a:schemeClr val="bg1"/>
                </a:solidFill>
                <a:latin typeface="Century Gothic" panose="020B0502020202020204" pitchFamily="34" charset="0"/>
              </a:rPr>
              <a:t>Bugünküanlamda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bilinen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en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eski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afiş</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Fransa'nın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başkenti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Paris'teki</a:t>
            </a:r>
            <a:r>
              <a:rPr lang="en-US" sz="1800" dirty="0">
                <a:solidFill>
                  <a:schemeClr val="bg1"/>
                </a:solidFill>
                <a:latin typeface="Century Gothic" panose="020B0502020202020204" pitchFamily="34" charset="0"/>
              </a:rPr>
              <a:t> Notre Dame de Saint Flour </a:t>
            </a:r>
            <a:r>
              <a:rPr lang="en-US" sz="1800" dirty="0" err="1">
                <a:solidFill>
                  <a:schemeClr val="bg1"/>
                </a:solidFill>
                <a:latin typeface="Century Gothic" panose="020B0502020202020204" pitchFamily="34" charset="0"/>
              </a:rPr>
              <a:t>Psikoposluğuna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bağlı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kiliselerin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kapılarından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yardım</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toplama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izni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ile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ilgilidir</a:t>
            </a:r>
            <a:r>
              <a:rPr lang="en-US" sz="1800" dirty="0">
                <a:solidFill>
                  <a:schemeClr val="bg1"/>
                </a:solidFill>
                <a:latin typeface="Century Gothic" panose="020B0502020202020204" pitchFamily="34" charset="0"/>
              </a:rPr>
              <a:t>. 1881 </a:t>
            </a:r>
            <a:r>
              <a:rPr lang="en-US" sz="1800" dirty="0" err="1">
                <a:solidFill>
                  <a:schemeClr val="bg1"/>
                </a:solidFill>
                <a:latin typeface="Century Gothic" panose="020B0502020202020204" pitchFamily="34" charset="0"/>
              </a:rPr>
              <a:t>yılında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Fransa'da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çıkan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basın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özgürlüğu</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ile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ilgili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yasanın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afişlerle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ilgili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kararında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resmi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ilanlar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için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ayrılan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alanlar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ve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kilise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dışında</a:t>
            </a:r>
            <a:r>
              <a:rPr lang="en-US" sz="1800" dirty="0">
                <a:solidFill>
                  <a:schemeClr val="bg1"/>
                </a:solidFill>
                <a:latin typeface="Century Gothic" panose="020B0502020202020204" pitchFamily="34" charset="0"/>
              </a:rPr>
              <a:t> her </a:t>
            </a:r>
            <a:r>
              <a:rPr lang="en-US" sz="1800" dirty="0" err="1">
                <a:solidFill>
                  <a:schemeClr val="bg1"/>
                </a:solidFill>
                <a:latin typeface="Century Gothic" panose="020B0502020202020204" pitchFamily="34" charset="0"/>
              </a:rPr>
              <a:t>yere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asılabileceğine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izin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vermesidir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Fransa’da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kültürel</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hareketlerle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gelişme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gösteren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afiş</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sanatı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sanayi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devrimi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ile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birlikte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yeni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bir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anlayış</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kazanmış</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çok</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sayıda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üretilen</a:t>
            </a:r>
            <a:r>
              <a:rPr lang="en-US" sz="1800" dirty="0">
                <a:solidFill>
                  <a:schemeClr val="bg1"/>
                </a:solidFill>
                <a:latin typeface="Century Gothic" panose="020B0502020202020204" pitchFamily="34" charset="0"/>
              </a:rPr>
              <a:t> mal </a:t>
            </a:r>
            <a:r>
              <a:rPr lang="en-US" sz="1800" dirty="0" err="1">
                <a:solidFill>
                  <a:schemeClr val="bg1"/>
                </a:solidFill>
                <a:latin typeface="Century Gothic" panose="020B0502020202020204" pitchFamily="34" charset="0"/>
              </a:rPr>
              <a:t>ve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hizmetlerin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tüketicilere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sunulmasında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etkili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bir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tanıtım</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aracı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olmuştur</a:t>
            </a:r>
            <a:r>
              <a:rPr lang="en-US" sz="1800" dirty="0">
                <a:solidFill>
                  <a:schemeClr val="bg1"/>
                </a:solidFill>
                <a:latin typeface="Century Gothic" panose="020B0502020202020204" pitchFamily="34" charset="0"/>
              </a:rPr>
              <a:t>. Bu </a:t>
            </a:r>
            <a:r>
              <a:rPr lang="en-US" sz="1800" dirty="0" err="1">
                <a:solidFill>
                  <a:schemeClr val="bg1"/>
                </a:solidFill>
                <a:latin typeface="Century Gothic" panose="020B0502020202020204" pitchFamily="34" charset="0"/>
              </a:rPr>
              <a:t>dönemin</a:t>
            </a:r>
            <a:r>
              <a:rPr lang="en-US" sz="1800" dirty="0">
                <a:solidFill>
                  <a:schemeClr val="bg1"/>
                </a:solidFill>
                <a:latin typeface="Century Gothic" panose="020B0502020202020204" pitchFamily="34" charset="0"/>
              </a:rPr>
              <a:t> Arts and Crafts </a:t>
            </a:r>
            <a:r>
              <a:rPr lang="en-US" sz="1800" dirty="0" err="1">
                <a:solidFill>
                  <a:schemeClr val="bg1"/>
                </a:solidFill>
                <a:latin typeface="Century Gothic" panose="020B0502020202020204" pitchFamily="34" charset="0"/>
              </a:rPr>
              <a:t>sanat</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hareketleri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afişin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gelişiminde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önemli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rol</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oynamıştır</a:t>
            </a:r>
            <a:r>
              <a:rPr lang="en-US" sz="1800" dirty="0">
                <a:solidFill>
                  <a:schemeClr val="bg1"/>
                </a:solidFill>
                <a:latin typeface="Century Gothic" panose="020B0502020202020204" pitchFamily="34" charset="0"/>
              </a:rPr>
              <a:t>.</a:t>
            </a:r>
          </a:p>
        </p:txBody>
      </p:sp>
    </p:spTree>
    <p:extLst>
      <p:ext uri="{BB962C8B-B14F-4D97-AF65-F5344CB8AC3E}">
        <p14:creationId xmlns:p14="http://schemas.microsoft.com/office/powerpoint/2010/main" val="838517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719396-2B18-F34E-BD61-4710A3640694}"/>
              </a:ext>
            </a:extLst>
          </p:cNvPr>
          <p:cNvSpPr>
            <a:spLocks noGrp="1"/>
          </p:cNvSpPr>
          <p:nvPr>
            <p:ph idx="1"/>
          </p:nvPr>
        </p:nvSpPr>
        <p:spPr>
          <a:xfrm>
            <a:off x="823957" y="1124465"/>
            <a:ext cx="5181428" cy="4609069"/>
          </a:xfrm>
        </p:spPr>
        <p:txBody>
          <a:bodyPr>
            <a:normAutofit/>
          </a:bodyPr>
          <a:lstStyle/>
          <a:p>
            <a:pPr marL="0" indent="0">
              <a:lnSpc>
                <a:spcPct val="150000"/>
              </a:lnSpc>
              <a:buNone/>
            </a:pPr>
            <a:r>
              <a:rPr lang="en-US" sz="1800" dirty="0" err="1">
                <a:solidFill>
                  <a:schemeClr val="bg1"/>
                </a:solidFill>
                <a:latin typeface="Century Gothic" panose="020B0502020202020204" pitchFamily="34" charset="0"/>
              </a:rPr>
              <a:t>Afiş</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sanatının</a:t>
            </a:r>
            <a:r>
              <a:rPr lang="en-US" sz="1800" dirty="0">
                <a:solidFill>
                  <a:schemeClr val="bg1"/>
                </a:solidFill>
                <a:latin typeface="Century Gothic" panose="020B0502020202020204" pitchFamily="34" charset="0"/>
              </a:rPr>
              <a:t> ilk </a:t>
            </a:r>
            <a:r>
              <a:rPr lang="en-US" sz="1800" dirty="0" err="1">
                <a:solidFill>
                  <a:schemeClr val="bg1"/>
                </a:solidFill>
                <a:latin typeface="Century Gothic" panose="020B0502020202020204" pitchFamily="34" charset="0"/>
              </a:rPr>
              <a:t>çağdaş</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temsilcisi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Fransız</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sanatçı</a:t>
            </a:r>
            <a:r>
              <a:rPr lang="en-US" sz="1800" dirty="0">
                <a:solidFill>
                  <a:schemeClr val="bg1"/>
                </a:solidFill>
                <a:latin typeface="Century Gothic" panose="020B0502020202020204" pitchFamily="34" charset="0"/>
              </a:rPr>
              <a:t>, Jules </a:t>
            </a:r>
            <a:r>
              <a:rPr lang="en-US" sz="1800" dirty="0" err="1">
                <a:solidFill>
                  <a:schemeClr val="bg1"/>
                </a:solidFill>
                <a:latin typeface="Century Gothic" panose="020B0502020202020204" pitchFamily="34" charset="0"/>
              </a:rPr>
              <a:t>Cheret'ttir</a:t>
            </a:r>
            <a:r>
              <a:rPr lang="en-US" sz="1800" dirty="0">
                <a:solidFill>
                  <a:schemeClr val="bg1"/>
                </a:solidFill>
                <a:latin typeface="Century Gothic" panose="020B0502020202020204" pitchFamily="34" charset="0"/>
              </a:rPr>
              <a:t>. (1836-1933) </a:t>
            </a:r>
            <a:r>
              <a:rPr lang="en-US" sz="1800" dirty="0" err="1">
                <a:solidFill>
                  <a:schemeClr val="bg1"/>
                </a:solidFill>
                <a:latin typeface="Century Gothic" panose="020B0502020202020204" pitchFamily="34" charset="0"/>
              </a:rPr>
              <a:t>Daha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çok</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kadın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figürlerinin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yer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aldığı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Paris'in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eğlenceli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dünyasını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eserlerine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taşımıştır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Büyük</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renkli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afişler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tasarlamıştır</a:t>
            </a:r>
            <a:r>
              <a:rPr lang="en-US" sz="1800" dirty="0">
                <a:solidFill>
                  <a:schemeClr val="bg1"/>
                </a:solidFill>
                <a:latin typeface="Century Gothic" panose="020B0502020202020204" pitchFamily="34" charset="0"/>
              </a:rPr>
              <a:t>. Bu </a:t>
            </a:r>
            <a:r>
              <a:rPr lang="en-US" sz="1800" dirty="0" err="1">
                <a:solidFill>
                  <a:schemeClr val="bg1"/>
                </a:solidFill>
                <a:latin typeface="Century Gothic" panose="020B0502020202020204" pitchFamily="34" charset="0"/>
              </a:rPr>
              <a:t>dönemin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önemli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sanatçılarından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birisi</a:t>
            </a:r>
            <a:r>
              <a:rPr lang="en-US" sz="1800" dirty="0">
                <a:solidFill>
                  <a:schemeClr val="bg1"/>
                </a:solidFill>
                <a:latin typeface="Century Gothic" panose="020B0502020202020204" pitchFamily="34" charset="0"/>
              </a:rPr>
              <a:t> de, Henri de Toulouse </a:t>
            </a:r>
            <a:r>
              <a:rPr lang="en-US" sz="1800" dirty="0" err="1">
                <a:solidFill>
                  <a:schemeClr val="bg1"/>
                </a:solidFill>
                <a:latin typeface="Century Gothic" panose="020B0502020202020204" pitchFamily="34" charset="0"/>
              </a:rPr>
              <a:t>Lautrec'tir</a:t>
            </a:r>
            <a:r>
              <a:rPr lang="en-US" sz="1800" dirty="0">
                <a:solidFill>
                  <a:schemeClr val="bg1"/>
                </a:solidFill>
                <a:latin typeface="Century Gothic" panose="020B0502020202020204" pitchFamily="34" charset="0"/>
              </a:rPr>
              <a:t> (1864-1901). </a:t>
            </a:r>
            <a:r>
              <a:rPr lang="en-US" sz="1800" dirty="0" err="1">
                <a:solidFill>
                  <a:schemeClr val="bg1"/>
                </a:solidFill>
                <a:latin typeface="Century Gothic" panose="020B0502020202020204" pitchFamily="34" charset="0"/>
              </a:rPr>
              <a:t>Paris'in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renkli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gece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hayatını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afişlerine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konu</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seçmesi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ve</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yazıyla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resmi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bir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arada</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kullanması</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açısından</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önemli</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bir</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yenilik</a:t>
            </a:r>
            <a:r>
              <a:rPr lang="en-US" sz="1800" dirty="0">
                <a:solidFill>
                  <a:schemeClr val="bg1"/>
                </a:solidFill>
                <a:latin typeface="Century Gothic" panose="020B0502020202020204" pitchFamily="34" charset="0"/>
              </a:rPr>
              <a:t> </a:t>
            </a:r>
            <a:r>
              <a:rPr lang="en-US" sz="1800" dirty="0" err="1">
                <a:solidFill>
                  <a:schemeClr val="bg1"/>
                </a:solidFill>
                <a:latin typeface="Century Gothic" panose="020B0502020202020204" pitchFamily="34" charset="0"/>
              </a:rPr>
              <a:t>getirmiştir</a:t>
            </a:r>
            <a:endParaRPr lang="en-US" sz="1800" dirty="0">
              <a:solidFill>
                <a:schemeClr val="bg1"/>
              </a:solidFill>
              <a:latin typeface="Century Gothic" panose="020B0502020202020204" pitchFamily="34" charset="0"/>
            </a:endParaRPr>
          </a:p>
        </p:txBody>
      </p:sp>
      <p:pic>
        <p:nvPicPr>
          <p:cNvPr id="4" name="Picture 3">
            <a:extLst>
              <a:ext uri="{FF2B5EF4-FFF2-40B4-BE49-F238E27FC236}">
                <a16:creationId xmlns:a16="http://schemas.microsoft.com/office/drawing/2014/main" id="{E8C8CE97-2BA3-9B4A-A0F6-2F0EAF30B06F}"/>
              </a:ext>
            </a:extLst>
          </p:cNvPr>
          <p:cNvPicPr>
            <a:picLocks noChangeAspect="1"/>
          </p:cNvPicPr>
          <p:nvPr/>
        </p:nvPicPr>
        <p:blipFill>
          <a:blip r:embed="rId3"/>
          <a:stretch>
            <a:fillRect/>
          </a:stretch>
        </p:blipFill>
        <p:spPr>
          <a:xfrm>
            <a:off x="7376985" y="439278"/>
            <a:ext cx="4176412" cy="5979444"/>
          </a:xfrm>
          <a:prstGeom prst="rect">
            <a:avLst/>
          </a:prstGeom>
        </p:spPr>
      </p:pic>
    </p:spTree>
    <p:extLst>
      <p:ext uri="{BB962C8B-B14F-4D97-AF65-F5344CB8AC3E}">
        <p14:creationId xmlns:p14="http://schemas.microsoft.com/office/powerpoint/2010/main" val="3057337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3902F7B1-C8A9-314C-9862-EAEF95055D5A}"/>
              </a:ext>
            </a:extLst>
          </p:cNvPr>
          <p:cNvSpPr txBox="1">
            <a:spLocks/>
          </p:cNvSpPr>
          <p:nvPr/>
        </p:nvSpPr>
        <p:spPr>
          <a:xfrm>
            <a:off x="647370" y="627037"/>
            <a:ext cx="10708490" cy="5603926"/>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12700">
              <a:lnSpc>
                <a:spcPct val="170000"/>
              </a:lnSpc>
            </a:pPr>
            <a:r>
              <a:rPr lang="en-US" sz="4400" b="1" spc="-5" dirty="0" err="1">
                <a:solidFill>
                  <a:schemeClr val="bg1">
                    <a:lumMod val="95000"/>
                    <a:lumOff val="5000"/>
                  </a:schemeClr>
                </a:solidFill>
                <a:latin typeface="Century Gothic" panose="020B0502020202020204" pitchFamily="34" charset="0"/>
                <a:cs typeface="Times New Roman"/>
              </a:rPr>
              <a:t>Grafik</a:t>
            </a:r>
            <a:r>
              <a:rPr lang="en-US" sz="4400" b="1" spc="-5" dirty="0">
                <a:solidFill>
                  <a:schemeClr val="bg1">
                    <a:lumMod val="95000"/>
                    <a:lumOff val="5000"/>
                  </a:schemeClr>
                </a:solidFill>
                <a:latin typeface="Century Gothic" panose="020B0502020202020204" pitchFamily="34" charset="0"/>
                <a:cs typeface="Times New Roman"/>
              </a:rPr>
              <a:t> </a:t>
            </a:r>
            <a:r>
              <a:rPr lang="en-US" sz="4400" b="1" spc="-5" dirty="0" err="1">
                <a:solidFill>
                  <a:schemeClr val="bg1">
                    <a:lumMod val="95000"/>
                    <a:lumOff val="5000"/>
                  </a:schemeClr>
                </a:solidFill>
                <a:latin typeface="Century Gothic" panose="020B0502020202020204" pitchFamily="34" charset="0"/>
                <a:cs typeface="Times New Roman"/>
              </a:rPr>
              <a:t>sanatındaki</a:t>
            </a:r>
            <a:r>
              <a:rPr lang="en-US" sz="4400" b="1" spc="-5" dirty="0">
                <a:solidFill>
                  <a:schemeClr val="bg1">
                    <a:lumMod val="95000"/>
                    <a:lumOff val="5000"/>
                  </a:schemeClr>
                </a:solidFill>
                <a:latin typeface="Century Gothic" panose="020B0502020202020204" pitchFamily="34" charset="0"/>
                <a:cs typeface="Times New Roman"/>
              </a:rPr>
              <a:t> </a:t>
            </a:r>
            <a:r>
              <a:rPr lang="en-US" sz="4400" b="1" dirty="0" err="1">
                <a:solidFill>
                  <a:schemeClr val="bg1">
                    <a:lumMod val="95000"/>
                    <a:lumOff val="5000"/>
                  </a:schemeClr>
                </a:solidFill>
                <a:latin typeface="Century Gothic" panose="020B0502020202020204" pitchFamily="34" charset="0"/>
                <a:cs typeface="Times New Roman"/>
              </a:rPr>
              <a:t>Afişin</a:t>
            </a:r>
            <a:r>
              <a:rPr lang="en-US" sz="4400" b="1" dirty="0">
                <a:solidFill>
                  <a:schemeClr val="bg1">
                    <a:lumMod val="95000"/>
                    <a:lumOff val="5000"/>
                  </a:schemeClr>
                </a:solidFill>
                <a:latin typeface="Century Gothic" panose="020B0502020202020204" pitchFamily="34" charset="0"/>
                <a:cs typeface="Times New Roman"/>
              </a:rPr>
              <a:t> </a:t>
            </a:r>
            <a:r>
              <a:rPr lang="en-US" sz="4400" b="1" spc="-10" dirty="0" err="1">
                <a:solidFill>
                  <a:schemeClr val="bg1">
                    <a:lumMod val="95000"/>
                    <a:lumOff val="5000"/>
                  </a:schemeClr>
                </a:solidFill>
                <a:latin typeface="Century Gothic" panose="020B0502020202020204" pitchFamily="34" charset="0"/>
                <a:cs typeface="Times New Roman"/>
              </a:rPr>
              <a:t>Yeri</a:t>
            </a:r>
            <a:r>
              <a:rPr lang="en-US" sz="4400" b="1" spc="-10" dirty="0">
                <a:solidFill>
                  <a:schemeClr val="bg1">
                    <a:lumMod val="95000"/>
                    <a:lumOff val="5000"/>
                  </a:schemeClr>
                </a:solidFill>
                <a:latin typeface="Century Gothic" panose="020B0502020202020204" pitchFamily="34" charset="0"/>
                <a:cs typeface="Times New Roman"/>
              </a:rPr>
              <a:t> </a:t>
            </a:r>
            <a:r>
              <a:rPr lang="en-US" sz="4400" b="1" dirty="0" err="1">
                <a:solidFill>
                  <a:schemeClr val="bg1">
                    <a:lumMod val="95000"/>
                    <a:lumOff val="5000"/>
                  </a:schemeClr>
                </a:solidFill>
                <a:latin typeface="Century Gothic" panose="020B0502020202020204" pitchFamily="34" charset="0"/>
                <a:cs typeface="Times New Roman"/>
              </a:rPr>
              <a:t>ve</a:t>
            </a:r>
            <a:r>
              <a:rPr lang="en-US" sz="4400" b="1" spc="-10" dirty="0">
                <a:solidFill>
                  <a:schemeClr val="bg1">
                    <a:lumMod val="95000"/>
                    <a:lumOff val="5000"/>
                  </a:schemeClr>
                </a:solidFill>
                <a:latin typeface="Century Gothic" panose="020B0502020202020204" pitchFamily="34" charset="0"/>
                <a:cs typeface="Times New Roman"/>
              </a:rPr>
              <a:t> </a:t>
            </a:r>
            <a:r>
              <a:rPr lang="en-US" sz="4400" b="1" dirty="0" err="1">
                <a:solidFill>
                  <a:schemeClr val="bg1">
                    <a:lumMod val="95000"/>
                    <a:lumOff val="5000"/>
                  </a:schemeClr>
                </a:solidFill>
                <a:latin typeface="Century Gothic" panose="020B0502020202020204" pitchFamily="34" charset="0"/>
                <a:cs typeface="Times New Roman"/>
              </a:rPr>
              <a:t>Önemi</a:t>
            </a:r>
            <a:endParaRPr lang="en-US" sz="4400" dirty="0">
              <a:solidFill>
                <a:schemeClr val="bg1">
                  <a:lumMod val="95000"/>
                  <a:lumOff val="5000"/>
                </a:schemeClr>
              </a:solidFill>
              <a:latin typeface="Century Gothic" panose="020B0502020202020204" pitchFamily="34" charset="0"/>
              <a:cs typeface="Times New Roman"/>
            </a:endParaRPr>
          </a:p>
          <a:p>
            <a:pPr>
              <a:lnSpc>
                <a:spcPct val="170000"/>
              </a:lnSpc>
              <a:spcBef>
                <a:spcPts val="40"/>
              </a:spcBef>
            </a:pPr>
            <a:endParaRPr lang="en-US" sz="2900" dirty="0">
              <a:solidFill>
                <a:schemeClr val="bg1">
                  <a:lumMod val="95000"/>
                  <a:lumOff val="5000"/>
                </a:schemeClr>
              </a:solidFill>
              <a:latin typeface="Century Gothic" panose="020B0502020202020204" pitchFamily="34" charset="0"/>
              <a:cs typeface="Times New Roman"/>
            </a:endParaRPr>
          </a:p>
          <a:p>
            <a:pPr marL="12700" marR="5080" indent="359410" algn="just">
              <a:lnSpc>
                <a:spcPct val="170000"/>
              </a:lnSpc>
            </a:pP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Afişler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a:solidFill>
                  <a:schemeClr val="bg1">
                    <a:lumMod val="95000"/>
                    <a:lumOff val="5000"/>
                  </a:schemeClr>
                </a:solidFill>
                <a:latin typeface="Century Gothic" panose="020B0502020202020204" pitchFamily="34" charset="0"/>
                <a:cs typeface="Arial" panose="020B0604020202020204" pitchFamily="34" charset="0"/>
              </a:rPr>
              <a:t>hem </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belli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bir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konuda</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belge</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değerindedir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hem </a:t>
            </a:r>
            <a:r>
              <a:rPr lang="en-US" sz="3300" dirty="0">
                <a:solidFill>
                  <a:schemeClr val="bg1">
                    <a:lumMod val="95000"/>
                    <a:lumOff val="5000"/>
                  </a:schemeClr>
                </a:solidFill>
                <a:latin typeface="Century Gothic" panose="020B0502020202020204" pitchFamily="34" charset="0"/>
                <a:cs typeface="Arial" panose="020B0604020202020204" pitchFamily="34" charset="0"/>
              </a:rPr>
              <a:t>de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renkli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düzen</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10" dirty="0" err="1">
                <a:solidFill>
                  <a:schemeClr val="bg1">
                    <a:lumMod val="95000"/>
                    <a:lumOff val="5000"/>
                  </a:schemeClr>
                </a:solidFill>
                <a:latin typeface="Century Gothic" panose="020B0502020202020204" pitchFamily="34" charset="0"/>
                <a:cs typeface="Arial" panose="020B0604020202020204" pitchFamily="34" charset="0"/>
              </a:rPr>
              <a:t>ve</a:t>
            </a:r>
            <a:r>
              <a:rPr lang="en-US" sz="3300" spc="-1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istifiyle</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estetik</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değer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taşır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Afişin</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gelişimi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a:solidFill>
                  <a:schemeClr val="bg1">
                    <a:lumMod val="95000"/>
                    <a:lumOff val="5000"/>
                  </a:schemeClr>
                </a:solidFill>
                <a:latin typeface="Century Gothic" panose="020B0502020202020204" pitchFamily="34" charset="0"/>
                <a:cs typeface="Arial" panose="020B0604020202020204" pitchFamily="34" charset="0"/>
              </a:rPr>
              <a:t>19.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yüzyılda</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olmuştur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Önce</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yazı</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ile</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resim</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taş</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baskısı</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ile</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err="1">
                <a:solidFill>
                  <a:schemeClr val="bg1">
                    <a:lumMod val="95000"/>
                    <a:lumOff val="5000"/>
                  </a:schemeClr>
                </a:solidFill>
                <a:latin typeface="Century Gothic" panose="020B0502020202020204" pitchFamily="34" charset="0"/>
                <a:cs typeface="Arial" panose="020B0604020202020204" pitchFamily="34" charset="0"/>
              </a:rPr>
              <a:t>bir</a:t>
            </a:r>
            <a:r>
              <a:rPr lang="en-US" sz="3300"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err="1">
                <a:solidFill>
                  <a:schemeClr val="bg1">
                    <a:lumMod val="95000"/>
                    <a:lumOff val="5000"/>
                  </a:schemeClr>
                </a:solidFill>
                <a:latin typeface="Century Gothic" panose="020B0502020202020204" pitchFamily="34" charset="0"/>
                <a:cs typeface="Arial" panose="020B0604020202020204" pitchFamily="34" charset="0"/>
              </a:rPr>
              <a:t>araya</a:t>
            </a:r>
            <a:r>
              <a:rPr lang="en-US" sz="330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geldi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Daha</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sonra</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a:solidFill>
                  <a:schemeClr val="bg1">
                    <a:lumMod val="95000"/>
                    <a:lumOff val="5000"/>
                  </a:schemeClr>
                </a:solidFill>
                <a:latin typeface="Century Gothic" panose="020B0502020202020204" pitchFamily="34" charset="0"/>
                <a:cs typeface="Arial" panose="020B0604020202020204" pitchFamily="34" charset="0"/>
              </a:rPr>
              <a:t>da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renkli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err="1">
                <a:solidFill>
                  <a:schemeClr val="bg1">
                    <a:lumMod val="95000"/>
                    <a:lumOff val="5000"/>
                  </a:schemeClr>
                </a:solidFill>
                <a:latin typeface="Century Gothic" panose="020B0502020202020204" pitchFamily="34" charset="0"/>
                <a:cs typeface="Arial" panose="020B0604020202020204" pitchFamily="34" charset="0"/>
              </a:rPr>
              <a:t>taş</a:t>
            </a:r>
            <a:r>
              <a:rPr lang="en-US" sz="330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baskı</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ile</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bunlar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renklendi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10" dirty="0" err="1">
                <a:solidFill>
                  <a:schemeClr val="bg1">
                    <a:lumMod val="95000"/>
                    <a:lumOff val="5000"/>
                  </a:schemeClr>
                </a:solidFill>
                <a:latin typeface="Century Gothic" panose="020B0502020202020204" pitchFamily="34" charset="0"/>
                <a:cs typeface="Arial" panose="020B0604020202020204" pitchFamily="34" charset="0"/>
              </a:rPr>
              <a:t>ve</a:t>
            </a:r>
            <a:r>
              <a:rPr lang="en-US" sz="3300" spc="-1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çoğaltılabildi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10" dirty="0" err="1">
                <a:solidFill>
                  <a:schemeClr val="bg1">
                    <a:lumMod val="95000"/>
                    <a:lumOff val="5000"/>
                  </a:schemeClr>
                </a:solidFill>
                <a:latin typeface="Century Gothic" panose="020B0502020202020204" pitchFamily="34" charset="0"/>
                <a:cs typeface="Arial" panose="020B0604020202020204" pitchFamily="34" charset="0"/>
              </a:rPr>
              <a:t>Ayrıca</a:t>
            </a:r>
            <a:r>
              <a:rPr lang="en-US" sz="3300" spc="-1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ekonomideki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gelişmeler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işi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hızlandırdı</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Bu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arada</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afiş</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estetiğini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geliştirdi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ayrı</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bir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sanat</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türü</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err="1">
                <a:solidFill>
                  <a:schemeClr val="bg1">
                    <a:lumMod val="95000"/>
                    <a:lumOff val="5000"/>
                  </a:schemeClr>
                </a:solidFill>
                <a:latin typeface="Century Gothic" panose="020B0502020202020204" pitchFamily="34" charset="0"/>
                <a:cs typeface="Arial" panose="020B0604020202020204" pitchFamily="34" charset="0"/>
              </a:rPr>
              <a:t>oldu</a:t>
            </a:r>
            <a:r>
              <a:rPr lang="en-US" sz="330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Sanatçılar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10" dirty="0">
                <a:solidFill>
                  <a:schemeClr val="bg1">
                    <a:lumMod val="95000"/>
                    <a:lumOff val="5000"/>
                  </a:schemeClr>
                </a:solidFill>
                <a:latin typeface="Century Gothic" panose="020B0502020202020204" pitchFamily="34" charset="0"/>
                <a:cs typeface="Arial" panose="020B0604020202020204" pitchFamily="34" charset="0"/>
              </a:rPr>
              <a:t>da </a:t>
            </a:r>
            <a:r>
              <a:rPr lang="en-US" sz="3300" dirty="0" err="1">
                <a:solidFill>
                  <a:schemeClr val="bg1">
                    <a:lumMod val="95000"/>
                    <a:lumOff val="5000"/>
                  </a:schemeClr>
                </a:solidFill>
                <a:latin typeface="Century Gothic" panose="020B0502020202020204" pitchFamily="34" charset="0"/>
                <a:cs typeface="Arial" panose="020B0604020202020204" pitchFamily="34" charset="0"/>
              </a:rPr>
              <a:t>buna</a:t>
            </a:r>
            <a:r>
              <a:rPr lang="en-US" sz="330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büyük</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err="1">
                <a:solidFill>
                  <a:schemeClr val="bg1">
                    <a:lumMod val="95000"/>
                    <a:lumOff val="5000"/>
                  </a:schemeClr>
                </a:solidFill>
                <a:latin typeface="Century Gothic" panose="020B0502020202020204" pitchFamily="34" charset="0"/>
                <a:cs typeface="Arial" panose="020B0604020202020204" pitchFamily="34" charset="0"/>
              </a:rPr>
              <a:t>ilgi</a:t>
            </a:r>
            <a:r>
              <a:rPr lang="en-US" sz="330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gösterdiler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Manet </a:t>
            </a:r>
            <a:r>
              <a:rPr lang="en-US" sz="3300" dirty="0">
                <a:solidFill>
                  <a:schemeClr val="bg1">
                    <a:lumMod val="95000"/>
                    <a:lumOff val="5000"/>
                  </a:schemeClr>
                </a:solidFill>
                <a:latin typeface="Century Gothic" panose="020B0502020202020204" pitchFamily="34" charset="0"/>
                <a:cs typeface="Arial" panose="020B0604020202020204" pitchFamily="34" charset="0"/>
              </a:rPr>
              <a:t>Bonnard, </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Henri </a:t>
            </a:r>
            <a:r>
              <a:rPr lang="en-US" sz="3300" spc="-10" dirty="0">
                <a:solidFill>
                  <a:schemeClr val="bg1">
                    <a:lumMod val="95000"/>
                    <a:lumOff val="5000"/>
                  </a:schemeClr>
                </a:solidFill>
                <a:latin typeface="Century Gothic" panose="020B0502020202020204" pitchFamily="34" charset="0"/>
                <a:cs typeface="Arial" panose="020B0604020202020204" pitchFamily="34" charset="0"/>
              </a:rPr>
              <a:t>de </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Toulouse-Lautrec,  Daumier vb.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gibi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önemli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sanatçılar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10" dirty="0" err="1">
                <a:solidFill>
                  <a:schemeClr val="bg1">
                    <a:lumMod val="95000"/>
                    <a:lumOff val="5000"/>
                  </a:schemeClr>
                </a:solidFill>
                <a:latin typeface="Century Gothic" panose="020B0502020202020204" pitchFamily="34" charset="0"/>
                <a:cs typeface="Arial" panose="020B0604020202020204" pitchFamily="34" charset="0"/>
              </a:rPr>
              <a:t>bu</a:t>
            </a:r>
            <a:r>
              <a:rPr lang="en-US" sz="3300" spc="-1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sanata</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err="1">
                <a:solidFill>
                  <a:schemeClr val="bg1">
                    <a:lumMod val="95000"/>
                    <a:lumOff val="5000"/>
                  </a:schemeClr>
                </a:solidFill>
                <a:latin typeface="Century Gothic" panose="020B0502020202020204" pitchFamily="34" charset="0"/>
                <a:cs typeface="Arial" panose="020B0604020202020204" pitchFamily="34" charset="0"/>
              </a:rPr>
              <a:t>büyük</a:t>
            </a:r>
            <a:r>
              <a:rPr lang="en-US" sz="330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katkıda</a:t>
            </a:r>
            <a:r>
              <a:rPr lang="en-US" sz="3300" spc="6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bulundular</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a:t>
            </a:r>
            <a:endParaRPr lang="en-US" sz="3300" dirty="0">
              <a:solidFill>
                <a:schemeClr val="bg1">
                  <a:lumMod val="95000"/>
                  <a:lumOff val="5000"/>
                </a:schemeClr>
              </a:solidFill>
              <a:latin typeface="Century Gothic" panose="020B0502020202020204" pitchFamily="34" charset="0"/>
              <a:cs typeface="Arial" panose="020B0604020202020204" pitchFamily="34" charset="0"/>
            </a:endParaRPr>
          </a:p>
          <a:p>
            <a:pPr marL="12700" marR="6985" indent="359410" algn="just">
              <a:lnSpc>
                <a:spcPct val="170000"/>
              </a:lnSpc>
            </a:pPr>
            <a:r>
              <a:rPr lang="en-US" sz="3300" spc="-5" dirty="0">
                <a:solidFill>
                  <a:schemeClr val="bg1">
                    <a:lumMod val="95000"/>
                    <a:lumOff val="5000"/>
                  </a:schemeClr>
                </a:solidFill>
                <a:latin typeface="Century Gothic" panose="020B0502020202020204" pitchFamily="34" charset="0"/>
                <a:cs typeface="Arial" panose="020B0604020202020204" pitchFamily="34" charset="0"/>
              </a:rPr>
              <a:t>Bu </a:t>
            </a:r>
            <a:r>
              <a:rPr lang="en-US" sz="3300" dirty="0" err="1">
                <a:solidFill>
                  <a:schemeClr val="bg1">
                    <a:lumMod val="95000"/>
                    <a:lumOff val="5000"/>
                  </a:schemeClr>
                </a:solidFill>
                <a:latin typeface="Century Gothic" panose="020B0502020202020204" pitchFamily="34" charset="0"/>
                <a:cs typeface="Arial" panose="020B0604020202020204" pitchFamily="34" charset="0"/>
              </a:rPr>
              <a:t>arada</a:t>
            </a:r>
            <a:r>
              <a:rPr lang="en-US" sz="330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çeşitli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sanat</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akımları</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a:solidFill>
                  <a:schemeClr val="bg1">
                    <a:lumMod val="95000"/>
                    <a:lumOff val="5000"/>
                  </a:schemeClr>
                </a:solidFill>
                <a:latin typeface="Century Gothic" panose="020B0502020202020204" pitchFamily="34" charset="0"/>
                <a:cs typeface="Arial" panose="020B0604020202020204" pitchFamily="34" charset="0"/>
              </a:rPr>
              <a:t>da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afiş</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sanatında</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etkilerini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gösterdi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Kübizm</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Art  Nouveau, </a:t>
            </a:r>
            <a:r>
              <a:rPr lang="en-US" sz="3300" dirty="0">
                <a:solidFill>
                  <a:schemeClr val="bg1">
                    <a:lumMod val="95000"/>
                    <a:lumOff val="5000"/>
                  </a:schemeClr>
                </a:solidFill>
                <a:latin typeface="Century Gothic" panose="020B0502020202020204" pitchFamily="34" charset="0"/>
                <a:cs typeface="Arial" panose="020B0604020202020204" pitchFamily="34" charset="0"/>
              </a:rPr>
              <a:t>Bauhaus, </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Pop Art, Op Art </a:t>
            </a:r>
            <a:r>
              <a:rPr lang="en-US" sz="3300" spc="-10" dirty="0" err="1">
                <a:solidFill>
                  <a:schemeClr val="bg1">
                    <a:lumMod val="95000"/>
                    <a:lumOff val="5000"/>
                  </a:schemeClr>
                </a:solidFill>
                <a:latin typeface="Century Gothic" panose="020B0502020202020204" pitchFamily="34" charset="0"/>
                <a:cs typeface="Arial" panose="020B0604020202020204" pitchFamily="34" charset="0"/>
              </a:rPr>
              <a:t>gibi</a:t>
            </a:r>
            <a:r>
              <a:rPr lang="en-US" sz="3300" spc="-1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sanat</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akımları</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kendi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damgalarını</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afişlere</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vurdu</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err="1">
                <a:solidFill>
                  <a:schemeClr val="bg1">
                    <a:lumMod val="95000"/>
                    <a:lumOff val="5000"/>
                  </a:schemeClr>
                </a:solidFill>
                <a:latin typeface="Century Gothic" panose="020B0502020202020204" pitchFamily="34" charset="0"/>
                <a:cs typeface="Arial" panose="020B0604020202020204" pitchFamily="34" charset="0"/>
              </a:rPr>
              <a:t>Mizah</a:t>
            </a:r>
            <a:r>
              <a:rPr lang="en-US" sz="330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şiirsellik</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gerçek</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üstülük</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saçmalık</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gibi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çeşitli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yaklaşımlarla</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zenginleşti</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Giderek</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ayrıntılardan</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yalınlığa</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doğru</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err="1">
                <a:solidFill>
                  <a:schemeClr val="bg1">
                    <a:lumMod val="95000"/>
                    <a:lumOff val="5000"/>
                  </a:schemeClr>
                </a:solidFill>
                <a:latin typeface="Century Gothic" panose="020B0502020202020204" pitchFamily="34" charset="0"/>
                <a:cs typeface="Arial" panose="020B0604020202020204" pitchFamily="34" charset="0"/>
              </a:rPr>
              <a:t>bir</a:t>
            </a:r>
            <a:r>
              <a:rPr lang="en-US" sz="3300" dirty="0">
                <a:solidFill>
                  <a:schemeClr val="bg1">
                    <a:lumMod val="95000"/>
                    <a:lumOff val="5000"/>
                  </a:schemeClr>
                </a:solidFill>
                <a:latin typeface="Century Gothic" panose="020B0502020202020204" pitchFamily="34" charset="0"/>
                <a:cs typeface="Arial" panose="020B0604020202020204" pitchFamily="34" charset="0"/>
              </a:rPr>
              <a:t> </a:t>
            </a:r>
            <a:r>
              <a:rPr lang="en-US" sz="3300" spc="-5" dirty="0" err="1">
                <a:solidFill>
                  <a:schemeClr val="bg1">
                    <a:lumMod val="95000"/>
                    <a:lumOff val="5000"/>
                  </a:schemeClr>
                </a:solidFill>
                <a:latin typeface="Century Gothic" panose="020B0502020202020204" pitchFamily="34" charset="0"/>
                <a:cs typeface="Arial" panose="020B0604020202020204" pitchFamily="34" charset="0"/>
              </a:rPr>
              <a:t>gelişim</a:t>
            </a:r>
            <a:r>
              <a:rPr lang="en-US" sz="3300" spc="-5" dirty="0">
                <a:solidFill>
                  <a:schemeClr val="bg1">
                    <a:lumMod val="95000"/>
                    <a:lumOff val="5000"/>
                  </a:schemeClr>
                </a:solidFill>
                <a:latin typeface="Century Gothic" panose="020B0502020202020204" pitchFamily="34" charset="0"/>
                <a:cs typeface="Arial" panose="020B0604020202020204" pitchFamily="34" charset="0"/>
              </a:rPr>
              <a:t> </a:t>
            </a:r>
            <a:r>
              <a:rPr lang="en-US" sz="3300" dirty="0" err="1">
                <a:solidFill>
                  <a:schemeClr val="bg1">
                    <a:lumMod val="95000"/>
                    <a:lumOff val="5000"/>
                  </a:schemeClr>
                </a:solidFill>
                <a:latin typeface="Century Gothic" panose="020B0502020202020204" pitchFamily="34" charset="0"/>
                <a:cs typeface="Arial" panose="020B0604020202020204" pitchFamily="34" charset="0"/>
              </a:rPr>
              <a:t>gösterdi</a:t>
            </a:r>
            <a:r>
              <a:rPr lang="en-US" sz="3300" dirty="0">
                <a:solidFill>
                  <a:schemeClr val="bg1">
                    <a:lumMod val="95000"/>
                    <a:lumOff val="5000"/>
                  </a:schemeClr>
                </a:solidFill>
                <a:latin typeface="Century Gothic" panose="020B0502020202020204" pitchFamily="34" charset="0"/>
                <a:cs typeface="Arial" panose="020B0604020202020204" pitchFamily="34" charset="0"/>
              </a:rPr>
              <a:t>.</a:t>
            </a:r>
          </a:p>
        </p:txBody>
      </p:sp>
    </p:spTree>
    <p:extLst>
      <p:ext uri="{BB962C8B-B14F-4D97-AF65-F5344CB8AC3E}">
        <p14:creationId xmlns:p14="http://schemas.microsoft.com/office/powerpoint/2010/main" val="4182149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grpSp>
        <p:nvGrpSpPr>
          <p:cNvPr id="10" name="object 2">
            <a:extLst>
              <a:ext uri="{FF2B5EF4-FFF2-40B4-BE49-F238E27FC236}">
                <a16:creationId xmlns:a16="http://schemas.microsoft.com/office/drawing/2014/main" id="{7D776462-1B06-4645-8A71-AE94D3E4FC93}"/>
              </a:ext>
            </a:extLst>
          </p:cNvPr>
          <p:cNvGrpSpPr/>
          <p:nvPr/>
        </p:nvGrpSpPr>
        <p:grpSpPr>
          <a:xfrm>
            <a:off x="621125" y="494947"/>
            <a:ext cx="4116843" cy="5868106"/>
            <a:chOff x="2370454" y="1440434"/>
            <a:chExt cx="2280920" cy="3251200"/>
          </a:xfrm>
        </p:grpSpPr>
        <p:sp>
          <p:nvSpPr>
            <p:cNvPr id="11" name="object 3">
              <a:extLst>
                <a:ext uri="{FF2B5EF4-FFF2-40B4-BE49-F238E27FC236}">
                  <a16:creationId xmlns:a16="http://schemas.microsoft.com/office/drawing/2014/main" id="{193042A6-50B7-E24B-AEC5-0DEBF8F312E3}"/>
                </a:ext>
              </a:extLst>
            </p:cNvPr>
            <p:cNvSpPr/>
            <p:nvPr/>
          </p:nvSpPr>
          <p:spPr>
            <a:xfrm>
              <a:off x="2376169" y="1446530"/>
              <a:ext cx="2267585" cy="3238500"/>
            </a:xfrm>
            <a:prstGeom prst="rect">
              <a:avLst/>
            </a:prstGeom>
            <a:blipFill>
              <a:blip r:embed="rId3" cstate="print"/>
              <a:stretch>
                <a:fillRect/>
              </a:stretch>
            </a:blipFill>
          </p:spPr>
          <p:txBody>
            <a:bodyPr wrap="square" lIns="0" tIns="0" rIns="0" bIns="0" rtlCol="0"/>
            <a:lstStyle/>
            <a:p>
              <a:endParaRPr/>
            </a:p>
          </p:txBody>
        </p:sp>
        <p:sp>
          <p:nvSpPr>
            <p:cNvPr id="12" name="object 4">
              <a:extLst>
                <a:ext uri="{FF2B5EF4-FFF2-40B4-BE49-F238E27FC236}">
                  <a16:creationId xmlns:a16="http://schemas.microsoft.com/office/drawing/2014/main" id="{7FC910EF-901E-254D-95E0-49F7996BFE4D}"/>
                </a:ext>
              </a:extLst>
            </p:cNvPr>
            <p:cNvSpPr/>
            <p:nvPr/>
          </p:nvSpPr>
          <p:spPr>
            <a:xfrm>
              <a:off x="2370455" y="1440433"/>
              <a:ext cx="2280920" cy="3251200"/>
            </a:xfrm>
            <a:custGeom>
              <a:avLst/>
              <a:gdLst/>
              <a:ahLst/>
              <a:cxnLst/>
              <a:rect l="l" t="t" r="r" b="b"/>
              <a:pathLst>
                <a:path w="2280920" h="3251200">
                  <a:moveTo>
                    <a:pt x="2280539" y="6223"/>
                  </a:moveTo>
                  <a:lnTo>
                    <a:pt x="2274443" y="6223"/>
                  </a:lnTo>
                  <a:lnTo>
                    <a:pt x="2274443" y="3244989"/>
                  </a:lnTo>
                  <a:lnTo>
                    <a:pt x="6096" y="3244989"/>
                  </a:lnTo>
                  <a:lnTo>
                    <a:pt x="6096" y="6223"/>
                  </a:lnTo>
                  <a:lnTo>
                    <a:pt x="0" y="6223"/>
                  </a:lnTo>
                  <a:lnTo>
                    <a:pt x="0" y="3251073"/>
                  </a:lnTo>
                  <a:lnTo>
                    <a:pt x="6096" y="3251073"/>
                  </a:lnTo>
                  <a:lnTo>
                    <a:pt x="2274443" y="3251073"/>
                  </a:lnTo>
                  <a:lnTo>
                    <a:pt x="2280539" y="3251073"/>
                  </a:lnTo>
                  <a:lnTo>
                    <a:pt x="2280539" y="6223"/>
                  </a:lnTo>
                  <a:close/>
                </a:path>
                <a:path w="2280920" h="3251200">
                  <a:moveTo>
                    <a:pt x="2280539" y="0"/>
                  </a:moveTo>
                  <a:lnTo>
                    <a:pt x="2274443" y="0"/>
                  </a:lnTo>
                  <a:lnTo>
                    <a:pt x="6096" y="0"/>
                  </a:lnTo>
                  <a:lnTo>
                    <a:pt x="0" y="0"/>
                  </a:lnTo>
                  <a:lnTo>
                    <a:pt x="0" y="6096"/>
                  </a:lnTo>
                  <a:lnTo>
                    <a:pt x="6096" y="6096"/>
                  </a:lnTo>
                  <a:lnTo>
                    <a:pt x="2274443" y="6096"/>
                  </a:lnTo>
                  <a:lnTo>
                    <a:pt x="2280539" y="6096"/>
                  </a:lnTo>
                  <a:lnTo>
                    <a:pt x="2280539" y="0"/>
                  </a:lnTo>
                  <a:close/>
                </a:path>
              </a:pathLst>
            </a:custGeom>
            <a:solidFill>
              <a:srgbClr val="000000"/>
            </a:solidFill>
          </p:spPr>
          <p:txBody>
            <a:bodyPr wrap="square" lIns="0" tIns="0" rIns="0" bIns="0" rtlCol="0"/>
            <a:lstStyle/>
            <a:p>
              <a:endParaRPr/>
            </a:p>
          </p:txBody>
        </p:sp>
      </p:grpSp>
      <p:grpSp>
        <p:nvGrpSpPr>
          <p:cNvPr id="13" name="object 6">
            <a:extLst>
              <a:ext uri="{FF2B5EF4-FFF2-40B4-BE49-F238E27FC236}">
                <a16:creationId xmlns:a16="http://schemas.microsoft.com/office/drawing/2014/main" id="{A2B8EC7D-8A14-274E-9C5F-E2FC8C69884B}"/>
              </a:ext>
            </a:extLst>
          </p:cNvPr>
          <p:cNvGrpSpPr/>
          <p:nvPr/>
        </p:nvGrpSpPr>
        <p:grpSpPr>
          <a:xfrm>
            <a:off x="7157492" y="299156"/>
            <a:ext cx="3778237" cy="5870762"/>
            <a:chOff x="1288033" y="5226685"/>
            <a:chExt cx="2093595" cy="3253104"/>
          </a:xfrm>
        </p:grpSpPr>
        <p:sp>
          <p:nvSpPr>
            <p:cNvPr id="14" name="object 7">
              <a:extLst>
                <a:ext uri="{FF2B5EF4-FFF2-40B4-BE49-F238E27FC236}">
                  <a16:creationId xmlns:a16="http://schemas.microsoft.com/office/drawing/2014/main" id="{910A100E-3257-D843-90A2-DE58D158C6E9}"/>
                </a:ext>
              </a:extLst>
            </p:cNvPr>
            <p:cNvSpPr/>
            <p:nvPr/>
          </p:nvSpPr>
          <p:spPr>
            <a:xfrm>
              <a:off x="1294129" y="5231765"/>
              <a:ext cx="2080260" cy="3240404"/>
            </a:xfrm>
            <a:prstGeom prst="rect">
              <a:avLst/>
            </a:prstGeom>
            <a:blipFill>
              <a:blip r:embed="rId4" cstate="print"/>
              <a:stretch>
                <a:fillRect/>
              </a:stretch>
            </a:blipFill>
          </p:spPr>
          <p:txBody>
            <a:bodyPr wrap="square" lIns="0" tIns="0" rIns="0" bIns="0" rtlCol="0"/>
            <a:lstStyle/>
            <a:p>
              <a:endParaRPr/>
            </a:p>
          </p:txBody>
        </p:sp>
        <p:sp>
          <p:nvSpPr>
            <p:cNvPr id="15" name="object 8">
              <a:extLst>
                <a:ext uri="{FF2B5EF4-FFF2-40B4-BE49-F238E27FC236}">
                  <a16:creationId xmlns:a16="http://schemas.microsoft.com/office/drawing/2014/main" id="{EF0FE940-0000-6B45-8595-96012E6331BD}"/>
                </a:ext>
              </a:extLst>
            </p:cNvPr>
            <p:cNvSpPr/>
            <p:nvPr/>
          </p:nvSpPr>
          <p:spPr>
            <a:xfrm>
              <a:off x="1288021" y="5226685"/>
              <a:ext cx="2093595" cy="3253104"/>
            </a:xfrm>
            <a:custGeom>
              <a:avLst/>
              <a:gdLst/>
              <a:ahLst/>
              <a:cxnLst/>
              <a:rect l="l" t="t" r="r" b="b"/>
              <a:pathLst>
                <a:path w="2093595" h="3253104">
                  <a:moveTo>
                    <a:pt x="2093087" y="3246513"/>
                  </a:moveTo>
                  <a:lnTo>
                    <a:pt x="2087003" y="3246513"/>
                  </a:lnTo>
                  <a:lnTo>
                    <a:pt x="6108" y="3246513"/>
                  </a:lnTo>
                  <a:lnTo>
                    <a:pt x="12" y="3246513"/>
                  </a:lnTo>
                  <a:lnTo>
                    <a:pt x="12" y="3252597"/>
                  </a:lnTo>
                  <a:lnTo>
                    <a:pt x="6108" y="3252597"/>
                  </a:lnTo>
                  <a:lnTo>
                    <a:pt x="2087003" y="3252597"/>
                  </a:lnTo>
                  <a:lnTo>
                    <a:pt x="2093087" y="3252597"/>
                  </a:lnTo>
                  <a:lnTo>
                    <a:pt x="2093087" y="3246513"/>
                  </a:lnTo>
                  <a:close/>
                </a:path>
                <a:path w="2093595" h="3253104">
                  <a:moveTo>
                    <a:pt x="2093087" y="0"/>
                  </a:moveTo>
                  <a:lnTo>
                    <a:pt x="2087003" y="0"/>
                  </a:lnTo>
                  <a:lnTo>
                    <a:pt x="6108" y="0"/>
                  </a:lnTo>
                  <a:lnTo>
                    <a:pt x="0" y="0"/>
                  </a:lnTo>
                  <a:lnTo>
                    <a:pt x="0" y="3246501"/>
                  </a:lnTo>
                  <a:lnTo>
                    <a:pt x="6108" y="3246501"/>
                  </a:lnTo>
                  <a:lnTo>
                    <a:pt x="6108" y="6096"/>
                  </a:lnTo>
                  <a:lnTo>
                    <a:pt x="2087003" y="6096"/>
                  </a:lnTo>
                  <a:lnTo>
                    <a:pt x="2087003" y="3246501"/>
                  </a:lnTo>
                  <a:lnTo>
                    <a:pt x="2093087" y="3246501"/>
                  </a:lnTo>
                  <a:lnTo>
                    <a:pt x="2093087" y="0"/>
                  </a:lnTo>
                  <a:close/>
                </a:path>
              </a:pathLst>
            </a:custGeom>
            <a:solidFill>
              <a:srgbClr val="000000"/>
            </a:solidFill>
          </p:spPr>
          <p:txBody>
            <a:bodyPr wrap="square" lIns="0" tIns="0" rIns="0" bIns="0" rtlCol="0"/>
            <a:lstStyle/>
            <a:p>
              <a:endParaRPr/>
            </a:p>
          </p:txBody>
        </p:sp>
      </p:grpSp>
      <p:sp>
        <p:nvSpPr>
          <p:cNvPr id="16" name="object 5">
            <a:extLst>
              <a:ext uri="{FF2B5EF4-FFF2-40B4-BE49-F238E27FC236}">
                <a16:creationId xmlns:a16="http://schemas.microsoft.com/office/drawing/2014/main" id="{D4830E9C-ABD4-E143-B117-97E7185F40B2}"/>
              </a:ext>
            </a:extLst>
          </p:cNvPr>
          <p:cNvSpPr txBox="1"/>
          <p:nvPr/>
        </p:nvSpPr>
        <p:spPr>
          <a:xfrm>
            <a:off x="1142756" y="6463706"/>
            <a:ext cx="2164715" cy="166071"/>
          </a:xfrm>
          <a:prstGeom prst="rect">
            <a:avLst/>
          </a:prstGeom>
        </p:spPr>
        <p:txBody>
          <a:bodyPr vert="horz" wrap="square" lIns="0" tIns="12065" rIns="0" bIns="0" rtlCol="0">
            <a:spAutoFit/>
          </a:bodyPr>
          <a:lstStyle/>
          <a:p>
            <a:pPr marL="12700">
              <a:lnSpc>
                <a:spcPct val="100000"/>
              </a:lnSpc>
              <a:spcBef>
                <a:spcPts val="95"/>
              </a:spcBef>
            </a:pPr>
            <a:r>
              <a:rPr sz="1000" b="1" spc="-5" dirty="0">
                <a:solidFill>
                  <a:schemeClr val="bg1">
                    <a:lumMod val="95000"/>
                    <a:lumOff val="5000"/>
                  </a:schemeClr>
                </a:solidFill>
                <a:latin typeface="Times New Roman"/>
                <a:cs typeface="Times New Roman"/>
              </a:rPr>
              <a:t>Resim: </a:t>
            </a:r>
            <a:r>
              <a:rPr sz="1000" b="1" dirty="0">
                <a:solidFill>
                  <a:schemeClr val="bg1">
                    <a:lumMod val="95000"/>
                    <a:lumOff val="5000"/>
                  </a:schemeClr>
                </a:solidFill>
                <a:latin typeface="Times New Roman"/>
                <a:cs typeface="Times New Roman"/>
              </a:rPr>
              <a:t>1.1. </a:t>
            </a:r>
            <a:r>
              <a:rPr sz="1000" b="1" spc="-5" dirty="0">
                <a:solidFill>
                  <a:schemeClr val="bg1">
                    <a:lumMod val="95000"/>
                    <a:lumOff val="5000"/>
                  </a:schemeClr>
                </a:solidFill>
                <a:latin typeface="Times New Roman"/>
                <a:cs typeface="Times New Roman"/>
              </a:rPr>
              <a:t>Henri de</a:t>
            </a:r>
            <a:r>
              <a:rPr sz="1000" b="1" dirty="0">
                <a:solidFill>
                  <a:schemeClr val="bg1">
                    <a:lumMod val="95000"/>
                    <a:lumOff val="5000"/>
                  </a:schemeClr>
                </a:solidFill>
                <a:latin typeface="Times New Roman"/>
                <a:cs typeface="Times New Roman"/>
              </a:rPr>
              <a:t> </a:t>
            </a:r>
            <a:r>
              <a:rPr sz="1000" b="1" spc="-5" dirty="0">
                <a:solidFill>
                  <a:schemeClr val="bg1">
                    <a:lumMod val="95000"/>
                    <a:lumOff val="5000"/>
                  </a:schemeClr>
                </a:solidFill>
                <a:latin typeface="Times New Roman"/>
                <a:cs typeface="Times New Roman"/>
              </a:rPr>
              <a:t>Toulouse-Lautrec</a:t>
            </a:r>
            <a:endParaRPr sz="1000" dirty="0">
              <a:solidFill>
                <a:schemeClr val="bg1">
                  <a:lumMod val="95000"/>
                  <a:lumOff val="5000"/>
                </a:schemeClr>
              </a:solidFill>
              <a:latin typeface="Times New Roman"/>
              <a:cs typeface="Times New Roman"/>
            </a:endParaRPr>
          </a:p>
        </p:txBody>
      </p:sp>
      <p:sp>
        <p:nvSpPr>
          <p:cNvPr id="17" name="object 10">
            <a:extLst>
              <a:ext uri="{FF2B5EF4-FFF2-40B4-BE49-F238E27FC236}">
                <a16:creationId xmlns:a16="http://schemas.microsoft.com/office/drawing/2014/main" id="{7E9D6827-F254-684A-B54A-BEA6EC890E9B}"/>
              </a:ext>
            </a:extLst>
          </p:cNvPr>
          <p:cNvSpPr txBox="1"/>
          <p:nvPr/>
        </p:nvSpPr>
        <p:spPr>
          <a:xfrm>
            <a:off x="8202541" y="6285906"/>
            <a:ext cx="1363980" cy="166071"/>
          </a:xfrm>
          <a:prstGeom prst="rect">
            <a:avLst/>
          </a:prstGeom>
        </p:spPr>
        <p:txBody>
          <a:bodyPr vert="horz" wrap="square" lIns="0" tIns="12065" rIns="0" bIns="0" rtlCol="0">
            <a:spAutoFit/>
          </a:bodyPr>
          <a:lstStyle/>
          <a:p>
            <a:pPr marL="12700">
              <a:lnSpc>
                <a:spcPct val="100000"/>
              </a:lnSpc>
              <a:spcBef>
                <a:spcPts val="95"/>
              </a:spcBef>
            </a:pPr>
            <a:r>
              <a:rPr sz="1000" b="1" spc="-5" dirty="0">
                <a:solidFill>
                  <a:schemeClr val="bg1">
                    <a:lumMod val="95000"/>
                    <a:lumOff val="5000"/>
                  </a:schemeClr>
                </a:solidFill>
                <a:latin typeface="Times New Roman"/>
                <a:cs typeface="Times New Roman"/>
              </a:rPr>
              <a:t>Resim: </a:t>
            </a:r>
            <a:r>
              <a:rPr sz="1000" b="1" dirty="0">
                <a:solidFill>
                  <a:schemeClr val="bg1">
                    <a:lumMod val="95000"/>
                    <a:lumOff val="5000"/>
                  </a:schemeClr>
                </a:solidFill>
                <a:latin typeface="Times New Roman"/>
                <a:cs typeface="Times New Roman"/>
              </a:rPr>
              <a:t>1.2. </a:t>
            </a:r>
            <a:r>
              <a:rPr sz="1000" b="1" spc="-5" dirty="0">
                <a:solidFill>
                  <a:schemeClr val="bg1">
                    <a:lumMod val="95000"/>
                    <a:lumOff val="5000"/>
                  </a:schemeClr>
                </a:solidFill>
                <a:latin typeface="Times New Roman"/>
                <a:cs typeface="Times New Roman"/>
              </a:rPr>
              <a:t>Art</a:t>
            </a:r>
            <a:r>
              <a:rPr sz="1000" b="1" spc="-20" dirty="0">
                <a:solidFill>
                  <a:schemeClr val="bg1">
                    <a:lumMod val="95000"/>
                    <a:lumOff val="5000"/>
                  </a:schemeClr>
                </a:solidFill>
                <a:latin typeface="Times New Roman"/>
                <a:cs typeface="Times New Roman"/>
              </a:rPr>
              <a:t> </a:t>
            </a:r>
            <a:r>
              <a:rPr sz="1000" b="1" spc="-5" dirty="0">
                <a:solidFill>
                  <a:schemeClr val="bg1">
                    <a:lumMod val="95000"/>
                    <a:lumOff val="5000"/>
                  </a:schemeClr>
                </a:solidFill>
                <a:latin typeface="Times New Roman"/>
                <a:cs typeface="Times New Roman"/>
              </a:rPr>
              <a:t>Nouveau</a:t>
            </a:r>
            <a:endParaRPr sz="1000" dirty="0">
              <a:solidFill>
                <a:schemeClr val="bg1">
                  <a:lumMod val="95000"/>
                  <a:lumOff val="5000"/>
                </a:schemeClr>
              </a:solidFill>
              <a:latin typeface="Times New Roman"/>
              <a:cs typeface="Times New Roman"/>
            </a:endParaRPr>
          </a:p>
        </p:txBody>
      </p:sp>
    </p:spTree>
    <p:extLst>
      <p:ext uri="{BB962C8B-B14F-4D97-AF65-F5344CB8AC3E}">
        <p14:creationId xmlns:p14="http://schemas.microsoft.com/office/powerpoint/2010/main" val="842683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18" name="object 9">
            <a:extLst>
              <a:ext uri="{FF2B5EF4-FFF2-40B4-BE49-F238E27FC236}">
                <a16:creationId xmlns:a16="http://schemas.microsoft.com/office/drawing/2014/main" id="{C5EC3BDB-4E2B-A148-A1F0-71DA32D2D84C}"/>
              </a:ext>
            </a:extLst>
          </p:cNvPr>
          <p:cNvSpPr/>
          <p:nvPr/>
        </p:nvSpPr>
        <p:spPr>
          <a:xfrm>
            <a:off x="3854809" y="418979"/>
            <a:ext cx="3857962" cy="5784112"/>
          </a:xfrm>
          <a:prstGeom prst="rect">
            <a:avLst/>
          </a:prstGeom>
          <a:blipFill>
            <a:blip r:embed="rId3" cstate="print"/>
            <a:stretch>
              <a:fillRect/>
            </a:stretch>
          </a:blipFill>
        </p:spPr>
        <p:txBody>
          <a:bodyPr wrap="square" lIns="0" tIns="0" rIns="0" bIns="0" rtlCol="0"/>
          <a:lstStyle/>
          <a:p>
            <a:endParaRPr/>
          </a:p>
        </p:txBody>
      </p:sp>
      <p:sp>
        <p:nvSpPr>
          <p:cNvPr id="19" name="object 11">
            <a:extLst>
              <a:ext uri="{FF2B5EF4-FFF2-40B4-BE49-F238E27FC236}">
                <a16:creationId xmlns:a16="http://schemas.microsoft.com/office/drawing/2014/main" id="{D9B0806E-5492-AF44-9050-372B041F1B05}"/>
              </a:ext>
            </a:extLst>
          </p:cNvPr>
          <p:cNvSpPr txBox="1"/>
          <p:nvPr/>
        </p:nvSpPr>
        <p:spPr>
          <a:xfrm>
            <a:off x="5238642" y="6371804"/>
            <a:ext cx="1090295" cy="166071"/>
          </a:xfrm>
          <a:prstGeom prst="rect">
            <a:avLst/>
          </a:prstGeom>
        </p:spPr>
        <p:txBody>
          <a:bodyPr vert="horz" wrap="square" lIns="0" tIns="12065" rIns="0" bIns="0" rtlCol="0">
            <a:spAutoFit/>
          </a:bodyPr>
          <a:lstStyle/>
          <a:p>
            <a:pPr marL="12700">
              <a:lnSpc>
                <a:spcPct val="100000"/>
              </a:lnSpc>
              <a:spcBef>
                <a:spcPts val="95"/>
              </a:spcBef>
            </a:pPr>
            <a:r>
              <a:rPr sz="1000" b="1" spc="-10" dirty="0">
                <a:solidFill>
                  <a:schemeClr val="bg1">
                    <a:lumMod val="95000"/>
                    <a:lumOff val="5000"/>
                  </a:schemeClr>
                </a:solidFill>
                <a:latin typeface="Times New Roman"/>
                <a:cs typeface="Times New Roman"/>
              </a:rPr>
              <a:t>Resim: </a:t>
            </a:r>
            <a:r>
              <a:rPr sz="1000" b="1" dirty="0">
                <a:solidFill>
                  <a:schemeClr val="bg1">
                    <a:lumMod val="95000"/>
                    <a:lumOff val="5000"/>
                  </a:schemeClr>
                </a:solidFill>
                <a:latin typeface="Times New Roman"/>
                <a:cs typeface="Times New Roman"/>
              </a:rPr>
              <a:t>1.3. </a:t>
            </a:r>
            <a:r>
              <a:rPr sz="1000" b="1" spc="-5" dirty="0">
                <a:solidFill>
                  <a:schemeClr val="bg1">
                    <a:lumMod val="95000"/>
                    <a:lumOff val="5000"/>
                  </a:schemeClr>
                </a:solidFill>
                <a:latin typeface="Times New Roman"/>
                <a:cs typeface="Times New Roman"/>
              </a:rPr>
              <a:t>Pop</a:t>
            </a:r>
            <a:r>
              <a:rPr sz="1000" b="1" spc="-50" dirty="0">
                <a:solidFill>
                  <a:schemeClr val="bg1">
                    <a:lumMod val="95000"/>
                    <a:lumOff val="5000"/>
                  </a:schemeClr>
                </a:solidFill>
                <a:latin typeface="Times New Roman"/>
                <a:cs typeface="Times New Roman"/>
              </a:rPr>
              <a:t> </a:t>
            </a:r>
            <a:r>
              <a:rPr sz="1000" b="1" spc="-5" dirty="0">
                <a:solidFill>
                  <a:schemeClr val="bg1">
                    <a:lumMod val="95000"/>
                    <a:lumOff val="5000"/>
                  </a:schemeClr>
                </a:solidFill>
                <a:latin typeface="Times New Roman"/>
                <a:cs typeface="Times New Roman"/>
              </a:rPr>
              <a:t>Art</a:t>
            </a:r>
            <a:endParaRPr sz="1000" dirty="0">
              <a:solidFill>
                <a:schemeClr val="bg1">
                  <a:lumMod val="95000"/>
                  <a:lumOff val="5000"/>
                </a:schemeClr>
              </a:solidFill>
              <a:latin typeface="Times New Roman"/>
              <a:cs typeface="Times New Roman"/>
            </a:endParaRPr>
          </a:p>
        </p:txBody>
      </p:sp>
    </p:spTree>
    <p:extLst>
      <p:ext uri="{BB962C8B-B14F-4D97-AF65-F5344CB8AC3E}">
        <p14:creationId xmlns:p14="http://schemas.microsoft.com/office/powerpoint/2010/main" val="2908107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652849" y="888536"/>
            <a:ext cx="7725034" cy="4677884"/>
          </a:xfrm>
          <a:prstGeom prst="rect">
            <a:avLst/>
          </a:prstGeom>
        </p:spPr>
        <p:txBody>
          <a:bodyPr vert="horz" wrap="square" lIns="0" tIns="20320" rIns="0" bIns="0" rtlCol="0">
            <a:spAutoFit/>
          </a:bodyPr>
          <a:lstStyle/>
          <a:p>
            <a:pPr>
              <a:lnSpc>
                <a:spcPct val="150000"/>
              </a:lnSpc>
            </a:pPr>
            <a:r>
              <a:rPr lang="en-US" sz="2400" b="1" dirty="0">
                <a:solidFill>
                  <a:schemeClr val="bg1"/>
                </a:solidFill>
                <a:latin typeface="Century Gothic" panose="020B0502020202020204" pitchFamily="34" charset="0"/>
              </a:rPr>
              <a:t>TÜRKİYE'DE AFİŞ</a:t>
            </a:r>
          </a:p>
          <a:p>
            <a:pPr>
              <a:lnSpc>
                <a:spcPct val="150000"/>
              </a:lnSpc>
            </a:pPr>
            <a:r>
              <a:rPr lang="en-US" dirty="0" err="1">
                <a:solidFill>
                  <a:schemeClr val="bg1"/>
                </a:solidFill>
                <a:latin typeface="Century Gothic" panose="020B0502020202020204" pitchFamily="34" charset="0"/>
              </a:rPr>
              <a:t>Ülkemizde</a:t>
            </a:r>
            <a:r>
              <a:rPr lang="en-US" dirty="0">
                <a:solidFill>
                  <a:schemeClr val="bg1"/>
                </a:solidFill>
                <a:latin typeface="Century Gothic" panose="020B0502020202020204" pitchFamily="34" charset="0"/>
              </a:rPr>
              <a:t> ilk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örnekleri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matbaanın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açılması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tiyatronun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yaygınlaşması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sinemanın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doğuşu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gelişmesi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kendisini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göstermiştir</a:t>
            </a:r>
            <a:r>
              <a:rPr lang="en-US" dirty="0">
                <a:solidFill>
                  <a:schemeClr val="bg1"/>
                </a:solidFill>
                <a:latin typeface="Century Gothic" panose="020B0502020202020204" pitchFamily="34" charset="0"/>
              </a:rPr>
              <a:t>. Cumhuriyet </a:t>
            </a:r>
            <a:r>
              <a:rPr lang="en-US" dirty="0" err="1">
                <a:solidFill>
                  <a:schemeClr val="bg1"/>
                </a:solidFill>
                <a:latin typeface="Century Gothic" panose="020B0502020202020204" pitchFamily="34" charset="0"/>
              </a:rPr>
              <a:t>döneminde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ise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ticaret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sanayinin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büyümesiyle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birlikte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sanatı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ilerleme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göstermiştir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Ancak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sanatı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ülkemizdeki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asıl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gelişimini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cumhuriyet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döneminde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ortaya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koymuştur</a:t>
            </a:r>
            <a:r>
              <a:rPr lang="en-US" dirty="0">
                <a:solidFill>
                  <a:schemeClr val="bg1"/>
                </a:solidFill>
                <a:latin typeface="Century Gothic" panose="020B0502020202020204" pitchFamily="34" charset="0"/>
              </a:rPr>
              <a:t>. Bu </a:t>
            </a:r>
            <a:r>
              <a:rPr lang="en-US" dirty="0" err="1">
                <a:solidFill>
                  <a:schemeClr val="bg1"/>
                </a:solidFill>
                <a:latin typeface="Century Gothic" panose="020B0502020202020204" pitchFamily="34" charset="0"/>
              </a:rPr>
              <a:t>dönemin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önemli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sanatçıları</a:t>
            </a:r>
            <a:r>
              <a:rPr lang="en-US" dirty="0">
                <a:solidFill>
                  <a:schemeClr val="bg1"/>
                </a:solidFill>
                <a:latin typeface="Century Gothic" panose="020B0502020202020204" pitchFamily="34" charset="0"/>
              </a:rPr>
              <a:t>, Kenan </a:t>
            </a:r>
            <a:r>
              <a:rPr lang="en-US" dirty="0" err="1">
                <a:solidFill>
                  <a:schemeClr val="bg1"/>
                </a:solidFill>
                <a:latin typeface="Century Gothic" panose="020B0502020202020204" pitchFamily="34" charset="0"/>
              </a:rPr>
              <a:t>Temizan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Münif</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Fehim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İhap</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Hulusi'dir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Münif</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Fehim'in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daha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çok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kitap</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resimlerine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işleri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yaptığı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alanda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çok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başarılı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olduğu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bilinmektedir</a:t>
            </a:r>
            <a:r>
              <a:rPr lang="en-US" dirty="0">
                <a:solidFill>
                  <a:schemeClr val="bg1"/>
                </a:solidFill>
                <a:latin typeface="Century Gothic" panose="020B0502020202020204" pitchFamily="34" charset="0"/>
              </a:rPr>
              <a:t>. Kenan </a:t>
            </a:r>
            <a:r>
              <a:rPr lang="en-US" dirty="0" err="1">
                <a:solidFill>
                  <a:schemeClr val="bg1"/>
                </a:solidFill>
                <a:latin typeface="Century Gothic" panose="020B0502020202020204" pitchFamily="34" charset="0"/>
              </a:rPr>
              <a:t>Temizan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soyadı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gibi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çok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temiz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işler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çıkaran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sanatçısıdır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Almanya'da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sanat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eğitimi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görmüş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dışında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kitap</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ressamlığı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çeşidi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yapmıştır</a:t>
            </a:r>
            <a:r>
              <a:rPr lang="en-US" dirty="0">
                <a:solidFill>
                  <a:schemeClr val="bg1"/>
                </a:solidFill>
                <a:latin typeface="Century Gothic" panose="020B0502020202020204" pitchFamily="34" charset="0"/>
              </a:rPr>
              <a:t>.</a:t>
            </a:r>
          </a:p>
        </p:txBody>
      </p:sp>
      <p:pic>
        <p:nvPicPr>
          <p:cNvPr id="2" name="Picture 1">
            <a:extLst>
              <a:ext uri="{FF2B5EF4-FFF2-40B4-BE49-F238E27FC236}">
                <a16:creationId xmlns:a16="http://schemas.microsoft.com/office/drawing/2014/main" id="{034B5FE4-2FDC-8A41-801F-063B90ECBD6B}"/>
              </a:ext>
            </a:extLst>
          </p:cNvPr>
          <p:cNvPicPr>
            <a:picLocks noChangeAspect="1"/>
          </p:cNvPicPr>
          <p:nvPr/>
        </p:nvPicPr>
        <p:blipFill>
          <a:blip r:embed="rId3"/>
          <a:stretch>
            <a:fillRect/>
          </a:stretch>
        </p:blipFill>
        <p:spPr>
          <a:xfrm>
            <a:off x="8635314" y="1184361"/>
            <a:ext cx="3200400" cy="4711700"/>
          </a:xfrm>
          <a:prstGeom prst="rect">
            <a:avLst/>
          </a:prstGeom>
        </p:spPr>
      </p:pic>
      <p:sp>
        <p:nvSpPr>
          <p:cNvPr id="3" name="Rectangle 2">
            <a:extLst>
              <a:ext uri="{FF2B5EF4-FFF2-40B4-BE49-F238E27FC236}">
                <a16:creationId xmlns:a16="http://schemas.microsoft.com/office/drawing/2014/main" id="{BA7B342E-48AD-B643-A901-74CEA7AA32C1}"/>
              </a:ext>
            </a:extLst>
          </p:cNvPr>
          <p:cNvSpPr/>
          <p:nvPr/>
        </p:nvSpPr>
        <p:spPr>
          <a:xfrm>
            <a:off x="8274908" y="5982971"/>
            <a:ext cx="3917092" cy="230832"/>
          </a:xfrm>
          <a:prstGeom prst="rect">
            <a:avLst/>
          </a:prstGeom>
        </p:spPr>
        <p:txBody>
          <a:bodyPr wrap="square">
            <a:spAutoFit/>
          </a:bodyPr>
          <a:lstStyle/>
          <a:p>
            <a:pPr algn="ctr"/>
            <a:r>
              <a:rPr lang="en-US" sz="900" dirty="0" err="1">
                <a:solidFill>
                  <a:schemeClr val="bg1"/>
                </a:solidFill>
                <a:latin typeface="Century Gothic" panose="020B0502020202020204" pitchFamily="34" charset="0"/>
              </a:rPr>
              <a:t>İhap</a:t>
            </a:r>
            <a:r>
              <a:rPr lang="en-US" sz="900" dirty="0">
                <a:solidFill>
                  <a:schemeClr val="bg1"/>
                </a:solidFill>
                <a:latin typeface="Century Gothic" panose="020B0502020202020204" pitchFamily="34" charset="0"/>
              </a:rPr>
              <a:t> </a:t>
            </a:r>
            <a:r>
              <a:rPr lang="en-US" sz="900" dirty="0" err="1">
                <a:solidFill>
                  <a:schemeClr val="bg1"/>
                </a:solidFill>
                <a:latin typeface="Century Gothic" panose="020B0502020202020204" pitchFamily="34" charset="0"/>
              </a:rPr>
              <a:t>Hulusi’nin</a:t>
            </a:r>
            <a:r>
              <a:rPr lang="en-US" sz="900" dirty="0">
                <a:solidFill>
                  <a:schemeClr val="bg1"/>
                </a:solidFill>
                <a:latin typeface="Century Gothic" panose="020B0502020202020204" pitchFamily="34" charset="0"/>
              </a:rPr>
              <a:t> </a:t>
            </a:r>
            <a:r>
              <a:rPr lang="en-US" sz="900" dirty="0" err="1">
                <a:solidFill>
                  <a:schemeClr val="bg1"/>
                </a:solidFill>
                <a:latin typeface="Century Gothic" panose="020B0502020202020204" pitchFamily="34" charset="0"/>
              </a:rPr>
              <a:t>Spor</a:t>
            </a:r>
            <a:r>
              <a:rPr lang="en-US" sz="900" dirty="0">
                <a:solidFill>
                  <a:schemeClr val="bg1"/>
                </a:solidFill>
                <a:latin typeface="Century Gothic" panose="020B0502020202020204" pitchFamily="34" charset="0"/>
              </a:rPr>
              <a:t> toto </a:t>
            </a:r>
            <a:r>
              <a:rPr lang="en-US" sz="900" dirty="0" err="1">
                <a:solidFill>
                  <a:schemeClr val="bg1"/>
                </a:solidFill>
                <a:latin typeface="Century Gothic" panose="020B0502020202020204" pitchFamily="34" charset="0"/>
              </a:rPr>
              <a:t>teşkilatı</a:t>
            </a:r>
            <a:r>
              <a:rPr lang="en-US" sz="900" dirty="0">
                <a:solidFill>
                  <a:schemeClr val="bg1"/>
                </a:solidFill>
                <a:latin typeface="Century Gothic" panose="020B0502020202020204" pitchFamily="34" charset="0"/>
              </a:rPr>
              <a:t> </a:t>
            </a:r>
            <a:r>
              <a:rPr lang="en-US" sz="900" dirty="0" err="1">
                <a:solidFill>
                  <a:schemeClr val="bg1"/>
                </a:solidFill>
                <a:latin typeface="Century Gothic" panose="020B0502020202020204" pitchFamily="34" charset="0"/>
              </a:rPr>
              <a:t>için</a:t>
            </a:r>
            <a:r>
              <a:rPr lang="en-US" sz="900" dirty="0">
                <a:solidFill>
                  <a:schemeClr val="bg1"/>
                </a:solidFill>
                <a:latin typeface="Century Gothic" panose="020B0502020202020204" pitchFamily="34" charset="0"/>
              </a:rPr>
              <a:t> </a:t>
            </a:r>
            <a:r>
              <a:rPr lang="en-US" sz="900" dirty="0" err="1">
                <a:solidFill>
                  <a:schemeClr val="bg1"/>
                </a:solidFill>
                <a:latin typeface="Century Gothic" panose="020B0502020202020204" pitchFamily="34" charset="0"/>
              </a:rPr>
              <a:t>hazırlamış</a:t>
            </a:r>
            <a:r>
              <a:rPr lang="en-US" sz="900" dirty="0">
                <a:solidFill>
                  <a:schemeClr val="bg1"/>
                </a:solidFill>
                <a:latin typeface="Century Gothic" panose="020B0502020202020204" pitchFamily="34" charset="0"/>
              </a:rPr>
              <a:t> </a:t>
            </a:r>
            <a:r>
              <a:rPr lang="en-US" sz="900" dirty="0" err="1">
                <a:solidFill>
                  <a:schemeClr val="bg1"/>
                </a:solidFill>
                <a:latin typeface="Century Gothic" panose="020B0502020202020204" pitchFamily="34" charset="0"/>
              </a:rPr>
              <a:t>olduğu</a:t>
            </a:r>
            <a:r>
              <a:rPr lang="en-US" sz="900" dirty="0">
                <a:solidFill>
                  <a:schemeClr val="bg1"/>
                </a:solidFill>
                <a:latin typeface="Century Gothic" panose="020B0502020202020204" pitchFamily="34" charset="0"/>
              </a:rPr>
              <a:t> </a:t>
            </a:r>
            <a:r>
              <a:rPr lang="en-US" sz="900" dirty="0" err="1">
                <a:solidFill>
                  <a:schemeClr val="bg1"/>
                </a:solidFill>
                <a:latin typeface="Century Gothic" panose="020B0502020202020204" pitchFamily="34" charset="0"/>
              </a:rPr>
              <a:t>bir</a:t>
            </a:r>
            <a:r>
              <a:rPr lang="en-US" sz="900" dirty="0">
                <a:solidFill>
                  <a:schemeClr val="bg1"/>
                </a:solidFill>
                <a:latin typeface="Century Gothic" panose="020B0502020202020204" pitchFamily="34" charset="0"/>
              </a:rPr>
              <a:t> </a:t>
            </a:r>
            <a:r>
              <a:rPr lang="en-US" sz="900" dirty="0" err="1">
                <a:solidFill>
                  <a:schemeClr val="bg1"/>
                </a:solidFill>
                <a:latin typeface="Century Gothic" panose="020B0502020202020204" pitchFamily="34" charset="0"/>
              </a:rPr>
              <a:t>afiş</a:t>
            </a:r>
            <a:endParaRPr lang="en-US" sz="900" dirty="0">
              <a:solidFill>
                <a:schemeClr val="bg1"/>
              </a:solidFill>
              <a:effectLst/>
              <a:latin typeface="Century Gothic" panose="020B0502020202020204" pitchFamily="34" charset="0"/>
            </a:endParaRPr>
          </a:p>
        </p:txBody>
      </p:sp>
    </p:spTree>
    <p:extLst>
      <p:ext uri="{BB962C8B-B14F-4D97-AF65-F5344CB8AC3E}">
        <p14:creationId xmlns:p14="http://schemas.microsoft.com/office/powerpoint/2010/main" val="2194157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358344" y="320125"/>
            <a:ext cx="4040661" cy="5784789"/>
          </a:xfrm>
          <a:prstGeom prst="rect">
            <a:avLst/>
          </a:prstGeom>
        </p:spPr>
        <p:txBody>
          <a:bodyPr vert="horz" wrap="square" lIns="0" tIns="20320" rIns="0" bIns="0" rtlCol="0">
            <a:spAutoFit/>
          </a:bodyPr>
          <a:lstStyle/>
          <a:p>
            <a:pPr marL="12700" marR="5080" indent="359410" algn="just">
              <a:lnSpc>
                <a:spcPct val="150000"/>
              </a:lnSpc>
              <a:spcBef>
                <a:spcPts val="160"/>
              </a:spcBef>
            </a:pPr>
            <a:r>
              <a:rPr spc="-5" dirty="0">
                <a:solidFill>
                  <a:schemeClr val="bg1">
                    <a:lumMod val="95000"/>
                    <a:lumOff val="5000"/>
                  </a:schemeClr>
                </a:solidFill>
                <a:latin typeface="Century Gothic" panose="020B0502020202020204" pitchFamily="34" charset="0"/>
                <a:cs typeface="Times New Roman"/>
              </a:rPr>
              <a:t>Türkiye’de geçen yüzyılda afiş, yalnız yazı </a:t>
            </a:r>
            <a:r>
              <a:rPr spc="-10" dirty="0">
                <a:solidFill>
                  <a:schemeClr val="bg1">
                    <a:lumMod val="95000"/>
                    <a:lumOff val="5000"/>
                  </a:schemeClr>
                </a:solidFill>
                <a:latin typeface="Century Gothic" panose="020B0502020202020204" pitchFamily="34" charset="0"/>
                <a:cs typeface="Times New Roman"/>
              </a:rPr>
              <a:t>ve </a:t>
            </a:r>
            <a:r>
              <a:rPr dirty="0">
                <a:solidFill>
                  <a:schemeClr val="bg1">
                    <a:lumMod val="95000"/>
                    <a:lumOff val="5000"/>
                  </a:schemeClr>
                </a:solidFill>
                <a:latin typeface="Century Gothic" panose="020B0502020202020204" pitchFamily="34" charset="0"/>
                <a:cs typeface="Times New Roman"/>
              </a:rPr>
              <a:t>çok az resim </a:t>
            </a:r>
            <a:r>
              <a:rPr spc="-5" dirty="0">
                <a:solidFill>
                  <a:schemeClr val="bg1">
                    <a:lumMod val="95000"/>
                    <a:lumOff val="5000"/>
                  </a:schemeClr>
                </a:solidFill>
                <a:latin typeface="Century Gothic" panose="020B0502020202020204" pitchFamily="34" charset="0"/>
                <a:cs typeface="Times New Roman"/>
              </a:rPr>
              <a:t>kullanılarak sarı, mavi,  kırmızı, yeşil zeminli </a:t>
            </a:r>
            <a:r>
              <a:rPr dirty="0">
                <a:solidFill>
                  <a:schemeClr val="bg1">
                    <a:lumMod val="95000"/>
                    <a:lumOff val="5000"/>
                  </a:schemeClr>
                </a:solidFill>
                <a:latin typeface="Century Gothic" panose="020B0502020202020204" pitchFamily="34" charset="0"/>
                <a:cs typeface="Times New Roman"/>
              </a:rPr>
              <a:t>ince </a:t>
            </a:r>
            <a:r>
              <a:rPr spc="-5" dirty="0">
                <a:solidFill>
                  <a:schemeClr val="bg1">
                    <a:lumMod val="95000"/>
                    <a:lumOff val="5000"/>
                  </a:schemeClr>
                </a:solidFill>
                <a:latin typeface="Century Gothic" panose="020B0502020202020204" pitchFamily="34" charset="0"/>
                <a:cs typeface="Times New Roman"/>
              </a:rPr>
              <a:t>uzun kâğıtlara basılıyordu. Büyük </a:t>
            </a:r>
            <a:r>
              <a:rPr dirty="0">
                <a:solidFill>
                  <a:schemeClr val="bg1">
                    <a:lumMod val="95000"/>
                    <a:lumOff val="5000"/>
                  </a:schemeClr>
                </a:solidFill>
                <a:latin typeface="Century Gothic" panose="020B0502020202020204" pitchFamily="34" charset="0"/>
                <a:cs typeface="Times New Roman"/>
              </a:rPr>
              <a:t>boy olanları da </a:t>
            </a:r>
            <a:r>
              <a:rPr spc="-5" dirty="0">
                <a:solidFill>
                  <a:schemeClr val="bg1">
                    <a:lumMod val="95000"/>
                    <a:lumOff val="5000"/>
                  </a:schemeClr>
                </a:solidFill>
                <a:latin typeface="Century Gothic" panose="020B0502020202020204" pitchFamily="34" charset="0"/>
                <a:cs typeface="Times New Roman"/>
              </a:rPr>
              <a:t>vardı. </a:t>
            </a:r>
            <a:r>
              <a:rPr spc="-10" dirty="0">
                <a:solidFill>
                  <a:schemeClr val="bg1">
                    <a:lumMod val="95000"/>
                    <a:lumOff val="5000"/>
                  </a:schemeClr>
                </a:solidFill>
                <a:latin typeface="Century Gothic" panose="020B0502020202020204" pitchFamily="34" charset="0"/>
                <a:cs typeface="Times New Roman"/>
              </a:rPr>
              <a:t>Afişe  </a:t>
            </a:r>
            <a:r>
              <a:rPr spc="-5" dirty="0">
                <a:solidFill>
                  <a:schemeClr val="bg1">
                    <a:lumMod val="95000"/>
                    <a:lumOff val="5000"/>
                  </a:schemeClr>
                </a:solidFill>
                <a:latin typeface="Century Gothic" panose="020B0502020202020204" pitchFamily="34" charset="0"/>
                <a:cs typeface="Times New Roman"/>
              </a:rPr>
              <a:t>çağcıl anlayışı getiren sanatçı Almanya’da afiş eğitimi gören İhap Hulusi </a:t>
            </a:r>
            <a:r>
              <a:rPr dirty="0">
                <a:solidFill>
                  <a:schemeClr val="bg1">
                    <a:lumMod val="95000"/>
                    <a:lumOff val="5000"/>
                  </a:schemeClr>
                </a:solidFill>
                <a:latin typeface="Century Gothic" panose="020B0502020202020204" pitchFamily="34" charset="0"/>
                <a:cs typeface="Times New Roman"/>
              </a:rPr>
              <a:t>Görey olmuştur.  </a:t>
            </a:r>
            <a:r>
              <a:rPr spc="-5" dirty="0">
                <a:solidFill>
                  <a:schemeClr val="bg1">
                    <a:lumMod val="95000"/>
                    <a:lumOff val="5000"/>
                  </a:schemeClr>
                </a:solidFill>
                <a:latin typeface="Century Gothic" panose="020B0502020202020204" pitchFamily="34" charset="0"/>
                <a:cs typeface="Times New Roman"/>
              </a:rPr>
              <a:t>Uzun </a:t>
            </a:r>
            <a:r>
              <a:rPr dirty="0">
                <a:solidFill>
                  <a:schemeClr val="bg1">
                    <a:lumMod val="95000"/>
                    <a:lumOff val="5000"/>
                  </a:schemeClr>
                </a:solidFill>
                <a:latin typeface="Century Gothic" panose="020B0502020202020204" pitchFamily="34" charset="0"/>
                <a:cs typeface="Times New Roman"/>
              </a:rPr>
              <a:t>süre, bu </a:t>
            </a:r>
            <a:r>
              <a:rPr spc="-5" dirty="0">
                <a:solidFill>
                  <a:schemeClr val="bg1">
                    <a:lumMod val="95000"/>
                    <a:lumOff val="5000"/>
                  </a:schemeClr>
                </a:solidFill>
                <a:latin typeface="Century Gothic" panose="020B0502020202020204" pitchFamily="34" charset="0"/>
                <a:cs typeface="Times New Roman"/>
              </a:rPr>
              <a:t>sanatın </a:t>
            </a:r>
            <a:r>
              <a:rPr dirty="0">
                <a:solidFill>
                  <a:schemeClr val="bg1">
                    <a:lumMod val="95000"/>
                    <a:lumOff val="5000"/>
                  </a:schemeClr>
                </a:solidFill>
                <a:latin typeface="Century Gothic" panose="020B0502020202020204" pitchFamily="34" charset="0"/>
                <a:cs typeface="Times New Roman"/>
              </a:rPr>
              <a:t>tek </a:t>
            </a:r>
            <a:r>
              <a:rPr spc="-5" dirty="0">
                <a:solidFill>
                  <a:schemeClr val="bg1">
                    <a:lumMod val="95000"/>
                    <a:lumOff val="5000"/>
                  </a:schemeClr>
                </a:solidFill>
                <a:latin typeface="Century Gothic" panose="020B0502020202020204" pitchFamily="34" charset="0"/>
                <a:cs typeface="Times New Roman"/>
              </a:rPr>
              <a:t>temsilcisi sayılabilir. </a:t>
            </a:r>
            <a:r>
              <a:rPr dirty="0">
                <a:solidFill>
                  <a:schemeClr val="bg1">
                    <a:lumMod val="95000"/>
                    <a:lumOff val="5000"/>
                  </a:schemeClr>
                </a:solidFill>
                <a:latin typeface="Century Gothic" panose="020B0502020202020204" pitchFamily="34" charset="0"/>
                <a:cs typeface="Times New Roman"/>
              </a:rPr>
              <a:t>1923 </a:t>
            </a:r>
            <a:r>
              <a:rPr spc="-5" dirty="0">
                <a:solidFill>
                  <a:schemeClr val="bg1">
                    <a:lumMod val="95000"/>
                    <a:lumOff val="5000"/>
                  </a:schemeClr>
                </a:solidFill>
                <a:latin typeface="Century Gothic" panose="020B0502020202020204" pitchFamily="34" charset="0"/>
                <a:cs typeface="Times New Roman"/>
              </a:rPr>
              <a:t>yılında ilk afiş sergisini açtı. Bankalara,  Tekel’e, Milli Piyango’ya, Kurukahveci </a:t>
            </a:r>
            <a:r>
              <a:rPr spc="-10" dirty="0">
                <a:solidFill>
                  <a:schemeClr val="bg1">
                    <a:lumMod val="95000"/>
                    <a:lumOff val="5000"/>
                  </a:schemeClr>
                </a:solidFill>
                <a:latin typeface="Century Gothic" panose="020B0502020202020204" pitchFamily="34" charset="0"/>
                <a:cs typeface="Times New Roman"/>
              </a:rPr>
              <a:t>gibi </a:t>
            </a:r>
            <a:r>
              <a:rPr spc="-5" dirty="0">
                <a:solidFill>
                  <a:schemeClr val="bg1">
                    <a:lumMod val="95000"/>
                    <a:lumOff val="5000"/>
                  </a:schemeClr>
                </a:solidFill>
                <a:latin typeface="Century Gothic" panose="020B0502020202020204" pitchFamily="34" charset="0"/>
                <a:cs typeface="Times New Roman"/>
              </a:rPr>
              <a:t>kurumlara yaptığı afişler bugünde tazeliğini  korumaktadır.</a:t>
            </a:r>
            <a:endParaRPr dirty="0">
              <a:solidFill>
                <a:schemeClr val="bg1">
                  <a:lumMod val="95000"/>
                  <a:lumOff val="5000"/>
                </a:schemeClr>
              </a:solidFill>
              <a:latin typeface="Century Gothic" panose="020B0502020202020204" pitchFamily="34" charset="0"/>
              <a:cs typeface="Times New Roman"/>
            </a:endParaRPr>
          </a:p>
        </p:txBody>
      </p:sp>
      <p:sp>
        <p:nvSpPr>
          <p:cNvPr id="5" name="object 3">
            <a:extLst>
              <a:ext uri="{FF2B5EF4-FFF2-40B4-BE49-F238E27FC236}">
                <a16:creationId xmlns:a16="http://schemas.microsoft.com/office/drawing/2014/main" id="{4343FBD9-6BCE-5F4F-A9DE-34D9979F90EB}"/>
              </a:ext>
            </a:extLst>
          </p:cNvPr>
          <p:cNvSpPr/>
          <p:nvPr/>
        </p:nvSpPr>
        <p:spPr>
          <a:xfrm>
            <a:off x="6392562" y="320125"/>
            <a:ext cx="4777946" cy="6416241"/>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532192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345987" y="641401"/>
            <a:ext cx="7290488" cy="5369290"/>
          </a:xfrm>
          <a:prstGeom prst="rect">
            <a:avLst/>
          </a:prstGeom>
        </p:spPr>
        <p:txBody>
          <a:bodyPr vert="horz" wrap="square" lIns="0" tIns="20320" rIns="0" bIns="0" rtlCol="0">
            <a:spAutoFit/>
          </a:bodyPr>
          <a:lstStyle/>
          <a:p>
            <a:pPr marL="12700" marR="5080" indent="394335" algn="just">
              <a:lnSpc>
                <a:spcPct val="150000"/>
              </a:lnSpc>
              <a:spcBef>
                <a:spcPts val="155"/>
              </a:spcBef>
            </a:pPr>
            <a:r>
              <a:rPr lang="en-US" spc="-5" dirty="0">
                <a:solidFill>
                  <a:schemeClr val="bg1">
                    <a:lumMod val="95000"/>
                    <a:lumOff val="5000"/>
                  </a:schemeClr>
                </a:solidFill>
                <a:latin typeface="Century Gothic" panose="020B0502020202020204" pitchFamily="34" charset="0"/>
                <a:cs typeface="Times New Roman"/>
              </a:rPr>
              <a:t>1927’de </a:t>
            </a: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sanatı</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Güzel</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Sanatlar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Akademisine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girdi</a:t>
            </a:r>
            <a:r>
              <a:rPr lang="en-US" spc="-5" dirty="0">
                <a:solidFill>
                  <a:schemeClr val="bg1">
                    <a:lumMod val="95000"/>
                    <a:lumOff val="5000"/>
                  </a:schemeClr>
                </a:solidFill>
                <a:latin typeface="Century Gothic" panose="020B0502020202020204" pitchFamily="34" charset="0"/>
                <a:cs typeface="Times New Roman"/>
              </a:rPr>
              <a:t>. 1950’ye </a:t>
            </a:r>
            <a:r>
              <a:rPr lang="en-US" spc="-5" dirty="0" err="1">
                <a:solidFill>
                  <a:schemeClr val="bg1">
                    <a:lumMod val="95000"/>
                    <a:lumOff val="5000"/>
                  </a:schemeClr>
                </a:solidFill>
                <a:latin typeface="Century Gothic" panose="020B0502020202020204" pitchFamily="34" charset="0"/>
                <a:cs typeface="Times New Roman"/>
              </a:rPr>
              <a:t>kadar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sanatında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sivrilen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sanatçılar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arasında</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Orhan</a:t>
            </a:r>
            <a:r>
              <a:rPr lang="en-US"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Omay</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Mahzar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Resmor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Tarık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Uzmen</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Yusuf </a:t>
            </a:r>
            <a:r>
              <a:rPr lang="en-US" spc="-5" dirty="0" err="1">
                <a:solidFill>
                  <a:schemeClr val="bg1">
                    <a:lumMod val="95000"/>
                    <a:lumOff val="5000"/>
                  </a:schemeClr>
                </a:solidFill>
                <a:latin typeface="Century Gothic" panose="020B0502020202020204" pitchFamily="34" charset="0"/>
                <a:cs typeface="Times New Roman"/>
              </a:rPr>
              <a:t>Karaca</a:t>
            </a:r>
            <a:r>
              <a:rPr lang="en-US" spc="-5" dirty="0">
                <a:solidFill>
                  <a:schemeClr val="bg1">
                    <a:lumMod val="95000"/>
                    <a:lumOff val="5000"/>
                  </a:schemeClr>
                </a:solidFill>
                <a:latin typeface="Century Gothic" panose="020B0502020202020204" pitchFamily="34" charset="0"/>
                <a:cs typeface="Times New Roman"/>
              </a:rPr>
              <a:t>,  Faruk Morel, </a:t>
            </a:r>
            <a:r>
              <a:rPr lang="en-US" spc="-5" dirty="0" err="1">
                <a:solidFill>
                  <a:schemeClr val="bg1">
                    <a:lumMod val="95000"/>
                    <a:lumOff val="5000"/>
                  </a:schemeClr>
                </a:solidFill>
                <a:latin typeface="Century Gothic" panose="020B0502020202020204" pitchFamily="34" charset="0"/>
                <a:cs typeface="Times New Roman"/>
              </a:rPr>
              <a:t>Natık</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Soyaren’i</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sayabiliriz</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Daha</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sonraki</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kuşakta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farklı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yaklaşımlar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görüldü</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Yeni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gelenler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arasında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Mengü</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Ertel</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Yurdaer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Altıntaş</a:t>
            </a:r>
            <a:r>
              <a:rPr lang="en-US" spc="-5" dirty="0">
                <a:solidFill>
                  <a:schemeClr val="bg1">
                    <a:lumMod val="95000"/>
                    <a:lumOff val="5000"/>
                  </a:schemeClr>
                </a:solidFill>
                <a:latin typeface="Century Gothic" panose="020B0502020202020204" pitchFamily="34" charset="0"/>
                <a:cs typeface="Times New Roman"/>
              </a:rPr>
              <a:t>, Leyla </a:t>
            </a:r>
            <a:r>
              <a:rPr lang="en-US" spc="-5" dirty="0" err="1">
                <a:solidFill>
                  <a:schemeClr val="bg1">
                    <a:lumMod val="95000"/>
                    <a:lumOff val="5000"/>
                  </a:schemeClr>
                </a:solidFill>
                <a:latin typeface="Century Gothic" panose="020B0502020202020204" pitchFamily="34" charset="0"/>
                <a:cs typeface="Times New Roman"/>
              </a:rPr>
              <a:t>Uçansu</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Erkal</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Yavi</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Metin</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Edremit</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Fahrettin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Sepetçioğlu</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Sungu</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Çapan</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Turgay</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Betil</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Sait</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Maden</a:t>
            </a:r>
            <a:r>
              <a:rPr lang="en-US" spc="-5" dirty="0">
                <a:solidFill>
                  <a:schemeClr val="bg1">
                    <a:lumMod val="95000"/>
                    <a:lumOff val="5000"/>
                  </a:schemeClr>
                </a:solidFill>
                <a:latin typeface="Century Gothic" panose="020B0502020202020204" pitchFamily="34" charset="0"/>
                <a:cs typeface="Times New Roman"/>
              </a:rPr>
              <a:t>, Sinan Bozkurt,  </a:t>
            </a:r>
            <a:r>
              <a:rPr lang="en-US" spc="-5" dirty="0" err="1">
                <a:solidFill>
                  <a:schemeClr val="bg1">
                    <a:lumMod val="95000"/>
                    <a:lumOff val="5000"/>
                  </a:schemeClr>
                </a:solidFill>
                <a:latin typeface="Century Gothic" panose="020B0502020202020204" pitchFamily="34" charset="0"/>
                <a:cs typeface="Times New Roman"/>
              </a:rPr>
              <a:t>Bülent</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Erkmen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Sadık</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Karamustafa</a:t>
            </a:r>
            <a:r>
              <a:rPr lang="en-US" dirty="0">
                <a:solidFill>
                  <a:schemeClr val="bg1">
                    <a:lumMod val="95000"/>
                    <a:lumOff val="5000"/>
                  </a:schemeClr>
                </a:solidFill>
                <a:latin typeface="Century Gothic" panose="020B0502020202020204" pitchFamily="34" charset="0"/>
                <a:cs typeface="Times New Roman"/>
              </a:rPr>
              <a:t> </a:t>
            </a:r>
            <a:r>
              <a:rPr lang="en-US" spc="-5" dirty="0">
                <a:solidFill>
                  <a:schemeClr val="bg1">
                    <a:lumMod val="95000"/>
                    <a:lumOff val="5000"/>
                  </a:schemeClr>
                </a:solidFill>
                <a:latin typeface="Century Gothic" panose="020B0502020202020204" pitchFamily="34" charset="0"/>
                <a:cs typeface="Times New Roman"/>
              </a:rPr>
              <a:t>vb. </a:t>
            </a:r>
            <a:r>
              <a:rPr lang="en-US" dirty="0" err="1">
                <a:solidFill>
                  <a:schemeClr val="bg1">
                    <a:lumMod val="95000"/>
                    <a:lumOff val="5000"/>
                  </a:schemeClr>
                </a:solidFill>
                <a:latin typeface="Century Gothic" panose="020B0502020202020204" pitchFamily="34" charset="0"/>
                <a:cs typeface="Times New Roman"/>
              </a:rPr>
              <a:t>afiş</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sanatçılarımız</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kendilerini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uluslararası</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alanlarda</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gösterdiler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Türk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afişçiliği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seçkin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yerini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almış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sanatçıları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birçok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Bienale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katılarak</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ödüller</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almışlardır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Bunlar</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içinde</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Mengü</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Ertel’in</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ayrı</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bir</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yeri</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vardır</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Türk</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afiş</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sanatı</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özellikle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Mengü</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Ertel</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gibi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seçkin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sanatçıların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yaratıcılığı</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ile</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uluslararası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düzeyde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önemli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yere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yerleşmiştir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p:txBody>
      </p:sp>
      <p:sp>
        <p:nvSpPr>
          <p:cNvPr id="4" name="object 3">
            <a:extLst>
              <a:ext uri="{FF2B5EF4-FFF2-40B4-BE49-F238E27FC236}">
                <a16:creationId xmlns:a16="http://schemas.microsoft.com/office/drawing/2014/main" id="{FE3DD11A-7FC7-6E41-BF93-DF561F7669B8}"/>
              </a:ext>
            </a:extLst>
          </p:cNvPr>
          <p:cNvSpPr/>
          <p:nvPr/>
        </p:nvSpPr>
        <p:spPr>
          <a:xfrm>
            <a:off x="8069170" y="750979"/>
            <a:ext cx="3776843" cy="5356042"/>
          </a:xfrm>
          <a:prstGeom prst="rect">
            <a:avLst/>
          </a:prstGeom>
          <a:blipFill>
            <a:blip r:embed="rId3" cstate="print"/>
            <a:stretch>
              <a:fillRect/>
            </a:stretch>
          </a:blipFill>
        </p:spPr>
        <p:txBody>
          <a:bodyPr wrap="square" lIns="0" tIns="0" rIns="0" bIns="0" rtlCol="0"/>
          <a:lstStyle/>
          <a:p>
            <a:endParaRPr/>
          </a:p>
        </p:txBody>
      </p:sp>
      <p:sp>
        <p:nvSpPr>
          <p:cNvPr id="2" name="Rectangle 1">
            <a:extLst>
              <a:ext uri="{FF2B5EF4-FFF2-40B4-BE49-F238E27FC236}">
                <a16:creationId xmlns:a16="http://schemas.microsoft.com/office/drawing/2014/main" id="{31FCDE97-FBC0-B64E-A191-A07CAC81A09E}"/>
              </a:ext>
            </a:extLst>
          </p:cNvPr>
          <p:cNvSpPr/>
          <p:nvPr/>
        </p:nvSpPr>
        <p:spPr>
          <a:xfrm>
            <a:off x="8069170" y="6204243"/>
            <a:ext cx="3776843" cy="400110"/>
          </a:xfrm>
          <a:prstGeom prst="rect">
            <a:avLst/>
          </a:prstGeom>
        </p:spPr>
        <p:txBody>
          <a:bodyPr wrap="square">
            <a:spAutoFit/>
          </a:bodyPr>
          <a:lstStyle/>
          <a:p>
            <a:pPr algn="ctr"/>
            <a:r>
              <a:rPr lang="en-TR" sz="1000" dirty="0">
                <a:solidFill>
                  <a:schemeClr val="bg1">
                    <a:lumMod val="95000"/>
                    <a:lumOff val="5000"/>
                  </a:schemeClr>
                </a:solidFill>
              </a:rPr>
              <a:t>Resim: 1.5. Mengü Ertel afiş çalışması.</a:t>
            </a:r>
          </a:p>
          <a:p>
            <a:pPr algn="ctr"/>
            <a:endParaRPr lang="en-TR" sz="1000" dirty="0">
              <a:solidFill>
                <a:schemeClr val="bg1">
                  <a:lumMod val="95000"/>
                  <a:lumOff val="5000"/>
                </a:schemeClr>
              </a:solidFill>
            </a:endParaRPr>
          </a:p>
        </p:txBody>
      </p:sp>
    </p:spTree>
    <p:extLst>
      <p:ext uri="{BB962C8B-B14F-4D97-AF65-F5344CB8AC3E}">
        <p14:creationId xmlns:p14="http://schemas.microsoft.com/office/powerpoint/2010/main" val="1930973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510745" y="1098601"/>
            <a:ext cx="11170510" cy="4999958"/>
          </a:xfrm>
          <a:prstGeom prst="rect">
            <a:avLst/>
          </a:prstGeom>
        </p:spPr>
        <p:txBody>
          <a:bodyPr vert="horz" wrap="square" lIns="0" tIns="20320" rIns="0" bIns="0" rtlCol="0">
            <a:spAutoFit/>
          </a:bodyPr>
          <a:lstStyle/>
          <a:p>
            <a:pPr>
              <a:lnSpc>
                <a:spcPct val="150000"/>
              </a:lnSpc>
            </a:pPr>
            <a:r>
              <a:rPr lang="en-US" sz="2000" b="1" dirty="0" err="1">
                <a:solidFill>
                  <a:schemeClr val="bg1"/>
                </a:solidFill>
                <a:latin typeface="Century Gothic" panose="020B0502020202020204" pitchFamily="34" charset="0"/>
              </a:rPr>
              <a:t>Afişin</a:t>
            </a:r>
            <a:r>
              <a:rPr lang="en-US" sz="2000" b="1" dirty="0">
                <a:solidFill>
                  <a:schemeClr val="bg1"/>
                </a:solidFill>
                <a:latin typeface="Century Gothic" panose="020B0502020202020204" pitchFamily="34" charset="0"/>
              </a:rPr>
              <a:t> </a:t>
            </a:r>
            <a:r>
              <a:rPr lang="en-US" sz="2000" b="1" dirty="0" err="1">
                <a:solidFill>
                  <a:schemeClr val="bg1"/>
                </a:solidFill>
                <a:latin typeface="Century Gothic" panose="020B0502020202020204" pitchFamily="34" charset="0"/>
              </a:rPr>
              <a:t>Gerekliliği</a:t>
            </a:r>
            <a:endParaRPr lang="en-US" sz="2000" b="1" dirty="0">
              <a:solidFill>
                <a:schemeClr val="bg1"/>
              </a:solidFill>
              <a:latin typeface="Century Gothic" panose="020B0502020202020204" pitchFamily="34" charset="0"/>
            </a:endParaRPr>
          </a:p>
          <a:p>
            <a:pPr>
              <a:lnSpc>
                <a:spcPct val="150000"/>
              </a:lnSpc>
            </a:pP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kısa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ömürlu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tanıtım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aracıdır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Önemli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konu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hakkında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halkı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etkin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biçimde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haberdar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eder</a:t>
            </a:r>
            <a:r>
              <a:rPr lang="en-US" dirty="0">
                <a:solidFill>
                  <a:schemeClr val="bg1"/>
                </a:solidFill>
                <a:latin typeface="Century Gothic" panose="020B0502020202020204" pitchFamily="34" charset="0"/>
              </a:rPr>
              <a:t>. Kent </a:t>
            </a:r>
            <a:r>
              <a:rPr lang="en-US" dirty="0" err="1">
                <a:solidFill>
                  <a:schemeClr val="bg1"/>
                </a:solidFill>
                <a:latin typeface="Century Gothic" panose="020B0502020202020204" pitchFamily="34" charset="0"/>
              </a:rPr>
              <a:t>içindeki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çeşitli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yerlere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asılarak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insanlara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olayları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sürekli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hatırlatması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açısından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çok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kullanılan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kitle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iletişim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aracıdır</a:t>
            </a:r>
            <a:r>
              <a:rPr lang="en-US" dirty="0">
                <a:solidFill>
                  <a:schemeClr val="bg1"/>
                </a:solidFill>
                <a:latin typeface="Century Gothic" panose="020B0502020202020204" pitchFamily="34" charset="0"/>
              </a:rPr>
              <a:t>.</a:t>
            </a:r>
          </a:p>
          <a:p>
            <a:pPr>
              <a:lnSpc>
                <a:spcPct val="150000"/>
              </a:lnSpc>
            </a:pP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sadece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üretim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tüketim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ilişkilerinde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halka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bilgi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vermez</a:t>
            </a:r>
            <a:r>
              <a:rPr lang="en-US" dirty="0">
                <a:solidFill>
                  <a:schemeClr val="bg1"/>
                </a:solidFill>
                <a:latin typeface="Century Gothic" panose="020B0502020202020204" pitchFamily="34" charset="0"/>
              </a:rPr>
              <a:t>. Bunun </a:t>
            </a:r>
            <a:r>
              <a:rPr lang="en-US" dirty="0" err="1">
                <a:solidFill>
                  <a:schemeClr val="bg1"/>
                </a:solidFill>
                <a:latin typeface="Century Gothic" panose="020B0502020202020204" pitchFamily="34" charset="0"/>
              </a:rPr>
              <a:t>dışında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sosyal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siyasal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kültürel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olayların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halka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ulaştırılmasında</a:t>
            </a:r>
            <a:r>
              <a:rPr lang="en-US" dirty="0">
                <a:solidFill>
                  <a:schemeClr val="bg1"/>
                </a:solidFill>
                <a:latin typeface="Century Gothic" panose="020B0502020202020204" pitchFamily="34" charset="0"/>
              </a:rPr>
              <a:t> da </a:t>
            </a:r>
            <a:r>
              <a:rPr lang="en-US" dirty="0" err="1">
                <a:solidFill>
                  <a:schemeClr val="bg1"/>
                </a:solidFill>
                <a:latin typeface="Century Gothic" panose="020B0502020202020204" pitchFamily="34" charset="0"/>
              </a:rPr>
              <a:t>önemli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etkili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rol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oynar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Günümüz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dünyasında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televizyon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gibi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iletişim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aracı</a:t>
            </a:r>
            <a:r>
              <a:rPr lang="en-US" dirty="0">
                <a:solidFill>
                  <a:schemeClr val="bg1"/>
                </a:solidFill>
                <a:latin typeface="Century Gothic" panose="020B0502020202020204" pitchFamily="34" charset="0"/>
              </a:rPr>
              <a:t> bile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kadar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etkili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değildir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Çünku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sürekli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hatırlatıcılık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özelliği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söz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konusudur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Halkın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yoğun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giriş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çıkış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yaptığı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bölgelerde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yüzlerce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yana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görmek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mümkündür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Halka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bilgi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vermesi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yanında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estetik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açıdan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iyi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tasarlanmış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kentlerin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çevre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düzenlemesine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olumlu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katkılarda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bulunur</a:t>
            </a:r>
            <a:endParaRPr lang="en-US"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560509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906161" y="1395163"/>
            <a:ext cx="10379677" cy="3374545"/>
          </a:xfrm>
          <a:prstGeom prst="rect">
            <a:avLst/>
          </a:prstGeom>
        </p:spPr>
        <p:txBody>
          <a:bodyPr vert="horz" wrap="square" lIns="0" tIns="20320" rIns="0" bIns="0" rtlCol="0">
            <a:spAutoFit/>
          </a:bodyPr>
          <a:lstStyle/>
          <a:p>
            <a:pPr>
              <a:lnSpc>
                <a:spcPct val="150000"/>
              </a:lnSpc>
            </a:pP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insanlar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üzerinde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ideolojik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estetik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etkilenme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yaratır</a:t>
            </a:r>
            <a:r>
              <a:rPr lang="en-US" dirty="0">
                <a:solidFill>
                  <a:schemeClr val="bg1"/>
                </a:solidFill>
                <a:latin typeface="Century Gothic" panose="020B0502020202020204" pitchFamily="34" charset="0"/>
              </a:rPr>
              <a:t>. Bu </a:t>
            </a:r>
            <a:r>
              <a:rPr lang="en-US" dirty="0" err="1">
                <a:solidFill>
                  <a:schemeClr val="bg1"/>
                </a:solidFill>
                <a:latin typeface="Century Gothic" panose="020B0502020202020204" pitchFamily="34" charset="0"/>
              </a:rPr>
              <a:t>etkilenme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sayesinde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insanların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günlük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alışkanlıkları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düşünce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biçimlerini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yönlendirir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Çevresiyle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sürekli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bilgi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alışveriş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içinde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bulunan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insan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buradan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aldığı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uyarılar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sonucu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birtakım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davranışlarda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bulunmaktadır</a:t>
            </a:r>
            <a:r>
              <a:rPr lang="en-US" dirty="0">
                <a:solidFill>
                  <a:schemeClr val="bg1"/>
                </a:solidFill>
                <a:latin typeface="Century Gothic" panose="020B0502020202020204" pitchFamily="34" charset="0"/>
              </a:rPr>
              <a:t>. Bu </a:t>
            </a:r>
            <a:r>
              <a:rPr lang="en-US" dirty="0" err="1">
                <a:solidFill>
                  <a:schemeClr val="bg1"/>
                </a:solidFill>
                <a:latin typeface="Century Gothic" panose="020B0502020202020204" pitchFamily="34" charset="0"/>
              </a:rPr>
              <a:t>davranışların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çevresini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kullanması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doğrultusunda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olumlu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a:t>
            </a:r>
            <a:r>
              <a:rPr lang="en-US" dirty="0">
                <a:solidFill>
                  <a:schemeClr val="bg1"/>
                </a:solidFill>
                <a:latin typeface="Century Gothic" panose="020B0502020202020204" pitchFamily="34" charset="0"/>
              </a:rPr>
              <a:t> da </a:t>
            </a:r>
            <a:r>
              <a:rPr lang="en-US" dirty="0" err="1">
                <a:solidFill>
                  <a:schemeClr val="bg1"/>
                </a:solidFill>
                <a:latin typeface="Century Gothic" panose="020B0502020202020204" pitchFamily="34" charset="0"/>
              </a:rPr>
              <a:t>olumsuz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oluşu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davranışı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doğuran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etkenlerdir</a:t>
            </a:r>
            <a:r>
              <a:rPr lang="en-US" dirty="0">
                <a:solidFill>
                  <a:schemeClr val="bg1"/>
                </a:solidFill>
                <a:latin typeface="Century Gothic" panose="020B0502020202020204" pitchFamily="34" charset="0"/>
              </a:rPr>
              <a:t>.</a:t>
            </a:r>
          </a:p>
          <a:p>
            <a:pPr>
              <a:lnSpc>
                <a:spcPct val="150000"/>
              </a:lnSpc>
            </a:pP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Baskı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tekniklerinin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gelişmesiyle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birlikte</a:t>
            </a:r>
            <a:r>
              <a:rPr lang="en-US" dirty="0">
                <a:solidFill>
                  <a:schemeClr val="bg1"/>
                </a:solidFill>
                <a:latin typeface="Century Gothic" panose="020B0502020202020204" pitchFamily="34" charset="0"/>
              </a:rPr>
              <a:t>, mal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hizmet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sosyal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kültürel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hareketleri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yönlendiren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büyük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boyutlu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kent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içinde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önemli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mesaj</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ilerleme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görevlerini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üstlenmişlerdir</a:t>
            </a:r>
            <a:r>
              <a:rPr lang="en-US" dirty="0">
                <a:solidFill>
                  <a:schemeClr val="bg1"/>
                </a:solidFill>
                <a:latin typeface="Century Gothic" panose="020B0502020202020204" pitchFamily="34" charset="0"/>
              </a:rPr>
              <a:t>.</a:t>
            </a:r>
          </a:p>
        </p:txBody>
      </p:sp>
    </p:spTree>
    <p:extLst>
      <p:ext uri="{BB962C8B-B14F-4D97-AF65-F5344CB8AC3E}">
        <p14:creationId xmlns:p14="http://schemas.microsoft.com/office/powerpoint/2010/main" val="433383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02276" y="744354"/>
            <a:ext cx="6798276" cy="5878867"/>
          </a:xfrm>
          <a:prstGeom prst="rect">
            <a:avLst/>
          </a:prstGeom>
        </p:spPr>
        <p:txBody>
          <a:bodyPr vert="horz" wrap="square" lIns="0" tIns="20320" rIns="0" bIns="0" rtlCol="0">
            <a:spAutoFit/>
          </a:bodyPr>
          <a:lstStyle/>
          <a:p>
            <a:pPr marL="12700" marR="5080" indent="359410" algn="just">
              <a:lnSpc>
                <a:spcPct val="150000"/>
              </a:lnSpc>
            </a:pPr>
            <a:r>
              <a:rPr lang="en-US" dirty="0">
                <a:solidFill>
                  <a:schemeClr val="bg1">
                    <a:lumMod val="95000"/>
                    <a:lumOff val="5000"/>
                  </a:schemeClr>
                </a:solidFill>
                <a:latin typeface="Century Gothic" panose="020B0502020202020204" pitchFamily="34" charset="0"/>
                <a:cs typeface="Times New Roman"/>
              </a:rPr>
              <a:t>El </a:t>
            </a:r>
            <a:r>
              <a:rPr lang="en-US" spc="-5" dirty="0" err="1">
                <a:solidFill>
                  <a:schemeClr val="bg1">
                    <a:lumMod val="95000"/>
                    <a:lumOff val="5000"/>
                  </a:schemeClr>
                </a:solidFill>
                <a:latin typeface="Century Gothic" panose="020B0502020202020204" pitchFamily="34" charset="0"/>
                <a:cs typeface="Times New Roman"/>
              </a:rPr>
              <a:t>ilanlarından</a:t>
            </a:r>
            <a:r>
              <a:rPr lang="en-US" spc="-5" dirty="0">
                <a:solidFill>
                  <a:schemeClr val="bg1">
                    <a:lumMod val="95000"/>
                    <a:lumOff val="5000"/>
                  </a:schemeClr>
                </a:solidFill>
                <a:latin typeface="Century Gothic" panose="020B0502020202020204" pitchFamily="34" charset="0"/>
                <a:cs typeface="Times New Roman"/>
              </a:rPr>
              <a:t> dev </a:t>
            </a:r>
            <a:r>
              <a:rPr lang="en-US" spc="-5" dirty="0" err="1">
                <a:solidFill>
                  <a:schemeClr val="bg1">
                    <a:lumMod val="95000"/>
                    <a:lumOff val="5000"/>
                  </a:schemeClr>
                </a:solidFill>
                <a:latin typeface="Century Gothic" panose="020B0502020202020204" pitchFamily="34" charset="0"/>
                <a:cs typeface="Times New Roman"/>
              </a:rPr>
              <a:t>gibi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billboardlara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doğru</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dönüş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sayesinde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kentsel</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örgünün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sürekli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parçası</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olarak</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gelişmiş</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her </a:t>
            </a:r>
            <a:r>
              <a:rPr lang="en-US" spc="-5" dirty="0" err="1">
                <a:solidFill>
                  <a:schemeClr val="bg1">
                    <a:lumMod val="95000"/>
                    <a:lumOff val="5000"/>
                  </a:schemeClr>
                </a:solidFill>
                <a:latin typeface="Century Gothic" panose="020B0502020202020204" pitchFamily="34" charset="0"/>
                <a:cs typeface="Times New Roman"/>
              </a:rPr>
              <a:t>değişimde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şehir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sokağı</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dekoru</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için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resimli</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fon</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oluşturmuştur</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20. </a:t>
            </a:r>
            <a:r>
              <a:rPr lang="en-US" spc="-5" dirty="0" err="1">
                <a:solidFill>
                  <a:schemeClr val="bg1">
                    <a:lumMod val="95000"/>
                    <a:lumOff val="5000"/>
                  </a:schemeClr>
                </a:solidFill>
                <a:latin typeface="Century Gothic" panose="020B0502020202020204" pitchFamily="34" charset="0"/>
                <a:cs typeface="Times New Roman"/>
              </a:rPr>
              <a:t>yüzyıl</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başlarındaki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afişler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gün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ışığı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saatlerinde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yayalar</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yavaş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hareket</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eden</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araçlardaki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insanlar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tarafından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yakından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izlenebilir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biçimde</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tasarlandılar</a:t>
            </a:r>
            <a:r>
              <a:rPr lang="en-US" dirty="0">
                <a:solidFill>
                  <a:schemeClr val="bg1">
                    <a:lumMod val="95000"/>
                    <a:lumOff val="5000"/>
                  </a:schemeClr>
                </a:solidFill>
                <a:latin typeface="Century Gothic" panose="020B0502020202020204" pitchFamily="34" charset="0"/>
                <a:cs typeface="Times New Roman"/>
              </a:rPr>
              <a:t>. </a:t>
            </a:r>
            <a:r>
              <a:rPr lang="en-US" spc="-5" dirty="0">
                <a:solidFill>
                  <a:schemeClr val="bg1">
                    <a:lumMod val="95000"/>
                    <a:lumOff val="5000"/>
                  </a:schemeClr>
                </a:solidFill>
                <a:latin typeface="Century Gothic" panose="020B0502020202020204" pitchFamily="34" charset="0"/>
                <a:cs typeface="Times New Roman"/>
              </a:rPr>
              <a:t>Bunun  </a:t>
            </a:r>
            <a:r>
              <a:rPr lang="en-US" spc="-5" dirty="0" err="1">
                <a:solidFill>
                  <a:schemeClr val="bg1">
                    <a:lumMod val="95000"/>
                    <a:lumOff val="5000"/>
                  </a:schemeClr>
                </a:solidFill>
                <a:latin typeface="Century Gothic" panose="020B0502020202020204" pitchFamily="34" charset="0"/>
                <a:cs typeface="Times New Roman"/>
              </a:rPr>
              <a:t>tersine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bugün</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24 </a:t>
            </a:r>
            <a:r>
              <a:rPr lang="en-US" spc="-5" dirty="0" err="1">
                <a:solidFill>
                  <a:schemeClr val="bg1">
                    <a:lumMod val="95000"/>
                    <a:lumOff val="5000"/>
                  </a:schemeClr>
                </a:solidFill>
                <a:latin typeface="Century Gothic" panose="020B0502020202020204" pitchFamily="34" charset="0"/>
                <a:cs typeface="Times New Roman"/>
              </a:rPr>
              <a:t>basılı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sayfadan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meydana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gelen</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ya</a:t>
            </a:r>
            <a:r>
              <a:rPr lang="en-US" spc="-10"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da </a:t>
            </a:r>
            <a:r>
              <a:rPr lang="en-US" dirty="0" err="1">
                <a:solidFill>
                  <a:schemeClr val="bg1">
                    <a:lumMod val="95000"/>
                    <a:lumOff val="5000"/>
                  </a:schemeClr>
                </a:solidFill>
                <a:latin typeface="Century Gothic" panose="020B0502020202020204" pitchFamily="34" charset="0"/>
                <a:cs typeface="Times New Roman"/>
              </a:rPr>
              <a:t>devasa</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resimlenmiş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görüntü</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işaretlerden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oluşan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billboardlar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hızlı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hareket</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eden</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günümüz</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trafiğinde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oldukça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uzaktan</a:t>
            </a:r>
            <a:r>
              <a:rPr lang="en-US" spc="-5" dirty="0">
                <a:solidFill>
                  <a:schemeClr val="bg1">
                    <a:lumMod val="95000"/>
                    <a:lumOff val="5000"/>
                  </a:schemeClr>
                </a:solidFill>
                <a:latin typeface="Century Gothic" panose="020B0502020202020204" pitchFamily="34" charset="0"/>
                <a:cs typeface="Times New Roman"/>
              </a:rPr>
              <a:t> bile  </a:t>
            </a:r>
            <a:r>
              <a:rPr lang="en-US" dirty="0" err="1">
                <a:solidFill>
                  <a:schemeClr val="bg1">
                    <a:lumMod val="95000"/>
                    <a:lumOff val="5000"/>
                  </a:schemeClr>
                </a:solidFill>
                <a:latin typeface="Century Gothic" panose="020B0502020202020204" pitchFamily="34" charset="0"/>
                <a:cs typeface="Times New Roman"/>
              </a:rPr>
              <a:t>derhal</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algılanma</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çabası</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içindedir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Üstelik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ülkemizde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kullanılan</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10 </a:t>
            </a:r>
            <a:r>
              <a:rPr lang="en-US" dirty="0" err="1">
                <a:solidFill>
                  <a:schemeClr val="bg1">
                    <a:lumMod val="95000"/>
                    <a:lumOff val="5000"/>
                  </a:schemeClr>
                </a:solidFill>
                <a:latin typeface="Century Gothic" panose="020B0502020202020204" pitchFamily="34" charset="0"/>
                <a:cs typeface="Times New Roman"/>
              </a:rPr>
              <a:t>parçalık</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orta</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boy  </a:t>
            </a:r>
            <a:r>
              <a:rPr lang="en-US" spc="-5" dirty="0" err="1">
                <a:solidFill>
                  <a:schemeClr val="bg1">
                    <a:lumMod val="95000"/>
                    <a:lumOff val="5000"/>
                  </a:schemeClr>
                </a:solidFill>
                <a:latin typeface="Century Gothic" panose="020B0502020202020204" pitchFamily="34" charset="0"/>
                <a:cs typeface="Times New Roman"/>
              </a:rPr>
              <a:t>billboardlar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artarda</a:t>
            </a:r>
            <a:r>
              <a:rPr lang="en-US" spc="-5" dirty="0">
                <a:solidFill>
                  <a:schemeClr val="bg1">
                    <a:lumMod val="95000"/>
                    <a:lumOff val="5000"/>
                  </a:schemeClr>
                </a:solidFill>
                <a:latin typeface="Century Gothic" panose="020B0502020202020204" pitchFamily="34" charset="0"/>
                <a:cs typeface="Times New Roman"/>
              </a:rPr>
              <a:t> billboard </a:t>
            </a:r>
            <a:r>
              <a:rPr lang="en-US" spc="-5" dirty="0" err="1">
                <a:solidFill>
                  <a:schemeClr val="bg1">
                    <a:lumMod val="95000"/>
                    <a:lumOff val="5000"/>
                  </a:schemeClr>
                </a:solidFill>
                <a:latin typeface="Century Gothic" panose="020B0502020202020204" pitchFamily="34" charset="0"/>
                <a:cs typeface="Times New Roman"/>
              </a:rPr>
              <a:t>panolarında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iki</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ya</a:t>
            </a:r>
            <a:r>
              <a:rPr lang="en-US" spc="-10"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da </a:t>
            </a:r>
            <a:r>
              <a:rPr lang="en-US" dirty="0" err="1">
                <a:solidFill>
                  <a:schemeClr val="bg1">
                    <a:lumMod val="95000"/>
                    <a:lumOff val="5000"/>
                  </a:schemeClr>
                </a:solidFill>
                <a:latin typeface="Century Gothic" panose="020B0502020202020204" pitchFamily="34" charset="0"/>
                <a:cs typeface="Times New Roman"/>
              </a:rPr>
              <a:t>üç</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kez</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tekrarlanarak</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hızlı-süratli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ortamda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alıcı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kitlesi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tarafından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algılanma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endişesini</a:t>
            </a:r>
            <a:r>
              <a:rPr lang="en-US" spc="2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yansıtır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p:txBody>
      </p:sp>
      <p:pic>
        <p:nvPicPr>
          <p:cNvPr id="3" name="Picture 2">
            <a:extLst>
              <a:ext uri="{FF2B5EF4-FFF2-40B4-BE49-F238E27FC236}">
                <a16:creationId xmlns:a16="http://schemas.microsoft.com/office/drawing/2014/main" id="{5CF92B94-A927-6C40-9EFE-ED8E53AEECE9}"/>
              </a:ext>
            </a:extLst>
          </p:cNvPr>
          <p:cNvPicPr>
            <a:picLocks noChangeAspect="1"/>
          </p:cNvPicPr>
          <p:nvPr/>
        </p:nvPicPr>
        <p:blipFill>
          <a:blip r:embed="rId3"/>
          <a:stretch>
            <a:fillRect/>
          </a:stretch>
        </p:blipFill>
        <p:spPr>
          <a:xfrm>
            <a:off x="8280292" y="841116"/>
            <a:ext cx="3582538" cy="4781207"/>
          </a:xfrm>
          <a:prstGeom prst="rect">
            <a:avLst/>
          </a:prstGeom>
        </p:spPr>
      </p:pic>
      <p:sp>
        <p:nvSpPr>
          <p:cNvPr id="5" name="Rectangle 4">
            <a:extLst>
              <a:ext uri="{FF2B5EF4-FFF2-40B4-BE49-F238E27FC236}">
                <a16:creationId xmlns:a16="http://schemas.microsoft.com/office/drawing/2014/main" id="{1B0D7BCB-F788-F74C-977E-780D988C3D13}"/>
              </a:ext>
            </a:extLst>
          </p:cNvPr>
          <p:cNvSpPr/>
          <p:nvPr/>
        </p:nvSpPr>
        <p:spPr>
          <a:xfrm>
            <a:off x="8953070" y="5770663"/>
            <a:ext cx="2015295" cy="246221"/>
          </a:xfrm>
          <a:prstGeom prst="rect">
            <a:avLst/>
          </a:prstGeom>
        </p:spPr>
        <p:txBody>
          <a:bodyPr wrap="none">
            <a:spAutoFit/>
          </a:bodyPr>
          <a:lstStyle/>
          <a:p>
            <a:r>
              <a:rPr lang="en-US" sz="1000" dirty="0" err="1">
                <a:solidFill>
                  <a:schemeClr val="bg1"/>
                </a:solidFill>
                <a:latin typeface="Century Gothic" panose="020B0502020202020204" pitchFamily="34" charset="0"/>
              </a:rPr>
              <a:t>Mengu</a:t>
            </a:r>
            <a:r>
              <a:rPr lang="en-US" sz="1000" dirty="0">
                <a:solidFill>
                  <a:schemeClr val="bg1"/>
                </a:solidFill>
                <a:latin typeface="Century Gothic" panose="020B0502020202020204" pitchFamily="34" charset="0"/>
              </a:rPr>
              <a:t>̈ </a:t>
            </a:r>
            <a:r>
              <a:rPr lang="en-US" sz="1000" dirty="0" err="1">
                <a:solidFill>
                  <a:schemeClr val="bg1"/>
                </a:solidFill>
                <a:latin typeface="Century Gothic" panose="020B0502020202020204" pitchFamily="34" charset="0"/>
              </a:rPr>
              <a:t>Ertel’in</a:t>
            </a:r>
            <a:r>
              <a:rPr lang="en-US" sz="1000" dirty="0">
                <a:solidFill>
                  <a:schemeClr val="bg1"/>
                </a:solidFill>
                <a:latin typeface="Century Gothic" panose="020B0502020202020204" pitchFamily="34" charset="0"/>
              </a:rPr>
              <a:t> </a:t>
            </a:r>
            <a:r>
              <a:rPr lang="en-US" sz="1000" dirty="0" err="1">
                <a:solidFill>
                  <a:schemeClr val="bg1"/>
                </a:solidFill>
                <a:latin typeface="Century Gothic" panose="020B0502020202020204" pitchFamily="34" charset="0"/>
              </a:rPr>
              <a:t>bir</a:t>
            </a:r>
            <a:r>
              <a:rPr lang="en-US" sz="1000" dirty="0">
                <a:solidFill>
                  <a:schemeClr val="bg1"/>
                </a:solidFill>
                <a:latin typeface="Century Gothic" panose="020B0502020202020204" pitchFamily="34" charset="0"/>
              </a:rPr>
              <a:t> </a:t>
            </a:r>
            <a:r>
              <a:rPr lang="en-US" sz="1000" dirty="0" err="1">
                <a:solidFill>
                  <a:schemeClr val="bg1"/>
                </a:solidFill>
                <a:latin typeface="Century Gothic" panose="020B0502020202020204" pitchFamily="34" charset="0"/>
              </a:rPr>
              <a:t>afiş</a:t>
            </a:r>
            <a:r>
              <a:rPr lang="en-US" sz="1000" dirty="0">
                <a:solidFill>
                  <a:schemeClr val="bg1"/>
                </a:solidFill>
                <a:latin typeface="Century Gothic" panose="020B0502020202020204" pitchFamily="34" charset="0"/>
              </a:rPr>
              <a:t> </a:t>
            </a:r>
            <a:r>
              <a:rPr lang="en-US" sz="1000" dirty="0" err="1">
                <a:solidFill>
                  <a:schemeClr val="bg1"/>
                </a:solidFill>
                <a:latin typeface="Century Gothic" panose="020B0502020202020204" pitchFamily="34" charset="0"/>
              </a:rPr>
              <a:t>tasarımı</a:t>
            </a:r>
            <a:endParaRPr lang="en-US" sz="1000" dirty="0">
              <a:solidFill>
                <a:schemeClr val="bg1"/>
              </a:solidFill>
              <a:effectLst/>
              <a:latin typeface="Century Gothic" panose="020B0502020202020204" pitchFamily="34" charset="0"/>
            </a:endParaRPr>
          </a:p>
        </p:txBody>
      </p:sp>
    </p:spTree>
    <p:extLst>
      <p:ext uri="{BB962C8B-B14F-4D97-AF65-F5344CB8AC3E}">
        <p14:creationId xmlns:p14="http://schemas.microsoft.com/office/powerpoint/2010/main" val="1073145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689918" y="295412"/>
            <a:ext cx="3956223" cy="6200287"/>
          </a:xfrm>
          <a:prstGeom prst="rect">
            <a:avLst/>
          </a:prstGeom>
        </p:spPr>
        <p:txBody>
          <a:bodyPr vert="horz" wrap="square" lIns="0" tIns="20320" rIns="0" bIns="0" rtlCol="0">
            <a:spAutoFit/>
          </a:bodyPr>
          <a:lstStyle/>
          <a:p>
            <a:pPr marL="12700" marR="5080" indent="359410" algn="just">
              <a:lnSpc>
                <a:spcPct val="150000"/>
              </a:lnSpc>
              <a:spcBef>
                <a:spcPts val="160"/>
              </a:spcBef>
            </a:pPr>
            <a:r>
              <a:rPr lang="en-US" spc="-5" dirty="0" err="1">
                <a:solidFill>
                  <a:schemeClr val="bg1">
                    <a:lumMod val="95000"/>
                    <a:lumOff val="5000"/>
                  </a:schemeClr>
                </a:solidFill>
                <a:latin typeface="Century Gothic" panose="020B0502020202020204" pitchFamily="34" charset="0"/>
                <a:cs typeface="Times New Roman"/>
              </a:rPr>
              <a:t>Günümüzde</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tek</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sayfada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basılı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afişler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insanların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yakın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temas</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içinde</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oldukları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ortamlarda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otobüs</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a:solidFill>
                  <a:schemeClr val="bg1">
                    <a:lumMod val="95000"/>
                    <a:lumOff val="5000"/>
                  </a:schemeClr>
                </a:solidFill>
                <a:latin typeface="Century Gothic" panose="020B0502020202020204" pitchFamily="34" charset="0"/>
                <a:cs typeface="Times New Roman"/>
              </a:rPr>
              <a:t>metro </a:t>
            </a:r>
            <a:r>
              <a:rPr lang="en-US" spc="-5" dirty="0" err="1">
                <a:solidFill>
                  <a:schemeClr val="bg1">
                    <a:lumMod val="95000"/>
                    <a:lumOff val="5000"/>
                  </a:schemeClr>
                </a:solidFill>
                <a:latin typeface="Century Gothic" panose="020B0502020202020204" pitchFamily="34" charset="0"/>
                <a:cs typeface="Times New Roman"/>
              </a:rPr>
              <a:t>duraklarında</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bir</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dükkanın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vitrininde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direklerde</a:t>
            </a:r>
            <a:r>
              <a:rPr lang="en-US" spc="-5" dirty="0">
                <a:solidFill>
                  <a:schemeClr val="bg1">
                    <a:lumMod val="95000"/>
                    <a:lumOff val="5000"/>
                  </a:schemeClr>
                </a:solidFill>
                <a:latin typeface="Century Gothic" panose="020B0502020202020204" pitchFamily="34" charset="0"/>
                <a:cs typeface="Times New Roman"/>
              </a:rPr>
              <a:t> vb. </a:t>
            </a:r>
            <a:r>
              <a:rPr lang="en-US" spc="-5" dirty="0" err="1">
                <a:solidFill>
                  <a:schemeClr val="bg1">
                    <a:lumMod val="95000"/>
                    <a:lumOff val="5000"/>
                  </a:schemeClr>
                </a:solidFill>
                <a:latin typeface="Century Gothic" panose="020B0502020202020204" pitchFamily="34" charset="0"/>
                <a:cs typeface="Times New Roman"/>
              </a:rPr>
              <a:t>yerlerde</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üstelik</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kapak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mekanlarda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görülür</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Tüm</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teknolojik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gelişmelere</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değişen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iletişim</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araç</a:t>
            </a:r>
            <a:r>
              <a:rPr lang="en-US" dirty="0">
                <a:solidFill>
                  <a:schemeClr val="bg1">
                    <a:lumMod val="95000"/>
                    <a:lumOff val="5000"/>
                  </a:schemeClr>
                </a:solidFill>
                <a:latin typeface="Century Gothic" panose="020B0502020202020204" pitchFamily="34" charset="0"/>
                <a:cs typeface="Times New Roman"/>
              </a:rPr>
              <a:t> </a:t>
            </a:r>
            <a:r>
              <a:rPr lang="en-US" spc="-15" dirty="0" err="1">
                <a:solidFill>
                  <a:schemeClr val="bg1">
                    <a:lumMod val="95000"/>
                    <a:lumOff val="5000"/>
                  </a:schemeClr>
                </a:solidFill>
                <a:latin typeface="Century Gothic" panose="020B0502020202020204" pitchFamily="34" charset="0"/>
                <a:cs typeface="Times New Roman"/>
              </a:rPr>
              <a:t>ve</a:t>
            </a:r>
            <a:r>
              <a:rPr lang="en-US" spc="-1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ortamlarına</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karşın</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bilgilendirme</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ikna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etme</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aracı</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olarak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varlığını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sürdürmektedir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Sanatçının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dışa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sunumunun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diğer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hiçbir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biçimine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benzemeksizin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afişler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özel</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gereksinimlere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uygun</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bir</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biçimde</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üretilir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p:txBody>
      </p:sp>
      <p:grpSp>
        <p:nvGrpSpPr>
          <p:cNvPr id="3" name="object 3">
            <a:extLst>
              <a:ext uri="{FF2B5EF4-FFF2-40B4-BE49-F238E27FC236}">
                <a16:creationId xmlns:a16="http://schemas.microsoft.com/office/drawing/2014/main" id="{56567DD2-D8C6-8C4B-9CBA-78E322876F1C}"/>
              </a:ext>
            </a:extLst>
          </p:cNvPr>
          <p:cNvGrpSpPr/>
          <p:nvPr/>
        </p:nvGrpSpPr>
        <p:grpSpPr>
          <a:xfrm>
            <a:off x="7323937" y="455559"/>
            <a:ext cx="4400565" cy="6040140"/>
            <a:chOff x="1886966" y="2655062"/>
            <a:chExt cx="3248660" cy="4855210"/>
          </a:xfrm>
        </p:grpSpPr>
        <p:sp>
          <p:nvSpPr>
            <p:cNvPr id="4" name="object 4">
              <a:extLst>
                <a:ext uri="{FF2B5EF4-FFF2-40B4-BE49-F238E27FC236}">
                  <a16:creationId xmlns:a16="http://schemas.microsoft.com/office/drawing/2014/main" id="{53FCC523-FF70-4243-B9E8-160D20F53DEF}"/>
                </a:ext>
              </a:extLst>
            </p:cNvPr>
            <p:cNvSpPr/>
            <p:nvPr/>
          </p:nvSpPr>
          <p:spPr>
            <a:xfrm>
              <a:off x="1896872" y="2664583"/>
              <a:ext cx="3223841" cy="2411098"/>
            </a:xfrm>
            <a:prstGeom prst="rect">
              <a:avLst/>
            </a:prstGeom>
            <a:blipFill>
              <a:blip r:embed="rId3" cstate="print"/>
              <a:stretch>
                <a:fillRect/>
              </a:stretch>
            </a:blipFill>
          </p:spPr>
          <p:txBody>
            <a:bodyPr wrap="square" lIns="0" tIns="0" rIns="0" bIns="0" rtlCol="0"/>
            <a:lstStyle/>
            <a:p>
              <a:endParaRPr/>
            </a:p>
          </p:txBody>
        </p:sp>
        <p:sp>
          <p:nvSpPr>
            <p:cNvPr id="5" name="object 5">
              <a:extLst>
                <a:ext uri="{FF2B5EF4-FFF2-40B4-BE49-F238E27FC236}">
                  <a16:creationId xmlns:a16="http://schemas.microsoft.com/office/drawing/2014/main" id="{F31B4EE2-227E-3D4B-96BC-AB84E84CAFD7}"/>
                </a:ext>
              </a:extLst>
            </p:cNvPr>
            <p:cNvSpPr/>
            <p:nvPr/>
          </p:nvSpPr>
          <p:spPr>
            <a:xfrm>
              <a:off x="1886953" y="2655061"/>
              <a:ext cx="3249295" cy="2430145"/>
            </a:xfrm>
            <a:custGeom>
              <a:avLst/>
              <a:gdLst/>
              <a:ahLst/>
              <a:cxnLst/>
              <a:rect l="l" t="t" r="r" b="b"/>
              <a:pathLst>
                <a:path w="3249295" h="2430145">
                  <a:moveTo>
                    <a:pt x="3239401" y="0"/>
                  </a:moveTo>
                  <a:lnTo>
                    <a:pt x="9156" y="0"/>
                  </a:lnTo>
                  <a:lnTo>
                    <a:pt x="0" y="0"/>
                  </a:lnTo>
                  <a:lnTo>
                    <a:pt x="0" y="2429891"/>
                  </a:lnTo>
                  <a:lnTo>
                    <a:pt x="9156" y="2429891"/>
                  </a:lnTo>
                  <a:lnTo>
                    <a:pt x="3239401" y="2429891"/>
                  </a:lnTo>
                  <a:lnTo>
                    <a:pt x="3239401" y="2420747"/>
                  </a:lnTo>
                  <a:lnTo>
                    <a:pt x="9156" y="2420747"/>
                  </a:lnTo>
                  <a:lnTo>
                    <a:pt x="9156" y="9144"/>
                  </a:lnTo>
                  <a:lnTo>
                    <a:pt x="3239401" y="9144"/>
                  </a:lnTo>
                  <a:lnTo>
                    <a:pt x="3239401" y="0"/>
                  </a:lnTo>
                  <a:close/>
                </a:path>
                <a:path w="3249295" h="2430145">
                  <a:moveTo>
                    <a:pt x="3248672" y="0"/>
                  </a:moveTo>
                  <a:lnTo>
                    <a:pt x="3239528" y="0"/>
                  </a:lnTo>
                  <a:lnTo>
                    <a:pt x="3239528" y="2429891"/>
                  </a:lnTo>
                  <a:lnTo>
                    <a:pt x="3248672" y="2429891"/>
                  </a:lnTo>
                  <a:lnTo>
                    <a:pt x="3248672" y="0"/>
                  </a:lnTo>
                  <a:close/>
                </a:path>
              </a:pathLst>
            </a:custGeom>
            <a:solidFill>
              <a:srgbClr val="000000"/>
            </a:solidFill>
          </p:spPr>
          <p:txBody>
            <a:bodyPr wrap="square" lIns="0" tIns="0" rIns="0" bIns="0" rtlCol="0"/>
            <a:lstStyle/>
            <a:p>
              <a:endParaRPr/>
            </a:p>
          </p:txBody>
        </p:sp>
        <p:sp>
          <p:nvSpPr>
            <p:cNvPr id="6" name="object 6">
              <a:extLst>
                <a:ext uri="{FF2B5EF4-FFF2-40B4-BE49-F238E27FC236}">
                  <a16:creationId xmlns:a16="http://schemas.microsoft.com/office/drawing/2014/main" id="{E666F39D-70B6-1B4A-894B-674E011222A7}"/>
                </a:ext>
              </a:extLst>
            </p:cNvPr>
            <p:cNvSpPr/>
            <p:nvPr/>
          </p:nvSpPr>
          <p:spPr>
            <a:xfrm>
              <a:off x="2475230" y="5094986"/>
              <a:ext cx="2069465" cy="2407539"/>
            </a:xfrm>
            <a:prstGeom prst="rect">
              <a:avLst/>
            </a:prstGeom>
            <a:blipFill>
              <a:blip r:embed="rId4" cstate="print"/>
              <a:stretch>
                <a:fillRect/>
              </a:stretch>
            </a:blipFill>
          </p:spPr>
          <p:txBody>
            <a:bodyPr wrap="square" lIns="0" tIns="0" rIns="0" bIns="0" rtlCol="0"/>
            <a:lstStyle/>
            <a:p>
              <a:endParaRPr/>
            </a:p>
          </p:txBody>
        </p:sp>
        <p:sp>
          <p:nvSpPr>
            <p:cNvPr id="7" name="object 7">
              <a:extLst>
                <a:ext uri="{FF2B5EF4-FFF2-40B4-BE49-F238E27FC236}">
                  <a16:creationId xmlns:a16="http://schemas.microsoft.com/office/drawing/2014/main" id="{8564CE6B-D180-044A-BC5C-2E2C8706459A}"/>
                </a:ext>
              </a:extLst>
            </p:cNvPr>
            <p:cNvSpPr/>
            <p:nvPr/>
          </p:nvSpPr>
          <p:spPr>
            <a:xfrm>
              <a:off x="2469515" y="5086476"/>
              <a:ext cx="2082164" cy="2423795"/>
            </a:xfrm>
            <a:custGeom>
              <a:avLst/>
              <a:gdLst/>
              <a:ahLst/>
              <a:cxnLst/>
              <a:rect l="l" t="t" r="r" b="b"/>
              <a:pathLst>
                <a:path w="2082164" h="2423795">
                  <a:moveTo>
                    <a:pt x="2075929" y="2417457"/>
                  </a:moveTo>
                  <a:lnTo>
                    <a:pt x="6096" y="2417457"/>
                  </a:lnTo>
                  <a:lnTo>
                    <a:pt x="0" y="2417457"/>
                  </a:lnTo>
                  <a:lnTo>
                    <a:pt x="0" y="2423541"/>
                  </a:lnTo>
                  <a:lnTo>
                    <a:pt x="6096" y="2423541"/>
                  </a:lnTo>
                  <a:lnTo>
                    <a:pt x="2075929" y="2423541"/>
                  </a:lnTo>
                  <a:lnTo>
                    <a:pt x="2075929" y="2417457"/>
                  </a:lnTo>
                  <a:close/>
                </a:path>
                <a:path w="2082164" h="2423795">
                  <a:moveTo>
                    <a:pt x="2082025" y="2417457"/>
                  </a:moveTo>
                  <a:lnTo>
                    <a:pt x="2075942" y="2417457"/>
                  </a:lnTo>
                  <a:lnTo>
                    <a:pt x="2075942" y="2423541"/>
                  </a:lnTo>
                  <a:lnTo>
                    <a:pt x="2082025" y="2423541"/>
                  </a:lnTo>
                  <a:lnTo>
                    <a:pt x="2082025" y="2417457"/>
                  </a:lnTo>
                  <a:close/>
                </a:path>
                <a:path w="2082164" h="2423795">
                  <a:moveTo>
                    <a:pt x="2082025" y="0"/>
                  </a:moveTo>
                  <a:lnTo>
                    <a:pt x="2075929" y="0"/>
                  </a:lnTo>
                  <a:lnTo>
                    <a:pt x="6096" y="0"/>
                  </a:lnTo>
                  <a:lnTo>
                    <a:pt x="0" y="0"/>
                  </a:lnTo>
                  <a:lnTo>
                    <a:pt x="0" y="2417445"/>
                  </a:lnTo>
                  <a:lnTo>
                    <a:pt x="6096" y="2417445"/>
                  </a:lnTo>
                  <a:lnTo>
                    <a:pt x="6096" y="6096"/>
                  </a:lnTo>
                  <a:lnTo>
                    <a:pt x="2075929" y="6096"/>
                  </a:lnTo>
                  <a:lnTo>
                    <a:pt x="2075929" y="2417445"/>
                  </a:lnTo>
                  <a:lnTo>
                    <a:pt x="2082025" y="2417445"/>
                  </a:lnTo>
                  <a:lnTo>
                    <a:pt x="2082025" y="0"/>
                  </a:lnTo>
                  <a:close/>
                </a:path>
              </a:pathLst>
            </a:custGeom>
            <a:solidFill>
              <a:srgbClr val="000000"/>
            </a:solidFill>
          </p:spPr>
          <p:txBody>
            <a:bodyPr wrap="square" lIns="0" tIns="0" rIns="0" bIns="0" rtlCol="0"/>
            <a:lstStyle/>
            <a:p>
              <a:endParaRPr/>
            </a:p>
          </p:txBody>
        </p:sp>
      </p:grpSp>
      <p:sp>
        <p:nvSpPr>
          <p:cNvPr id="8" name="object 8">
            <a:extLst>
              <a:ext uri="{FF2B5EF4-FFF2-40B4-BE49-F238E27FC236}">
                <a16:creationId xmlns:a16="http://schemas.microsoft.com/office/drawing/2014/main" id="{41F7D584-F655-8342-A56B-9D7E4695D0E4}"/>
              </a:ext>
            </a:extLst>
          </p:cNvPr>
          <p:cNvSpPr txBox="1"/>
          <p:nvPr/>
        </p:nvSpPr>
        <p:spPr>
          <a:xfrm>
            <a:off x="5734107" y="3599378"/>
            <a:ext cx="1984375" cy="166071"/>
          </a:xfrm>
          <a:prstGeom prst="rect">
            <a:avLst/>
          </a:prstGeom>
        </p:spPr>
        <p:txBody>
          <a:bodyPr vert="horz" wrap="square" lIns="0" tIns="12065" rIns="0" bIns="0" rtlCol="0">
            <a:spAutoFit/>
          </a:bodyPr>
          <a:lstStyle/>
          <a:p>
            <a:pPr marL="12700">
              <a:lnSpc>
                <a:spcPct val="100000"/>
              </a:lnSpc>
              <a:spcBef>
                <a:spcPts val="95"/>
              </a:spcBef>
            </a:pPr>
            <a:r>
              <a:rPr sz="1000" b="1" spc="-5" dirty="0">
                <a:solidFill>
                  <a:schemeClr val="bg1">
                    <a:lumMod val="95000"/>
                    <a:lumOff val="5000"/>
                  </a:schemeClr>
                </a:solidFill>
                <a:latin typeface="Times New Roman"/>
                <a:cs typeface="Times New Roman"/>
              </a:rPr>
              <a:t>Resim:1.6. İç </a:t>
            </a:r>
            <a:r>
              <a:rPr sz="1000" b="1" spc="-10" dirty="0">
                <a:solidFill>
                  <a:schemeClr val="bg1">
                    <a:lumMod val="95000"/>
                    <a:lumOff val="5000"/>
                  </a:schemeClr>
                </a:solidFill>
                <a:latin typeface="Times New Roman"/>
                <a:cs typeface="Times New Roman"/>
              </a:rPr>
              <a:t>mekân </a:t>
            </a:r>
            <a:r>
              <a:rPr sz="1000" b="1" spc="-5" dirty="0">
                <a:solidFill>
                  <a:schemeClr val="bg1">
                    <a:lumMod val="95000"/>
                    <a:lumOff val="5000"/>
                  </a:schemeClr>
                </a:solidFill>
                <a:latin typeface="Times New Roman"/>
                <a:cs typeface="Times New Roman"/>
              </a:rPr>
              <a:t>afiş</a:t>
            </a:r>
            <a:r>
              <a:rPr sz="1000" b="1" spc="35" dirty="0">
                <a:solidFill>
                  <a:schemeClr val="bg1">
                    <a:lumMod val="95000"/>
                    <a:lumOff val="5000"/>
                  </a:schemeClr>
                </a:solidFill>
                <a:latin typeface="Times New Roman"/>
                <a:cs typeface="Times New Roman"/>
              </a:rPr>
              <a:t> </a:t>
            </a:r>
            <a:r>
              <a:rPr sz="1000" b="1" spc="-5" dirty="0">
                <a:solidFill>
                  <a:schemeClr val="bg1">
                    <a:lumMod val="95000"/>
                    <a:lumOff val="5000"/>
                  </a:schemeClr>
                </a:solidFill>
                <a:latin typeface="Times New Roman"/>
                <a:cs typeface="Times New Roman"/>
              </a:rPr>
              <a:t>çalışmaları</a:t>
            </a:r>
            <a:endParaRPr sz="1000" dirty="0">
              <a:solidFill>
                <a:schemeClr val="bg1">
                  <a:lumMod val="95000"/>
                  <a:lumOff val="5000"/>
                </a:schemeClr>
              </a:solidFill>
              <a:latin typeface="Times New Roman"/>
              <a:cs typeface="Times New Roman"/>
            </a:endParaRPr>
          </a:p>
        </p:txBody>
      </p:sp>
      <p:sp>
        <p:nvSpPr>
          <p:cNvPr id="9" name="object 9">
            <a:extLst>
              <a:ext uri="{FF2B5EF4-FFF2-40B4-BE49-F238E27FC236}">
                <a16:creationId xmlns:a16="http://schemas.microsoft.com/office/drawing/2014/main" id="{65395B6F-2509-4C49-B831-F7C5A9783DC0}"/>
              </a:ext>
            </a:extLst>
          </p:cNvPr>
          <p:cNvSpPr txBox="1"/>
          <p:nvPr/>
        </p:nvSpPr>
        <p:spPr>
          <a:xfrm>
            <a:off x="5663622" y="6307560"/>
            <a:ext cx="2054860" cy="166071"/>
          </a:xfrm>
          <a:prstGeom prst="rect">
            <a:avLst/>
          </a:prstGeom>
        </p:spPr>
        <p:txBody>
          <a:bodyPr vert="horz" wrap="square" lIns="0" tIns="12065" rIns="0" bIns="0" rtlCol="0">
            <a:spAutoFit/>
          </a:bodyPr>
          <a:lstStyle/>
          <a:p>
            <a:pPr marL="12700">
              <a:lnSpc>
                <a:spcPct val="100000"/>
              </a:lnSpc>
              <a:spcBef>
                <a:spcPts val="95"/>
              </a:spcBef>
            </a:pPr>
            <a:r>
              <a:rPr sz="1000" b="1" spc="-5" dirty="0">
                <a:solidFill>
                  <a:schemeClr val="bg1">
                    <a:lumMod val="95000"/>
                    <a:lumOff val="5000"/>
                  </a:schemeClr>
                </a:solidFill>
                <a:latin typeface="Times New Roman"/>
                <a:cs typeface="Times New Roman"/>
              </a:rPr>
              <a:t>Resim:1.7. </a:t>
            </a:r>
            <a:r>
              <a:rPr sz="1000" b="1" spc="-10" dirty="0">
                <a:solidFill>
                  <a:schemeClr val="bg1">
                    <a:lumMod val="95000"/>
                    <a:lumOff val="5000"/>
                  </a:schemeClr>
                </a:solidFill>
                <a:latin typeface="Times New Roman"/>
                <a:cs typeface="Times New Roman"/>
              </a:rPr>
              <a:t>Dış </a:t>
            </a:r>
            <a:r>
              <a:rPr sz="1000" b="1" spc="-5" dirty="0">
                <a:solidFill>
                  <a:schemeClr val="bg1">
                    <a:lumMod val="95000"/>
                    <a:lumOff val="5000"/>
                  </a:schemeClr>
                </a:solidFill>
                <a:latin typeface="Times New Roman"/>
                <a:cs typeface="Times New Roman"/>
              </a:rPr>
              <a:t>mekân afiş</a:t>
            </a:r>
            <a:r>
              <a:rPr sz="1000" b="1" spc="5" dirty="0">
                <a:solidFill>
                  <a:schemeClr val="bg1">
                    <a:lumMod val="95000"/>
                    <a:lumOff val="5000"/>
                  </a:schemeClr>
                </a:solidFill>
                <a:latin typeface="Times New Roman"/>
                <a:cs typeface="Times New Roman"/>
              </a:rPr>
              <a:t> </a:t>
            </a:r>
            <a:r>
              <a:rPr sz="1000" b="1" spc="-5" dirty="0">
                <a:solidFill>
                  <a:schemeClr val="bg1">
                    <a:lumMod val="95000"/>
                    <a:lumOff val="5000"/>
                  </a:schemeClr>
                </a:solidFill>
                <a:latin typeface="Times New Roman"/>
                <a:cs typeface="Times New Roman"/>
              </a:rPr>
              <a:t>çalışmaları</a:t>
            </a:r>
            <a:endParaRPr sz="1000" dirty="0">
              <a:solidFill>
                <a:schemeClr val="bg1">
                  <a:lumMod val="95000"/>
                  <a:lumOff val="5000"/>
                </a:schemeClr>
              </a:solidFill>
              <a:latin typeface="Times New Roman"/>
              <a:cs typeface="Times New Roman"/>
            </a:endParaRPr>
          </a:p>
        </p:txBody>
      </p:sp>
    </p:spTree>
    <p:extLst>
      <p:ext uri="{BB962C8B-B14F-4D97-AF65-F5344CB8AC3E}">
        <p14:creationId xmlns:p14="http://schemas.microsoft.com/office/powerpoint/2010/main" val="568151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899983" y="1073888"/>
            <a:ext cx="10641228" cy="5030736"/>
          </a:xfrm>
          <a:prstGeom prst="rect">
            <a:avLst/>
          </a:prstGeom>
        </p:spPr>
        <p:txBody>
          <a:bodyPr vert="horz" wrap="square" lIns="0" tIns="20320" rIns="0" bIns="0" rtlCol="0">
            <a:spAutoFit/>
          </a:bodyPr>
          <a:lstStyle/>
          <a:p>
            <a:pPr marL="12700" marR="5080" indent="359410" algn="just">
              <a:lnSpc>
                <a:spcPct val="150000"/>
              </a:lnSpc>
              <a:spcBef>
                <a:spcPts val="160"/>
              </a:spcBef>
            </a:pPr>
            <a:r>
              <a:rPr lang="en-US" spc="-5" dirty="0" err="1">
                <a:solidFill>
                  <a:schemeClr val="bg1">
                    <a:lumMod val="95000"/>
                    <a:lumOff val="5000"/>
                  </a:schemeClr>
                </a:solidFill>
                <a:latin typeface="Century Gothic" panose="020B0502020202020204" pitchFamily="34" charset="0"/>
                <a:cs typeface="Times New Roman"/>
              </a:rPr>
              <a:t>Öte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yandan</a:t>
            </a:r>
            <a:r>
              <a:rPr lang="en-US" spc="-5" dirty="0">
                <a:solidFill>
                  <a:schemeClr val="bg1">
                    <a:lumMod val="95000"/>
                    <a:lumOff val="5000"/>
                  </a:schemeClr>
                </a:solidFill>
                <a:latin typeface="Century Gothic" panose="020B0502020202020204" pitchFamily="34" charset="0"/>
                <a:cs typeface="Times New Roman"/>
              </a:rPr>
              <a:t> son </a:t>
            </a:r>
            <a:r>
              <a:rPr lang="en-US" spc="-5" dirty="0" err="1">
                <a:solidFill>
                  <a:schemeClr val="bg1">
                    <a:lumMod val="95000"/>
                    <a:lumOff val="5000"/>
                  </a:schemeClr>
                </a:solidFill>
                <a:latin typeface="Century Gothic" panose="020B0502020202020204" pitchFamily="34" charset="0"/>
                <a:cs typeface="Times New Roman"/>
              </a:rPr>
              <a:t>çeyrek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yüzyıldaki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politik</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teknolojik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değişimlerin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karşı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konulmazlığına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rağmen</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yaratıcılık</a:t>
            </a:r>
            <a:r>
              <a:rPr lang="en-US"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canlılık</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katan, </a:t>
            </a:r>
            <a:r>
              <a:rPr lang="en-US" spc="-5" dirty="0" err="1">
                <a:solidFill>
                  <a:schemeClr val="bg1">
                    <a:lumMod val="95000"/>
                    <a:lumOff val="5000"/>
                  </a:schemeClr>
                </a:solidFill>
                <a:latin typeface="Century Gothic" panose="020B0502020202020204" pitchFamily="34" charset="0"/>
                <a:cs typeface="Times New Roman"/>
              </a:rPr>
              <a:t>İsviçre’de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Wolfqana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Weinary</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Almanya’da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Rombow-Lienemeyer</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Van </a:t>
            </a:r>
            <a:r>
              <a:rPr lang="en-US" spc="-5" dirty="0">
                <a:solidFill>
                  <a:schemeClr val="bg1">
                    <a:lumMod val="95000"/>
                    <a:lumOff val="5000"/>
                  </a:schemeClr>
                </a:solidFill>
                <a:latin typeface="Century Gothic" panose="020B0502020202020204" pitchFamily="34" charset="0"/>
                <a:cs typeface="Times New Roman"/>
              </a:rPr>
              <a:t>De Sant, </a:t>
            </a:r>
            <a:r>
              <a:rPr lang="en-US" dirty="0" err="1">
                <a:solidFill>
                  <a:schemeClr val="bg1">
                    <a:lumMod val="95000"/>
                    <a:lumOff val="5000"/>
                  </a:schemeClr>
                </a:solidFill>
                <a:latin typeface="Century Gothic" panose="020B0502020202020204" pitchFamily="34" charset="0"/>
                <a:cs typeface="Times New Roman"/>
              </a:rPr>
              <a:t>Japonya’da</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Tadanor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Yokoa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gibi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tasarımcıların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kültürel</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posterleri</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bu</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kültürel</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döngünün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önemli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delilleri</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olarak</a:t>
            </a:r>
            <a:r>
              <a:rPr lang="en-US" spc="17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görülmektedir</a:t>
            </a:r>
            <a:r>
              <a:rPr lang="en-US" spc="-5" dirty="0">
                <a:solidFill>
                  <a:schemeClr val="bg1">
                    <a:lumMod val="95000"/>
                    <a:lumOff val="5000"/>
                  </a:schemeClr>
                </a:solidFill>
                <a:latin typeface="Century Gothic" panose="020B0502020202020204" pitchFamily="34" charset="0"/>
                <a:cs typeface="Times New Roman"/>
              </a:rPr>
              <a:t>.</a:t>
            </a:r>
          </a:p>
          <a:p>
            <a:pPr marL="12700" marR="5080" indent="359410" algn="just">
              <a:lnSpc>
                <a:spcPct val="150000"/>
              </a:lnSpc>
              <a:spcBef>
                <a:spcPts val="160"/>
              </a:spcBef>
            </a:pPr>
            <a:endParaRPr lang="en-US" spc="-5" dirty="0">
              <a:solidFill>
                <a:schemeClr val="bg1">
                  <a:lumMod val="95000"/>
                  <a:lumOff val="5000"/>
                </a:schemeClr>
              </a:solidFill>
              <a:latin typeface="Century Gothic" panose="020B0502020202020204" pitchFamily="34" charset="0"/>
              <a:cs typeface="Times New Roman"/>
            </a:endParaRPr>
          </a:p>
          <a:p>
            <a:pPr marL="12700" lvl="1">
              <a:lnSpc>
                <a:spcPct val="150000"/>
              </a:lnSpc>
              <a:spcBef>
                <a:spcPts val="100"/>
              </a:spcBef>
              <a:tabLst>
                <a:tab pos="325120" algn="l"/>
              </a:tabLst>
            </a:pPr>
            <a:r>
              <a:rPr lang="en-US" spc="-5" dirty="0">
                <a:solidFill>
                  <a:schemeClr val="bg1">
                    <a:lumMod val="95000"/>
                    <a:lumOff val="5000"/>
                  </a:schemeClr>
                </a:solidFill>
                <a:latin typeface="Century Gothic" panose="020B0502020202020204" pitchFamily="34" charset="0"/>
                <a:cs typeface="Times New Roman"/>
              </a:rPr>
              <a:t>      </a:t>
            </a:r>
            <a:r>
              <a:rPr lang="en-US" b="1" spc="-5" dirty="0" err="1">
                <a:solidFill>
                  <a:schemeClr val="bg1">
                    <a:lumMod val="95000"/>
                    <a:lumOff val="5000"/>
                  </a:schemeClr>
                </a:solidFill>
                <a:latin typeface="Century Gothic" panose="020B0502020202020204" pitchFamily="34" charset="0"/>
                <a:cs typeface="Times New Roman"/>
              </a:rPr>
              <a:t>Afiş</a:t>
            </a:r>
            <a:r>
              <a:rPr lang="en-US" b="1" dirty="0">
                <a:solidFill>
                  <a:schemeClr val="bg1">
                    <a:lumMod val="95000"/>
                    <a:lumOff val="5000"/>
                  </a:schemeClr>
                </a:solidFill>
                <a:latin typeface="Century Gothic" panose="020B0502020202020204" pitchFamily="34" charset="0"/>
                <a:cs typeface="Times New Roman"/>
              </a:rPr>
              <a:t> </a:t>
            </a:r>
            <a:r>
              <a:rPr lang="en-US" b="1" spc="-5" dirty="0" err="1">
                <a:solidFill>
                  <a:schemeClr val="bg1">
                    <a:lumMod val="95000"/>
                    <a:lumOff val="5000"/>
                  </a:schemeClr>
                </a:solidFill>
                <a:latin typeface="Century Gothic" panose="020B0502020202020204" pitchFamily="34" charset="0"/>
                <a:cs typeface="Times New Roman"/>
              </a:rPr>
              <a:t>Çeşitleri</a:t>
            </a:r>
            <a:endParaRPr lang="en-US" b="1" dirty="0">
              <a:solidFill>
                <a:schemeClr val="bg1">
                  <a:lumMod val="95000"/>
                  <a:lumOff val="5000"/>
                </a:schemeClr>
              </a:solidFill>
              <a:latin typeface="Century Gothic" panose="020B0502020202020204" pitchFamily="34" charset="0"/>
              <a:cs typeface="Times New Roman"/>
            </a:endParaRPr>
          </a:p>
          <a:p>
            <a:pPr marL="12700" marR="6985" indent="359410">
              <a:lnSpc>
                <a:spcPct val="150000"/>
              </a:lnSpc>
              <a:spcBef>
                <a:spcPts val="50"/>
              </a:spcBef>
            </a:pP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türleri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için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değişik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kaynaklara</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görüşlere</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dayanarak</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bir</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takım</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saptamalar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yapılabilir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Ortalama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kanıya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göre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türlerini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niteliklerine</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göre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üç</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ayrı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bölüme</a:t>
            </a:r>
            <a:r>
              <a:rPr lang="en-US" spc="12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ayırabiliriz</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a:p>
            <a:pPr marL="731520" lvl="2" indent="-360045">
              <a:lnSpc>
                <a:spcPct val="150000"/>
              </a:lnSpc>
              <a:buFont typeface="Wingdings"/>
              <a:buChar char=""/>
              <a:tabLst>
                <a:tab pos="731520" algn="l"/>
                <a:tab pos="732155" algn="l"/>
              </a:tabLst>
            </a:pPr>
            <a:r>
              <a:rPr lang="en-US" spc="-5" dirty="0" err="1">
                <a:solidFill>
                  <a:schemeClr val="bg1">
                    <a:lumMod val="95000"/>
                    <a:lumOff val="5000"/>
                  </a:schemeClr>
                </a:solidFill>
                <a:latin typeface="Century Gothic" panose="020B0502020202020204" pitchFamily="34" charset="0"/>
                <a:cs typeface="Times New Roman"/>
              </a:rPr>
              <a:t>Ticari</a:t>
            </a:r>
            <a:r>
              <a:rPr lang="en-US" spc="-1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afişler</a:t>
            </a:r>
            <a:endParaRPr lang="en-US" dirty="0">
              <a:solidFill>
                <a:schemeClr val="bg1">
                  <a:lumMod val="95000"/>
                  <a:lumOff val="5000"/>
                </a:schemeClr>
              </a:solidFill>
              <a:latin typeface="Century Gothic" panose="020B0502020202020204" pitchFamily="34" charset="0"/>
              <a:cs typeface="Times New Roman"/>
            </a:endParaRPr>
          </a:p>
          <a:p>
            <a:pPr marL="731520" lvl="2" indent="-360045">
              <a:lnSpc>
                <a:spcPct val="150000"/>
              </a:lnSpc>
              <a:buFont typeface="Wingdings"/>
              <a:buChar char=""/>
              <a:tabLst>
                <a:tab pos="731520" algn="l"/>
                <a:tab pos="732155" algn="l"/>
              </a:tabLst>
            </a:pPr>
            <a:r>
              <a:rPr lang="en-US" spc="-5" dirty="0" err="1">
                <a:solidFill>
                  <a:schemeClr val="bg1">
                    <a:lumMod val="95000"/>
                    <a:lumOff val="5000"/>
                  </a:schemeClr>
                </a:solidFill>
                <a:latin typeface="Century Gothic" panose="020B0502020202020204" pitchFamily="34" charset="0"/>
                <a:cs typeface="Times New Roman"/>
              </a:rPr>
              <a:t>Kültürel</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afişler</a:t>
            </a:r>
            <a:endParaRPr lang="en-US" dirty="0">
              <a:solidFill>
                <a:schemeClr val="bg1">
                  <a:lumMod val="95000"/>
                  <a:lumOff val="5000"/>
                </a:schemeClr>
              </a:solidFill>
              <a:latin typeface="Century Gothic" panose="020B0502020202020204" pitchFamily="34" charset="0"/>
              <a:cs typeface="Times New Roman"/>
            </a:endParaRPr>
          </a:p>
          <a:p>
            <a:pPr marL="731520" lvl="2" indent="-360045">
              <a:lnSpc>
                <a:spcPct val="150000"/>
              </a:lnSpc>
              <a:buFont typeface="Wingdings"/>
              <a:buChar char=""/>
              <a:tabLst>
                <a:tab pos="731520" algn="l"/>
                <a:tab pos="732155" algn="l"/>
              </a:tabLst>
            </a:pPr>
            <a:r>
              <a:rPr lang="en-US" spc="-5" dirty="0" err="1">
                <a:solidFill>
                  <a:schemeClr val="bg1">
                    <a:lumMod val="95000"/>
                    <a:lumOff val="5000"/>
                  </a:schemeClr>
                </a:solidFill>
                <a:latin typeface="Century Gothic" panose="020B0502020202020204" pitchFamily="34" charset="0"/>
                <a:cs typeface="Times New Roman"/>
              </a:rPr>
              <a:t>Sosyal</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afişler</a:t>
            </a:r>
            <a:endParaRPr lang="en-US" dirty="0">
              <a:solidFill>
                <a:schemeClr val="bg1">
                  <a:lumMod val="95000"/>
                  <a:lumOff val="5000"/>
                </a:schemeClr>
              </a:solidFill>
              <a:latin typeface="Century Gothic" panose="020B0502020202020204" pitchFamily="34" charset="0"/>
              <a:cs typeface="Times New Roman"/>
            </a:endParaRPr>
          </a:p>
          <a:p>
            <a:pPr marL="12700" marR="5080" indent="359410" algn="just">
              <a:lnSpc>
                <a:spcPct val="150000"/>
              </a:lnSpc>
              <a:spcBef>
                <a:spcPts val="160"/>
              </a:spcBef>
            </a:pPr>
            <a:endParaRPr lang="en-US" dirty="0">
              <a:solidFill>
                <a:schemeClr val="bg1">
                  <a:lumMod val="95000"/>
                  <a:lumOff val="5000"/>
                </a:schemeClr>
              </a:solidFill>
              <a:latin typeface="Century Gothic" panose="020B0502020202020204" pitchFamily="34" charset="0"/>
              <a:cs typeface="Times New Roman"/>
            </a:endParaRPr>
          </a:p>
        </p:txBody>
      </p:sp>
    </p:spTree>
    <p:extLst>
      <p:ext uri="{BB962C8B-B14F-4D97-AF65-F5344CB8AC3E}">
        <p14:creationId xmlns:p14="http://schemas.microsoft.com/office/powerpoint/2010/main" val="3658579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75386" y="270698"/>
            <a:ext cx="10641228" cy="2045303"/>
          </a:xfrm>
          <a:prstGeom prst="rect">
            <a:avLst/>
          </a:prstGeom>
        </p:spPr>
        <p:txBody>
          <a:bodyPr vert="horz" wrap="square" lIns="0" tIns="20320" rIns="0" bIns="0" rtlCol="0">
            <a:spAutoFit/>
          </a:bodyPr>
          <a:lstStyle/>
          <a:p>
            <a:pPr marL="12700" lvl="2">
              <a:lnSpc>
                <a:spcPct val="150000"/>
              </a:lnSpc>
              <a:spcBef>
                <a:spcPts val="5"/>
              </a:spcBef>
              <a:tabLst>
                <a:tab pos="393700" algn="l"/>
              </a:tabLst>
            </a:pPr>
            <a:r>
              <a:rPr lang="en-US" spc="-5" dirty="0">
                <a:solidFill>
                  <a:schemeClr val="bg1">
                    <a:lumMod val="95000"/>
                    <a:lumOff val="5000"/>
                  </a:schemeClr>
                </a:solidFill>
                <a:latin typeface="Century Gothic" panose="020B0502020202020204" pitchFamily="34" charset="0"/>
                <a:cs typeface="Times New Roman"/>
              </a:rPr>
              <a:t>	</a:t>
            </a:r>
            <a:r>
              <a:rPr lang="en-US" b="1" spc="300" dirty="0" err="1">
                <a:solidFill>
                  <a:schemeClr val="bg1">
                    <a:lumMod val="95000"/>
                    <a:lumOff val="5000"/>
                  </a:schemeClr>
                </a:solidFill>
                <a:latin typeface="Century Gothic" panose="020B0502020202020204" pitchFamily="34" charset="0"/>
                <a:cs typeface="Times New Roman"/>
              </a:rPr>
              <a:t>Ticari</a:t>
            </a:r>
            <a:r>
              <a:rPr lang="en-US" b="1" spc="300" dirty="0">
                <a:solidFill>
                  <a:schemeClr val="bg1">
                    <a:lumMod val="95000"/>
                    <a:lumOff val="5000"/>
                  </a:schemeClr>
                </a:solidFill>
                <a:latin typeface="Century Gothic" panose="020B0502020202020204" pitchFamily="34" charset="0"/>
                <a:cs typeface="Times New Roman"/>
              </a:rPr>
              <a:t> </a:t>
            </a:r>
            <a:r>
              <a:rPr lang="en-US" b="1" spc="300" dirty="0" err="1">
                <a:solidFill>
                  <a:schemeClr val="bg1">
                    <a:lumMod val="95000"/>
                    <a:lumOff val="5000"/>
                  </a:schemeClr>
                </a:solidFill>
                <a:latin typeface="Century Gothic" panose="020B0502020202020204" pitchFamily="34" charset="0"/>
                <a:cs typeface="Times New Roman"/>
              </a:rPr>
              <a:t>Afişler</a:t>
            </a:r>
            <a:r>
              <a:rPr lang="en-US" b="1" spc="300" dirty="0">
                <a:solidFill>
                  <a:schemeClr val="bg1">
                    <a:lumMod val="95000"/>
                    <a:lumOff val="5000"/>
                  </a:schemeClr>
                </a:solidFill>
                <a:latin typeface="Century Gothic" panose="020B0502020202020204" pitchFamily="34" charset="0"/>
                <a:cs typeface="Times New Roman"/>
              </a:rPr>
              <a:t> (Advertising)</a:t>
            </a:r>
            <a:endParaRPr lang="en-US" dirty="0">
              <a:solidFill>
                <a:schemeClr val="bg1">
                  <a:lumMod val="95000"/>
                  <a:lumOff val="5000"/>
                </a:schemeClr>
              </a:solidFill>
              <a:latin typeface="Century Gothic" panose="020B0502020202020204" pitchFamily="34" charset="0"/>
              <a:cs typeface="Times New Roman"/>
            </a:endParaRPr>
          </a:p>
          <a:p>
            <a:pPr marL="12700" marR="8255" indent="359410">
              <a:lnSpc>
                <a:spcPct val="150000"/>
              </a:lnSpc>
            </a:pPr>
            <a:r>
              <a:rPr lang="en-US" dirty="0">
                <a:solidFill>
                  <a:schemeClr val="bg1">
                    <a:lumMod val="95000"/>
                    <a:lumOff val="5000"/>
                  </a:schemeClr>
                </a:solidFill>
                <a:latin typeface="Century Gothic" panose="020B0502020202020204" pitchFamily="34" charset="0"/>
                <a:cs typeface="Times New Roman"/>
              </a:rPr>
              <a:t>Bir </a:t>
            </a:r>
            <a:r>
              <a:rPr lang="en-US" spc="-5" dirty="0" err="1">
                <a:solidFill>
                  <a:schemeClr val="bg1">
                    <a:lumMod val="95000"/>
                    <a:lumOff val="5000"/>
                  </a:schemeClr>
                </a:solidFill>
                <a:latin typeface="Century Gothic" panose="020B0502020202020204" pitchFamily="34" charset="0"/>
                <a:cs typeface="Times New Roman"/>
              </a:rPr>
              <a:t>ürünü</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ya</a:t>
            </a:r>
            <a:r>
              <a:rPr lang="en-US" spc="-10"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da </a:t>
            </a:r>
            <a:r>
              <a:rPr lang="en-US" spc="-5" dirty="0" err="1">
                <a:solidFill>
                  <a:schemeClr val="bg1">
                    <a:lumMod val="95000"/>
                    <a:lumOff val="5000"/>
                  </a:schemeClr>
                </a:solidFill>
                <a:latin typeface="Century Gothic" panose="020B0502020202020204" pitchFamily="34" charset="0"/>
                <a:cs typeface="Times New Roman"/>
              </a:rPr>
              <a:t>hizmeti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tanıtan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afişlerdir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Buyurucu</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dil</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kullanmayan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halkı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etkilemek</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yönlendirmek</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için</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hazırlanan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afişlerdir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Konularına</a:t>
            </a:r>
            <a:r>
              <a:rPr lang="en-US" spc="3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göre</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a:p>
            <a:pPr marL="731520" marR="5080" lvl="3" indent="-360045">
              <a:lnSpc>
                <a:spcPct val="150000"/>
              </a:lnSpc>
              <a:buFont typeface="Wingdings"/>
              <a:buChar char=""/>
              <a:tabLst>
                <a:tab pos="731520" algn="l"/>
                <a:tab pos="732155" algn="l"/>
              </a:tabLst>
            </a:pPr>
            <a:r>
              <a:rPr lang="en-US" spc="-5" dirty="0" err="1">
                <a:solidFill>
                  <a:schemeClr val="bg1">
                    <a:lumMod val="95000"/>
                    <a:lumOff val="5000"/>
                  </a:schemeClr>
                </a:solidFill>
                <a:latin typeface="Century Gothic" panose="020B0502020202020204" pitchFamily="34" charset="0"/>
                <a:cs typeface="Times New Roman"/>
              </a:rPr>
              <a:t>Direk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mesaj</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Moda</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Yemek</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Endüstri</a:t>
            </a:r>
            <a:r>
              <a:rPr lang="en-US" dirty="0">
                <a:solidFill>
                  <a:schemeClr val="bg1">
                    <a:lumMod val="95000"/>
                    <a:lumOff val="5000"/>
                  </a:schemeClr>
                </a:solidFill>
                <a:latin typeface="Century Gothic" panose="020B0502020202020204" pitchFamily="34" charset="0"/>
                <a:cs typeface="Times New Roman"/>
              </a:rPr>
              <a:t> , </a:t>
            </a:r>
            <a:r>
              <a:rPr lang="en-US" spc="-5" dirty="0" err="1">
                <a:solidFill>
                  <a:schemeClr val="bg1">
                    <a:lumMod val="95000"/>
                    <a:lumOff val="5000"/>
                  </a:schemeClr>
                </a:solidFill>
                <a:latin typeface="Century Gothic" panose="020B0502020202020204" pitchFamily="34" charset="0"/>
                <a:cs typeface="Times New Roman"/>
              </a:rPr>
              <a:t>Enstütüler</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Basımevleri</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Uyarıcılar</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Grafik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Endüstrisi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Turizm</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a:t>
            </a:r>
            <a:r>
              <a:rPr lang="en-US" spc="-2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Kurumlar</a:t>
            </a:r>
            <a:endParaRPr lang="en-US" dirty="0">
              <a:solidFill>
                <a:schemeClr val="bg1">
                  <a:lumMod val="95000"/>
                  <a:lumOff val="5000"/>
                </a:schemeClr>
              </a:solidFill>
              <a:latin typeface="Century Gothic" panose="020B0502020202020204" pitchFamily="34" charset="0"/>
              <a:cs typeface="Times New Roman"/>
            </a:endParaRPr>
          </a:p>
        </p:txBody>
      </p:sp>
      <p:sp>
        <p:nvSpPr>
          <p:cNvPr id="3" name="object 3">
            <a:extLst>
              <a:ext uri="{FF2B5EF4-FFF2-40B4-BE49-F238E27FC236}">
                <a16:creationId xmlns:a16="http://schemas.microsoft.com/office/drawing/2014/main" id="{6BE9D472-5903-0348-8BA6-873910AB6FC9}"/>
              </a:ext>
            </a:extLst>
          </p:cNvPr>
          <p:cNvSpPr/>
          <p:nvPr/>
        </p:nvSpPr>
        <p:spPr>
          <a:xfrm>
            <a:off x="775385" y="2711675"/>
            <a:ext cx="2769161" cy="3750909"/>
          </a:xfrm>
          <a:prstGeom prst="rect">
            <a:avLst/>
          </a:prstGeom>
          <a:blipFill>
            <a:blip r:embed="rId3" cstate="print"/>
            <a:stretch>
              <a:fillRect/>
            </a:stretch>
          </a:blipFill>
        </p:spPr>
        <p:txBody>
          <a:bodyPr wrap="square" lIns="0" tIns="0" rIns="0" bIns="0" rtlCol="0"/>
          <a:lstStyle/>
          <a:p>
            <a:endParaRPr/>
          </a:p>
        </p:txBody>
      </p:sp>
      <p:grpSp>
        <p:nvGrpSpPr>
          <p:cNvPr id="4" name="object 4">
            <a:extLst>
              <a:ext uri="{FF2B5EF4-FFF2-40B4-BE49-F238E27FC236}">
                <a16:creationId xmlns:a16="http://schemas.microsoft.com/office/drawing/2014/main" id="{132299BE-AE25-5F49-A026-B127AC038445}"/>
              </a:ext>
            </a:extLst>
          </p:cNvPr>
          <p:cNvGrpSpPr/>
          <p:nvPr/>
        </p:nvGrpSpPr>
        <p:grpSpPr>
          <a:xfrm>
            <a:off x="8208782" y="2316001"/>
            <a:ext cx="3207832" cy="4145954"/>
            <a:chOff x="3588384" y="3851783"/>
            <a:chExt cx="2236470" cy="2890520"/>
          </a:xfrm>
        </p:grpSpPr>
        <p:sp>
          <p:nvSpPr>
            <p:cNvPr id="5" name="object 5">
              <a:extLst>
                <a:ext uri="{FF2B5EF4-FFF2-40B4-BE49-F238E27FC236}">
                  <a16:creationId xmlns:a16="http://schemas.microsoft.com/office/drawing/2014/main" id="{CCDFA35E-3224-A74B-9BF4-9E15C98D86C3}"/>
                </a:ext>
              </a:extLst>
            </p:cNvPr>
            <p:cNvSpPr/>
            <p:nvPr/>
          </p:nvSpPr>
          <p:spPr>
            <a:xfrm>
              <a:off x="3593464" y="3856990"/>
              <a:ext cx="2223769" cy="2877820"/>
            </a:xfrm>
            <a:prstGeom prst="rect">
              <a:avLst/>
            </a:prstGeom>
            <a:blipFill>
              <a:blip r:embed="rId4"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0A1D6E24-4097-0642-A591-35E2DE425B1A}"/>
                </a:ext>
              </a:extLst>
            </p:cNvPr>
            <p:cNvSpPr/>
            <p:nvPr/>
          </p:nvSpPr>
          <p:spPr>
            <a:xfrm>
              <a:off x="3588385" y="3851782"/>
              <a:ext cx="2236470" cy="2890520"/>
            </a:xfrm>
            <a:custGeom>
              <a:avLst/>
              <a:gdLst/>
              <a:ahLst/>
              <a:cxnLst/>
              <a:rect l="l" t="t" r="r" b="b"/>
              <a:pathLst>
                <a:path w="2236470" h="2890520">
                  <a:moveTo>
                    <a:pt x="2229866" y="0"/>
                  </a:moveTo>
                  <a:lnTo>
                    <a:pt x="6096" y="0"/>
                  </a:lnTo>
                  <a:lnTo>
                    <a:pt x="0" y="0"/>
                  </a:lnTo>
                  <a:lnTo>
                    <a:pt x="0" y="2890151"/>
                  </a:lnTo>
                  <a:lnTo>
                    <a:pt x="6096" y="2890151"/>
                  </a:lnTo>
                  <a:lnTo>
                    <a:pt x="2229866" y="2890139"/>
                  </a:lnTo>
                  <a:lnTo>
                    <a:pt x="2229866" y="2884043"/>
                  </a:lnTo>
                  <a:lnTo>
                    <a:pt x="6096" y="2884043"/>
                  </a:lnTo>
                  <a:lnTo>
                    <a:pt x="6096" y="6096"/>
                  </a:lnTo>
                  <a:lnTo>
                    <a:pt x="2229866" y="6096"/>
                  </a:lnTo>
                  <a:lnTo>
                    <a:pt x="2229866" y="0"/>
                  </a:lnTo>
                  <a:close/>
                </a:path>
                <a:path w="2236470" h="2890520">
                  <a:moveTo>
                    <a:pt x="2236076" y="0"/>
                  </a:moveTo>
                  <a:lnTo>
                    <a:pt x="2229993" y="0"/>
                  </a:lnTo>
                  <a:lnTo>
                    <a:pt x="2229993" y="2890151"/>
                  </a:lnTo>
                  <a:lnTo>
                    <a:pt x="2236076" y="2890151"/>
                  </a:lnTo>
                  <a:lnTo>
                    <a:pt x="2236076" y="0"/>
                  </a:lnTo>
                  <a:close/>
                </a:path>
              </a:pathLst>
            </a:custGeom>
            <a:solidFill>
              <a:srgbClr val="000000"/>
            </a:solidFill>
          </p:spPr>
          <p:txBody>
            <a:bodyPr wrap="square" lIns="0" tIns="0" rIns="0" bIns="0" rtlCol="0"/>
            <a:lstStyle/>
            <a:p>
              <a:endParaRPr/>
            </a:p>
          </p:txBody>
        </p:sp>
      </p:grpSp>
      <p:sp>
        <p:nvSpPr>
          <p:cNvPr id="7" name="object 7">
            <a:extLst>
              <a:ext uri="{FF2B5EF4-FFF2-40B4-BE49-F238E27FC236}">
                <a16:creationId xmlns:a16="http://schemas.microsoft.com/office/drawing/2014/main" id="{5A866173-FDDC-E145-91CD-215CF82E2C40}"/>
              </a:ext>
            </a:extLst>
          </p:cNvPr>
          <p:cNvSpPr txBox="1"/>
          <p:nvPr/>
        </p:nvSpPr>
        <p:spPr>
          <a:xfrm>
            <a:off x="3660681" y="6285137"/>
            <a:ext cx="1214755" cy="166071"/>
          </a:xfrm>
          <a:prstGeom prst="rect">
            <a:avLst/>
          </a:prstGeom>
        </p:spPr>
        <p:txBody>
          <a:bodyPr vert="horz" wrap="square" lIns="0" tIns="12065" rIns="0" bIns="0" rtlCol="0">
            <a:spAutoFit/>
          </a:bodyPr>
          <a:lstStyle/>
          <a:p>
            <a:pPr marL="12700">
              <a:lnSpc>
                <a:spcPct val="100000"/>
              </a:lnSpc>
              <a:spcBef>
                <a:spcPts val="95"/>
              </a:spcBef>
            </a:pPr>
            <a:r>
              <a:rPr sz="1000" b="1" spc="-5" dirty="0">
                <a:solidFill>
                  <a:schemeClr val="bg1">
                    <a:lumMod val="95000"/>
                    <a:lumOff val="5000"/>
                  </a:schemeClr>
                </a:solidFill>
                <a:latin typeface="Times New Roman"/>
                <a:cs typeface="Times New Roman"/>
              </a:rPr>
              <a:t>Resim: </a:t>
            </a:r>
            <a:r>
              <a:rPr sz="1000" b="1" dirty="0">
                <a:solidFill>
                  <a:schemeClr val="bg1">
                    <a:lumMod val="95000"/>
                    <a:lumOff val="5000"/>
                  </a:schemeClr>
                </a:solidFill>
                <a:latin typeface="Times New Roman"/>
                <a:cs typeface="Times New Roman"/>
              </a:rPr>
              <a:t>1.8. </a:t>
            </a:r>
            <a:r>
              <a:rPr sz="1000" b="1" spc="-5" dirty="0">
                <a:solidFill>
                  <a:schemeClr val="bg1">
                    <a:lumMod val="95000"/>
                    <a:lumOff val="5000"/>
                  </a:schemeClr>
                </a:solidFill>
                <a:latin typeface="Times New Roman"/>
                <a:cs typeface="Times New Roman"/>
              </a:rPr>
              <a:t>Ticari</a:t>
            </a:r>
            <a:r>
              <a:rPr sz="1000" b="1" spc="-25" dirty="0">
                <a:solidFill>
                  <a:schemeClr val="bg1">
                    <a:lumMod val="95000"/>
                    <a:lumOff val="5000"/>
                  </a:schemeClr>
                </a:solidFill>
                <a:latin typeface="Times New Roman"/>
                <a:cs typeface="Times New Roman"/>
              </a:rPr>
              <a:t> </a:t>
            </a:r>
            <a:r>
              <a:rPr sz="1000" b="1" spc="-5" dirty="0">
                <a:solidFill>
                  <a:schemeClr val="bg1">
                    <a:lumMod val="95000"/>
                    <a:lumOff val="5000"/>
                  </a:schemeClr>
                </a:solidFill>
                <a:latin typeface="Times New Roman"/>
                <a:cs typeface="Times New Roman"/>
              </a:rPr>
              <a:t>afiş</a:t>
            </a:r>
            <a:endParaRPr sz="1000" dirty="0">
              <a:solidFill>
                <a:schemeClr val="bg1">
                  <a:lumMod val="95000"/>
                  <a:lumOff val="5000"/>
                </a:schemeClr>
              </a:solidFill>
              <a:latin typeface="Times New Roman"/>
              <a:cs typeface="Times New Roman"/>
            </a:endParaRPr>
          </a:p>
        </p:txBody>
      </p:sp>
      <p:sp>
        <p:nvSpPr>
          <p:cNvPr id="8" name="object 8">
            <a:extLst>
              <a:ext uri="{FF2B5EF4-FFF2-40B4-BE49-F238E27FC236}">
                <a16:creationId xmlns:a16="http://schemas.microsoft.com/office/drawing/2014/main" id="{465E711E-64B6-A346-8A53-37A850CE3372}"/>
              </a:ext>
            </a:extLst>
          </p:cNvPr>
          <p:cNvSpPr txBox="1"/>
          <p:nvPr/>
        </p:nvSpPr>
        <p:spPr>
          <a:xfrm>
            <a:off x="6798270" y="6285136"/>
            <a:ext cx="1234440" cy="166071"/>
          </a:xfrm>
          <a:prstGeom prst="rect">
            <a:avLst/>
          </a:prstGeom>
        </p:spPr>
        <p:txBody>
          <a:bodyPr vert="horz" wrap="square" lIns="0" tIns="12065" rIns="0" bIns="0" rtlCol="0">
            <a:spAutoFit/>
          </a:bodyPr>
          <a:lstStyle/>
          <a:p>
            <a:pPr marL="12700">
              <a:lnSpc>
                <a:spcPct val="100000"/>
              </a:lnSpc>
              <a:spcBef>
                <a:spcPts val="95"/>
              </a:spcBef>
            </a:pPr>
            <a:r>
              <a:rPr sz="1000" b="1" spc="-10" dirty="0">
                <a:solidFill>
                  <a:schemeClr val="bg1">
                    <a:lumMod val="95000"/>
                    <a:lumOff val="5000"/>
                  </a:schemeClr>
                </a:solidFill>
                <a:latin typeface="Times New Roman"/>
                <a:cs typeface="Times New Roman"/>
              </a:rPr>
              <a:t>Resim: </a:t>
            </a:r>
            <a:r>
              <a:rPr sz="1000" b="1" dirty="0">
                <a:solidFill>
                  <a:schemeClr val="bg1">
                    <a:lumMod val="95000"/>
                    <a:lumOff val="5000"/>
                  </a:schemeClr>
                </a:solidFill>
                <a:latin typeface="Times New Roman"/>
                <a:cs typeface="Times New Roman"/>
              </a:rPr>
              <a:t>1.9. Moda</a:t>
            </a:r>
            <a:r>
              <a:rPr sz="1000" b="1" spc="-35" dirty="0">
                <a:solidFill>
                  <a:schemeClr val="bg1">
                    <a:lumMod val="95000"/>
                    <a:lumOff val="5000"/>
                  </a:schemeClr>
                </a:solidFill>
                <a:latin typeface="Times New Roman"/>
                <a:cs typeface="Times New Roman"/>
              </a:rPr>
              <a:t> </a:t>
            </a:r>
            <a:r>
              <a:rPr sz="1000" b="1" spc="-5" dirty="0">
                <a:solidFill>
                  <a:schemeClr val="bg1">
                    <a:lumMod val="95000"/>
                    <a:lumOff val="5000"/>
                  </a:schemeClr>
                </a:solidFill>
                <a:latin typeface="Times New Roman"/>
                <a:cs typeface="Times New Roman"/>
              </a:rPr>
              <a:t>afişi</a:t>
            </a:r>
            <a:endParaRPr sz="1000" dirty="0">
              <a:solidFill>
                <a:schemeClr val="bg1">
                  <a:lumMod val="95000"/>
                  <a:lumOff val="5000"/>
                </a:schemeClr>
              </a:solidFill>
              <a:latin typeface="Times New Roman"/>
              <a:cs typeface="Times New Roman"/>
            </a:endParaRPr>
          </a:p>
        </p:txBody>
      </p:sp>
    </p:spTree>
    <p:extLst>
      <p:ext uri="{BB962C8B-B14F-4D97-AF65-F5344CB8AC3E}">
        <p14:creationId xmlns:p14="http://schemas.microsoft.com/office/powerpoint/2010/main" val="1503011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75386" y="270698"/>
            <a:ext cx="10641228" cy="1214307"/>
          </a:xfrm>
          <a:prstGeom prst="rect">
            <a:avLst/>
          </a:prstGeom>
        </p:spPr>
        <p:txBody>
          <a:bodyPr vert="horz" wrap="square" lIns="0" tIns="20320" rIns="0" bIns="0" rtlCol="0">
            <a:spAutoFit/>
          </a:bodyPr>
          <a:lstStyle/>
          <a:p>
            <a:pPr marL="12700">
              <a:lnSpc>
                <a:spcPct val="150000"/>
              </a:lnSpc>
              <a:spcBef>
                <a:spcPts val="100"/>
              </a:spcBef>
            </a:pPr>
            <a:r>
              <a:rPr lang="en-US" b="1" spc="-5" dirty="0">
                <a:solidFill>
                  <a:schemeClr val="bg1">
                    <a:lumMod val="95000"/>
                    <a:lumOff val="5000"/>
                  </a:schemeClr>
                </a:solidFill>
                <a:latin typeface="Century Gothic" panose="020B0502020202020204" pitchFamily="34" charset="0"/>
                <a:cs typeface="Times New Roman"/>
              </a:rPr>
              <a:t>	</a:t>
            </a:r>
            <a:r>
              <a:rPr lang="en-US" b="1" spc="300" dirty="0" err="1">
                <a:solidFill>
                  <a:schemeClr val="bg1">
                    <a:lumMod val="95000"/>
                    <a:lumOff val="5000"/>
                  </a:schemeClr>
                </a:solidFill>
                <a:latin typeface="Century Gothic" panose="020B0502020202020204" pitchFamily="34" charset="0"/>
                <a:cs typeface="Times New Roman"/>
              </a:rPr>
              <a:t>Kültürel</a:t>
            </a:r>
            <a:r>
              <a:rPr lang="en-US" b="1" spc="300" dirty="0">
                <a:solidFill>
                  <a:schemeClr val="bg1">
                    <a:lumMod val="95000"/>
                    <a:lumOff val="5000"/>
                  </a:schemeClr>
                </a:solidFill>
                <a:latin typeface="Century Gothic" panose="020B0502020202020204" pitchFamily="34" charset="0"/>
                <a:cs typeface="Times New Roman"/>
              </a:rPr>
              <a:t> </a:t>
            </a:r>
            <a:r>
              <a:rPr lang="en-US" b="1" spc="300" dirty="0" err="1">
                <a:solidFill>
                  <a:schemeClr val="bg1">
                    <a:lumMod val="95000"/>
                    <a:lumOff val="5000"/>
                  </a:schemeClr>
                </a:solidFill>
                <a:latin typeface="Century Gothic" panose="020B0502020202020204" pitchFamily="34" charset="0"/>
                <a:cs typeface="Times New Roman"/>
              </a:rPr>
              <a:t>Afişler</a:t>
            </a:r>
            <a:r>
              <a:rPr lang="en-US" b="1" spc="300" dirty="0">
                <a:solidFill>
                  <a:schemeClr val="bg1">
                    <a:lumMod val="95000"/>
                    <a:lumOff val="5000"/>
                  </a:schemeClr>
                </a:solidFill>
                <a:latin typeface="Century Gothic" panose="020B0502020202020204" pitchFamily="34" charset="0"/>
                <a:cs typeface="Times New Roman"/>
              </a:rPr>
              <a:t> (</a:t>
            </a:r>
            <a:r>
              <a:rPr lang="en-US" b="1" spc="300" dirty="0" err="1">
                <a:solidFill>
                  <a:schemeClr val="bg1">
                    <a:lumMod val="95000"/>
                    <a:lumOff val="5000"/>
                  </a:schemeClr>
                </a:solidFill>
                <a:latin typeface="Century Gothic" panose="020B0502020202020204" pitchFamily="34" charset="0"/>
                <a:cs typeface="Times New Roman"/>
              </a:rPr>
              <a:t>Culturel</a:t>
            </a:r>
            <a:r>
              <a:rPr lang="en-US" b="1" spc="300" dirty="0">
                <a:solidFill>
                  <a:schemeClr val="bg1">
                    <a:lumMod val="95000"/>
                    <a:lumOff val="5000"/>
                  </a:schemeClr>
                </a:solidFill>
                <a:latin typeface="Century Gothic" panose="020B0502020202020204" pitchFamily="34" charset="0"/>
                <a:cs typeface="Times New Roman"/>
              </a:rPr>
              <a:t> Posters)</a:t>
            </a:r>
          </a:p>
          <a:p>
            <a:pPr marL="12700" marR="5080" indent="359410">
              <a:lnSpc>
                <a:spcPct val="150000"/>
              </a:lnSpc>
            </a:pPr>
            <a:r>
              <a:rPr lang="en-US" spc="-5" dirty="0" err="1">
                <a:solidFill>
                  <a:schemeClr val="bg1">
                    <a:lumMod val="95000"/>
                    <a:lumOff val="5000"/>
                  </a:schemeClr>
                </a:solidFill>
                <a:latin typeface="Century Gothic" panose="020B0502020202020204" pitchFamily="34" charset="0"/>
                <a:cs typeface="Times New Roman"/>
              </a:rPr>
              <a:t>Sanat</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kültürle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ilgili</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olan</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afişlerdir</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Konu</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olarak</a:t>
            </a:r>
            <a:r>
              <a:rPr lang="en-US" dirty="0">
                <a:solidFill>
                  <a:schemeClr val="bg1">
                    <a:lumMod val="95000"/>
                    <a:lumOff val="5000"/>
                  </a:schemeClr>
                </a:solidFill>
                <a:latin typeface="Century Gothic" panose="020B0502020202020204" pitchFamily="34" charset="0"/>
                <a:cs typeface="Times New Roman"/>
              </a:rPr>
              <a:t> da; </a:t>
            </a:r>
            <a:r>
              <a:rPr lang="en-US" dirty="0" err="1">
                <a:solidFill>
                  <a:schemeClr val="bg1">
                    <a:lumMod val="95000"/>
                    <a:lumOff val="5000"/>
                  </a:schemeClr>
                </a:solidFill>
                <a:latin typeface="Century Gothic" panose="020B0502020202020204" pitchFamily="34" charset="0"/>
                <a:cs typeface="Times New Roman"/>
              </a:rPr>
              <a:t>Sanat</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galerileri</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Kültürel</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olaylar</a:t>
            </a:r>
            <a:r>
              <a:rPr lang="en-US" dirty="0">
                <a:solidFill>
                  <a:schemeClr val="bg1">
                    <a:lumMod val="95000"/>
                    <a:lumOff val="5000"/>
                  </a:schemeClr>
                </a:solidFill>
                <a:latin typeface="Century Gothic" panose="020B0502020202020204" pitchFamily="34" charset="0"/>
                <a:cs typeface="Times New Roman"/>
              </a:rPr>
              <a:t> , </a:t>
            </a:r>
            <a:r>
              <a:rPr lang="en-US" spc="-5" dirty="0" err="1">
                <a:solidFill>
                  <a:schemeClr val="bg1">
                    <a:lumMod val="95000"/>
                    <a:lumOff val="5000"/>
                  </a:schemeClr>
                </a:solidFill>
                <a:latin typeface="Century Gothic" panose="020B0502020202020204" pitchFamily="34" charset="0"/>
                <a:cs typeface="Times New Roman"/>
              </a:rPr>
              <a:t>Sergiler</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Filmler</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Tiyatro</a:t>
            </a:r>
            <a:r>
              <a:rPr lang="en-US" dirty="0">
                <a:solidFill>
                  <a:schemeClr val="bg1">
                    <a:lumMod val="95000"/>
                    <a:lumOff val="5000"/>
                  </a:schemeClr>
                </a:solidFill>
                <a:latin typeface="Century Gothic" panose="020B0502020202020204" pitchFamily="34" charset="0"/>
                <a:cs typeface="Times New Roman"/>
              </a:rPr>
              <a:t> , </a:t>
            </a:r>
            <a:r>
              <a:rPr lang="en-US" spc="-5" dirty="0">
                <a:solidFill>
                  <a:schemeClr val="bg1">
                    <a:lumMod val="95000"/>
                    <a:lumOff val="5000"/>
                  </a:schemeClr>
                </a:solidFill>
                <a:latin typeface="Century Gothic" panose="020B0502020202020204" pitchFamily="34" charset="0"/>
                <a:cs typeface="Times New Roman"/>
              </a:rPr>
              <a:t>Festival </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Müzik</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Spor</a:t>
            </a:r>
            <a:endParaRPr lang="en-US" dirty="0">
              <a:solidFill>
                <a:schemeClr val="bg1">
                  <a:lumMod val="95000"/>
                  <a:lumOff val="5000"/>
                </a:schemeClr>
              </a:solidFill>
              <a:latin typeface="Century Gothic" panose="020B0502020202020204" pitchFamily="34" charset="0"/>
              <a:cs typeface="Times New Roman"/>
            </a:endParaRPr>
          </a:p>
        </p:txBody>
      </p:sp>
      <p:sp>
        <p:nvSpPr>
          <p:cNvPr id="9" name="object 2">
            <a:extLst>
              <a:ext uri="{FF2B5EF4-FFF2-40B4-BE49-F238E27FC236}">
                <a16:creationId xmlns:a16="http://schemas.microsoft.com/office/drawing/2014/main" id="{3E622FDF-F5D4-2649-B089-B657F881F44B}"/>
              </a:ext>
            </a:extLst>
          </p:cNvPr>
          <p:cNvSpPr/>
          <p:nvPr/>
        </p:nvSpPr>
        <p:spPr>
          <a:xfrm>
            <a:off x="775385" y="1873256"/>
            <a:ext cx="3174135" cy="4589327"/>
          </a:xfrm>
          <a:prstGeom prst="rect">
            <a:avLst/>
          </a:prstGeom>
          <a:blipFill>
            <a:blip r:embed="rId3" cstate="print"/>
            <a:stretch>
              <a:fillRect/>
            </a:stretch>
          </a:blipFill>
        </p:spPr>
        <p:txBody>
          <a:bodyPr wrap="square" lIns="0" tIns="0" rIns="0" bIns="0" rtlCol="0"/>
          <a:lstStyle/>
          <a:p>
            <a:endParaRPr/>
          </a:p>
        </p:txBody>
      </p:sp>
      <p:grpSp>
        <p:nvGrpSpPr>
          <p:cNvPr id="10" name="object 3">
            <a:extLst>
              <a:ext uri="{FF2B5EF4-FFF2-40B4-BE49-F238E27FC236}">
                <a16:creationId xmlns:a16="http://schemas.microsoft.com/office/drawing/2014/main" id="{60C07737-4EF7-8040-81E5-A6EFF35CDC0B}"/>
              </a:ext>
            </a:extLst>
          </p:cNvPr>
          <p:cNvGrpSpPr/>
          <p:nvPr/>
        </p:nvGrpSpPr>
        <p:grpSpPr>
          <a:xfrm>
            <a:off x="8411308" y="1779448"/>
            <a:ext cx="3174135" cy="4683133"/>
            <a:chOff x="3765169" y="1438910"/>
            <a:chExt cx="1962150" cy="2894965"/>
          </a:xfrm>
        </p:grpSpPr>
        <p:sp>
          <p:nvSpPr>
            <p:cNvPr id="11" name="object 4">
              <a:extLst>
                <a:ext uri="{FF2B5EF4-FFF2-40B4-BE49-F238E27FC236}">
                  <a16:creationId xmlns:a16="http://schemas.microsoft.com/office/drawing/2014/main" id="{29C9C3B4-454C-D548-92BE-E2C6AEC69C26}"/>
                </a:ext>
              </a:extLst>
            </p:cNvPr>
            <p:cNvSpPr/>
            <p:nvPr/>
          </p:nvSpPr>
          <p:spPr>
            <a:xfrm>
              <a:off x="3770630" y="1444625"/>
              <a:ext cx="1948814" cy="2882265"/>
            </a:xfrm>
            <a:prstGeom prst="rect">
              <a:avLst/>
            </a:prstGeom>
            <a:blipFill>
              <a:blip r:embed="rId4" cstate="print"/>
              <a:stretch>
                <a:fillRect/>
              </a:stretch>
            </a:blipFill>
          </p:spPr>
          <p:txBody>
            <a:bodyPr wrap="square" lIns="0" tIns="0" rIns="0" bIns="0" rtlCol="0"/>
            <a:lstStyle/>
            <a:p>
              <a:endParaRPr/>
            </a:p>
          </p:txBody>
        </p:sp>
        <p:sp>
          <p:nvSpPr>
            <p:cNvPr id="12" name="object 5">
              <a:extLst>
                <a:ext uri="{FF2B5EF4-FFF2-40B4-BE49-F238E27FC236}">
                  <a16:creationId xmlns:a16="http://schemas.microsoft.com/office/drawing/2014/main" id="{4BCE5456-1F09-4D43-BD8C-43C8FF931AA6}"/>
                </a:ext>
              </a:extLst>
            </p:cNvPr>
            <p:cNvSpPr/>
            <p:nvPr/>
          </p:nvSpPr>
          <p:spPr>
            <a:xfrm>
              <a:off x="3765169" y="1438909"/>
              <a:ext cx="1962150" cy="2894965"/>
            </a:xfrm>
            <a:custGeom>
              <a:avLst/>
              <a:gdLst/>
              <a:ahLst/>
              <a:cxnLst/>
              <a:rect l="l" t="t" r="r" b="b"/>
              <a:pathLst>
                <a:path w="1962150" h="2894965">
                  <a:moveTo>
                    <a:pt x="6083" y="6223"/>
                  </a:moveTo>
                  <a:lnTo>
                    <a:pt x="0" y="6223"/>
                  </a:lnTo>
                  <a:lnTo>
                    <a:pt x="0" y="2894457"/>
                  </a:lnTo>
                  <a:lnTo>
                    <a:pt x="6083" y="2894457"/>
                  </a:lnTo>
                  <a:lnTo>
                    <a:pt x="6083" y="6223"/>
                  </a:lnTo>
                  <a:close/>
                </a:path>
                <a:path w="1962150" h="2894965">
                  <a:moveTo>
                    <a:pt x="6083" y="0"/>
                  </a:moveTo>
                  <a:lnTo>
                    <a:pt x="0" y="0"/>
                  </a:lnTo>
                  <a:lnTo>
                    <a:pt x="0" y="6096"/>
                  </a:lnTo>
                  <a:lnTo>
                    <a:pt x="6083" y="6096"/>
                  </a:lnTo>
                  <a:lnTo>
                    <a:pt x="6083" y="0"/>
                  </a:lnTo>
                  <a:close/>
                </a:path>
                <a:path w="1962150" h="2894965">
                  <a:moveTo>
                    <a:pt x="1955546" y="2888361"/>
                  </a:moveTo>
                  <a:lnTo>
                    <a:pt x="6096" y="2888361"/>
                  </a:lnTo>
                  <a:lnTo>
                    <a:pt x="6096" y="2894457"/>
                  </a:lnTo>
                  <a:lnTo>
                    <a:pt x="1955546" y="2894457"/>
                  </a:lnTo>
                  <a:lnTo>
                    <a:pt x="1955546" y="2888361"/>
                  </a:lnTo>
                  <a:close/>
                </a:path>
                <a:path w="1962150" h="2894965">
                  <a:moveTo>
                    <a:pt x="1955546" y="0"/>
                  </a:moveTo>
                  <a:lnTo>
                    <a:pt x="6096" y="0"/>
                  </a:lnTo>
                  <a:lnTo>
                    <a:pt x="6096" y="6096"/>
                  </a:lnTo>
                  <a:lnTo>
                    <a:pt x="1955546" y="6096"/>
                  </a:lnTo>
                  <a:lnTo>
                    <a:pt x="1955546" y="0"/>
                  </a:lnTo>
                  <a:close/>
                </a:path>
                <a:path w="1962150" h="2894965">
                  <a:moveTo>
                    <a:pt x="1961769" y="6223"/>
                  </a:moveTo>
                  <a:lnTo>
                    <a:pt x="1955673" y="6223"/>
                  </a:lnTo>
                  <a:lnTo>
                    <a:pt x="1955673" y="2894457"/>
                  </a:lnTo>
                  <a:lnTo>
                    <a:pt x="1961769" y="2894457"/>
                  </a:lnTo>
                  <a:lnTo>
                    <a:pt x="1961769" y="6223"/>
                  </a:lnTo>
                  <a:close/>
                </a:path>
                <a:path w="1962150" h="2894965">
                  <a:moveTo>
                    <a:pt x="1961769" y="0"/>
                  </a:moveTo>
                  <a:lnTo>
                    <a:pt x="1955673" y="0"/>
                  </a:lnTo>
                  <a:lnTo>
                    <a:pt x="1955673" y="6096"/>
                  </a:lnTo>
                  <a:lnTo>
                    <a:pt x="1961769" y="6096"/>
                  </a:lnTo>
                  <a:lnTo>
                    <a:pt x="1961769" y="0"/>
                  </a:lnTo>
                  <a:close/>
                </a:path>
              </a:pathLst>
            </a:custGeom>
            <a:solidFill>
              <a:srgbClr val="000000"/>
            </a:solidFill>
          </p:spPr>
          <p:txBody>
            <a:bodyPr wrap="square" lIns="0" tIns="0" rIns="0" bIns="0" rtlCol="0"/>
            <a:lstStyle/>
            <a:p>
              <a:endParaRPr/>
            </a:p>
          </p:txBody>
        </p:sp>
      </p:grpSp>
      <p:sp>
        <p:nvSpPr>
          <p:cNvPr id="13" name="object 6">
            <a:extLst>
              <a:ext uri="{FF2B5EF4-FFF2-40B4-BE49-F238E27FC236}">
                <a16:creationId xmlns:a16="http://schemas.microsoft.com/office/drawing/2014/main" id="{B579C1B9-F779-B849-B77A-5F4325758CFA}"/>
              </a:ext>
            </a:extLst>
          </p:cNvPr>
          <p:cNvSpPr txBox="1"/>
          <p:nvPr/>
        </p:nvSpPr>
        <p:spPr>
          <a:xfrm>
            <a:off x="4049988" y="6312953"/>
            <a:ext cx="2130425" cy="166071"/>
          </a:xfrm>
          <a:prstGeom prst="rect">
            <a:avLst/>
          </a:prstGeom>
        </p:spPr>
        <p:txBody>
          <a:bodyPr vert="horz" wrap="square" lIns="0" tIns="12065" rIns="0" bIns="0" rtlCol="0">
            <a:spAutoFit/>
          </a:bodyPr>
          <a:lstStyle/>
          <a:p>
            <a:pPr marL="12700">
              <a:lnSpc>
                <a:spcPct val="100000"/>
              </a:lnSpc>
              <a:spcBef>
                <a:spcPts val="95"/>
              </a:spcBef>
            </a:pPr>
            <a:r>
              <a:rPr sz="1000" b="1" spc="-5" dirty="0">
                <a:solidFill>
                  <a:schemeClr val="bg1">
                    <a:lumMod val="95000"/>
                    <a:lumOff val="5000"/>
                  </a:schemeClr>
                </a:solidFill>
                <a:latin typeface="Times New Roman"/>
                <a:cs typeface="Times New Roman"/>
              </a:rPr>
              <a:t>Resim:1.10.Tiyatro afişi </a:t>
            </a:r>
            <a:r>
              <a:rPr sz="1000" b="1" dirty="0">
                <a:solidFill>
                  <a:schemeClr val="bg1">
                    <a:lumMod val="95000"/>
                    <a:lumOff val="5000"/>
                  </a:schemeClr>
                </a:solidFill>
                <a:latin typeface="Times New Roman"/>
                <a:cs typeface="Times New Roman"/>
              </a:rPr>
              <a:t>(Mengü </a:t>
            </a:r>
            <a:r>
              <a:rPr sz="1000" b="1" spc="-5" dirty="0">
                <a:solidFill>
                  <a:schemeClr val="bg1">
                    <a:lumMod val="95000"/>
                    <a:lumOff val="5000"/>
                  </a:schemeClr>
                </a:solidFill>
                <a:latin typeface="Times New Roman"/>
                <a:cs typeface="Times New Roman"/>
              </a:rPr>
              <a:t>Ertel)</a:t>
            </a:r>
            <a:endParaRPr sz="1000" dirty="0">
              <a:solidFill>
                <a:schemeClr val="bg1">
                  <a:lumMod val="95000"/>
                  <a:lumOff val="5000"/>
                </a:schemeClr>
              </a:solidFill>
              <a:latin typeface="Times New Roman"/>
              <a:cs typeface="Times New Roman"/>
            </a:endParaRPr>
          </a:p>
        </p:txBody>
      </p:sp>
      <p:sp>
        <p:nvSpPr>
          <p:cNvPr id="14" name="object 7">
            <a:extLst>
              <a:ext uri="{FF2B5EF4-FFF2-40B4-BE49-F238E27FC236}">
                <a16:creationId xmlns:a16="http://schemas.microsoft.com/office/drawing/2014/main" id="{B1C07E02-E3F6-6442-8D24-1B8D2B3A3CB3}"/>
              </a:ext>
            </a:extLst>
          </p:cNvPr>
          <p:cNvSpPr txBox="1"/>
          <p:nvPr/>
        </p:nvSpPr>
        <p:spPr>
          <a:xfrm>
            <a:off x="6925492" y="6312952"/>
            <a:ext cx="1316990" cy="166071"/>
          </a:xfrm>
          <a:prstGeom prst="rect">
            <a:avLst/>
          </a:prstGeom>
        </p:spPr>
        <p:txBody>
          <a:bodyPr vert="horz" wrap="square" lIns="0" tIns="12065" rIns="0" bIns="0" rtlCol="0">
            <a:spAutoFit/>
          </a:bodyPr>
          <a:lstStyle/>
          <a:p>
            <a:pPr marL="12700">
              <a:lnSpc>
                <a:spcPct val="100000"/>
              </a:lnSpc>
              <a:spcBef>
                <a:spcPts val="95"/>
              </a:spcBef>
            </a:pPr>
            <a:r>
              <a:rPr sz="1000" b="1" spc="-5" dirty="0">
                <a:solidFill>
                  <a:schemeClr val="bg1">
                    <a:lumMod val="95000"/>
                    <a:lumOff val="5000"/>
                  </a:schemeClr>
                </a:solidFill>
                <a:latin typeface="Times New Roman"/>
                <a:cs typeface="Times New Roman"/>
              </a:rPr>
              <a:t>Resim:1.11.Sinema</a:t>
            </a:r>
            <a:r>
              <a:rPr sz="1000" b="1" spc="-25" dirty="0">
                <a:solidFill>
                  <a:schemeClr val="bg1">
                    <a:lumMod val="95000"/>
                    <a:lumOff val="5000"/>
                  </a:schemeClr>
                </a:solidFill>
                <a:latin typeface="Times New Roman"/>
                <a:cs typeface="Times New Roman"/>
              </a:rPr>
              <a:t> </a:t>
            </a:r>
            <a:r>
              <a:rPr sz="1000" b="1" spc="-5" dirty="0">
                <a:solidFill>
                  <a:schemeClr val="bg1">
                    <a:lumMod val="95000"/>
                    <a:lumOff val="5000"/>
                  </a:schemeClr>
                </a:solidFill>
                <a:latin typeface="Times New Roman"/>
                <a:cs typeface="Times New Roman"/>
              </a:rPr>
              <a:t>afişi</a:t>
            </a:r>
            <a:endParaRPr sz="1000" dirty="0">
              <a:solidFill>
                <a:schemeClr val="bg1">
                  <a:lumMod val="95000"/>
                  <a:lumOff val="5000"/>
                </a:schemeClr>
              </a:solidFill>
              <a:latin typeface="Times New Roman"/>
              <a:cs typeface="Times New Roman"/>
            </a:endParaRPr>
          </a:p>
        </p:txBody>
      </p:sp>
    </p:spTree>
    <p:extLst>
      <p:ext uri="{BB962C8B-B14F-4D97-AF65-F5344CB8AC3E}">
        <p14:creationId xmlns:p14="http://schemas.microsoft.com/office/powerpoint/2010/main" val="2288598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grpSp>
        <p:nvGrpSpPr>
          <p:cNvPr id="15" name="object 8">
            <a:extLst>
              <a:ext uri="{FF2B5EF4-FFF2-40B4-BE49-F238E27FC236}">
                <a16:creationId xmlns:a16="http://schemas.microsoft.com/office/drawing/2014/main" id="{EE59A07B-F130-C745-B624-E23806C6D3F6}"/>
              </a:ext>
            </a:extLst>
          </p:cNvPr>
          <p:cNvGrpSpPr/>
          <p:nvPr/>
        </p:nvGrpSpPr>
        <p:grpSpPr>
          <a:xfrm>
            <a:off x="705618" y="270531"/>
            <a:ext cx="3891096" cy="5463007"/>
            <a:chOff x="1409953" y="4633595"/>
            <a:chExt cx="1980564" cy="2780665"/>
          </a:xfrm>
        </p:grpSpPr>
        <p:sp>
          <p:nvSpPr>
            <p:cNvPr id="16" name="object 9">
              <a:extLst>
                <a:ext uri="{FF2B5EF4-FFF2-40B4-BE49-F238E27FC236}">
                  <a16:creationId xmlns:a16="http://schemas.microsoft.com/office/drawing/2014/main" id="{3A7B5F81-ED26-DF4D-8F3A-40C7CD97EF69}"/>
                </a:ext>
              </a:extLst>
            </p:cNvPr>
            <p:cNvSpPr/>
            <p:nvPr/>
          </p:nvSpPr>
          <p:spPr>
            <a:xfrm>
              <a:off x="1484674" y="4639310"/>
              <a:ext cx="1898605" cy="2767330"/>
            </a:xfrm>
            <a:prstGeom prst="rect">
              <a:avLst/>
            </a:prstGeom>
            <a:blipFill>
              <a:blip r:embed="rId3" cstate="print"/>
              <a:stretch>
                <a:fillRect/>
              </a:stretch>
            </a:blipFill>
          </p:spPr>
          <p:txBody>
            <a:bodyPr wrap="square" lIns="0" tIns="0" rIns="0" bIns="0" rtlCol="0"/>
            <a:lstStyle/>
            <a:p>
              <a:endParaRPr/>
            </a:p>
          </p:txBody>
        </p:sp>
        <p:sp>
          <p:nvSpPr>
            <p:cNvPr id="17" name="object 10">
              <a:extLst>
                <a:ext uri="{FF2B5EF4-FFF2-40B4-BE49-F238E27FC236}">
                  <a16:creationId xmlns:a16="http://schemas.microsoft.com/office/drawing/2014/main" id="{D0C898D8-6E4B-D34E-AEE8-ED885768EACA}"/>
                </a:ext>
              </a:extLst>
            </p:cNvPr>
            <p:cNvSpPr/>
            <p:nvPr/>
          </p:nvSpPr>
          <p:spPr>
            <a:xfrm>
              <a:off x="1409941" y="4633594"/>
              <a:ext cx="1980564" cy="2780665"/>
            </a:xfrm>
            <a:custGeom>
              <a:avLst/>
              <a:gdLst/>
              <a:ahLst/>
              <a:cxnLst/>
              <a:rect l="l" t="t" r="r" b="b"/>
              <a:pathLst>
                <a:path w="1980564" h="2780665">
                  <a:moveTo>
                    <a:pt x="1980311" y="2774327"/>
                  </a:moveTo>
                  <a:lnTo>
                    <a:pt x="1974227" y="2774327"/>
                  </a:lnTo>
                  <a:lnTo>
                    <a:pt x="6108" y="2774327"/>
                  </a:lnTo>
                  <a:lnTo>
                    <a:pt x="12" y="2774327"/>
                  </a:lnTo>
                  <a:lnTo>
                    <a:pt x="12" y="2780411"/>
                  </a:lnTo>
                  <a:lnTo>
                    <a:pt x="6108" y="2780411"/>
                  </a:lnTo>
                  <a:lnTo>
                    <a:pt x="1974227" y="2780411"/>
                  </a:lnTo>
                  <a:lnTo>
                    <a:pt x="1980311" y="2780411"/>
                  </a:lnTo>
                  <a:lnTo>
                    <a:pt x="1980311" y="2774327"/>
                  </a:lnTo>
                  <a:close/>
                </a:path>
                <a:path w="1980564" h="2780665">
                  <a:moveTo>
                    <a:pt x="1980311" y="0"/>
                  </a:moveTo>
                  <a:lnTo>
                    <a:pt x="1974227" y="0"/>
                  </a:lnTo>
                  <a:lnTo>
                    <a:pt x="6108" y="0"/>
                  </a:lnTo>
                  <a:lnTo>
                    <a:pt x="0" y="0"/>
                  </a:lnTo>
                  <a:lnTo>
                    <a:pt x="0" y="2774315"/>
                  </a:lnTo>
                  <a:lnTo>
                    <a:pt x="6108" y="2774315"/>
                  </a:lnTo>
                  <a:lnTo>
                    <a:pt x="6108" y="6096"/>
                  </a:lnTo>
                  <a:lnTo>
                    <a:pt x="1974227" y="6096"/>
                  </a:lnTo>
                  <a:lnTo>
                    <a:pt x="1974227" y="2774315"/>
                  </a:lnTo>
                  <a:lnTo>
                    <a:pt x="1980311" y="2774315"/>
                  </a:lnTo>
                  <a:lnTo>
                    <a:pt x="1980311" y="0"/>
                  </a:lnTo>
                  <a:close/>
                </a:path>
              </a:pathLst>
            </a:custGeom>
            <a:solidFill>
              <a:srgbClr val="000000"/>
            </a:solidFill>
          </p:spPr>
          <p:txBody>
            <a:bodyPr wrap="square" lIns="0" tIns="0" rIns="0" bIns="0" rtlCol="0"/>
            <a:lstStyle/>
            <a:p>
              <a:endParaRPr/>
            </a:p>
          </p:txBody>
        </p:sp>
      </p:grpSp>
      <p:sp>
        <p:nvSpPr>
          <p:cNvPr id="18" name="object 11">
            <a:extLst>
              <a:ext uri="{FF2B5EF4-FFF2-40B4-BE49-F238E27FC236}">
                <a16:creationId xmlns:a16="http://schemas.microsoft.com/office/drawing/2014/main" id="{93CC86E2-E3F1-8C40-B934-11D75C81AEB3}"/>
              </a:ext>
            </a:extLst>
          </p:cNvPr>
          <p:cNvSpPr/>
          <p:nvPr/>
        </p:nvSpPr>
        <p:spPr>
          <a:xfrm>
            <a:off x="7486581" y="270531"/>
            <a:ext cx="3891096" cy="5473151"/>
          </a:xfrm>
          <a:prstGeom prst="rect">
            <a:avLst/>
          </a:prstGeom>
          <a:blipFill>
            <a:blip r:embed="rId4" cstate="print"/>
            <a:stretch>
              <a:fillRect/>
            </a:stretch>
          </a:blipFill>
        </p:spPr>
        <p:txBody>
          <a:bodyPr wrap="square" lIns="0" tIns="0" rIns="0" bIns="0" rtlCol="0"/>
          <a:lstStyle/>
          <a:p>
            <a:endParaRPr/>
          </a:p>
        </p:txBody>
      </p:sp>
      <p:sp>
        <p:nvSpPr>
          <p:cNvPr id="19" name="object 12">
            <a:extLst>
              <a:ext uri="{FF2B5EF4-FFF2-40B4-BE49-F238E27FC236}">
                <a16:creationId xmlns:a16="http://schemas.microsoft.com/office/drawing/2014/main" id="{86ED68E4-65CD-DE43-9FB3-B8CAED556EC5}"/>
              </a:ext>
            </a:extLst>
          </p:cNvPr>
          <p:cNvSpPr txBox="1"/>
          <p:nvPr/>
        </p:nvSpPr>
        <p:spPr>
          <a:xfrm>
            <a:off x="2034557" y="5849625"/>
            <a:ext cx="1233170" cy="166071"/>
          </a:xfrm>
          <a:prstGeom prst="rect">
            <a:avLst/>
          </a:prstGeom>
        </p:spPr>
        <p:txBody>
          <a:bodyPr vert="horz" wrap="square" lIns="0" tIns="12065" rIns="0" bIns="0" rtlCol="0">
            <a:spAutoFit/>
          </a:bodyPr>
          <a:lstStyle/>
          <a:p>
            <a:pPr marL="12700" algn="ctr">
              <a:lnSpc>
                <a:spcPct val="100000"/>
              </a:lnSpc>
              <a:spcBef>
                <a:spcPts val="95"/>
              </a:spcBef>
            </a:pPr>
            <a:r>
              <a:rPr sz="1000" b="1" spc="-5" dirty="0" err="1">
                <a:solidFill>
                  <a:schemeClr val="bg1">
                    <a:lumMod val="95000"/>
                    <a:lumOff val="5000"/>
                  </a:schemeClr>
                </a:solidFill>
                <a:latin typeface="Times New Roman"/>
                <a:cs typeface="Times New Roman"/>
              </a:rPr>
              <a:t>Sergi</a:t>
            </a:r>
            <a:r>
              <a:rPr sz="1000" b="1" spc="-5" dirty="0">
                <a:solidFill>
                  <a:schemeClr val="bg1">
                    <a:lumMod val="95000"/>
                    <a:lumOff val="5000"/>
                  </a:schemeClr>
                </a:solidFill>
                <a:latin typeface="Times New Roman"/>
                <a:cs typeface="Times New Roman"/>
              </a:rPr>
              <a:t> afişi</a:t>
            </a:r>
            <a:endParaRPr sz="1000" dirty="0">
              <a:solidFill>
                <a:schemeClr val="bg1">
                  <a:lumMod val="95000"/>
                  <a:lumOff val="5000"/>
                </a:schemeClr>
              </a:solidFill>
              <a:latin typeface="Times New Roman"/>
              <a:cs typeface="Times New Roman"/>
            </a:endParaRPr>
          </a:p>
        </p:txBody>
      </p:sp>
      <p:sp>
        <p:nvSpPr>
          <p:cNvPr id="21" name="object 13">
            <a:extLst>
              <a:ext uri="{FF2B5EF4-FFF2-40B4-BE49-F238E27FC236}">
                <a16:creationId xmlns:a16="http://schemas.microsoft.com/office/drawing/2014/main" id="{1B837FB2-D623-E046-A9C2-8D98D15F4D92}"/>
              </a:ext>
            </a:extLst>
          </p:cNvPr>
          <p:cNvSpPr txBox="1"/>
          <p:nvPr/>
        </p:nvSpPr>
        <p:spPr>
          <a:xfrm>
            <a:off x="8815544" y="5932660"/>
            <a:ext cx="1233170" cy="166071"/>
          </a:xfrm>
          <a:prstGeom prst="rect">
            <a:avLst/>
          </a:prstGeom>
        </p:spPr>
        <p:txBody>
          <a:bodyPr vert="horz" wrap="square" lIns="0" tIns="12065" rIns="0" bIns="0" rtlCol="0">
            <a:spAutoFit/>
          </a:bodyPr>
          <a:lstStyle/>
          <a:p>
            <a:pPr marL="12700" algn="ctr">
              <a:lnSpc>
                <a:spcPct val="100000"/>
              </a:lnSpc>
              <a:spcBef>
                <a:spcPts val="95"/>
              </a:spcBef>
            </a:pPr>
            <a:r>
              <a:rPr sz="1000" b="1" spc="-5" dirty="0" err="1">
                <a:solidFill>
                  <a:schemeClr val="bg1">
                    <a:lumMod val="95000"/>
                    <a:lumOff val="5000"/>
                  </a:schemeClr>
                </a:solidFill>
                <a:latin typeface="Times New Roman"/>
                <a:cs typeface="Times New Roman"/>
              </a:rPr>
              <a:t>Sergi</a:t>
            </a:r>
            <a:r>
              <a:rPr sz="1000" b="1" spc="-5" dirty="0">
                <a:solidFill>
                  <a:schemeClr val="bg1">
                    <a:lumMod val="95000"/>
                    <a:lumOff val="5000"/>
                  </a:schemeClr>
                </a:solidFill>
                <a:latin typeface="Times New Roman"/>
                <a:cs typeface="Times New Roman"/>
              </a:rPr>
              <a:t> afişi</a:t>
            </a:r>
            <a:endParaRPr sz="1000" dirty="0">
              <a:solidFill>
                <a:schemeClr val="bg1">
                  <a:lumMod val="95000"/>
                  <a:lumOff val="5000"/>
                </a:schemeClr>
              </a:solidFill>
              <a:latin typeface="Times New Roman"/>
              <a:cs typeface="Times New Roman"/>
            </a:endParaRPr>
          </a:p>
        </p:txBody>
      </p:sp>
    </p:spTree>
    <p:extLst>
      <p:ext uri="{BB962C8B-B14F-4D97-AF65-F5344CB8AC3E}">
        <p14:creationId xmlns:p14="http://schemas.microsoft.com/office/powerpoint/2010/main" val="706848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454111" y="258341"/>
            <a:ext cx="10641228" cy="2045303"/>
          </a:xfrm>
          <a:prstGeom prst="rect">
            <a:avLst/>
          </a:prstGeom>
        </p:spPr>
        <p:txBody>
          <a:bodyPr vert="horz" wrap="square" lIns="0" tIns="20320" rIns="0" bIns="0" rtlCol="0">
            <a:spAutoFit/>
          </a:bodyPr>
          <a:lstStyle/>
          <a:p>
            <a:pPr marL="12700" lvl="2">
              <a:lnSpc>
                <a:spcPct val="150000"/>
              </a:lnSpc>
              <a:spcBef>
                <a:spcPts val="100"/>
              </a:spcBef>
              <a:tabLst>
                <a:tab pos="393700" algn="l"/>
              </a:tabLst>
            </a:pPr>
            <a:r>
              <a:rPr lang="en-US" dirty="0">
                <a:solidFill>
                  <a:schemeClr val="bg1">
                    <a:lumMod val="95000"/>
                    <a:lumOff val="5000"/>
                  </a:schemeClr>
                </a:solidFill>
                <a:latin typeface="Century Gothic" panose="020B0502020202020204" pitchFamily="34" charset="0"/>
                <a:cs typeface="Times New Roman"/>
              </a:rPr>
              <a:t>	</a:t>
            </a:r>
            <a:r>
              <a:rPr lang="en-US" b="1" dirty="0" err="1">
                <a:solidFill>
                  <a:schemeClr val="bg1">
                    <a:lumMod val="95000"/>
                    <a:lumOff val="5000"/>
                  </a:schemeClr>
                </a:solidFill>
                <a:latin typeface="Century Gothic" panose="020B0502020202020204" pitchFamily="34" charset="0"/>
                <a:cs typeface="Times New Roman"/>
              </a:rPr>
              <a:t>Sosyal</a:t>
            </a:r>
            <a:r>
              <a:rPr lang="en-US" b="1" dirty="0">
                <a:solidFill>
                  <a:schemeClr val="bg1">
                    <a:lumMod val="95000"/>
                    <a:lumOff val="5000"/>
                  </a:schemeClr>
                </a:solidFill>
                <a:latin typeface="Century Gothic" panose="020B0502020202020204" pitchFamily="34" charset="0"/>
                <a:cs typeface="Times New Roman"/>
              </a:rPr>
              <a:t> </a:t>
            </a:r>
            <a:r>
              <a:rPr lang="en-US" b="1" spc="-5" dirty="0" err="1">
                <a:solidFill>
                  <a:schemeClr val="bg1">
                    <a:lumMod val="95000"/>
                    <a:lumOff val="5000"/>
                  </a:schemeClr>
                </a:solidFill>
                <a:latin typeface="Century Gothic" panose="020B0502020202020204" pitchFamily="34" charset="0"/>
                <a:cs typeface="Times New Roman"/>
              </a:rPr>
              <a:t>Afişler</a:t>
            </a:r>
            <a:r>
              <a:rPr lang="en-US" b="1" spc="-5" dirty="0">
                <a:solidFill>
                  <a:schemeClr val="bg1">
                    <a:lumMod val="95000"/>
                    <a:lumOff val="5000"/>
                  </a:schemeClr>
                </a:solidFill>
                <a:latin typeface="Century Gothic" panose="020B0502020202020204" pitchFamily="34" charset="0"/>
                <a:cs typeface="Times New Roman"/>
              </a:rPr>
              <a:t> (Social</a:t>
            </a:r>
            <a:r>
              <a:rPr lang="en-US" b="1" spc="-10" dirty="0">
                <a:solidFill>
                  <a:schemeClr val="bg1">
                    <a:lumMod val="95000"/>
                    <a:lumOff val="5000"/>
                  </a:schemeClr>
                </a:solidFill>
                <a:latin typeface="Century Gothic" panose="020B0502020202020204" pitchFamily="34" charset="0"/>
                <a:cs typeface="Times New Roman"/>
              </a:rPr>
              <a:t> </a:t>
            </a:r>
            <a:r>
              <a:rPr lang="en-US" b="1" spc="-5" dirty="0">
                <a:solidFill>
                  <a:schemeClr val="bg1">
                    <a:lumMod val="95000"/>
                    <a:lumOff val="5000"/>
                  </a:schemeClr>
                </a:solidFill>
                <a:latin typeface="Century Gothic" panose="020B0502020202020204" pitchFamily="34" charset="0"/>
                <a:cs typeface="Times New Roman"/>
              </a:rPr>
              <a:t>Posters)</a:t>
            </a:r>
            <a:endParaRPr lang="en-US" b="1" dirty="0">
              <a:solidFill>
                <a:schemeClr val="bg1">
                  <a:lumMod val="95000"/>
                  <a:lumOff val="5000"/>
                </a:schemeClr>
              </a:solidFill>
              <a:latin typeface="Century Gothic" panose="020B0502020202020204" pitchFamily="34" charset="0"/>
              <a:cs typeface="Times New Roman"/>
            </a:endParaRPr>
          </a:p>
          <a:p>
            <a:pPr marL="731520" lvl="3" indent="-360045">
              <a:lnSpc>
                <a:spcPct val="150000"/>
              </a:lnSpc>
              <a:buFont typeface="Wingdings"/>
              <a:buChar char=""/>
              <a:tabLst>
                <a:tab pos="731520" algn="l"/>
                <a:tab pos="732155" algn="l"/>
              </a:tabLst>
            </a:pPr>
            <a:r>
              <a:rPr lang="en-US" spc="-5" dirty="0" err="1">
                <a:solidFill>
                  <a:schemeClr val="bg1">
                    <a:lumMod val="95000"/>
                    <a:lumOff val="5000"/>
                  </a:schemeClr>
                </a:solidFill>
                <a:latin typeface="Century Gothic" panose="020B0502020202020204" pitchFamily="34" charset="0"/>
                <a:cs typeface="Times New Roman"/>
              </a:rPr>
              <a:t>Eğitici</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uyarıcı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politik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düşünceyi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tanıtan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konuları</a:t>
            </a:r>
            <a:r>
              <a:rPr lang="en-US" spc="9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işler</a:t>
            </a:r>
            <a:r>
              <a:rPr lang="en-US" dirty="0">
                <a:solidFill>
                  <a:schemeClr val="bg1">
                    <a:lumMod val="95000"/>
                    <a:lumOff val="5000"/>
                  </a:schemeClr>
                </a:solidFill>
                <a:latin typeface="Century Gothic" panose="020B0502020202020204" pitchFamily="34" charset="0"/>
                <a:cs typeface="Times New Roman"/>
              </a:rPr>
              <a:t>.</a:t>
            </a:r>
          </a:p>
          <a:p>
            <a:pPr marL="731520" lvl="3" indent="-360045">
              <a:lnSpc>
                <a:spcPct val="150000"/>
              </a:lnSpc>
              <a:buFont typeface="Wingdings"/>
              <a:buChar char=""/>
              <a:tabLst>
                <a:tab pos="731520" algn="l"/>
                <a:tab pos="732155" algn="l"/>
              </a:tabLst>
            </a:pPr>
            <a:r>
              <a:rPr lang="en-US" spc="-5" dirty="0" err="1">
                <a:solidFill>
                  <a:schemeClr val="bg1">
                    <a:lumMod val="95000"/>
                    <a:lumOff val="5000"/>
                  </a:schemeClr>
                </a:solidFill>
                <a:latin typeface="Century Gothic" panose="020B0502020202020204" pitchFamily="34" charset="0"/>
                <a:cs typeface="Times New Roman"/>
              </a:rPr>
              <a:t>Eğitim</a:t>
            </a:r>
            <a:r>
              <a:rPr lang="en-US" spc="-25" dirty="0">
                <a:solidFill>
                  <a:schemeClr val="bg1">
                    <a:lumMod val="95000"/>
                    <a:lumOff val="5000"/>
                  </a:schemeClr>
                </a:solidFill>
                <a:latin typeface="Century Gothic" panose="020B0502020202020204" pitchFamily="34" charset="0"/>
                <a:cs typeface="Times New Roman"/>
              </a:rPr>
              <a:t> </a:t>
            </a:r>
            <a:r>
              <a:rPr lang="en-US" spc="-5" dirty="0">
                <a:solidFill>
                  <a:schemeClr val="bg1">
                    <a:lumMod val="95000"/>
                    <a:lumOff val="5000"/>
                  </a:schemeClr>
                </a:solidFill>
                <a:latin typeface="Century Gothic" panose="020B0502020202020204" pitchFamily="34" charset="0"/>
                <a:cs typeface="Times New Roman"/>
              </a:rPr>
              <a:t>(Education)</a:t>
            </a:r>
            <a:endParaRPr lang="en-US" dirty="0">
              <a:solidFill>
                <a:schemeClr val="bg1">
                  <a:lumMod val="95000"/>
                  <a:lumOff val="5000"/>
                </a:schemeClr>
              </a:solidFill>
              <a:latin typeface="Century Gothic" panose="020B0502020202020204" pitchFamily="34" charset="0"/>
              <a:cs typeface="Times New Roman"/>
            </a:endParaRPr>
          </a:p>
          <a:p>
            <a:pPr marL="731520" lvl="3" indent="-360045">
              <a:lnSpc>
                <a:spcPct val="150000"/>
              </a:lnSpc>
              <a:buFont typeface="Wingdings"/>
              <a:buChar char=""/>
              <a:tabLst>
                <a:tab pos="731520" algn="l"/>
                <a:tab pos="732155" algn="l"/>
              </a:tabLst>
            </a:pPr>
            <a:r>
              <a:rPr lang="en-US" spc="-5" dirty="0" err="1">
                <a:solidFill>
                  <a:schemeClr val="bg1">
                    <a:lumMod val="95000"/>
                    <a:lumOff val="5000"/>
                  </a:schemeClr>
                </a:solidFill>
                <a:latin typeface="Century Gothic" panose="020B0502020202020204" pitchFamily="34" charset="0"/>
                <a:cs typeface="Times New Roman"/>
              </a:rPr>
              <a:t>Çevre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ve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Ekoloji</a:t>
            </a:r>
            <a:r>
              <a:rPr lang="en-US" spc="-5" dirty="0">
                <a:solidFill>
                  <a:schemeClr val="bg1">
                    <a:lumMod val="95000"/>
                    <a:lumOff val="5000"/>
                  </a:schemeClr>
                </a:solidFill>
                <a:latin typeface="Century Gothic" panose="020B0502020202020204" pitchFamily="34" charset="0"/>
                <a:cs typeface="Times New Roman"/>
              </a:rPr>
              <a:t> (Environment </a:t>
            </a:r>
            <a:r>
              <a:rPr lang="en-US" dirty="0">
                <a:solidFill>
                  <a:schemeClr val="bg1">
                    <a:lumMod val="95000"/>
                    <a:lumOff val="5000"/>
                  </a:schemeClr>
                </a:solidFill>
                <a:latin typeface="Century Gothic" panose="020B0502020202020204" pitchFamily="34" charset="0"/>
                <a:cs typeface="Times New Roman"/>
              </a:rPr>
              <a:t>and</a:t>
            </a:r>
            <a:r>
              <a:rPr lang="en-US" spc="25" dirty="0">
                <a:solidFill>
                  <a:schemeClr val="bg1">
                    <a:lumMod val="95000"/>
                    <a:lumOff val="5000"/>
                  </a:schemeClr>
                </a:solidFill>
                <a:latin typeface="Century Gothic" panose="020B0502020202020204" pitchFamily="34" charset="0"/>
                <a:cs typeface="Times New Roman"/>
              </a:rPr>
              <a:t> </a:t>
            </a:r>
            <a:r>
              <a:rPr lang="en-US" spc="-5" dirty="0">
                <a:solidFill>
                  <a:schemeClr val="bg1">
                    <a:lumMod val="95000"/>
                    <a:lumOff val="5000"/>
                  </a:schemeClr>
                </a:solidFill>
                <a:latin typeface="Century Gothic" panose="020B0502020202020204" pitchFamily="34" charset="0"/>
                <a:cs typeface="Times New Roman"/>
              </a:rPr>
              <a:t>Ecology)</a:t>
            </a:r>
            <a:endParaRPr lang="en-US" dirty="0">
              <a:solidFill>
                <a:schemeClr val="bg1">
                  <a:lumMod val="95000"/>
                  <a:lumOff val="5000"/>
                </a:schemeClr>
              </a:solidFill>
              <a:latin typeface="Century Gothic" panose="020B0502020202020204" pitchFamily="34" charset="0"/>
              <a:cs typeface="Times New Roman"/>
            </a:endParaRPr>
          </a:p>
          <a:p>
            <a:pPr marL="731520" lvl="3" indent="-360045">
              <a:lnSpc>
                <a:spcPct val="150000"/>
              </a:lnSpc>
              <a:buFont typeface="Wingdings"/>
              <a:buChar char=""/>
              <a:tabLst>
                <a:tab pos="731520" algn="l"/>
                <a:tab pos="732155" algn="l"/>
              </a:tabLst>
            </a:pPr>
            <a:r>
              <a:rPr lang="en-US" spc="-5" dirty="0" err="1">
                <a:solidFill>
                  <a:schemeClr val="bg1">
                    <a:lumMod val="95000"/>
                    <a:lumOff val="5000"/>
                  </a:schemeClr>
                </a:solidFill>
                <a:latin typeface="Century Gothic" panose="020B0502020202020204" pitchFamily="34" charset="0"/>
                <a:cs typeface="Times New Roman"/>
              </a:rPr>
              <a:t>Siyasi</a:t>
            </a:r>
            <a:r>
              <a:rPr lang="en-US" spc="-5" dirty="0">
                <a:solidFill>
                  <a:schemeClr val="bg1">
                    <a:lumMod val="95000"/>
                    <a:lumOff val="5000"/>
                  </a:schemeClr>
                </a:solidFill>
                <a:latin typeface="Century Gothic" panose="020B0502020202020204" pitchFamily="34" charset="0"/>
                <a:cs typeface="Times New Roman"/>
              </a:rPr>
              <a:t> (Political</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Postres</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p:txBody>
      </p:sp>
      <p:grpSp>
        <p:nvGrpSpPr>
          <p:cNvPr id="15" name="object 2">
            <a:extLst>
              <a:ext uri="{FF2B5EF4-FFF2-40B4-BE49-F238E27FC236}">
                <a16:creationId xmlns:a16="http://schemas.microsoft.com/office/drawing/2014/main" id="{3FD8F668-0420-F54E-978A-A3AD81C6BD82}"/>
              </a:ext>
            </a:extLst>
          </p:cNvPr>
          <p:cNvGrpSpPr/>
          <p:nvPr/>
        </p:nvGrpSpPr>
        <p:grpSpPr>
          <a:xfrm>
            <a:off x="764848" y="2615767"/>
            <a:ext cx="2760995" cy="3896244"/>
            <a:chOff x="1370330" y="1676654"/>
            <a:chExt cx="2023110" cy="2854960"/>
          </a:xfrm>
        </p:grpSpPr>
        <p:sp>
          <p:nvSpPr>
            <p:cNvPr id="16" name="object 3">
              <a:extLst>
                <a:ext uri="{FF2B5EF4-FFF2-40B4-BE49-F238E27FC236}">
                  <a16:creationId xmlns:a16="http://schemas.microsoft.com/office/drawing/2014/main" id="{2393BC7D-E8D6-9047-9988-BE776E3341B7}"/>
                </a:ext>
              </a:extLst>
            </p:cNvPr>
            <p:cNvSpPr/>
            <p:nvPr/>
          </p:nvSpPr>
          <p:spPr>
            <a:xfrm>
              <a:off x="1376045" y="1682750"/>
              <a:ext cx="2010409" cy="2842260"/>
            </a:xfrm>
            <a:prstGeom prst="rect">
              <a:avLst/>
            </a:prstGeom>
            <a:blipFill>
              <a:blip r:embed="rId3" cstate="print"/>
              <a:stretch>
                <a:fillRect/>
              </a:stretch>
            </a:blipFill>
          </p:spPr>
          <p:txBody>
            <a:bodyPr wrap="square" lIns="0" tIns="0" rIns="0" bIns="0" rtlCol="0"/>
            <a:lstStyle/>
            <a:p>
              <a:endParaRPr/>
            </a:p>
          </p:txBody>
        </p:sp>
        <p:sp>
          <p:nvSpPr>
            <p:cNvPr id="17" name="object 4">
              <a:extLst>
                <a:ext uri="{FF2B5EF4-FFF2-40B4-BE49-F238E27FC236}">
                  <a16:creationId xmlns:a16="http://schemas.microsoft.com/office/drawing/2014/main" id="{FC9942B6-0A75-7D4C-9B6A-9039C844408A}"/>
                </a:ext>
              </a:extLst>
            </p:cNvPr>
            <p:cNvSpPr/>
            <p:nvPr/>
          </p:nvSpPr>
          <p:spPr>
            <a:xfrm>
              <a:off x="1370330" y="1676653"/>
              <a:ext cx="2023110" cy="2854960"/>
            </a:xfrm>
            <a:custGeom>
              <a:avLst/>
              <a:gdLst/>
              <a:ahLst/>
              <a:cxnLst/>
              <a:rect l="l" t="t" r="r" b="b"/>
              <a:pathLst>
                <a:path w="2023110" h="2854960">
                  <a:moveTo>
                    <a:pt x="2022983" y="6223"/>
                  </a:moveTo>
                  <a:lnTo>
                    <a:pt x="2016887" y="6223"/>
                  </a:lnTo>
                  <a:lnTo>
                    <a:pt x="2016887" y="2848737"/>
                  </a:lnTo>
                  <a:lnTo>
                    <a:pt x="6096" y="2848737"/>
                  </a:lnTo>
                  <a:lnTo>
                    <a:pt x="6096" y="6223"/>
                  </a:lnTo>
                  <a:lnTo>
                    <a:pt x="0" y="6223"/>
                  </a:lnTo>
                  <a:lnTo>
                    <a:pt x="0" y="2854833"/>
                  </a:lnTo>
                  <a:lnTo>
                    <a:pt x="6096" y="2854833"/>
                  </a:lnTo>
                  <a:lnTo>
                    <a:pt x="2016887" y="2854833"/>
                  </a:lnTo>
                  <a:lnTo>
                    <a:pt x="2022983" y="2854833"/>
                  </a:lnTo>
                  <a:lnTo>
                    <a:pt x="2022983" y="6223"/>
                  </a:lnTo>
                  <a:close/>
                </a:path>
                <a:path w="2023110" h="2854960">
                  <a:moveTo>
                    <a:pt x="2022983" y="0"/>
                  </a:moveTo>
                  <a:lnTo>
                    <a:pt x="2016887" y="0"/>
                  </a:lnTo>
                  <a:lnTo>
                    <a:pt x="6096" y="0"/>
                  </a:lnTo>
                  <a:lnTo>
                    <a:pt x="0" y="0"/>
                  </a:lnTo>
                  <a:lnTo>
                    <a:pt x="0" y="6096"/>
                  </a:lnTo>
                  <a:lnTo>
                    <a:pt x="6096" y="6096"/>
                  </a:lnTo>
                  <a:lnTo>
                    <a:pt x="2016887" y="6096"/>
                  </a:lnTo>
                  <a:lnTo>
                    <a:pt x="2022983" y="6096"/>
                  </a:lnTo>
                  <a:lnTo>
                    <a:pt x="2022983" y="0"/>
                  </a:lnTo>
                  <a:close/>
                </a:path>
              </a:pathLst>
            </a:custGeom>
            <a:solidFill>
              <a:srgbClr val="000000"/>
            </a:solidFill>
          </p:spPr>
          <p:txBody>
            <a:bodyPr wrap="square" lIns="0" tIns="0" rIns="0" bIns="0" rtlCol="0"/>
            <a:lstStyle/>
            <a:p>
              <a:endParaRPr/>
            </a:p>
          </p:txBody>
        </p:sp>
      </p:grpSp>
      <p:sp>
        <p:nvSpPr>
          <p:cNvPr id="18" name="object 5">
            <a:extLst>
              <a:ext uri="{FF2B5EF4-FFF2-40B4-BE49-F238E27FC236}">
                <a16:creationId xmlns:a16="http://schemas.microsoft.com/office/drawing/2014/main" id="{550223D7-F65C-EB42-8EC8-C9E85ACC34E4}"/>
              </a:ext>
            </a:extLst>
          </p:cNvPr>
          <p:cNvSpPr/>
          <p:nvPr/>
        </p:nvSpPr>
        <p:spPr>
          <a:xfrm>
            <a:off x="8090089" y="1399383"/>
            <a:ext cx="3647800" cy="5112627"/>
          </a:xfrm>
          <a:prstGeom prst="rect">
            <a:avLst/>
          </a:prstGeom>
          <a:blipFill>
            <a:blip r:embed="rId4" cstate="print"/>
            <a:stretch>
              <a:fillRect/>
            </a:stretch>
          </a:blipFill>
        </p:spPr>
        <p:txBody>
          <a:bodyPr wrap="square" lIns="0" tIns="0" rIns="0" bIns="0" rtlCol="0"/>
          <a:lstStyle/>
          <a:p>
            <a:endParaRPr/>
          </a:p>
        </p:txBody>
      </p:sp>
      <p:sp>
        <p:nvSpPr>
          <p:cNvPr id="19" name="object 6">
            <a:extLst>
              <a:ext uri="{FF2B5EF4-FFF2-40B4-BE49-F238E27FC236}">
                <a16:creationId xmlns:a16="http://schemas.microsoft.com/office/drawing/2014/main" id="{41053651-ADFE-6143-88E5-A23768618945}"/>
              </a:ext>
            </a:extLst>
          </p:cNvPr>
          <p:cNvSpPr txBox="1"/>
          <p:nvPr/>
        </p:nvSpPr>
        <p:spPr>
          <a:xfrm>
            <a:off x="6964995" y="6345939"/>
            <a:ext cx="1125094" cy="166071"/>
          </a:xfrm>
          <a:prstGeom prst="rect">
            <a:avLst/>
          </a:prstGeom>
        </p:spPr>
        <p:txBody>
          <a:bodyPr vert="horz" wrap="square" lIns="0" tIns="12065" rIns="0" bIns="0" rtlCol="0">
            <a:spAutoFit/>
          </a:bodyPr>
          <a:lstStyle/>
          <a:p>
            <a:pPr marL="12700">
              <a:lnSpc>
                <a:spcPct val="100000"/>
              </a:lnSpc>
              <a:spcBef>
                <a:spcPts val="95"/>
              </a:spcBef>
            </a:pPr>
            <a:r>
              <a:rPr sz="1000" b="1" spc="-5" dirty="0" err="1">
                <a:solidFill>
                  <a:schemeClr val="bg1">
                    <a:lumMod val="95000"/>
                    <a:lumOff val="5000"/>
                  </a:schemeClr>
                </a:solidFill>
                <a:latin typeface="Times New Roman"/>
                <a:cs typeface="Times New Roman"/>
              </a:rPr>
              <a:t>Çevre</a:t>
            </a:r>
            <a:r>
              <a:rPr sz="1000" b="1" spc="-5" dirty="0">
                <a:solidFill>
                  <a:schemeClr val="bg1">
                    <a:lumMod val="95000"/>
                    <a:lumOff val="5000"/>
                  </a:schemeClr>
                </a:solidFill>
                <a:latin typeface="Times New Roman"/>
                <a:cs typeface="Times New Roman"/>
              </a:rPr>
              <a:t> ile ilgili</a:t>
            </a:r>
            <a:r>
              <a:rPr sz="1000" b="1" spc="-15" dirty="0">
                <a:solidFill>
                  <a:schemeClr val="bg1">
                    <a:lumMod val="95000"/>
                    <a:lumOff val="5000"/>
                  </a:schemeClr>
                </a:solidFill>
                <a:latin typeface="Times New Roman"/>
                <a:cs typeface="Times New Roman"/>
              </a:rPr>
              <a:t> </a:t>
            </a:r>
            <a:r>
              <a:rPr sz="1000" b="1" spc="-5" dirty="0">
                <a:solidFill>
                  <a:schemeClr val="bg1">
                    <a:lumMod val="95000"/>
                    <a:lumOff val="5000"/>
                  </a:schemeClr>
                </a:solidFill>
                <a:latin typeface="Times New Roman"/>
                <a:cs typeface="Times New Roman"/>
              </a:rPr>
              <a:t>afiş</a:t>
            </a:r>
            <a:endParaRPr sz="1000" dirty="0">
              <a:solidFill>
                <a:schemeClr val="bg1">
                  <a:lumMod val="95000"/>
                  <a:lumOff val="5000"/>
                </a:schemeClr>
              </a:solidFill>
              <a:latin typeface="Times New Roman"/>
              <a:cs typeface="Times New Roman"/>
            </a:endParaRPr>
          </a:p>
        </p:txBody>
      </p:sp>
      <p:sp>
        <p:nvSpPr>
          <p:cNvPr id="21" name="object 6">
            <a:extLst>
              <a:ext uri="{FF2B5EF4-FFF2-40B4-BE49-F238E27FC236}">
                <a16:creationId xmlns:a16="http://schemas.microsoft.com/office/drawing/2014/main" id="{BF61DE54-1B06-334D-99E8-4CCCC5907F56}"/>
              </a:ext>
            </a:extLst>
          </p:cNvPr>
          <p:cNvSpPr txBox="1"/>
          <p:nvPr/>
        </p:nvSpPr>
        <p:spPr>
          <a:xfrm>
            <a:off x="3656634" y="6344624"/>
            <a:ext cx="1125094" cy="166071"/>
          </a:xfrm>
          <a:prstGeom prst="rect">
            <a:avLst/>
          </a:prstGeom>
        </p:spPr>
        <p:txBody>
          <a:bodyPr vert="horz" wrap="square" lIns="0" tIns="12065" rIns="0" bIns="0" rtlCol="0">
            <a:spAutoFit/>
          </a:bodyPr>
          <a:lstStyle/>
          <a:p>
            <a:pPr marL="12700">
              <a:lnSpc>
                <a:spcPct val="100000"/>
              </a:lnSpc>
              <a:spcBef>
                <a:spcPts val="95"/>
              </a:spcBef>
            </a:pPr>
            <a:r>
              <a:rPr sz="1000" b="1" spc="-5" dirty="0" err="1">
                <a:solidFill>
                  <a:schemeClr val="bg1">
                    <a:lumMod val="95000"/>
                    <a:lumOff val="5000"/>
                  </a:schemeClr>
                </a:solidFill>
                <a:latin typeface="Times New Roman"/>
                <a:cs typeface="Times New Roman"/>
              </a:rPr>
              <a:t>Çevre</a:t>
            </a:r>
            <a:r>
              <a:rPr sz="1000" b="1" spc="-5" dirty="0">
                <a:solidFill>
                  <a:schemeClr val="bg1">
                    <a:lumMod val="95000"/>
                    <a:lumOff val="5000"/>
                  </a:schemeClr>
                </a:solidFill>
                <a:latin typeface="Times New Roman"/>
                <a:cs typeface="Times New Roman"/>
              </a:rPr>
              <a:t> ile ilgili</a:t>
            </a:r>
            <a:r>
              <a:rPr sz="1000" b="1" spc="-15" dirty="0">
                <a:solidFill>
                  <a:schemeClr val="bg1">
                    <a:lumMod val="95000"/>
                    <a:lumOff val="5000"/>
                  </a:schemeClr>
                </a:solidFill>
                <a:latin typeface="Times New Roman"/>
                <a:cs typeface="Times New Roman"/>
              </a:rPr>
              <a:t> </a:t>
            </a:r>
            <a:r>
              <a:rPr sz="1000" b="1" spc="-5" dirty="0">
                <a:solidFill>
                  <a:schemeClr val="bg1">
                    <a:lumMod val="95000"/>
                    <a:lumOff val="5000"/>
                  </a:schemeClr>
                </a:solidFill>
                <a:latin typeface="Times New Roman"/>
                <a:cs typeface="Times New Roman"/>
              </a:rPr>
              <a:t>afiş</a:t>
            </a:r>
            <a:endParaRPr sz="1000" dirty="0">
              <a:solidFill>
                <a:schemeClr val="bg1">
                  <a:lumMod val="95000"/>
                  <a:lumOff val="5000"/>
                </a:schemeClr>
              </a:solidFill>
              <a:latin typeface="Times New Roman"/>
              <a:cs typeface="Times New Roman"/>
            </a:endParaRPr>
          </a:p>
        </p:txBody>
      </p:sp>
    </p:spTree>
    <p:extLst>
      <p:ext uri="{BB962C8B-B14F-4D97-AF65-F5344CB8AC3E}">
        <p14:creationId xmlns:p14="http://schemas.microsoft.com/office/powerpoint/2010/main" val="587341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19" name="object 6">
            <a:extLst>
              <a:ext uri="{FF2B5EF4-FFF2-40B4-BE49-F238E27FC236}">
                <a16:creationId xmlns:a16="http://schemas.microsoft.com/office/drawing/2014/main" id="{41053651-ADFE-6143-88E5-A23768618945}"/>
              </a:ext>
            </a:extLst>
          </p:cNvPr>
          <p:cNvSpPr txBox="1"/>
          <p:nvPr/>
        </p:nvSpPr>
        <p:spPr>
          <a:xfrm>
            <a:off x="8032774" y="6353353"/>
            <a:ext cx="2426140" cy="166071"/>
          </a:xfrm>
          <a:prstGeom prst="rect">
            <a:avLst/>
          </a:prstGeom>
        </p:spPr>
        <p:txBody>
          <a:bodyPr vert="horz" wrap="square" lIns="0" tIns="12065" rIns="0" bIns="0" rtlCol="0">
            <a:spAutoFit/>
          </a:bodyPr>
          <a:lstStyle/>
          <a:p>
            <a:pPr marL="12700" algn="ctr">
              <a:lnSpc>
                <a:spcPct val="100000"/>
              </a:lnSpc>
              <a:spcBef>
                <a:spcPts val="95"/>
              </a:spcBef>
            </a:pPr>
            <a:r>
              <a:rPr lang="tr-TR" sz="1000" b="1" spc="-5" dirty="0">
                <a:solidFill>
                  <a:schemeClr val="bg1">
                    <a:lumMod val="95000"/>
                    <a:lumOff val="5000"/>
                  </a:schemeClr>
                </a:solidFill>
                <a:latin typeface="Times New Roman"/>
                <a:cs typeface="Times New Roman"/>
              </a:rPr>
              <a:t>İnsan hakları konulu afiş</a:t>
            </a:r>
            <a:endParaRPr sz="1000" dirty="0">
              <a:solidFill>
                <a:schemeClr val="bg1">
                  <a:lumMod val="95000"/>
                  <a:lumOff val="5000"/>
                </a:schemeClr>
              </a:solidFill>
              <a:latin typeface="Times New Roman"/>
              <a:cs typeface="Times New Roman"/>
            </a:endParaRPr>
          </a:p>
        </p:txBody>
      </p:sp>
      <p:sp>
        <p:nvSpPr>
          <p:cNvPr id="21" name="object 6">
            <a:extLst>
              <a:ext uri="{FF2B5EF4-FFF2-40B4-BE49-F238E27FC236}">
                <a16:creationId xmlns:a16="http://schemas.microsoft.com/office/drawing/2014/main" id="{BF61DE54-1B06-334D-99E8-4CCCC5907F56}"/>
              </a:ext>
            </a:extLst>
          </p:cNvPr>
          <p:cNvSpPr txBox="1"/>
          <p:nvPr/>
        </p:nvSpPr>
        <p:spPr>
          <a:xfrm>
            <a:off x="2482463" y="6353354"/>
            <a:ext cx="1125094" cy="166071"/>
          </a:xfrm>
          <a:prstGeom prst="rect">
            <a:avLst/>
          </a:prstGeom>
        </p:spPr>
        <p:txBody>
          <a:bodyPr vert="horz" wrap="square" lIns="0" tIns="12065" rIns="0" bIns="0" rtlCol="0">
            <a:spAutoFit/>
          </a:bodyPr>
          <a:lstStyle/>
          <a:p>
            <a:pPr marL="12700" algn="ctr">
              <a:lnSpc>
                <a:spcPct val="100000"/>
              </a:lnSpc>
              <a:spcBef>
                <a:spcPts val="95"/>
              </a:spcBef>
            </a:pPr>
            <a:r>
              <a:rPr lang="tr-TR" sz="1000" b="1" spc="-5" dirty="0">
                <a:solidFill>
                  <a:schemeClr val="bg1">
                    <a:lumMod val="95000"/>
                    <a:lumOff val="5000"/>
                  </a:schemeClr>
                </a:solidFill>
                <a:latin typeface="Times New Roman"/>
                <a:cs typeface="Times New Roman"/>
              </a:rPr>
              <a:t>Barış konulu afiş</a:t>
            </a:r>
            <a:endParaRPr sz="1000" dirty="0">
              <a:solidFill>
                <a:schemeClr val="bg1">
                  <a:lumMod val="95000"/>
                  <a:lumOff val="5000"/>
                </a:schemeClr>
              </a:solidFill>
              <a:latin typeface="Times New Roman"/>
              <a:cs typeface="Times New Roman"/>
            </a:endParaRPr>
          </a:p>
        </p:txBody>
      </p:sp>
      <p:sp>
        <p:nvSpPr>
          <p:cNvPr id="9" name="object 8">
            <a:extLst>
              <a:ext uri="{FF2B5EF4-FFF2-40B4-BE49-F238E27FC236}">
                <a16:creationId xmlns:a16="http://schemas.microsoft.com/office/drawing/2014/main" id="{125A21C1-18B8-0F4A-B433-460FC98EAE59}"/>
              </a:ext>
            </a:extLst>
          </p:cNvPr>
          <p:cNvSpPr/>
          <p:nvPr/>
        </p:nvSpPr>
        <p:spPr>
          <a:xfrm>
            <a:off x="1024085" y="548639"/>
            <a:ext cx="4041850" cy="5667339"/>
          </a:xfrm>
          <a:prstGeom prst="rect">
            <a:avLst/>
          </a:prstGeom>
          <a:blipFill>
            <a:blip r:embed="rId3" cstate="print"/>
            <a:stretch>
              <a:fillRect/>
            </a:stretch>
          </a:blipFill>
        </p:spPr>
        <p:txBody>
          <a:bodyPr wrap="square" lIns="0" tIns="0" rIns="0" bIns="0" rtlCol="0"/>
          <a:lstStyle/>
          <a:p>
            <a:endParaRPr/>
          </a:p>
        </p:txBody>
      </p:sp>
      <p:sp>
        <p:nvSpPr>
          <p:cNvPr id="10" name="object 9">
            <a:extLst>
              <a:ext uri="{FF2B5EF4-FFF2-40B4-BE49-F238E27FC236}">
                <a16:creationId xmlns:a16="http://schemas.microsoft.com/office/drawing/2014/main" id="{B89A4294-FC8E-504C-BFF3-D913031B2724}"/>
              </a:ext>
            </a:extLst>
          </p:cNvPr>
          <p:cNvSpPr/>
          <p:nvPr/>
        </p:nvSpPr>
        <p:spPr>
          <a:xfrm>
            <a:off x="7224919" y="550393"/>
            <a:ext cx="4041850" cy="5665585"/>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093644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19" name="object 6">
            <a:extLst>
              <a:ext uri="{FF2B5EF4-FFF2-40B4-BE49-F238E27FC236}">
                <a16:creationId xmlns:a16="http://schemas.microsoft.com/office/drawing/2014/main" id="{41053651-ADFE-6143-88E5-A23768618945}"/>
              </a:ext>
            </a:extLst>
          </p:cNvPr>
          <p:cNvSpPr txBox="1"/>
          <p:nvPr/>
        </p:nvSpPr>
        <p:spPr>
          <a:xfrm>
            <a:off x="8032774" y="6353353"/>
            <a:ext cx="2426140" cy="166071"/>
          </a:xfrm>
          <a:prstGeom prst="rect">
            <a:avLst/>
          </a:prstGeom>
        </p:spPr>
        <p:txBody>
          <a:bodyPr vert="horz" wrap="square" lIns="0" tIns="12065" rIns="0" bIns="0" rtlCol="0">
            <a:spAutoFit/>
          </a:bodyPr>
          <a:lstStyle/>
          <a:p>
            <a:pPr marL="12700" algn="ctr">
              <a:lnSpc>
                <a:spcPct val="100000"/>
              </a:lnSpc>
              <a:spcBef>
                <a:spcPts val="95"/>
              </a:spcBef>
            </a:pPr>
            <a:r>
              <a:rPr lang="tr-TR" sz="1000" b="1" spc="-5" dirty="0">
                <a:solidFill>
                  <a:schemeClr val="bg1">
                    <a:lumMod val="95000"/>
                    <a:lumOff val="5000"/>
                  </a:schemeClr>
                </a:solidFill>
                <a:latin typeface="Times New Roman"/>
                <a:cs typeface="Times New Roman"/>
              </a:rPr>
              <a:t>Sosyal Afiş</a:t>
            </a:r>
            <a:endParaRPr lang="tr-TR" sz="1000" dirty="0">
              <a:solidFill>
                <a:schemeClr val="bg1">
                  <a:lumMod val="95000"/>
                  <a:lumOff val="5000"/>
                </a:schemeClr>
              </a:solidFill>
              <a:latin typeface="Times New Roman"/>
              <a:cs typeface="Times New Roman"/>
            </a:endParaRPr>
          </a:p>
        </p:txBody>
      </p:sp>
      <p:sp>
        <p:nvSpPr>
          <p:cNvPr id="21" name="object 6">
            <a:extLst>
              <a:ext uri="{FF2B5EF4-FFF2-40B4-BE49-F238E27FC236}">
                <a16:creationId xmlns:a16="http://schemas.microsoft.com/office/drawing/2014/main" id="{BF61DE54-1B06-334D-99E8-4CCCC5907F56}"/>
              </a:ext>
            </a:extLst>
          </p:cNvPr>
          <p:cNvSpPr txBox="1"/>
          <p:nvPr/>
        </p:nvSpPr>
        <p:spPr>
          <a:xfrm>
            <a:off x="2482463" y="6353354"/>
            <a:ext cx="1125094" cy="166071"/>
          </a:xfrm>
          <a:prstGeom prst="rect">
            <a:avLst/>
          </a:prstGeom>
        </p:spPr>
        <p:txBody>
          <a:bodyPr vert="horz" wrap="square" lIns="0" tIns="12065" rIns="0" bIns="0" rtlCol="0">
            <a:spAutoFit/>
          </a:bodyPr>
          <a:lstStyle/>
          <a:p>
            <a:pPr marL="12700" algn="ctr">
              <a:lnSpc>
                <a:spcPct val="100000"/>
              </a:lnSpc>
              <a:spcBef>
                <a:spcPts val="95"/>
              </a:spcBef>
            </a:pPr>
            <a:r>
              <a:rPr lang="tr-TR" sz="1000" b="1" spc="-5" dirty="0">
                <a:solidFill>
                  <a:schemeClr val="bg1">
                    <a:lumMod val="95000"/>
                    <a:lumOff val="5000"/>
                  </a:schemeClr>
                </a:solidFill>
                <a:latin typeface="Times New Roman"/>
                <a:cs typeface="Times New Roman"/>
              </a:rPr>
              <a:t>Sosyal Afiş</a:t>
            </a:r>
            <a:endParaRPr sz="1000" dirty="0">
              <a:solidFill>
                <a:schemeClr val="bg1">
                  <a:lumMod val="95000"/>
                  <a:lumOff val="5000"/>
                </a:schemeClr>
              </a:solidFill>
              <a:latin typeface="Times New Roman"/>
              <a:cs typeface="Times New Roman"/>
            </a:endParaRPr>
          </a:p>
        </p:txBody>
      </p:sp>
      <p:sp>
        <p:nvSpPr>
          <p:cNvPr id="6" name="object 2">
            <a:extLst>
              <a:ext uri="{FF2B5EF4-FFF2-40B4-BE49-F238E27FC236}">
                <a16:creationId xmlns:a16="http://schemas.microsoft.com/office/drawing/2014/main" id="{FF7F8C71-365C-D14D-8E30-74FBCAD7E101}"/>
              </a:ext>
            </a:extLst>
          </p:cNvPr>
          <p:cNvSpPr/>
          <p:nvPr/>
        </p:nvSpPr>
        <p:spPr>
          <a:xfrm>
            <a:off x="925231" y="548581"/>
            <a:ext cx="3917817" cy="5481516"/>
          </a:xfrm>
          <a:prstGeom prst="rect">
            <a:avLst/>
          </a:prstGeom>
          <a:blipFill>
            <a:blip r:embed="rId3" cstate="print"/>
            <a:stretch>
              <a:fillRect/>
            </a:stretch>
          </a:blipFill>
        </p:spPr>
        <p:txBody>
          <a:bodyPr wrap="square" lIns="0" tIns="0" rIns="0" bIns="0" rtlCol="0"/>
          <a:lstStyle/>
          <a:p>
            <a:endParaRPr/>
          </a:p>
        </p:txBody>
      </p:sp>
      <p:sp>
        <p:nvSpPr>
          <p:cNvPr id="7" name="object 3">
            <a:extLst>
              <a:ext uri="{FF2B5EF4-FFF2-40B4-BE49-F238E27FC236}">
                <a16:creationId xmlns:a16="http://schemas.microsoft.com/office/drawing/2014/main" id="{72BF8BC0-0DFD-964A-AF26-EA407277B713}"/>
              </a:ext>
            </a:extLst>
          </p:cNvPr>
          <p:cNvSpPr/>
          <p:nvPr/>
        </p:nvSpPr>
        <p:spPr>
          <a:xfrm>
            <a:off x="7184457" y="548581"/>
            <a:ext cx="3917816" cy="5535490"/>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644782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75386" y="1382805"/>
            <a:ext cx="10641228" cy="3845796"/>
          </a:xfrm>
          <a:prstGeom prst="rect">
            <a:avLst/>
          </a:prstGeom>
        </p:spPr>
        <p:txBody>
          <a:bodyPr vert="horz" wrap="square" lIns="0" tIns="20320" rIns="0" bIns="0" rtlCol="0">
            <a:spAutoFit/>
          </a:bodyPr>
          <a:lstStyle/>
          <a:p>
            <a:pPr>
              <a:lnSpc>
                <a:spcPct val="150000"/>
              </a:lnSpc>
            </a:pPr>
            <a:r>
              <a:rPr lang="en-US" sz="2400" b="1" dirty="0" err="1">
                <a:solidFill>
                  <a:schemeClr val="bg1"/>
                </a:solidFill>
                <a:latin typeface="Century Gothic" panose="020B0502020202020204" pitchFamily="34" charset="0"/>
              </a:rPr>
              <a:t>Afişin</a:t>
            </a:r>
            <a:r>
              <a:rPr lang="en-US" sz="2400" b="1" dirty="0">
                <a:solidFill>
                  <a:schemeClr val="bg1"/>
                </a:solidFill>
                <a:latin typeface="Century Gothic" panose="020B0502020202020204" pitchFamily="34" charset="0"/>
              </a:rPr>
              <a:t> </a:t>
            </a:r>
            <a:r>
              <a:rPr lang="en-US" sz="2400" b="1" dirty="0" err="1">
                <a:solidFill>
                  <a:schemeClr val="bg1"/>
                </a:solidFill>
                <a:latin typeface="Century Gothic" panose="020B0502020202020204" pitchFamily="34" charset="0"/>
              </a:rPr>
              <a:t>Tasarlanması</a:t>
            </a:r>
            <a:endParaRPr lang="en-US" sz="2400" b="1"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tüm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grafik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ürünlerde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olduğu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gibi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toplumsal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özellikleri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ağır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basan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insanların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ortak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duygularına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hitap</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eden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sanat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ürünüdür</a:t>
            </a:r>
            <a:r>
              <a:rPr lang="en-US" dirty="0">
                <a:solidFill>
                  <a:schemeClr val="bg1"/>
                </a:solidFill>
                <a:latin typeface="Century Gothic" panose="020B0502020202020204" pitchFamily="34" charset="0"/>
              </a:rPr>
              <a:t>.</a:t>
            </a:r>
          </a:p>
          <a:p>
            <a:pPr>
              <a:lnSpc>
                <a:spcPct val="150000"/>
              </a:lnSpc>
            </a:pPr>
            <a:r>
              <a:rPr lang="en-US" dirty="0" err="1">
                <a:solidFill>
                  <a:schemeClr val="bg1"/>
                </a:solidFill>
                <a:latin typeface="Century Gothic" panose="020B0502020202020204" pitchFamily="34" charset="0"/>
              </a:rPr>
              <a:t>Grafik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tasarımcı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çalışmaya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başlamadan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önce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sosyal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kültürel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ekonomik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boyutları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için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araştırmaya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yapmalıdır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Örneğin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banka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tasarlanacağı</a:t>
            </a:r>
            <a:r>
              <a:rPr lang="en-US" dirty="0">
                <a:solidFill>
                  <a:schemeClr val="bg1"/>
                </a:solidFill>
                <a:latin typeface="Century Gothic" panose="020B0502020202020204" pitchFamily="34" charset="0"/>
              </a:rPr>
              <a:t> zaman, </a:t>
            </a:r>
            <a:r>
              <a:rPr lang="en-US" dirty="0" err="1">
                <a:solidFill>
                  <a:schemeClr val="bg1"/>
                </a:solidFill>
                <a:latin typeface="Century Gothic" panose="020B0502020202020204" pitchFamily="34" charset="0"/>
              </a:rPr>
              <a:t>bankanın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güvenirliliği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mevduat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kaynakları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müşteri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kitlesi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geçmişi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gibi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birtakım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özelliklerini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a:t>
            </a:r>
            <a:r>
              <a:rPr lang="en-US" dirty="0">
                <a:solidFill>
                  <a:schemeClr val="bg1"/>
                </a:solidFill>
                <a:latin typeface="Century Gothic" panose="020B0502020202020204" pitchFamily="34" charset="0"/>
              </a:rPr>
              <a:t> plana </a:t>
            </a:r>
            <a:r>
              <a:rPr lang="en-US" dirty="0" err="1">
                <a:solidFill>
                  <a:schemeClr val="bg1"/>
                </a:solidFill>
                <a:latin typeface="Century Gothic" panose="020B0502020202020204" pitchFamily="34" charset="0"/>
              </a:rPr>
              <a:t>çıkaracak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çalışmalar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yapması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gerekecektir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Kültürel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afişlere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örnek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olacak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tiyatro</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izleyicinin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oyunun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içinde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kendisini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oyuncu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gibi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hissedeceği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oyunla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özdeşleşebileceği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yaratılmalıdır</a:t>
            </a:r>
            <a:r>
              <a:rPr lang="en-US" dirty="0">
                <a:solidFill>
                  <a:schemeClr val="bg1"/>
                </a:solidFill>
                <a:latin typeface="Century Gothic" panose="020B0502020202020204" pitchFamily="34" charset="0"/>
              </a:rPr>
              <a:t>.</a:t>
            </a:r>
          </a:p>
        </p:txBody>
      </p:sp>
    </p:spTree>
    <p:extLst>
      <p:ext uri="{BB962C8B-B14F-4D97-AF65-F5344CB8AC3E}">
        <p14:creationId xmlns:p14="http://schemas.microsoft.com/office/powerpoint/2010/main" val="186418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50672" y="89645"/>
            <a:ext cx="10963534" cy="7031284"/>
          </a:xfrm>
          <a:prstGeom prst="rect">
            <a:avLst/>
          </a:prstGeom>
        </p:spPr>
        <p:txBody>
          <a:bodyPr vert="horz" wrap="square" lIns="0" tIns="20320" rIns="0" bIns="0" rtlCol="0">
            <a:spAutoFit/>
          </a:bodyPr>
          <a:lstStyle/>
          <a:p>
            <a:pPr>
              <a:lnSpc>
                <a:spcPct val="150000"/>
              </a:lnSpc>
            </a:pPr>
            <a:r>
              <a:rPr lang="en-US" b="1" dirty="0" err="1">
                <a:solidFill>
                  <a:schemeClr val="bg1"/>
                </a:solidFill>
                <a:latin typeface="Century Gothic" panose="020B0502020202020204" pitchFamily="34" charset="0"/>
              </a:rPr>
              <a:t>Tasarımında</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Aranılan</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Özellikler</a:t>
            </a:r>
            <a:endParaRPr lang="en-US" b="1" dirty="0">
              <a:solidFill>
                <a:schemeClr val="bg1"/>
              </a:solidFill>
              <a:latin typeface="Century Gothic" panose="020B0502020202020204" pitchFamily="34" charset="0"/>
            </a:endParaRPr>
          </a:p>
          <a:p>
            <a:pPr>
              <a:lnSpc>
                <a:spcPct val="150000"/>
              </a:lnSpc>
            </a:pPr>
            <a:r>
              <a:rPr lang="en-US" b="1" dirty="0">
                <a:solidFill>
                  <a:schemeClr val="bg1"/>
                </a:solidFill>
                <a:latin typeface="Century Gothic" panose="020B0502020202020204" pitchFamily="34" charset="0"/>
              </a:rPr>
              <a:t>1. </a:t>
            </a:r>
            <a:r>
              <a:rPr lang="en-US" b="1" dirty="0" err="1">
                <a:solidFill>
                  <a:schemeClr val="bg1"/>
                </a:solidFill>
                <a:latin typeface="Century Gothic" panose="020B0502020202020204" pitchFamily="34" charset="0"/>
              </a:rPr>
              <a:t>Dikkat</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Çekicilik</a:t>
            </a:r>
            <a:endParaRPr lang="en-US" b="1"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tasarımının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yazı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öğeleriyle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desteklenme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zorunluluğu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vardır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Tasarımcının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yazı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ailesinin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çeşitli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karakterlerini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iyi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tanınması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gerekmektedir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Afişin</a:t>
            </a:r>
            <a:r>
              <a:rPr lang="en-US" dirty="0">
                <a:solidFill>
                  <a:schemeClr val="bg1"/>
                </a:solidFill>
                <a:latin typeface="Century Gothic" panose="020B0502020202020204" pitchFamily="34" charset="0"/>
              </a:rPr>
              <a:t> mal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hizmet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tanıtımındaki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hedef</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kitlesi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yazı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karakterlerini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kendi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ruhsal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durumların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uydurmaya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çalışırlar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Örneğin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uzun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ince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yazı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yapılan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kadınların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ilgisini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çekecek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yazıyı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kendi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görünüşleriyle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psikolojik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bütünleştireceklerdir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hedef</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kitle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seçilen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grubun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toplum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içindeki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sınıf</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yapısı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önüne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alınmalı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çalışmaya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yansıtılmalıdır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Örneğin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kadının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roplum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içindeki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rolünde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analık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a:t>
            </a:r>
            <a:r>
              <a:rPr lang="en-US" dirty="0">
                <a:solidFill>
                  <a:schemeClr val="bg1"/>
                </a:solidFill>
                <a:latin typeface="Century Gothic" panose="020B0502020202020204" pitchFamily="34" charset="0"/>
              </a:rPr>
              <a:t> plana </a:t>
            </a:r>
            <a:r>
              <a:rPr lang="en-US" dirty="0" err="1">
                <a:solidFill>
                  <a:schemeClr val="bg1"/>
                </a:solidFill>
                <a:latin typeface="Century Gothic" panose="020B0502020202020204" pitchFamily="34" charset="0"/>
              </a:rPr>
              <a:t>çıkmaktadır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Evin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dirlik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düzeni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ondan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sorulur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Bununla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birlikte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evin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ihtiyaçlarını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titizlikle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seçmesi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kadının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genel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özelliğidir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reklamcılar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tarafından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tanıtım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öğesi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sürekli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kullanılır.Bu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özellik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grafik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tasarımcı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tarafından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dikkat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çekicilik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alınabilir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içindeki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görsel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elemanlar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dikkat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çekicilik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için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bazen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başına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yeterli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olmayabilir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sözcüklerin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ifadesi</a:t>
            </a:r>
            <a:r>
              <a:rPr lang="en-US" dirty="0">
                <a:solidFill>
                  <a:schemeClr val="bg1"/>
                </a:solidFill>
                <a:latin typeface="Century Gothic" panose="020B0502020202020204" pitchFamily="34" charset="0"/>
              </a:rPr>
              <a:t> de </a:t>
            </a:r>
            <a:r>
              <a:rPr lang="en-US" dirty="0" err="1">
                <a:solidFill>
                  <a:schemeClr val="bg1"/>
                </a:solidFill>
                <a:latin typeface="Century Gothic" panose="020B0502020202020204" pitchFamily="34" charset="0"/>
              </a:rPr>
              <a:t>plastik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öğeler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kadar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güçlu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olmalıdır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Çünku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insanlar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afişleri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önceden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planlayarak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izlemezler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Yolda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yürürken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arabaya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binerken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kent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içindeki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değişik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mekânlarda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hazır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bulurlar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tasarımı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içerisinde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kendisini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renk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biçim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metin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ilgilendiren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mesaj</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bulduğunda</a:t>
            </a: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durur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detaylı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incelemeye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geçer</a:t>
            </a:r>
            <a:r>
              <a:rPr lang="en-US" dirty="0">
                <a:solidFill>
                  <a:schemeClr val="bg1"/>
                </a:solidFill>
                <a:latin typeface="Century Gothic" panose="020B0502020202020204" pitchFamily="34" charset="0"/>
              </a:rPr>
              <a:t>. Bu </a:t>
            </a:r>
            <a:r>
              <a:rPr lang="en-US" dirty="0" err="1">
                <a:solidFill>
                  <a:schemeClr val="bg1"/>
                </a:solidFill>
                <a:latin typeface="Century Gothic" panose="020B0502020202020204" pitchFamily="34" charset="0"/>
              </a:rPr>
              <a:t>aşama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dikkat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çekiciliğidir</a:t>
            </a:r>
            <a:endParaRPr lang="en-US" dirty="0">
              <a:solidFill>
                <a:schemeClr val="bg1"/>
              </a:solidFill>
              <a:latin typeface="Century Gothic" panose="020B0502020202020204" pitchFamily="34" charset="0"/>
            </a:endParaRPr>
          </a:p>
          <a:p>
            <a:pPr>
              <a:lnSpc>
                <a:spcPct val="150000"/>
              </a:lnSpc>
            </a:pPr>
            <a:endParaRPr lang="en-US"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953526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25958" y="176143"/>
            <a:ext cx="10963534" cy="6318653"/>
          </a:xfrm>
          <a:prstGeom prst="rect">
            <a:avLst/>
          </a:prstGeom>
        </p:spPr>
        <p:txBody>
          <a:bodyPr vert="horz" wrap="square" lIns="0" tIns="20320" rIns="0" bIns="0" rtlCol="0">
            <a:spAutoFit/>
          </a:bodyPr>
          <a:lstStyle/>
          <a:p>
            <a:pPr>
              <a:lnSpc>
                <a:spcPct val="150000"/>
              </a:lnSpc>
            </a:pPr>
            <a:r>
              <a:rPr lang="en-US" sz="2000" b="1" dirty="0">
                <a:solidFill>
                  <a:schemeClr val="bg1"/>
                </a:solidFill>
                <a:latin typeface="Century Gothic" panose="020B0502020202020204" pitchFamily="34" charset="0"/>
              </a:rPr>
              <a:t>2. </a:t>
            </a:r>
            <a:r>
              <a:rPr lang="en-US" sz="2000" b="1" dirty="0" err="1">
                <a:solidFill>
                  <a:schemeClr val="bg1"/>
                </a:solidFill>
                <a:latin typeface="Century Gothic" panose="020B0502020202020204" pitchFamily="34" charset="0"/>
              </a:rPr>
              <a:t>Sadelik</a:t>
            </a:r>
            <a:r>
              <a:rPr lang="en-US" sz="2000" b="1" dirty="0">
                <a:solidFill>
                  <a:schemeClr val="bg1"/>
                </a:solidFill>
                <a:latin typeface="Century Gothic" panose="020B0502020202020204" pitchFamily="34" charset="0"/>
              </a:rPr>
              <a:t> </a:t>
            </a:r>
            <a:r>
              <a:rPr lang="en-US" sz="2000" b="1" dirty="0" err="1">
                <a:solidFill>
                  <a:schemeClr val="bg1"/>
                </a:solidFill>
                <a:latin typeface="Century Gothic" panose="020B0502020202020204" pitchFamily="34" charset="0"/>
              </a:rPr>
              <a:t>ve</a:t>
            </a:r>
            <a:r>
              <a:rPr lang="en-US" sz="2000" b="1" dirty="0">
                <a:solidFill>
                  <a:schemeClr val="bg1"/>
                </a:solidFill>
                <a:latin typeface="Century Gothic" panose="020B0502020202020204" pitchFamily="34" charset="0"/>
              </a:rPr>
              <a:t> </a:t>
            </a:r>
            <a:r>
              <a:rPr lang="en-US" sz="2000" b="1" dirty="0" err="1">
                <a:solidFill>
                  <a:schemeClr val="bg1"/>
                </a:solidFill>
                <a:latin typeface="Century Gothic" panose="020B0502020202020204" pitchFamily="34" charset="0"/>
              </a:rPr>
              <a:t>Biçim</a:t>
            </a:r>
            <a:endParaRPr lang="en-US" sz="2000" b="1" dirty="0">
              <a:solidFill>
                <a:schemeClr val="bg1"/>
              </a:solidFill>
              <a:latin typeface="Century Gothic" panose="020B0502020202020204" pitchFamily="34" charset="0"/>
            </a:endParaRPr>
          </a:p>
          <a:p>
            <a:pPr>
              <a:lnSpc>
                <a:spcPct val="150000"/>
              </a:lnSpc>
            </a:pPr>
            <a:r>
              <a:rPr lang="en-US" sz="1700" dirty="0" err="1">
                <a:solidFill>
                  <a:schemeClr val="bg1"/>
                </a:solidFill>
                <a:latin typeface="Century Gothic" panose="020B0502020202020204" pitchFamily="34" charset="0"/>
              </a:rPr>
              <a:t>Afiş</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tasarımında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mesajın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anlaşılır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biçimde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verilmesi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sadelik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kavramını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oluşturur</a:t>
            </a:r>
            <a:r>
              <a:rPr lang="en-US" sz="1700" dirty="0">
                <a:solidFill>
                  <a:schemeClr val="bg1"/>
                </a:solidFill>
                <a:latin typeface="Century Gothic" panose="020B0502020202020204" pitchFamily="34" charset="0"/>
              </a:rPr>
              <a:t>. Bu </a:t>
            </a:r>
            <a:r>
              <a:rPr lang="en-US" sz="1700" dirty="0" err="1">
                <a:solidFill>
                  <a:schemeClr val="bg1"/>
                </a:solidFill>
                <a:latin typeface="Century Gothic" panose="020B0502020202020204" pitchFamily="34" charset="0"/>
              </a:rPr>
              <a:t>özellik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renk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çizgi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kompozisyon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öğeleriyle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ortaya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konulur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Çizgi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renk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tipografik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ilişkilerin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birlik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içinde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olması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afişteki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uyumu</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artıracaktır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Böylece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afiş</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izleyici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arasında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anlamlı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iletişim</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sağlanmış</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olacaktır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Sadelikten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anlaşılması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gereken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resim</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yazı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birliğinin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afişin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ana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fikrini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en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iyi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biçimde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özetlemesidir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Çünku</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ariş</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kitle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iletişim</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aracıdır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kitle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iletişiminde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verilecek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mesajın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tüm</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izleyicileri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ortak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noktalarda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birleştirebilmelidir</a:t>
            </a:r>
            <a:r>
              <a:rPr lang="en-US" sz="1700" dirty="0">
                <a:solidFill>
                  <a:schemeClr val="bg1"/>
                </a:solidFill>
                <a:latin typeface="Century Gothic" panose="020B0502020202020204" pitchFamily="34" charset="0"/>
              </a:rPr>
              <a:t>.</a:t>
            </a:r>
          </a:p>
          <a:p>
            <a:pPr>
              <a:lnSpc>
                <a:spcPct val="150000"/>
              </a:lnSpc>
            </a:pPr>
            <a:r>
              <a:rPr lang="en-US" sz="1700" dirty="0" err="1">
                <a:solidFill>
                  <a:schemeClr val="bg1"/>
                </a:solidFill>
                <a:latin typeface="Century Gothic" panose="020B0502020202020204" pitchFamily="34" charset="0"/>
              </a:rPr>
              <a:t>Afişte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kullanılan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gereksiz</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renk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yazılar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sadelik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kavramını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zayıflatacaktır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Çünku</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tüm</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zevk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isteklerin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tek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buluşma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noktası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afişteki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yazı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resimlerdir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Afiş</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tasarımında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önemli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konuda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biçimdir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Grafik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çalışmalarında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çoğaltmak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esas</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olduğuna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göre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tasarlanacak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afişin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birtakım</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baskı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standartlarına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tabi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tutulması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zorunluluğu</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vardır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Ancak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standart</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estetik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unsurların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birlikte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kavranılıp</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uyum</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içinde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verilebilmesi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tasarıma</a:t>
            </a:r>
            <a:r>
              <a:rPr lang="en-US" sz="1700" dirty="0">
                <a:solidFill>
                  <a:schemeClr val="bg1"/>
                </a:solidFill>
                <a:latin typeface="Century Gothic" panose="020B0502020202020204" pitchFamily="34" charset="0"/>
              </a:rPr>
              <a:t> hakim </a:t>
            </a:r>
            <a:r>
              <a:rPr lang="en-US" sz="1700" dirty="0" err="1">
                <a:solidFill>
                  <a:schemeClr val="bg1"/>
                </a:solidFill>
                <a:latin typeface="Century Gothic" panose="020B0502020202020204" pitchFamily="34" charset="0"/>
              </a:rPr>
              <a:t>olmayı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gerektirmektedir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Hedef</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kitle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durumunda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olan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müşteri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guruplarının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okuma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yazma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oranları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kültürel</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düzeyleri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sanatsal</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zevkleri</a:t>
            </a:r>
            <a:r>
              <a:rPr lang="en-US" sz="1700" dirty="0">
                <a:solidFill>
                  <a:schemeClr val="bg1"/>
                </a:solidFill>
                <a:latin typeface="Century Gothic" panose="020B0502020202020204" pitchFamily="34" charset="0"/>
              </a:rPr>
              <a:t> de </a:t>
            </a:r>
            <a:r>
              <a:rPr lang="en-US" sz="1700" dirty="0" err="1">
                <a:solidFill>
                  <a:schemeClr val="bg1"/>
                </a:solidFill>
                <a:latin typeface="Century Gothic" panose="020B0502020202020204" pitchFamily="34" charset="0"/>
              </a:rPr>
              <a:t>tasarımcının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afişin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biçimini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belirlemesinde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yol</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gösterebilir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Örneğin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çok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dikdörtgen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veya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çok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kare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afişler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izleyiciyi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rahatsız</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edebilir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Çok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dar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ve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uzun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dikdörtgen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biçimindeki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tasarımda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izleyici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kendisini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afişin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içine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sıkıştırılmış</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olarak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hissedebilir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Alışılagelmiş</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geometrik</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biçimlere</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dayanan</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afiş</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tasarımları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ilgi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uyandırmayabilir</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tasarımcı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yeni</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biçim</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arayışlarına</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yaratıcılığını</a:t>
            </a:r>
            <a:r>
              <a:rPr lang="en-US" sz="1700" dirty="0">
                <a:solidFill>
                  <a:schemeClr val="bg1"/>
                </a:solidFill>
                <a:latin typeface="Century Gothic" panose="020B0502020202020204" pitchFamily="34" charset="0"/>
              </a:rPr>
              <a:t> </a:t>
            </a:r>
            <a:r>
              <a:rPr lang="en-US" sz="1700" dirty="0" err="1">
                <a:solidFill>
                  <a:schemeClr val="bg1"/>
                </a:solidFill>
                <a:latin typeface="Century Gothic" panose="020B0502020202020204" pitchFamily="34" charset="0"/>
              </a:rPr>
              <a:t>ekleyebilmelidir</a:t>
            </a:r>
            <a:endParaRPr lang="en-US" sz="17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969735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13602" y="423278"/>
            <a:ext cx="10963534" cy="5508880"/>
          </a:xfrm>
          <a:prstGeom prst="rect">
            <a:avLst/>
          </a:prstGeom>
        </p:spPr>
        <p:txBody>
          <a:bodyPr vert="horz" wrap="square" lIns="0" tIns="20320" rIns="0" bIns="0" rtlCol="0">
            <a:spAutoFit/>
          </a:bodyPr>
          <a:lstStyle/>
          <a:p>
            <a:pPr>
              <a:lnSpc>
                <a:spcPct val="150000"/>
              </a:lnSpc>
            </a:pPr>
            <a:r>
              <a:rPr lang="en-US" sz="2400" b="1" dirty="0">
                <a:solidFill>
                  <a:schemeClr val="bg1"/>
                </a:solidFill>
                <a:latin typeface="Century Gothic" panose="020B0502020202020204" pitchFamily="34" charset="0"/>
              </a:rPr>
              <a:t>3. </a:t>
            </a:r>
            <a:r>
              <a:rPr lang="en-US" sz="2400" b="1" dirty="0" err="1">
                <a:solidFill>
                  <a:schemeClr val="bg1"/>
                </a:solidFill>
                <a:latin typeface="Century Gothic" panose="020B0502020202020204" pitchFamily="34" charset="0"/>
              </a:rPr>
              <a:t>Endüstriyel</a:t>
            </a:r>
            <a:r>
              <a:rPr lang="en-US" sz="2400" b="1" dirty="0">
                <a:solidFill>
                  <a:schemeClr val="bg1"/>
                </a:solidFill>
                <a:latin typeface="Century Gothic" panose="020B0502020202020204" pitchFamily="34" charset="0"/>
              </a:rPr>
              <a:t> </a:t>
            </a:r>
            <a:r>
              <a:rPr lang="en-US" sz="2400" b="1" dirty="0" err="1">
                <a:solidFill>
                  <a:schemeClr val="bg1"/>
                </a:solidFill>
                <a:latin typeface="Century Gothic" panose="020B0502020202020204" pitchFamily="34" charset="0"/>
              </a:rPr>
              <a:t>ve</a:t>
            </a:r>
            <a:r>
              <a:rPr lang="en-US" sz="2400" b="1" dirty="0">
                <a:solidFill>
                  <a:schemeClr val="bg1"/>
                </a:solidFill>
                <a:latin typeface="Century Gothic" panose="020B0502020202020204" pitchFamily="34" charset="0"/>
              </a:rPr>
              <a:t> </a:t>
            </a:r>
            <a:r>
              <a:rPr lang="en-US" sz="2400" b="1" dirty="0" err="1">
                <a:solidFill>
                  <a:schemeClr val="bg1"/>
                </a:solidFill>
                <a:latin typeface="Century Gothic" panose="020B0502020202020204" pitchFamily="34" charset="0"/>
              </a:rPr>
              <a:t>Ekonomiklik</a:t>
            </a:r>
            <a:endParaRPr lang="en-US" sz="2400" b="1" dirty="0">
              <a:solidFill>
                <a:schemeClr val="bg1"/>
              </a:solidFill>
              <a:latin typeface="Century Gothic" panose="020B0502020202020204" pitchFamily="34" charset="0"/>
            </a:endParaRPr>
          </a:p>
          <a:p>
            <a:pPr>
              <a:lnSpc>
                <a:spcPct val="150000"/>
              </a:lnSpc>
            </a:pP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Endüstriyellik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kavramı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çağımıza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özgüdür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Hazırlanan</a:t>
            </a:r>
            <a:r>
              <a:rPr lang="en-US" dirty="0">
                <a:solidFill>
                  <a:schemeClr val="bg1"/>
                </a:solidFill>
                <a:latin typeface="Century Gothic" panose="020B0502020202020204" pitchFamily="34" charset="0"/>
              </a:rPr>
              <a:t> her </a:t>
            </a:r>
            <a:r>
              <a:rPr lang="en-US" dirty="0" err="1">
                <a:solidFill>
                  <a:schemeClr val="bg1"/>
                </a:solidFill>
                <a:latin typeface="Century Gothic" panose="020B0502020202020204" pitchFamily="34" charset="0"/>
              </a:rPr>
              <a:t>tasarım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üretim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aşamasından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geçer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çoğaltılır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Çoğaltılan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ürünlerin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birbirine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uyma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standart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özelliği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söz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konusudur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Standartlığı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sağlayan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faktörlerde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üretimi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sağlayan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makinelerdir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Makineye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giren</a:t>
            </a:r>
            <a:r>
              <a:rPr lang="en-US" dirty="0">
                <a:solidFill>
                  <a:schemeClr val="bg1"/>
                </a:solidFill>
                <a:latin typeface="Century Gothic" panose="020B0502020202020204" pitchFamily="34" charset="0"/>
              </a:rPr>
              <a:t> her </a:t>
            </a:r>
            <a:r>
              <a:rPr lang="en-US" dirty="0" err="1">
                <a:solidFill>
                  <a:schemeClr val="bg1"/>
                </a:solidFill>
                <a:latin typeface="Century Gothic" panose="020B0502020202020204" pitchFamily="34" charset="0"/>
              </a:rPr>
              <a:t>mamul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aynı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niteliklere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sahip</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çıktığı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taktirde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endüstriyel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ekonomik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özelliğine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kavuşmuş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olur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Matbaa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tekniklerinde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üç</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ana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renkten</a:t>
            </a:r>
            <a:r>
              <a:rPr lang="en-US" dirty="0">
                <a:solidFill>
                  <a:schemeClr val="bg1"/>
                </a:solidFill>
                <a:latin typeface="Century Gothic" panose="020B0502020202020204" pitchFamily="34" charset="0"/>
              </a:rPr>
              <a:t> (cyan, </a:t>
            </a:r>
            <a:r>
              <a:rPr lang="en-US" dirty="0" err="1">
                <a:solidFill>
                  <a:schemeClr val="bg1"/>
                </a:solidFill>
                <a:latin typeface="Century Gothic" panose="020B0502020202020204" pitchFamily="34" charset="0"/>
              </a:rPr>
              <a:t>magenra</a:t>
            </a:r>
            <a:r>
              <a:rPr lang="en-US" dirty="0">
                <a:solidFill>
                  <a:schemeClr val="bg1"/>
                </a:solidFill>
                <a:latin typeface="Century Gothic" panose="020B0502020202020204" pitchFamily="34" charset="0"/>
              </a:rPr>
              <a:t>, yellow) </a:t>
            </a:r>
            <a:r>
              <a:rPr lang="en-US" dirty="0" err="1">
                <a:solidFill>
                  <a:schemeClr val="bg1"/>
                </a:solidFill>
                <a:latin typeface="Century Gothic" panose="020B0502020202020204" pitchFamily="34" charset="0"/>
              </a:rPr>
              <a:t>doğadaki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tüm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renkler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elde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edilebilir</a:t>
            </a:r>
            <a:r>
              <a:rPr lang="en-US" dirty="0">
                <a:solidFill>
                  <a:schemeClr val="bg1"/>
                </a:solidFill>
                <a:latin typeface="Century Gothic" panose="020B0502020202020204" pitchFamily="34" charset="0"/>
              </a:rPr>
              <a:t>. Bu </a:t>
            </a:r>
            <a:r>
              <a:rPr lang="en-US" dirty="0" err="1">
                <a:solidFill>
                  <a:schemeClr val="bg1"/>
                </a:solidFill>
                <a:latin typeface="Century Gothic" panose="020B0502020202020204" pitchFamily="34" charset="0"/>
              </a:rPr>
              <a:t>renklerin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üzerine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basılan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siyah</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mürekkep</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ise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koyu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ışıksız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bölgeleri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ortaya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çıkarmak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için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basılır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Sayılan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renkler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dışında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kullanılabilecek</a:t>
            </a:r>
            <a:r>
              <a:rPr lang="en-US" dirty="0">
                <a:solidFill>
                  <a:schemeClr val="bg1"/>
                </a:solidFill>
                <a:latin typeface="Century Gothic" panose="020B0502020202020204" pitchFamily="34" charset="0"/>
              </a:rPr>
              <a:t> her </a:t>
            </a:r>
            <a:r>
              <a:rPr lang="en-US" dirty="0" err="1">
                <a:solidFill>
                  <a:schemeClr val="bg1"/>
                </a:solidFill>
                <a:latin typeface="Century Gothic" panose="020B0502020202020204" pitchFamily="34" charset="0"/>
              </a:rPr>
              <a:t>özel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renk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ekonomik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özelliğini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azaltabilir</a:t>
            </a:r>
            <a:r>
              <a:rPr lang="en-US" dirty="0">
                <a:solidFill>
                  <a:schemeClr val="bg1"/>
                </a:solidFill>
                <a:latin typeface="Century Gothic" panose="020B0502020202020204" pitchFamily="34" charset="0"/>
              </a:rPr>
              <a:t>.</a:t>
            </a:r>
          </a:p>
          <a:p>
            <a:pPr>
              <a:lnSpc>
                <a:spcPct val="150000"/>
              </a:lnSpc>
            </a:pP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Ayrıca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biçiminden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kaynaklanan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ekonomiklikte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önemlidir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Örneğin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kâğıdın</a:t>
            </a:r>
            <a:r>
              <a:rPr lang="en-US" dirty="0">
                <a:solidFill>
                  <a:schemeClr val="bg1"/>
                </a:solidFill>
                <a:latin typeface="Century Gothic" panose="020B0502020202020204" pitchFamily="34" charset="0"/>
              </a:rPr>
              <a:t> oval </a:t>
            </a:r>
            <a:r>
              <a:rPr lang="en-US" dirty="0" err="1">
                <a:solidFill>
                  <a:schemeClr val="bg1"/>
                </a:solidFill>
                <a:latin typeface="Century Gothic" panose="020B0502020202020204" pitchFamily="34" charset="0"/>
              </a:rPr>
              <a:t>biçimlerde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kullanılması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ikinci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makine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işlemi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gerektireceği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için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masraflı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olacaktır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Dolayısıyla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grafik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tasarımcı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biçimleri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oluştururken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kâğıdın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ekonomik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endüstriyel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özelliklerini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önüne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almalıdır</a:t>
            </a:r>
            <a:r>
              <a:rPr lang="en-US" dirty="0">
                <a:solidFill>
                  <a:schemeClr val="bg1"/>
                </a:solidFill>
                <a:latin typeface="Century Gothic" panose="020B0502020202020204" pitchFamily="34" charset="0"/>
              </a:rPr>
              <a:t>.</a:t>
            </a:r>
          </a:p>
        </p:txBody>
      </p:sp>
    </p:spTree>
    <p:extLst>
      <p:ext uri="{BB962C8B-B14F-4D97-AF65-F5344CB8AC3E}">
        <p14:creationId xmlns:p14="http://schemas.microsoft.com/office/powerpoint/2010/main" val="1937984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614233" y="892835"/>
            <a:ext cx="10963534" cy="3430298"/>
          </a:xfrm>
          <a:prstGeom prst="rect">
            <a:avLst/>
          </a:prstGeom>
        </p:spPr>
        <p:txBody>
          <a:bodyPr vert="horz" wrap="square" lIns="0" tIns="20320" rIns="0" bIns="0" rtlCol="0">
            <a:spAutoFit/>
          </a:bodyPr>
          <a:lstStyle/>
          <a:p>
            <a:pPr>
              <a:lnSpc>
                <a:spcPct val="150000"/>
              </a:lnSpc>
            </a:pPr>
            <a:r>
              <a:rPr lang="en-US" sz="2400" b="1" dirty="0">
                <a:solidFill>
                  <a:schemeClr val="bg1"/>
                </a:solidFill>
                <a:latin typeface="Century Gothic" panose="020B0502020202020204" pitchFamily="34" charset="0"/>
              </a:rPr>
              <a:t>4.Estetik </a:t>
            </a:r>
            <a:r>
              <a:rPr lang="en-US" sz="2400" b="1" dirty="0" err="1">
                <a:solidFill>
                  <a:schemeClr val="bg1"/>
                </a:solidFill>
                <a:latin typeface="Century Gothic" panose="020B0502020202020204" pitchFamily="34" charset="0"/>
              </a:rPr>
              <a:t>Özellikler</a:t>
            </a:r>
            <a:endParaRPr lang="en-US" sz="2400" b="1" dirty="0">
              <a:solidFill>
                <a:schemeClr val="bg1"/>
              </a:solidFill>
              <a:latin typeface="Century Gothic" panose="020B0502020202020204" pitchFamily="34" charset="0"/>
            </a:endParaRPr>
          </a:p>
          <a:p>
            <a:pPr>
              <a:lnSpc>
                <a:spcPct val="150000"/>
              </a:lnSpc>
            </a:pPr>
            <a:endParaRPr lang="en-US" dirty="0">
              <a:solidFill>
                <a:schemeClr val="bg1"/>
              </a:solidFill>
              <a:latin typeface="Century Gothic" panose="020B0502020202020204" pitchFamily="34" charset="0"/>
            </a:endParaRPr>
          </a:p>
          <a:p>
            <a:pPr>
              <a:lnSpc>
                <a:spcPct val="150000"/>
              </a:lnSpc>
            </a:pPr>
            <a:r>
              <a:rPr lang="en-US" dirty="0">
                <a:solidFill>
                  <a:schemeClr val="bg1"/>
                </a:solidFill>
                <a:latin typeface="Century Gothic" panose="020B0502020202020204" pitchFamily="34" charset="0"/>
              </a:rPr>
              <a:t>İdeal </a:t>
            </a:r>
            <a:r>
              <a:rPr lang="en-US" dirty="0" err="1">
                <a:solidFill>
                  <a:schemeClr val="bg1"/>
                </a:solidFill>
                <a:latin typeface="Century Gothic" panose="020B0502020202020204" pitchFamily="34" charset="0"/>
              </a:rPr>
              <a:t>güzeli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bulma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çabaları</a:t>
            </a:r>
            <a:r>
              <a:rPr lang="en-US" dirty="0">
                <a:solidFill>
                  <a:schemeClr val="bg1"/>
                </a:solidFill>
                <a:latin typeface="Century Gothic" panose="020B0502020202020204" pitchFamily="34" charset="0"/>
              </a:rPr>
              <a:t> her </a:t>
            </a:r>
            <a:r>
              <a:rPr lang="en-US" dirty="0" err="1">
                <a:solidFill>
                  <a:schemeClr val="bg1"/>
                </a:solidFill>
                <a:latin typeface="Century Gothic" panose="020B0502020202020204" pitchFamily="34" charset="0"/>
              </a:rPr>
              <a:t>sanat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dalında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her </a:t>
            </a:r>
            <a:r>
              <a:rPr lang="en-US" dirty="0" err="1">
                <a:solidFill>
                  <a:schemeClr val="bg1"/>
                </a:solidFill>
                <a:latin typeface="Century Gothic" panose="020B0502020202020204" pitchFamily="34" charset="0"/>
              </a:rPr>
              <a:t>tasarım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sürecinde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sanatçıyı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meşgul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eden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konudur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Grafik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tasarımcı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estetiği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tekniğiyle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birleştirip</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aynı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duyguları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izleyiciyle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paylaşabilmelidir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Çünku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sanat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karşıda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bulunan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kişiyle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konuşmaktır</a:t>
            </a:r>
            <a:r>
              <a:rPr lang="en-US" dirty="0">
                <a:solidFill>
                  <a:schemeClr val="bg1"/>
                </a:solidFill>
                <a:latin typeface="Century Gothic" panose="020B0502020202020204" pitchFamily="34" charset="0"/>
              </a:rPr>
              <a:t>. Bu </a:t>
            </a:r>
            <a:r>
              <a:rPr lang="en-US" dirty="0" err="1">
                <a:solidFill>
                  <a:schemeClr val="bg1"/>
                </a:solidFill>
                <a:latin typeface="Century Gothic" panose="020B0502020202020204" pitchFamily="34" charset="0"/>
              </a:rPr>
              <a:t>konuşma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imgeler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semboller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metamorfozlarla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biçimlere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yeni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anlam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yükleme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anlam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kazanabilir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Grafik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tasarımcı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estetik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özellikleri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ortaya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koyarken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temel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sanat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eğitimi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ilkeleri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elemanlarından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faydalanır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Bunlar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çizgi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yön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doku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biçim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aralık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renk</a:t>
            </a:r>
            <a:r>
              <a:rPr lang="en-US" dirty="0">
                <a:solidFill>
                  <a:schemeClr val="bg1"/>
                </a:solidFill>
                <a:latin typeface="Century Gothic" panose="020B0502020202020204" pitchFamily="34" charset="0"/>
              </a:rPr>
              <a:t>, ton, </a:t>
            </a:r>
            <a:r>
              <a:rPr lang="en-US" dirty="0" err="1">
                <a:solidFill>
                  <a:schemeClr val="bg1"/>
                </a:solidFill>
                <a:latin typeface="Century Gothic" panose="020B0502020202020204" pitchFamily="34" charset="0"/>
              </a:rPr>
              <a:t>ışık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gölge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uygunluk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zıtlık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benzerlik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tekrardır</a:t>
            </a:r>
            <a:r>
              <a:rPr lang="en-US" dirty="0">
                <a:solidFill>
                  <a:schemeClr val="bg1"/>
                </a:solidFill>
                <a:latin typeface="Century Gothic" panose="020B0502020202020204" pitchFamily="34" charset="0"/>
              </a:rPr>
              <a:t>.</a:t>
            </a:r>
          </a:p>
        </p:txBody>
      </p:sp>
    </p:spTree>
    <p:extLst>
      <p:ext uri="{BB962C8B-B14F-4D97-AF65-F5344CB8AC3E}">
        <p14:creationId xmlns:p14="http://schemas.microsoft.com/office/powerpoint/2010/main" val="1110929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614233" y="328311"/>
            <a:ext cx="10963534" cy="6201378"/>
          </a:xfrm>
          <a:prstGeom prst="rect">
            <a:avLst/>
          </a:prstGeom>
        </p:spPr>
        <p:txBody>
          <a:bodyPr vert="horz" wrap="square" lIns="0" tIns="20320" rIns="0" bIns="0" rtlCol="0">
            <a:spAutoFit/>
          </a:bodyPr>
          <a:lstStyle/>
          <a:p>
            <a:pPr>
              <a:lnSpc>
                <a:spcPct val="150000"/>
              </a:lnSpc>
            </a:pPr>
            <a:r>
              <a:rPr lang="en-US" b="1" dirty="0" err="1">
                <a:solidFill>
                  <a:schemeClr val="bg1"/>
                </a:solidFill>
                <a:latin typeface="Century Gothic" panose="020B0502020202020204" pitchFamily="34" charset="0"/>
              </a:rPr>
              <a:t>Afiş</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Tasarımında</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Yöntemler</a:t>
            </a:r>
            <a:endParaRPr lang="en-US" b="1"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yöntemleri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üç</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başlık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altında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toplamak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mümkündür</a:t>
            </a:r>
            <a:r>
              <a:rPr lang="en-US" dirty="0">
                <a:solidFill>
                  <a:schemeClr val="bg1"/>
                </a:solidFill>
                <a:latin typeface="Century Gothic" panose="020B0502020202020204" pitchFamily="34" charset="0"/>
              </a:rPr>
              <a:t>.</a:t>
            </a:r>
          </a:p>
          <a:p>
            <a:pPr>
              <a:lnSpc>
                <a:spcPct val="150000"/>
              </a:lnSpc>
            </a:pPr>
            <a:r>
              <a:rPr lang="en-US" dirty="0">
                <a:solidFill>
                  <a:schemeClr val="bg1"/>
                </a:solidFill>
                <a:latin typeface="Century Gothic" panose="020B0502020202020204" pitchFamily="34" charset="0"/>
              </a:rPr>
              <a:t>1. </a:t>
            </a:r>
            <a:r>
              <a:rPr lang="en-US" dirty="0" err="1">
                <a:solidFill>
                  <a:schemeClr val="bg1"/>
                </a:solidFill>
                <a:latin typeface="Century Gothic" panose="020B0502020202020204" pitchFamily="34" charset="0"/>
              </a:rPr>
              <a:t>Konu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afişin</a:t>
            </a:r>
            <a:r>
              <a:rPr lang="en-US" dirty="0">
                <a:solidFill>
                  <a:schemeClr val="bg1"/>
                </a:solidFill>
                <a:latin typeface="Century Gothic" panose="020B0502020202020204" pitchFamily="34" charset="0"/>
              </a:rPr>
              <a:t> mal </a:t>
            </a:r>
            <a:r>
              <a:rPr lang="en-US" dirty="0" err="1">
                <a:solidFill>
                  <a:schemeClr val="bg1"/>
                </a:solidFill>
                <a:latin typeface="Century Gothic" panose="020B0502020202020204" pitchFamily="34" charset="0"/>
              </a:rPr>
              <a:t>üretimi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açısından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tasarımı</a:t>
            </a:r>
            <a:endParaRPr lang="en-US" dirty="0">
              <a:solidFill>
                <a:schemeClr val="bg1"/>
              </a:solidFill>
              <a:latin typeface="Century Gothic" panose="020B0502020202020204" pitchFamily="34" charset="0"/>
            </a:endParaRPr>
          </a:p>
          <a:p>
            <a:pPr>
              <a:lnSpc>
                <a:spcPct val="150000"/>
              </a:lnSpc>
            </a:pPr>
            <a:r>
              <a:rPr lang="en-US" dirty="0">
                <a:solidFill>
                  <a:schemeClr val="bg1"/>
                </a:solidFill>
                <a:latin typeface="Century Gothic" panose="020B0502020202020204" pitchFamily="34" charset="0"/>
              </a:rPr>
              <a:t>2. </a:t>
            </a:r>
            <a:r>
              <a:rPr lang="en-US" dirty="0" err="1">
                <a:solidFill>
                  <a:schemeClr val="bg1"/>
                </a:solidFill>
                <a:latin typeface="Century Gothic" panose="020B0502020202020204" pitchFamily="34" charset="0"/>
              </a:rPr>
              <a:t>Konu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hizmet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üretimi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açısından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tasarımı</a:t>
            </a:r>
            <a:endParaRPr lang="en-US" dirty="0">
              <a:solidFill>
                <a:schemeClr val="bg1"/>
              </a:solidFill>
              <a:latin typeface="Century Gothic" panose="020B0502020202020204" pitchFamily="34" charset="0"/>
            </a:endParaRPr>
          </a:p>
          <a:p>
            <a:pPr>
              <a:lnSpc>
                <a:spcPct val="150000"/>
              </a:lnSpc>
            </a:pPr>
            <a:r>
              <a:rPr lang="en-US" b="1" dirty="0">
                <a:solidFill>
                  <a:schemeClr val="bg1"/>
                </a:solidFill>
                <a:latin typeface="Century Gothic" panose="020B0502020202020204" pitchFamily="34" charset="0"/>
              </a:rPr>
              <a:t>1. </a:t>
            </a:r>
            <a:r>
              <a:rPr lang="en-US" b="1" dirty="0" err="1">
                <a:solidFill>
                  <a:schemeClr val="bg1"/>
                </a:solidFill>
                <a:latin typeface="Century Gothic" panose="020B0502020202020204" pitchFamily="34" charset="0"/>
              </a:rPr>
              <a:t>Konu</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afişin</a:t>
            </a:r>
            <a:r>
              <a:rPr lang="en-US" b="1" dirty="0">
                <a:solidFill>
                  <a:schemeClr val="bg1"/>
                </a:solidFill>
                <a:latin typeface="Century Gothic" panose="020B0502020202020204" pitchFamily="34" charset="0"/>
              </a:rPr>
              <a:t> mal </a:t>
            </a:r>
            <a:r>
              <a:rPr lang="en-US" b="1" dirty="0" err="1">
                <a:solidFill>
                  <a:schemeClr val="bg1"/>
                </a:solidFill>
                <a:latin typeface="Century Gothic" panose="020B0502020202020204" pitchFamily="34" charset="0"/>
              </a:rPr>
              <a:t>Üretimi</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açısından</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tasarımı</a:t>
            </a:r>
            <a:endParaRPr lang="en-US" b="1"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Konu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alınan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tarım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sanayi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kesiminde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üretilen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mamül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maddelerin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genel</a:t>
            </a: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özelliklerini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yansıtan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örnekler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malın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hedef</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kitleye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hitap</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edecek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vurgulayıcı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yanlarını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a:t>
            </a:r>
            <a:endParaRPr lang="en-US" dirty="0">
              <a:solidFill>
                <a:schemeClr val="bg1"/>
              </a:solidFill>
              <a:latin typeface="Century Gothic" panose="020B0502020202020204" pitchFamily="34" charset="0"/>
            </a:endParaRPr>
          </a:p>
          <a:p>
            <a:pPr>
              <a:lnSpc>
                <a:spcPct val="150000"/>
              </a:lnSpc>
            </a:pPr>
            <a:r>
              <a:rPr lang="en-US" dirty="0">
                <a:solidFill>
                  <a:schemeClr val="bg1"/>
                </a:solidFill>
                <a:latin typeface="Century Gothic" panose="020B0502020202020204" pitchFamily="34" charset="0"/>
              </a:rPr>
              <a:t>plana </a:t>
            </a:r>
            <a:r>
              <a:rPr lang="en-US" dirty="0" err="1">
                <a:solidFill>
                  <a:schemeClr val="bg1"/>
                </a:solidFill>
                <a:latin typeface="Century Gothic" panose="020B0502020202020204" pitchFamily="34" charset="0"/>
              </a:rPr>
              <a:t>çıkaran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yöntem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kullanabilir</a:t>
            </a:r>
            <a:endParaRPr lang="en-US" dirty="0">
              <a:solidFill>
                <a:schemeClr val="bg1"/>
              </a:solidFill>
              <a:latin typeface="Century Gothic" panose="020B0502020202020204" pitchFamily="34" charset="0"/>
            </a:endParaRPr>
          </a:p>
          <a:p>
            <a:pPr>
              <a:lnSpc>
                <a:spcPct val="150000"/>
              </a:lnSpc>
            </a:pPr>
            <a:r>
              <a:rPr lang="en-US" b="1" dirty="0">
                <a:solidFill>
                  <a:schemeClr val="bg1"/>
                </a:solidFill>
                <a:latin typeface="Century Gothic" panose="020B0502020202020204" pitchFamily="34" charset="0"/>
              </a:rPr>
              <a:t>2. </a:t>
            </a:r>
            <a:r>
              <a:rPr lang="en-US" b="1" dirty="0" err="1">
                <a:solidFill>
                  <a:schemeClr val="bg1"/>
                </a:solidFill>
                <a:latin typeface="Century Gothic" panose="020B0502020202020204" pitchFamily="34" charset="0"/>
              </a:rPr>
              <a:t>Konu</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afişin</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hizmet</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Üretimi</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açısından</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tasarımı</a:t>
            </a:r>
            <a:endParaRPr lang="en-US" b="1" dirty="0">
              <a:solidFill>
                <a:schemeClr val="bg1"/>
              </a:solidFill>
              <a:latin typeface="Century Gothic" panose="020B0502020202020204" pitchFamily="34" charset="0"/>
            </a:endParaRPr>
          </a:p>
          <a:p>
            <a:pPr>
              <a:lnSpc>
                <a:spcPct val="150000"/>
              </a:lnSpc>
            </a:pPr>
            <a:r>
              <a:rPr lang="en-US" dirty="0">
                <a:solidFill>
                  <a:schemeClr val="bg1"/>
                </a:solidFill>
                <a:latin typeface="Century Gothic" panose="020B0502020202020204" pitchFamily="34" charset="0"/>
              </a:rPr>
              <a:t>Mal </a:t>
            </a:r>
            <a:r>
              <a:rPr lang="en-US" dirty="0" err="1">
                <a:solidFill>
                  <a:schemeClr val="bg1"/>
                </a:solidFill>
                <a:latin typeface="Century Gothic" panose="020B0502020202020204" pitchFamily="34" charset="0"/>
              </a:rPr>
              <a:t>veya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mamül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denilen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üretimler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elle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tutulup</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somut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değerlendirilebilir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Ancak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hizmet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üretimi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somut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olmayan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elle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tutulamayan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süreli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manevi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tatmine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yönelik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faaliyettir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Eğitim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öğretim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kültürel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konular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turizm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karşılıklı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bilgi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alışverişine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dayalı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tüm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etkinlikler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hizmet</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üretimi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alanlarına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girer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Tasarımcı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konularda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çalışma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yapacağı</a:t>
            </a:r>
            <a:r>
              <a:rPr lang="en-US" dirty="0">
                <a:solidFill>
                  <a:schemeClr val="bg1"/>
                </a:solidFill>
                <a:latin typeface="Century Gothic" panose="020B0502020202020204" pitchFamily="34" charset="0"/>
              </a:rPr>
              <a:t> zaman, </a:t>
            </a:r>
            <a:r>
              <a:rPr lang="en-US" dirty="0" err="1">
                <a:solidFill>
                  <a:schemeClr val="bg1"/>
                </a:solidFill>
                <a:latin typeface="Century Gothic" panose="020B0502020202020204" pitchFamily="34" charset="0"/>
              </a:rPr>
              <a:t>afişin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kültürel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amaçlı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olacağını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önüne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almalıdır</a:t>
            </a:r>
            <a:r>
              <a:rPr lang="en-US" dirty="0">
                <a:solidFill>
                  <a:schemeClr val="bg1"/>
                </a:solidFill>
                <a:latin typeface="Century Gothic" panose="020B0502020202020204" pitchFamily="34" charset="0"/>
              </a:rPr>
              <a:t>. Bilgi </a:t>
            </a:r>
            <a:r>
              <a:rPr lang="en-US" dirty="0" err="1">
                <a:solidFill>
                  <a:schemeClr val="bg1"/>
                </a:solidFill>
                <a:latin typeface="Century Gothic" panose="020B0502020202020204" pitchFamily="34" charset="0"/>
              </a:rPr>
              <a:t>amaçlı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iletişim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aracı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olmasına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rağmen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estetik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unsurlara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uygun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hazırlanmış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insanlara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güzellik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duygusu</a:t>
            </a:r>
            <a:r>
              <a:rPr lang="en-US" dirty="0">
                <a:solidFill>
                  <a:schemeClr val="bg1"/>
                </a:solidFill>
                <a:latin typeface="Century Gothic" panose="020B0502020202020204" pitchFamily="34" charset="0"/>
              </a:rPr>
              <a:t> da </a:t>
            </a:r>
            <a:r>
              <a:rPr lang="en-US" dirty="0" err="1">
                <a:solidFill>
                  <a:schemeClr val="bg1"/>
                </a:solidFill>
                <a:latin typeface="Century Gothic" panose="020B0502020202020204" pitchFamily="34" charset="0"/>
              </a:rPr>
              <a:t>aşılayacaktır</a:t>
            </a:r>
            <a:r>
              <a:rPr lang="en-US" dirty="0">
                <a:solidFill>
                  <a:schemeClr val="bg1"/>
                </a:solidFill>
                <a:latin typeface="Century Gothic" panose="020B0502020202020204" pitchFamily="34" charset="0"/>
              </a:rPr>
              <a:t>.</a:t>
            </a:r>
          </a:p>
        </p:txBody>
      </p:sp>
    </p:spTree>
    <p:extLst>
      <p:ext uri="{BB962C8B-B14F-4D97-AF65-F5344CB8AC3E}">
        <p14:creationId xmlns:p14="http://schemas.microsoft.com/office/powerpoint/2010/main" val="1964783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614233" y="328311"/>
            <a:ext cx="10963534" cy="5785879"/>
          </a:xfrm>
          <a:prstGeom prst="rect">
            <a:avLst/>
          </a:prstGeom>
        </p:spPr>
        <p:txBody>
          <a:bodyPr vert="horz" wrap="square" lIns="0" tIns="20320" rIns="0" bIns="0" rtlCol="0">
            <a:spAutoFit/>
          </a:bodyPr>
          <a:lstStyle/>
          <a:p>
            <a:pPr>
              <a:lnSpc>
                <a:spcPct val="150000"/>
              </a:lnSpc>
            </a:pPr>
            <a:r>
              <a:rPr lang="en-US" b="1" dirty="0" err="1">
                <a:solidFill>
                  <a:schemeClr val="bg1"/>
                </a:solidFill>
                <a:latin typeface="Century Gothic" panose="020B0502020202020204" pitchFamily="34" charset="0"/>
              </a:rPr>
              <a:t>Afiş</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Tasarımında</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Teknikler</a:t>
            </a:r>
            <a:endParaRPr lang="en-US" b="1"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teknik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sınırlama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olmamasına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rağmen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matbaa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standartları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çağın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teknolojisi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önüne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alınarak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önemli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teknikleri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üzerinde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durulacaktır</a:t>
            </a:r>
            <a:r>
              <a:rPr lang="en-US" dirty="0">
                <a:solidFill>
                  <a:schemeClr val="bg1"/>
                </a:solidFill>
                <a:latin typeface="Century Gothic" panose="020B0502020202020204" pitchFamily="34" charset="0"/>
              </a:rPr>
              <a:t>.</a:t>
            </a:r>
          </a:p>
          <a:p>
            <a:pPr>
              <a:lnSpc>
                <a:spcPct val="150000"/>
              </a:lnSpc>
            </a:pPr>
            <a:r>
              <a:rPr lang="en-US" b="1" dirty="0" err="1">
                <a:solidFill>
                  <a:schemeClr val="bg1"/>
                </a:solidFill>
                <a:latin typeface="Century Gothic" panose="020B0502020202020204" pitchFamily="34" charset="0"/>
              </a:rPr>
              <a:t>a-İllüstrasyon</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Resimleme</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tekniği</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ile</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tasarım</a:t>
            </a:r>
            <a:endParaRPr lang="en-US" b="1"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İllüstrasyon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tekniği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tasarımcının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yaratıcı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gücünu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kalem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fırçaya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hâkimiyetini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ortaya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çıkaran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çalışma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türüdür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İnsanlara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daha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ilgi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çekici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gelen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özelliği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vardır</a:t>
            </a:r>
            <a:r>
              <a:rPr lang="en-US" dirty="0">
                <a:solidFill>
                  <a:schemeClr val="bg1"/>
                </a:solidFill>
                <a:latin typeface="Century Gothic" panose="020B0502020202020204" pitchFamily="34" charset="0"/>
              </a:rPr>
              <a:t>. Sulu </a:t>
            </a:r>
            <a:r>
              <a:rPr lang="en-US" dirty="0" err="1">
                <a:solidFill>
                  <a:schemeClr val="bg1"/>
                </a:solidFill>
                <a:latin typeface="Century Gothic" panose="020B0502020202020204" pitchFamily="34" charset="0"/>
              </a:rPr>
              <a:t>boya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türlerinin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tümu</a:t>
            </a:r>
            <a:r>
              <a:rPr lang="en-US" dirty="0">
                <a:solidFill>
                  <a:schemeClr val="bg1"/>
                </a:solidFill>
                <a:latin typeface="Century Gothic" panose="020B0502020202020204" pitchFamily="34" charset="0"/>
              </a:rPr>
              <a:t>̈, kuru </a:t>
            </a:r>
            <a:r>
              <a:rPr lang="en-US" dirty="0" err="1">
                <a:solidFill>
                  <a:schemeClr val="bg1"/>
                </a:solidFill>
                <a:latin typeface="Century Gothic" panose="020B0502020202020204" pitchFamily="34" charset="0"/>
              </a:rPr>
              <a:t>boyalar</a:t>
            </a:r>
            <a:r>
              <a:rPr lang="en-US" dirty="0">
                <a:solidFill>
                  <a:schemeClr val="bg1"/>
                </a:solidFill>
                <a:latin typeface="Century Gothic" panose="020B0502020202020204" pitchFamily="34" charset="0"/>
              </a:rPr>
              <a:t>, pastel, </a:t>
            </a:r>
            <a:r>
              <a:rPr lang="en-US" dirty="0" err="1">
                <a:solidFill>
                  <a:schemeClr val="bg1"/>
                </a:solidFill>
                <a:latin typeface="Century Gothic" panose="020B0502020202020204" pitchFamily="34" charset="0"/>
              </a:rPr>
              <a:t>guaj</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boya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akrilik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boya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püskürtme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boya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çeşitlerinden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kullanmak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mümkündür</a:t>
            </a:r>
            <a:r>
              <a:rPr lang="en-US" dirty="0">
                <a:solidFill>
                  <a:schemeClr val="bg1"/>
                </a:solidFill>
                <a:latin typeface="Century Gothic" panose="020B0502020202020204" pitchFamily="34" charset="0"/>
              </a:rPr>
              <a:t>.</a:t>
            </a:r>
          </a:p>
          <a:p>
            <a:pPr>
              <a:lnSpc>
                <a:spcPct val="150000"/>
              </a:lnSpc>
            </a:pPr>
            <a:r>
              <a:rPr lang="en-US" b="1" dirty="0" err="1">
                <a:solidFill>
                  <a:schemeClr val="bg1"/>
                </a:solidFill>
                <a:latin typeface="Century Gothic" panose="020B0502020202020204" pitchFamily="34" charset="0"/>
              </a:rPr>
              <a:t>Uygulanışı</a:t>
            </a:r>
            <a:r>
              <a:rPr lang="en-US" b="1"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yeterli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eskiz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çalışmalar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çalışmalarından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sonra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belirlenen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boyundan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santim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daha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büyük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kesilen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kaliteli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karton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üzerine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eskiz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aktarılır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İstenilen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boya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suyla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inceltilir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açık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renklerden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koyu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renklere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doğru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boyama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işlemi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yapılır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Afişlerde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yazı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metni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bilgi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verme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açısından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zorunludur</a:t>
            </a:r>
            <a:r>
              <a:rPr lang="en-US" dirty="0">
                <a:solidFill>
                  <a:schemeClr val="bg1"/>
                </a:solidFill>
                <a:latin typeface="Century Gothic" panose="020B0502020202020204" pitchFamily="34" charset="0"/>
              </a:rPr>
              <a:t>. Bu </a:t>
            </a:r>
            <a:r>
              <a:rPr lang="en-US" dirty="0" err="1">
                <a:solidFill>
                  <a:schemeClr val="bg1"/>
                </a:solidFill>
                <a:latin typeface="Century Gothic" panose="020B0502020202020204" pitchFamily="34" charset="0"/>
              </a:rPr>
              <a:t>metinler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elle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yazılacağı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gibi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hazır</a:t>
            </a:r>
            <a:r>
              <a:rPr lang="en-US" dirty="0">
                <a:solidFill>
                  <a:schemeClr val="bg1"/>
                </a:solidFill>
                <a:latin typeface="Century Gothic" panose="020B0502020202020204" pitchFamily="34" charset="0"/>
              </a:rPr>
              <a:t> transfer </a:t>
            </a:r>
            <a:r>
              <a:rPr lang="en-US" dirty="0" err="1">
                <a:solidFill>
                  <a:schemeClr val="bg1"/>
                </a:solidFill>
                <a:latin typeface="Century Gothic" panose="020B0502020202020204" pitchFamily="34" charset="0"/>
              </a:rPr>
              <a:t>yazı</a:t>
            </a:r>
            <a:r>
              <a:rPr lang="en-US" dirty="0">
                <a:solidFill>
                  <a:schemeClr val="bg1"/>
                </a:solidFill>
                <a:latin typeface="Century Gothic" panose="020B0502020202020204" pitchFamily="34" charset="0"/>
              </a:rPr>
              <a:t> da </a:t>
            </a:r>
            <a:r>
              <a:rPr lang="en-US" dirty="0" err="1">
                <a:solidFill>
                  <a:schemeClr val="bg1"/>
                </a:solidFill>
                <a:latin typeface="Century Gothic" panose="020B0502020202020204" pitchFamily="34" charset="0"/>
              </a:rPr>
              <a:t>kullanılabilir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baskıya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girmeden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önce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montaj</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aşamasında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yazı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metinlerini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yerleştirmek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mümkündür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uygulama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anında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baskı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tekniği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zorlukları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sürekli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göz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önünde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tutulmalıdır</a:t>
            </a:r>
            <a:endParaRPr lang="en-US"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2717536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861368" y="1168570"/>
            <a:ext cx="10963534" cy="3708387"/>
          </a:xfrm>
          <a:prstGeom prst="rect">
            <a:avLst/>
          </a:prstGeom>
        </p:spPr>
        <p:txBody>
          <a:bodyPr vert="horz" wrap="square" lIns="0" tIns="20320" rIns="0" bIns="0" rtlCol="0">
            <a:spAutoFit/>
          </a:bodyPr>
          <a:lstStyle/>
          <a:p>
            <a:pPr>
              <a:lnSpc>
                <a:spcPct val="150000"/>
              </a:lnSpc>
            </a:pPr>
            <a:r>
              <a:rPr lang="en-US" b="1" dirty="0">
                <a:solidFill>
                  <a:schemeClr val="bg1"/>
                </a:solidFill>
                <a:latin typeface="Century Gothic" panose="020B0502020202020204" pitchFamily="34" charset="0"/>
              </a:rPr>
              <a:t>b-</a:t>
            </a:r>
            <a:r>
              <a:rPr lang="en-US" b="1" dirty="0" err="1">
                <a:solidFill>
                  <a:schemeClr val="bg1"/>
                </a:solidFill>
                <a:latin typeface="Century Gothic" panose="020B0502020202020204" pitchFamily="34" charset="0"/>
              </a:rPr>
              <a:t>Fotoğraf</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Tekniği</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ile</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tasarım</a:t>
            </a:r>
            <a:endParaRPr lang="en-US" b="1"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Fotoğraf</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yalın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şekilde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kullanılabileceği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gibi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çeşitli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laboratuar</a:t>
            </a: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teknikleriyle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fotoğrafın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üzerinde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sanatsal</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düzenlemeler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yapılarak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tasarımında</a:t>
            </a: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kullanılabilir</a:t>
            </a:r>
            <a:r>
              <a:rPr lang="en-US" dirty="0">
                <a:solidFill>
                  <a:schemeClr val="bg1"/>
                </a:solidFill>
                <a:latin typeface="Century Gothic" panose="020B0502020202020204" pitchFamily="34" charset="0"/>
              </a:rPr>
              <a:t>.</a:t>
            </a:r>
          </a:p>
          <a:p>
            <a:pPr>
              <a:lnSpc>
                <a:spcPct val="150000"/>
              </a:lnSpc>
            </a:pPr>
            <a:r>
              <a:rPr lang="en-US" dirty="0" err="1">
                <a:solidFill>
                  <a:schemeClr val="bg1"/>
                </a:solidFill>
                <a:latin typeface="Century Gothic" panose="020B0502020202020204" pitchFamily="34" charset="0"/>
              </a:rPr>
              <a:t>Uygulanışı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eskizlerden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sonra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afişin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gerçek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ölçülerinden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boy </a:t>
            </a:r>
            <a:r>
              <a:rPr lang="en-US" dirty="0" err="1">
                <a:solidFill>
                  <a:schemeClr val="bg1"/>
                </a:solidFill>
                <a:latin typeface="Century Gothic" panose="020B0502020202020204" pitchFamily="34" charset="0"/>
              </a:rPr>
              <a:t>olarak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birer</a:t>
            </a: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santim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daha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büyük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hazırlanan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fotoğrafın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üzerine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yazı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uygulaması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doğrudan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yapılabileceği</a:t>
            </a: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gibi</a:t>
            </a:r>
            <a:r>
              <a:rPr lang="en-US" dirty="0">
                <a:solidFill>
                  <a:schemeClr val="bg1"/>
                </a:solidFill>
                <a:latin typeface="Century Gothic" panose="020B0502020202020204" pitchFamily="34" charset="0"/>
              </a:rPr>
              <a:t>, transfer (</a:t>
            </a:r>
            <a:r>
              <a:rPr lang="en-US" dirty="0" err="1">
                <a:solidFill>
                  <a:schemeClr val="bg1"/>
                </a:solidFill>
                <a:latin typeface="Century Gothic" panose="020B0502020202020204" pitchFamily="34" charset="0"/>
              </a:rPr>
              <a:t>hazır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çıkartma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yazılar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yazılar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kullanılabilir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baskıdan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önce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montaj</a:t>
            </a: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aşamasında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yazılar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yerleştirilebilir</a:t>
            </a:r>
            <a:r>
              <a:rPr lang="en-US" dirty="0">
                <a:solidFill>
                  <a:schemeClr val="bg1"/>
                </a:solidFill>
                <a:latin typeface="Century Gothic" panose="020B0502020202020204" pitchFamily="34" charset="0"/>
              </a:rPr>
              <a:t>. Bu </a:t>
            </a:r>
            <a:r>
              <a:rPr lang="en-US" dirty="0" err="1">
                <a:solidFill>
                  <a:schemeClr val="bg1"/>
                </a:solidFill>
                <a:latin typeface="Century Gothic" panose="020B0502020202020204" pitchFamily="34" charset="0"/>
              </a:rPr>
              <a:t>işlemleri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siyah</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beyaz</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renkli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fotoğraf</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üzerinde</a:t>
            </a: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yapmak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mümkündür</a:t>
            </a:r>
            <a:endParaRPr lang="en-US"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2767523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972579" y="1860548"/>
            <a:ext cx="10963534" cy="2876300"/>
          </a:xfrm>
          <a:prstGeom prst="rect">
            <a:avLst/>
          </a:prstGeom>
        </p:spPr>
        <p:txBody>
          <a:bodyPr vert="horz" wrap="square" lIns="0" tIns="20320" rIns="0" bIns="0" rtlCol="0">
            <a:spAutoFit/>
          </a:bodyPr>
          <a:lstStyle/>
          <a:p>
            <a:pPr>
              <a:lnSpc>
                <a:spcPct val="150000"/>
              </a:lnSpc>
            </a:pPr>
            <a:r>
              <a:rPr lang="en-US" b="1" dirty="0">
                <a:solidFill>
                  <a:schemeClr val="bg1"/>
                </a:solidFill>
                <a:latin typeface="Century Gothic" panose="020B0502020202020204" pitchFamily="34" charset="0"/>
              </a:rPr>
              <a:t>b-</a:t>
            </a:r>
            <a:r>
              <a:rPr lang="en-US" b="1" dirty="0" err="1">
                <a:solidFill>
                  <a:schemeClr val="bg1"/>
                </a:solidFill>
                <a:latin typeface="Century Gothic" panose="020B0502020202020204" pitchFamily="34" charset="0"/>
              </a:rPr>
              <a:t>Karışık</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teknik</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ile</a:t>
            </a:r>
            <a:r>
              <a:rPr lang="en-US" b="1" dirty="0">
                <a:solidFill>
                  <a:schemeClr val="bg1"/>
                </a:solidFill>
                <a:latin typeface="Century Gothic" panose="020B0502020202020204" pitchFamily="34" charset="0"/>
              </a:rPr>
              <a:t> </a:t>
            </a:r>
            <a:r>
              <a:rPr lang="en-US" b="1" dirty="0" err="1">
                <a:solidFill>
                  <a:schemeClr val="bg1"/>
                </a:solidFill>
                <a:latin typeface="Century Gothic" panose="020B0502020202020204" pitchFamily="34" charset="0"/>
              </a:rPr>
              <a:t>tasarım</a:t>
            </a:r>
            <a:endParaRPr lang="en-US" b="1"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Karışık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teknik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ile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tasarımda</a:t>
            </a:r>
            <a:r>
              <a:rPr lang="en-US" dirty="0">
                <a:solidFill>
                  <a:schemeClr val="bg1"/>
                </a:solidFill>
                <a:latin typeface="Century Gothic" panose="020B0502020202020204" pitchFamily="34" charset="0"/>
              </a:rPr>
              <a:t>, her </a:t>
            </a:r>
            <a:r>
              <a:rPr lang="en-US" dirty="0" err="1">
                <a:solidFill>
                  <a:schemeClr val="bg1"/>
                </a:solidFill>
                <a:latin typeface="Century Gothic" panose="020B0502020202020204" pitchFamily="34" charset="0"/>
              </a:rPr>
              <a:t>türlu</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malzeme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arada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kullanılarak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uygulama</a:t>
            </a: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oluşturulur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Ön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eskizler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ortaya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çıktıktan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sonra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kolaj</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suluboya</a:t>
            </a:r>
            <a:r>
              <a:rPr lang="en-US" dirty="0">
                <a:solidFill>
                  <a:schemeClr val="bg1"/>
                </a:solidFill>
                <a:latin typeface="Century Gothic" panose="020B0502020202020204" pitchFamily="34" charset="0"/>
              </a:rPr>
              <a:t>, pastel </a:t>
            </a:r>
            <a:r>
              <a:rPr lang="en-US" dirty="0" err="1">
                <a:solidFill>
                  <a:schemeClr val="bg1"/>
                </a:solidFill>
                <a:latin typeface="Century Gothic" panose="020B0502020202020204" pitchFamily="34" charset="0"/>
              </a:rPr>
              <a:t>boya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püskürtme</a:t>
            </a:r>
            <a:r>
              <a:rPr lang="en-US" dirty="0">
                <a:solidFill>
                  <a:schemeClr val="bg1"/>
                </a:solidFill>
                <a:latin typeface="Century Gothic" panose="020B0502020202020204" pitchFamily="34" charset="0"/>
              </a:rPr>
              <a:t>,</a:t>
            </a:r>
          </a:p>
          <a:p>
            <a:pPr>
              <a:lnSpc>
                <a:spcPct val="150000"/>
              </a:lnSpc>
            </a:pPr>
            <a:r>
              <a:rPr lang="en-US" dirty="0" err="1">
                <a:solidFill>
                  <a:schemeClr val="bg1"/>
                </a:solidFill>
                <a:latin typeface="Century Gothic" panose="020B0502020202020204" pitchFamily="34" charset="0"/>
              </a:rPr>
              <a:t>fotoğraf</a:t>
            </a:r>
            <a:r>
              <a:rPr lang="en-US" dirty="0">
                <a:solidFill>
                  <a:schemeClr val="bg1"/>
                </a:solidFill>
                <a:latin typeface="Century Gothic" panose="020B0502020202020204" pitchFamily="34" charset="0"/>
              </a:rPr>
              <a:t>, kuru </a:t>
            </a:r>
            <a:r>
              <a:rPr lang="en-US" dirty="0" err="1">
                <a:solidFill>
                  <a:schemeClr val="bg1"/>
                </a:solidFill>
                <a:latin typeface="Century Gothic" panose="020B0502020202020204" pitchFamily="34" charset="0"/>
              </a:rPr>
              <a:t>renkli</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kalem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ve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grafik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tasarımda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kullanılan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diğer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tüm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teknikler</a:t>
            </a:r>
            <a:r>
              <a:rPr lang="en-US" dirty="0">
                <a:solidFill>
                  <a:schemeClr val="bg1"/>
                </a:solidFill>
                <a:latin typeface="Century Gothic" panose="020B0502020202020204" pitchFamily="34" charset="0"/>
              </a:rPr>
              <a:t> hep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arada</a:t>
            </a: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uygulanabilir</a:t>
            </a:r>
            <a:r>
              <a:rPr lang="en-US" dirty="0">
                <a:solidFill>
                  <a:schemeClr val="bg1"/>
                </a:solidFill>
                <a:latin typeface="Century Gothic" panose="020B0502020202020204" pitchFamily="34" charset="0"/>
              </a:rPr>
              <a:t>.</a:t>
            </a:r>
          </a:p>
          <a:p>
            <a:pPr>
              <a:lnSpc>
                <a:spcPct val="150000"/>
              </a:lnSpc>
            </a:pPr>
            <a:r>
              <a:rPr lang="en-US" dirty="0" err="1">
                <a:solidFill>
                  <a:schemeClr val="bg1"/>
                </a:solidFill>
                <a:latin typeface="Century Gothic" panose="020B0502020202020204" pitchFamily="34" charset="0"/>
              </a:rPr>
              <a:t>Ancak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aralarında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uyum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olması</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gerekmektedir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Teknikler</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arasında</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uyum</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olmadığı</a:t>
            </a:r>
            <a:endParaRPr lang="en-US" dirty="0">
              <a:solidFill>
                <a:schemeClr val="bg1"/>
              </a:solidFill>
              <a:latin typeface="Century Gothic" panose="020B0502020202020204" pitchFamily="34" charset="0"/>
            </a:endParaRPr>
          </a:p>
          <a:p>
            <a:pPr>
              <a:lnSpc>
                <a:spcPct val="150000"/>
              </a:lnSpc>
            </a:pPr>
            <a:r>
              <a:rPr lang="en-US" dirty="0" err="1">
                <a:solidFill>
                  <a:schemeClr val="bg1"/>
                </a:solidFill>
                <a:latin typeface="Century Gothic" panose="020B0502020202020204" pitchFamily="34" charset="0"/>
              </a:rPr>
              <a:t>takdirde</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estetik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açıdan</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birliktelik</a:t>
            </a:r>
            <a:r>
              <a:rPr lang="en-US" dirty="0">
                <a:solidFill>
                  <a:schemeClr val="bg1"/>
                </a:solidFill>
                <a:latin typeface="Century Gothic" panose="020B0502020202020204" pitchFamily="34" charset="0"/>
              </a:rPr>
              <a:t> </a:t>
            </a:r>
            <a:r>
              <a:rPr lang="en-US" dirty="0" err="1">
                <a:solidFill>
                  <a:schemeClr val="bg1"/>
                </a:solidFill>
                <a:latin typeface="Century Gothic" panose="020B0502020202020204" pitchFamily="34" charset="0"/>
              </a:rPr>
              <a:t>oluşmaz</a:t>
            </a:r>
            <a:r>
              <a:rPr lang="en-US" dirty="0">
                <a:solidFill>
                  <a:schemeClr val="bg1"/>
                </a:solidFill>
                <a:latin typeface="Century Gothic" panose="020B0502020202020204" pitchFamily="34" charset="0"/>
              </a:rPr>
              <a:t>.</a:t>
            </a:r>
          </a:p>
        </p:txBody>
      </p:sp>
    </p:spTree>
    <p:extLst>
      <p:ext uri="{BB962C8B-B14F-4D97-AF65-F5344CB8AC3E}">
        <p14:creationId xmlns:p14="http://schemas.microsoft.com/office/powerpoint/2010/main" val="25688014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75386" y="1382805"/>
            <a:ext cx="10641228" cy="4289508"/>
          </a:xfrm>
          <a:prstGeom prst="rect">
            <a:avLst/>
          </a:prstGeom>
        </p:spPr>
        <p:txBody>
          <a:bodyPr vert="horz" wrap="square" lIns="0" tIns="20320" rIns="0" bIns="0" rtlCol="0">
            <a:spAutoFit/>
          </a:bodyPr>
          <a:lstStyle/>
          <a:p>
            <a:pPr marL="12700" lvl="1">
              <a:lnSpc>
                <a:spcPct val="150000"/>
              </a:lnSpc>
              <a:tabLst>
                <a:tab pos="325120" algn="l"/>
              </a:tabLst>
            </a:pPr>
            <a:r>
              <a:rPr lang="en-US" b="1" spc="300" dirty="0">
                <a:solidFill>
                  <a:schemeClr val="bg1">
                    <a:lumMod val="95000"/>
                    <a:lumOff val="5000"/>
                  </a:schemeClr>
                </a:solidFill>
                <a:latin typeface="Century Gothic" panose="020B0502020202020204" pitchFamily="34" charset="0"/>
                <a:cs typeface="Times New Roman"/>
              </a:rPr>
              <a:t>	</a:t>
            </a:r>
            <a:r>
              <a:rPr lang="en-US" b="1" spc="300" dirty="0" err="1">
                <a:solidFill>
                  <a:schemeClr val="bg1">
                    <a:lumMod val="95000"/>
                    <a:lumOff val="5000"/>
                  </a:schemeClr>
                </a:solidFill>
                <a:latin typeface="Century Gothic" panose="020B0502020202020204" pitchFamily="34" charset="0"/>
                <a:cs typeface="Times New Roman"/>
              </a:rPr>
              <a:t>Afiş</a:t>
            </a:r>
            <a:r>
              <a:rPr lang="en-US" b="1" spc="300" dirty="0">
                <a:solidFill>
                  <a:schemeClr val="bg1">
                    <a:lumMod val="95000"/>
                    <a:lumOff val="5000"/>
                  </a:schemeClr>
                </a:solidFill>
                <a:latin typeface="Century Gothic" panose="020B0502020202020204" pitchFamily="34" charset="0"/>
                <a:cs typeface="Times New Roman"/>
              </a:rPr>
              <a:t> </a:t>
            </a:r>
            <a:r>
              <a:rPr lang="en-US" b="1" spc="300" dirty="0" err="1">
                <a:solidFill>
                  <a:schemeClr val="bg1">
                    <a:lumMod val="95000"/>
                    <a:lumOff val="5000"/>
                  </a:schemeClr>
                </a:solidFill>
                <a:latin typeface="Century Gothic" panose="020B0502020202020204" pitchFamily="34" charset="0"/>
                <a:cs typeface="Times New Roman"/>
              </a:rPr>
              <a:t>Tasarımında</a:t>
            </a:r>
            <a:r>
              <a:rPr lang="en-US" b="1" spc="300" dirty="0">
                <a:solidFill>
                  <a:schemeClr val="bg1">
                    <a:lumMod val="95000"/>
                    <a:lumOff val="5000"/>
                  </a:schemeClr>
                </a:solidFill>
                <a:latin typeface="Century Gothic" panose="020B0502020202020204" pitchFamily="34" charset="0"/>
                <a:cs typeface="Times New Roman"/>
              </a:rPr>
              <a:t> </a:t>
            </a:r>
            <a:r>
              <a:rPr lang="en-US" b="1" spc="300" dirty="0" err="1">
                <a:solidFill>
                  <a:schemeClr val="bg1">
                    <a:lumMod val="95000"/>
                    <a:lumOff val="5000"/>
                  </a:schemeClr>
                </a:solidFill>
                <a:latin typeface="Century Gothic" panose="020B0502020202020204" pitchFamily="34" charset="0"/>
                <a:cs typeface="Times New Roman"/>
              </a:rPr>
              <a:t>Dikkat</a:t>
            </a:r>
            <a:r>
              <a:rPr lang="en-US" b="1" spc="300" dirty="0">
                <a:solidFill>
                  <a:schemeClr val="bg1">
                    <a:lumMod val="95000"/>
                    <a:lumOff val="5000"/>
                  </a:schemeClr>
                </a:solidFill>
                <a:latin typeface="Century Gothic" panose="020B0502020202020204" pitchFamily="34" charset="0"/>
                <a:cs typeface="Times New Roman"/>
              </a:rPr>
              <a:t> </a:t>
            </a:r>
            <a:r>
              <a:rPr lang="en-US" b="1" spc="300" dirty="0" err="1">
                <a:solidFill>
                  <a:schemeClr val="bg1">
                    <a:lumMod val="95000"/>
                    <a:lumOff val="5000"/>
                  </a:schemeClr>
                </a:solidFill>
                <a:latin typeface="Century Gothic" panose="020B0502020202020204" pitchFamily="34" charset="0"/>
                <a:cs typeface="Times New Roman"/>
              </a:rPr>
              <a:t>Edilecek</a:t>
            </a:r>
            <a:r>
              <a:rPr lang="en-US" b="1" spc="300" dirty="0">
                <a:solidFill>
                  <a:schemeClr val="bg1">
                    <a:lumMod val="95000"/>
                    <a:lumOff val="5000"/>
                  </a:schemeClr>
                </a:solidFill>
                <a:latin typeface="Century Gothic" panose="020B0502020202020204" pitchFamily="34" charset="0"/>
                <a:cs typeface="Times New Roman"/>
              </a:rPr>
              <a:t> </a:t>
            </a:r>
            <a:r>
              <a:rPr lang="en-US" b="1" spc="300" dirty="0" err="1">
                <a:solidFill>
                  <a:schemeClr val="bg1">
                    <a:lumMod val="95000"/>
                    <a:lumOff val="5000"/>
                  </a:schemeClr>
                </a:solidFill>
                <a:latin typeface="Century Gothic" panose="020B0502020202020204" pitchFamily="34" charset="0"/>
                <a:cs typeface="Times New Roman"/>
              </a:rPr>
              <a:t>Noktalar</a:t>
            </a:r>
            <a:endParaRPr lang="en-US" b="1" spc="300" dirty="0">
              <a:solidFill>
                <a:schemeClr val="bg1">
                  <a:lumMod val="95000"/>
                  <a:lumOff val="5000"/>
                </a:schemeClr>
              </a:solidFill>
              <a:latin typeface="Century Gothic" panose="020B0502020202020204" pitchFamily="34" charset="0"/>
              <a:cs typeface="Times New Roman"/>
            </a:endParaRPr>
          </a:p>
          <a:p>
            <a:pPr marL="12700" marR="5080" indent="359410" algn="just">
              <a:lnSpc>
                <a:spcPct val="150000"/>
              </a:lnSpc>
              <a:spcBef>
                <a:spcPts val="1290"/>
              </a:spcBef>
            </a:pP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tasarımı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probleminin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çözümünde</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ilk </a:t>
            </a:r>
            <a:r>
              <a:rPr lang="en-US" spc="-5" dirty="0" err="1">
                <a:solidFill>
                  <a:schemeClr val="bg1">
                    <a:lumMod val="95000"/>
                    <a:lumOff val="5000"/>
                  </a:schemeClr>
                </a:solidFill>
                <a:latin typeface="Century Gothic" panose="020B0502020202020204" pitchFamily="34" charset="0"/>
                <a:cs typeface="Times New Roman"/>
              </a:rPr>
              <a:t>asama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problemi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tanımlamaktır</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Problem  </a:t>
            </a:r>
            <a:r>
              <a:rPr lang="en-US" spc="-5" dirty="0" err="1">
                <a:solidFill>
                  <a:schemeClr val="bg1">
                    <a:lumMod val="95000"/>
                    <a:lumOff val="5000"/>
                  </a:schemeClr>
                </a:solidFill>
                <a:latin typeface="Century Gothic" panose="020B0502020202020204" pitchFamily="34" charset="0"/>
                <a:cs typeface="Times New Roman"/>
              </a:rPr>
              <a:t>tanımlarken</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de </a:t>
            </a:r>
            <a:r>
              <a:rPr lang="en-US" spc="-5" dirty="0" err="1">
                <a:solidFill>
                  <a:schemeClr val="bg1">
                    <a:lumMod val="95000"/>
                    <a:lumOff val="5000"/>
                  </a:schemeClr>
                </a:solidFill>
                <a:latin typeface="Century Gothic" panose="020B0502020202020204" pitchFamily="34" charset="0"/>
                <a:cs typeface="Times New Roman"/>
              </a:rPr>
              <a:t>sorular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sormakta</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yarar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vardır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a:p>
            <a:pPr>
              <a:lnSpc>
                <a:spcPct val="150000"/>
              </a:lnSpc>
              <a:spcBef>
                <a:spcPts val="30"/>
              </a:spcBef>
            </a:pPr>
            <a:endParaRPr lang="en-US" dirty="0">
              <a:solidFill>
                <a:schemeClr val="bg1">
                  <a:lumMod val="95000"/>
                  <a:lumOff val="5000"/>
                </a:schemeClr>
              </a:solidFill>
              <a:latin typeface="Century Gothic" panose="020B0502020202020204" pitchFamily="34" charset="0"/>
              <a:cs typeface="Times New Roman"/>
            </a:endParaRPr>
          </a:p>
          <a:p>
            <a:pPr marL="731520" lvl="2" indent="-360045" algn="just">
              <a:lnSpc>
                <a:spcPct val="150000"/>
              </a:lnSpc>
              <a:buFont typeface="Wingdings"/>
              <a:buChar char=""/>
              <a:tabLst>
                <a:tab pos="732155" algn="l"/>
              </a:tabLst>
            </a:pPr>
            <a:r>
              <a:rPr lang="en-US" spc="-5" dirty="0" err="1">
                <a:solidFill>
                  <a:schemeClr val="bg1">
                    <a:lumMod val="95000"/>
                    <a:lumOff val="5000"/>
                  </a:schemeClr>
                </a:solidFill>
                <a:latin typeface="Century Gothic" panose="020B0502020202020204" pitchFamily="34" charset="0"/>
                <a:cs typeface="Times New Roman"/>
              </a:rPr>
              <a:t>Yapılan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afişte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neye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ulaşmak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istiyorsunuz</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a:p>
            <a:pPr marL="731520" lvl="2" indent="-360045" algn="just">
              <a:lnSpc>
                <a:spcPct val="150000"/>
              </a:lnSpc>
              <a:buFont typeface="Wingdings"/>
              <a:buChar char=""/>
              <a:tabLst>
                <a:tab pos="732155" algn="l"/>
              </a:tabLst>
            </a:pPr>
            <a:r>
              <a:rPr lang="en-US" spc="-5" dirty="0" err="1">
                <a:solidFill>
                  <a:schemeClr val="bg1">
                    <a:lumMod val="95000"/>
                    <a:lumOff val="5000"/>
                  </a:schemeClr>
                </a:solidFill>
                <a:latin typeface="Century Gothic" panose="020B0502020202020204" pitchFamily="34" charset="0"/>
                <a:cs typeface="Times New Roman"/>
              </a:rPr>
              <a:t>Afişin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amacı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nedir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a:p>
            <a:pPr marL="12700" marR="10160" indent="359410" algn="just">
              <a:lnSpc>
                <a:spcPct val="150000"/>
              </a:lnSpc>
              <a:spcBef>
                <a:spcPts val="25"/>
              </a:spcBef>
            </a:pPr>
            <a:r>
              <a:rPr lang="en-US" spc="-5" dirty="0" err="1">
                <a:solidFill>
                  <a:schemeClr val="bg1">
                    <a:lumMod val="95000"/>
                    <a:lumOff val="5000"/>
                  </a:schemeClr>
                </a:solidFill>
                <a:latin typeface="Century Gothic" panose="020B0502020202020204" pitchFamily="34" charset="0"/>
                <a:cs typeface="Times New Roman"/>
              </a:rPr>
              <a:t>Amaç</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hedef</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aldığımız</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kitleyi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bilgilendirmek</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bir</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konuya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açıklık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getirmek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olabileceği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gibi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politik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sosyal</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kültürel</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konuyu</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halka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tanıtmak</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da </a:t>
            </a:r>
            <a:r>
              <a:rPr lang="en-US" spc="-5" dirty="0" err="1">
                <a:solidFill>
                  <a:schemeClr val="bg1">
                    <a:lumMod val="95000"/>
                    <a:lumOff val="5000"/>
                  </a:schemeClr>
                </a:solidFill>
                <a:latin typeface="Century Gothic" panose="020B0502020202020204" pitchFamily="34" charset="0"/>
                <a:cs typeface="Times New Roman"/>
              </a:rPr>
              <a:t>olabilir</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Bütün</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bunların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dışında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amacımız</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bir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ürünü</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tanıtmak</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ya</a:t>
            </a:r>
            <a:r>
              <a:rPr lang="en-US" spc="-10"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da </a:t>
            </a:r>
            <a:r>
              <a:rPr lang="en-US" spc="-5" dirty="0" err="1">
                <a:solidFill>
                  <a:schemeClr val="bg1">
                    <a:lumMod val="95000"/>
                    <a:lumOff val="5000"/>
                  </a:schemeClr>
                </a:solidFill>
                <a:latin typeface="Century Gothic" panose="020B0502020202020204" pitchFamily="34" charset="0"/>
                <a:cs typeface="Times New Roman"/>
              </a:rPr>
              <a:t>sadece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eğlendirmek</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de</a:t>
            </a:r>
            <a:r>
              <a:rPr lang="en-US" spc="1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olabilir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a:p>
            <a:pPr>
              <a:lnSpc>
                <a:spcPct val="150000"/>
              </a:lnSpc>
              <a:spcBef>
                <a:spcPts val="5"/>
              </a:spcBef>
            </a:pPr>
            <a:endParaRPr lang="en-US" dirty="0">
              <a:solidFill>
                <a:schemeClr val="bg1">
                  <a:lumMod val="95000"/>
                  <a:lumOff val="5000"/>
                </a:schemeClr>
              </a:solidFill>
              <a:latin typeface="Century Gothic" panose="020B0502020202020204" pitchFamily="34" charset="0"/>
              <a:cs typeface="Times New Roman"/>
            </a:endParaRPr>
          </a:p>
        </p:txBody>
      </p:sp>
    </p:spTree>
    <p:extLst>
      <p:ext uri="{BB962C8B-B14F-4D97-AF65-F5344CB8AC3E}">
        <p14:creationId xmlns:p14="http://schemas.microsoft.com/office/powerpoint/2010/main" val="1801258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75386" y="1333378"/>
            <a:ext cx="10641228" cy="4538294"/>
          </a:xfrm>
          <a:prstGeom prst="rect">
            <a:avLst/>
          </a:prstGeom>
        </p:spPr>
        <p:txBody>
          <a:bodyPr vert="horz" wrap="square" lIns="0" tIns="20320" rIns="0" bIns="0" rtlCol="0">
            <a:spAutoFit/>
          </a:bodyPr>
          <a:lstStyle/>
          <a:p>
            <a:pPr marL="372110">
              <a:lnSpc>
                <a:spcPct val="150000"/>
              </a:lnSpc>
            </a:pPr>
            <a:r>
              <a:rPr lang="en-US" spc="-5" dirty="0" err="1">
                <a:solidFill>
                  <a:schemeClr val="bg1">
                    <a:lumMod val="95000"/>
                    <a:lumOff val="5000"/>
                  </a:schemeClr>
                </a:solidFill>
                <a:latin typeface="Century Gothic" panose="020B0502020202020204" pitchFamily="34" charset="0"/>
                <a:cs typeface="Times New Roman"/>
              </a:rPr>
              <a:t>Amacımızı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belirledikten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sonra</a:t>
            </a:r>
            <a:endParaRPr lang="en-US" dirty="0">
              <a:solidFill>
                <a:schemeClr val="bg1">
                  <a:lumMod val="95000"/>
                  <a:lumOff val="5000"/>
                </a:schemeClr>
              </a:solidFill>
              <a:latin typeface="Century Gothic" panose="020B0502020202020204" pitchFamily="34" charset="0"/>
              <a:cs typeface="Times New Roman"/>
            </a:endParaRPr>
          </a:p>
          <a:p>
            <a:pPr>
              <a:lnSpc>
                <a:spcPct val="150000"/>
              </a:lnSpc>
              <a:spcBef>
                <a:spcPts val="5"/>
              </a:spcBef>
            </a:pPr>
            <a:endParaRPr lang="en-US" dirty="0">
              <a:solidFill>
                <a:schemeClr val="bg1">
                  <a:lumMod val="95000"/>
                  <a:lumOff val="5000"/>
                </a:schemeClr>
              </a:solidFill>
              <a:latin typeface="Century Gothic" panose="020B0502020202020204" pitchFamily="34" charset="0"/>
              <a:cs typeface="Times New Roman"/>
            </a:endParaRPr>
          </a:p>
          <a:p>
            <a:pPr marL="731520" marR="5715" lvl="2" indent="-360045" algn="just">
              <a:lnSpc>
                <a:spcPct val="150000"/>
              </a:lnSpc>
              <a:buFont typeface="Wingdings"/>
              <a:buChar char=""/>
              <a:tabLst>
                <a:tab pos="732155" algn="l"/>
              </a:tabLst>
            </a:pPr>
            <a:r>
              <a:rPr lang="en-US" spc="-5" dirty="0" err="1">
                <a:solidFill>
                  <a:schemeClr val="bg1">
                    <a:lumMod val="95000"/>
                    <a:lumOff val="5000"/>
                  </a:schemeClr>
                </a:solidFill>
                <a:latin typeface="Century Gothic" panose="020B0502020202020204" pitchFamily="34" charset="0"/>
                <a:cs typeface="Times New Roman"/>
              </a:rPr>
              <a:t>Afişte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vurguladığımız</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mesaj</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kimleri</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hedefliyor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Sorusuna</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yanıt</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bulmak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gerekiyor</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Hedef</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kitleniz</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kimdir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Yaptığımız</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afiş</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ulusal</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mı</a:t>
            </a:r>
            <a:r>
              <a:rPr lang="en-US" spc="-10"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yoksa</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uluslar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arası</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bir</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kitleye</a:t>
            </a:r>
            <a:r>
              <a:rPr lang="en-US" spc="-5" dirty="0">
                <a:solidFill>
                  <a:schemeClr val="bg1">
                    <a:lumMod val="95000"/>
                    <a:lumOff val="5000"/>
                  </a:schemeClr>
                </a:solidFill>
                <a:latin typeface="Century Gothic" panose="020B0502020202020204" pitchFamily="34" charset="0"/>
                <a:cs typeface="Times New Roman"/>
              </a:rPr>
              <a:t> </a:t>
            </a:r>
            <a:r>
              <a:rPr lang="en-US" spc="-10" dirty="0">
                <a:solidFill>
                  <a:schemeClr val="bg1">
                    <a:lumMod val="95000"/>
                    <a:lumOff val="5000"/>
                  </a:schemeClr>
                </a:solidFill>
                <a:latin typeface="Century Gothic" panose="020B0502020202020204" pitchFamily="34" charset="0"/>
                <a:cs typeface="Times New Roman"/>
              </a:rPr>
              <a:t>mi </a:t>
            </a:r>
            <a:r>
              <a:rPr lang="en-US" dirty="0" err="1">
                <a:solidFill>
                  <a:schemeClr val="bg1">
                    <a:lumMod val="95000"/>
                    <a:lumOff val="5000"/>
                  </a:schemeClr>
                </a:solidFill>
                <a:latin typeface="Century Gothic" panose="020B0502020202020204" pitchFamily="34" charset="0"/>
                <a:cs typeface="Times New Roman"/>
              </a:rPr>
              <a:t>hitap</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ediyor</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Hedef</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kitlenin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ortak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özellikleri</a:t>
            </a:r>
            <a:r>
              <a:rPr lang="en-US" spc="-5"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var </a:t>
            </a:r>
            <a:r>
              <a:rPr lang="en-US" spc="-5" dirty="0" err="1">
                <a:solidFill>
                  <a:schemeClr val="bg1">
                    <a:lumMod val="95000"/>
                    <a:lumOff val="5000"/>
                  </a:schemeClr>
                </a:solidFill>
                <a:latin typeface="Century Gothic" panose="020B0502020202020204" pitchFamily="34" charset="0"/>
                <a:cs typeface="Times New Roman"/>
              </a:rPr>
              <a:t>mı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Sigara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tiryakileri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aynı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takımın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taraftarları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gibi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Hangi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dönemini</a:t>
            </a:r>
            <a:r>
              <a:rPr lang="en-US" spc="1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hedefliyorsunuz</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a:p>
            <a:pPr lvl="2">
              <a:lnSpc>
                <a:spcPct val="150000"/>
              </a:lnSpc>
              <a:spcBef>
                <a:spcPts val="40"/>
              </a:spcBef>
              <a:buFont typeface="Wingdings"/>
              <a:buChar char=""/>
            </a:pPr>
            <a:endParaRPr lang="en-US" dirty="0">
              <a:solidFill>
                <a:schemeClr val="bg1">
                  <a:lumMod val="95000"/>
                  <a:lumOff val="5000"/>
                </a:schemeClr>
              </a:solidFill>
              <a:latin typeface="Century Gothic" panose="020B0502020202020204" pitchFamily="34" charset="0"/>
              <a:cs typeface="Times New Roman"/>
            </a:endParaRPr>
          </a:p>
          <a:p>
            <a:pPr marL="731520" marR="11430" lvl="2" indent="-360045" algn="just">
              <a:lnSpc>
                <a:spcPct val="150000"/>
              </a:lnSpc>
              <a:buFont typeface="Wingdings"/>
              <a:buChar char=""/>
              <a:tabLst>
                <a:tab pos="732155" algn="l"/>
              </a:tabLst>
            </a:pPr>
            <a:r>
              <a:rPr lang="en-US" spc="-5" dirty="0" err="1">
                <a:solidFill>
                  <a:schemeClr val="bg1">
                    <a:lumMod val="95000"/>
                    <a:lumOff val="5000"/>
                  </a:schemeClr>
                </a:solidFill>
                <a:latin typeface="Century Gothic" panose="020B0502020202020204" pitchFamily="34" charset="0"/>
                <a:cs typeface="Times New Roman"/>
              </a:rPr>
              <a:t>Afişte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tanıtılacak</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şey</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ürün</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mü</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hizmet</a:t>
            </a:r>
            <a:r>
              <a:rPr lang="en-US" spc="-10" dirty="0">
                <a:solidFill>
                  <a:schemeClr val="bg1">
                    <a:lumMod val="95000"/>
                    <a:lumOff val="5000"/>
                  </a:schemeClr>
                </a:solidFill>
                <a:latin typeface="Century Gothic" panose="020B0502020202020204" pitchFamily="34" charset="0"/>
                <a:cs typeface="Times New Roman"/>
              </a:rPr>
              <a:t> </a:t>
            </a:r>
            <a:r>
              <a:rPr lang="en-US" spc="-5" dirty="0">
                <a:solidFill>
                  <a:schemeClr val="bg1">
                    <a:lumMod val="95000"/>
                    <a:lumOff val="5000"/>
                  </a:schemeClr>
                </a:solidFill>
                <a:latin typeface="Century Gothic" panose="020B0502020202020204" pitchFamily="34" charset="0"/>
                <a:cs typeface="Times New Roman"/>
              </a:rPr>
              <a:t>mi, </a:t>
            </a:r>
            <a:r>
              <a:rPr lang="en-US" spc="-5" dirty="0" err="1">
                <a:solidFill>
                  <a:schemeClr val="bg1">
                    <a:lumMod val="95000"/>
                    <a:lumOff val="5000"/>
                  </a:schemeClr>
                </a:solidFill>
                <a:latin typeface="Century Gothic" panose="020B0502020202020204" pitchFamily="34" charset="0"/>
                <a:cs typeface="Times New Roman"/>
              </a:rPr>
              <a:t>yoksa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düşünce</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ya</a:t>
            </a:r>
            <a:r>
              <a:rPr lang="en-US" spc="-10" dirty="0">
                <a:solidFill>
                  <a:schemeClr val="bg1">
                    <a:lumMod val="95000"/>
                    <a:lumOff val="5000"/>
                  </a:schemeClr>
                </a:solidFill>
                <a:latin typeface="Century Gothic" panose="020B0502020202020204" pitchFamily="34" charset="0"/>
                <a:cs typeface="Times New Roman"/>
              </a:rPr>
              <a:t> da  </a:t>
            </a:r>
            <a:r>
              <a:rPr lang="en-US" spc="-5" dirty="0" err="1">
                <a:solidFill>
                  <a:schemeClr val="bg1">
                    <a:lumMod val="95000"/>
                    <a:lumOff val="5000"/>
                  </a:schemeClr>
                </a:solidFill>
                <a:latin typeface="Century Gothic" panose="020B0502020202020204" pitchFamily="34" charset="0"/>
                <a:cs typeface="Times New Roman"/>
              </a:rPr>
              <a:t>felsefe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midir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a:p>
            <a:pPr>
              <a:lnSpc>
                <a:spcPct val="150000"/>
              </a:lnSpc>
              <a:spcBef>
                <a:spcPts val="5"/>
              </a:spcBef>
            </a:pPr>
            <a:endParaRPr lang="en-US" dirty="0">
              <a:solidFill>
                <a:schemeClr val="bg1">
                  <a:lumMod val="95000"/>
                  <a:lumOff val="5000"/>
                </a:schemeClr>
              </a:solidFill>
              <a:latin typeface="Century Gothic" panose="020B0502020202020204" pitchFamily="34" charset="0"/>
              <a:cs typeface="Times New Roman"/>
            </a:endParaRPr>
          </a:p>
          <a:p>
            <a:pPr marL="12700" marR="6350" indent="359410" algn="just">
              <a:lnSpc>
                <a:spcPct val="150000"/>
              </a:lnSpc>
              <a:spcBef>
                <a:spcPts val="5"/>
              </a:spcBef>
            </a:pP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tasarımı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yapılırken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bütün</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bu</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sorulara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yanıt</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bulmak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zorunludur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Daha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sonraki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aşamalarda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dikkat</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edilecek</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noktalar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p:txBody>
      </p:sp>
    </p:spTree>
    <p:extLst>
      <p:ext uri="{BB962C8B-B14F-4D97-AF65-F5344CB8AC3E}">
        <p14:creationId xmlns:p14="http://schemas.microsoft.com/office/powerpoint/2010/main" val="2741478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75386" y="1333378"/>
            <a:ext cx="10641228" cy="4122795"/>
          </a:xfrm>
          <a:prstGeom prst="rect">
            <a:avLst/>
          </a:prstGeom>
        </p:spPr>
        <p:txBody>
          <a:bodyPr vert="horz" wrap="square" lIns="0" tIns="20320" rIns="0" bIns="0" rtlCol="0">
            <a:spAutoFit/>
          </a:bodyPr>
          <a:lstStyle/>
          <a:p>
            <a:pPr marL="372110" marR="5080" indent="-360045" algn="just">
              <a:lnSpc>
                <a:spcPct val="150000"/>
              </a:lnSpc>
              <a:spcBef>
                <a:spcPts val="155"/>
              </a:spcBef>
              <a:buFont typeface="Wingdings"/>
              <a:buChar char=""/>
              <a:tabLst>
                <a:tab pos="372745" algn="l"/>
              </a:tabLst>
            </a:pPr>
            <a:r>
              <a:rPr lang="en-US" dirty="0" err="1">
                <a:solidFill>
                  <a:schemeClr val="bg1">
                    <a:lumMod val="95000"/>
                    <a:lumOff val="5000"/>
                  </a:schemeClr>
                </a:solidFill>
                <a:latin typeface="Century Gothic" panose="020B0502020202020204" pitchFamily="34" charset="0"/>
                <a:cs typeface="Times New Roman"/>
              </a:rPr>
              <a:t>Afiş</a:t>
            </a:r>
            <a:r>
              <a:rPr lang="en-US" dirty="0">
                <a:solidFill>
                  <a:schemeClr val="bg1">
                    <a:lumMod val="95000"/>
                    <a:lumOff val="5000"/>
                  </a:schemeClr>
                </a:solidFill>
                <a:latin typeface="Century Gothic" panose="020B0502020202020204" pitchFamily="34" charset="0"/>
                <a:cs typeface="Times New Roman"/>
              </a:rPr>
              <a:t> ilk </a:t>
            </a:r>
            <a:r>
              <a:rPr lang="en-US" dirty="0" err="1">
                <a:solidFill>
                  <a:schemeClr val="bg1">
                    <a:lumMod val="95000"/>
                    <a:lumOff val="5000"/>
                  </a:schemeClr>
                </a:solidFill>
                <a:latin typeface="Century Gothic" panose="020B0502020202020204" pitchFamily="34" charset="0"/>
                <a:cs typeface="Times New Roman"/>
              </a:rPr>
              <a:t>bakışta</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algılanabilir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olmalıdır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Özellikle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dış</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mekan</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afişlerinde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insanların</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afişleri</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ya</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yürürken</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ya</a:t>
            </a:r>
            <a:r>
              <a:rPr lang="en-US" dirty="0">
                <a:solidFill>
                  <a:schemeClr val="bg1">
                    <a:lumMod val="95000"/>
                    <a:lumOff val="5000"/>
                  </a:schemeClr>
                </a:solidFill>
                <a:latin typeface="Century Gothic" panose="020B0502020202020204" pitchFamily="34" charset="0"/>
                <a:cs typeface="Times New Roman"/>
              </a:rPr>
              <a:t> da araba </a:t>
            </a:r>
            <a:r>
              <a:rPr lang="en-US" dirty="0" err="1">
                <a:solidFill>
                  <a:schemeClr val="bg1">
                    <a:lumMod val="95000"/>
                    <a:lumOff val="5000"/>
                  </a:schemeClr>
                </a:solidFill>
                <a:latin typeface="Century Gothic" panose="020B0502020202020204" pitchFamily="34" charset="0"/>
                <a:cs typeface="Times New Roman"/>
              </a:rPr>
              <a:t>içinde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hareket</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halinde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göreceklerini</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düşünürsek</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mesajı</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algılama</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süreleri</a:t>
            </a:r>
            <a:r>
              <a:rPr lang="en-US" dirty="0">
                <a:solidFill>
                  <a:schemeClr val="bg1">
                    <a:lumMod val="95000"/>
                    <a:lumOff val="5000"/>
                  </a:schemeClr>
                </a:solidFill>
                <a:latin typeface="Century Gothic" panose="020B0502020202020204" pitchFamily="34" charset="0"/>
                <a:cs typeface="Times New Roman"/>
              </a:rPr>
              <a:t> 2,5-3 </a:t>
            </a:r>
            <a:r>
              <a:rPr lang="en-US" dirty="0" err="1">
                <a:solidFill>
                  <a:schemeClr val="bg1">
                    <a:lumMod val="95000"/>
                    <a:lumOff val="5000"/>
                  </a:schemeClr>
                </a:solidFill>
                <a:latin typeface="Century Gothic" panose="020B0502020202020204" pitchFamily="34" charset="0"/>
                <a:cs typeface="Times New Roman"/>
              </a:rPr>
              <a:t>sn</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olacaktır</a:t>
            </a:r>
            <a:r>
              <a:rPr lang="en-US" dirty="0">
                <a:solidFill>
                  <a:schemeClr val="bg1">
                    <a:lumMod val="95000"/>
                    <a:lumOff val="5000"/>
                  </a:schemeClr>
                </a:solidFill>
                <a:latin typeface="Century Gothic" panose="020B0502020202020204" pitchFamily="34" charset="0"/>
                <a:cs typeface="Times New Roman"/>
              </a:rPr>
              <a:t>.</a:t>
            </a:r>
          </a:p>
          <a:p>
            <a:pPr marL="372110" marR="7620" indent="-360045" algn="just">
              <a:lnSpc>
                <a:spcPct val="150000"/>
              </a:lnSpc>
              <a:spcBef>
                <a:spcPts val="25"/>
              </a:spcBef>
              <a:buFont typeface="Wingdings"/>
              <a:buChar char=""/>
              <a:tabLst>
                <a:tab pos="372745" algn="l"/>
              </a:tabLst>
            </a:pPr>
            <a:r>
              <a:rPr lang="en-US" dirty="0" err="1">
                <a:solidFill>
                  <a:schemeClr val="bg1">
                    <a:lumMod val="95000"/>
                    <a:lumOff val="5000"/>
                  </a:schemeClr>
                </a:solidFill>
                <a:latin typeface="Century Gothic" panose="020B0502020202020204" pitchFamily="34" charset="0"/>
                <a:cs typeface="Times New Roman"/>
              </a:rPr>
              <a:t>Sözcükler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kısa</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anlaşılabilir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ve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okunaklı</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olmalıdır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Süslü</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ve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dekoratif</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yazılar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yerine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okunaklı</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yazı</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karakterleri</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tercih</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edilmelidir</a:t>
            </a:r>
            <a:r>
              <a:rPr lang="en-US" dirty="0">
                <a:solidFill>
                  <a:schemeClr val="bg1">
                    <a:lumMod val="95000"/>
                    <a:lumOff val="5000"/>
                  </a:schemeClr>
                </a:solidFill>
                <a:latin typeface="Century Gothic" panose="020B0502020202020204" pitchFamily="34" charset="0"/>
                <a:cs typeface="Times New Roman"/>
              </a:rPr>
              <a:t>.</a:t>
            </a:r>
          </a:p>
          <a:p>
            <a:pPr marL="372110" marR="8890" indent="-360045" algn="just">
              <a:lnSpc>
                <a:spcPct val="150000"/>
              </a:lnSpc>
              <a:buFont typeface="Wingdings"/>
              <a:buChar char=""/>
              <a:tabLst>
                <a:tab pos="372745" algn="l"/>
              </a:tabLst>
            </a:pPr>
            <a:r>
              <a:rPr lang="en-US" dirty="0" err="1">
                <a:solidFill>
                  <a:schemeClr val="bg1">
                    <a:lumMod val="95000"/>
                    <a:lumOff val="5000"/>
                  </a:schemeClr>
                </a:solidFill>
                <a:latin typeface="Century Gothic" panose="020B0502020202020204" pitchFamily="34" charset="0"/>
                <a:cs typeface="Times New Roman"/>
              </a:rPr>
              <a:t>Görsel</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düzenlemesi</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çarpıcı</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basit</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ve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yalın</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olmalıdır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Afişte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detaylar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kısa</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süreli</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bir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bakışta</a:t>
            </a:r>
            <a:r>
              <a:rPr lang="en-US" dirty="0">
                <a:solidFill>
                  <a:schemeClr val="bg1">
                    <a:lumMod val="95000"/>
                    <a:lumOff val="5000"/>
                  </a:schemeClr>
                </a:solidFill>
                <a:latin typeface="Century Gothic" panose="020B0502020202020204" pitchFamily="34" charset="0"/>
                <a:cs typeface="Times New Roman"/>
              </a:rPr>
              <a:t> bile </a:t>
            </a:r>
            <a:r>
              <a:rPr lang="en-US" dirty="0" err="1">
                <a:solidFill>
                  <a:schemeClr val="bg1">
                    <a:lumMod val="95000"/>
                    <a:lumOff val="5000"/>
                  </a:schemeClr>
                </a:solidFill>
                <a:latin typeface="Century Gothic" panose="020B0502020202020204" pitchFamily="34" charset="0"/>
                <a:cs typeface="Times New Roman"/>
              </a:rPr>
              <a:t>anlaşılacak</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kadar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düzenli</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olmalıdır</a:t>
            </a:r>
            <a:r>
              <a:rPr lang="en-US" dirty="0">
                <a:solidFill>
                  <a:schemeClr val="bg1">
                    <a:lumMod val="95000"/>
                    <a:lumOff val="5000"/>
                  </a:schemeClr>
                </a:solidFill>
                <a:latin typeface="Century Gothic" panose="020B0502020202020204" pitchFamily="34" charset="0"/>
                <a:cs typeface="Times New Roman"/>
              </a:rPr>
              <a:t>. Bu </a:t>
            </a:r>
            <a:r>
              <a:rPr lang="en-US" dirty="0" err="1">
                <a:solidFill>
                  <a:schemeClr val="bg1">
                    <a:lumMod val="95000"/>
                    <a:lumOff val="5000"/>
                  </a:schemeClr>
                </a:solidFill>
                <a:latin typeface="Century Gothic" panose="020B0502020202020204" pitchFamily="34" charset="0"/>
                <a:cs typeface="Times New Roman"/>
              </a:rPr>
              <a:t>sebeple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tasarımın</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temeli</a:t>
            </a:r>
            <a:endParaRPr lang="en-US" dirty="0">
              <a:solidFill>
                <a:schemeClr val="bg1">
                  <a:lumMod val="95000"/>
                  <a:lumOff val="5000"/>
                </a:schemeClr>
              </a:solidFill>
              <a:latin typeface="Century Gothic" panose="020B0502020202020204" pitchFamily="34" charset="0"/>
              <a:cs typeface="Times New Roman"/>
            </a:endParaRPr>
          </a:p>
          <a:p>
            <a:pPr marL="372110" marR="9525" algn="just">
              <a:lnSpc>
                <a:spcPct val="150000"/>
              </a:lnSpc>
              <a:spcBef>
                <a:spcPts val="15"/>
              </a:spcBef>
            </a:pPr>
            <a:r>
              <a:rPr lang="en-US" dirty="0" err="1">
                <a:solidFill>
                  <a:schemeClr val="bg1">
                    <a:lumMod val="95000"/>
                    <a:lumOff val="5000"/>
                  </a:schemeClr>
                </a:solidFill>
                <a:latin typeface="Century Gothic" panose="020B0502020202020204" pitchFamily="34" charset="0"/>
                <a:cs typeface="Times New Roman"/>
              </a:rPr>
              <a:t>olan</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düşüncenin</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fotoğraf</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illüstrasyon</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veya</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tipografi</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ile</a:t>
            </a:r>
            <a:r>
              <a:rPr lang="en-US" dirty="0">
                <a:solidFill>
                  <a:schemeClr val="bg1">
                    <a:lumMod val="95000"/>
                    <a:lumOff val="5000"/>
                  </a:schemeClr>
                </a:solidFill>
                <a:latin typeface="Century Gothic" panose="020B0502020202020204" pitchFamily="34" charset="0"/>
                <a:cs typeface="Times New Roman"/>
              </a:rPr>
              <a:t> mi </a:t>
            </a:r>
            <a:r>
              <a:rPr lang="en-US" dirty="0" err="1">
                <a:solidFill>
                  <a:schemeClr val="bg1">
                    <a:lumMod val="95000"/>
                    <a:lumOff val="5000"/>
                  </a:schemeClr>
                </a:solidFill>
                <a:latin typeface="Century Gothic" panose="020B0502020202020204" pitchFamily="34" charset="0"/>
                <a:cs typeface="Times New Roman"/>
              </a:rPr>
              <a:t>daha</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etkili</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bir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biçimde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vurgulanacağı</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araştırılmalı</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esprili</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dramatik</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ya</a:t>
            </a:r>
            <a:r>
              <a:rPr lang="en-US" dirty="0">
                <a:solidFill>
                  <a:schemeClr val="bg1">
                    <a:lumMod val="95000"/>
                    <a:lumOff val="5000"/>
                  </a:schemeClr>
                </a:solidFill>
                <a:latin typeface="Century Gothic" panose="020B0502020202020204" pitchFamily="34" charset="0"/>
                <a:cs typeface="Times New Roman"/>
              </a:rPr>
              <a:t> da </a:t>
            </a:r>
            <a:r>
              <a:rPr lang="en-US" dirty="0" err="1">
                <a:solidFill>
                  <a:schemeClr val="bg1">
                    <a:lumMod val="95000"/>
                    <a:lumOff val="5000"/>
                  </a:schemeClr>
                </a:solidFill>
                <a:latin typeface="Century Gothic" panose="020B0502020202020204" pitchFamily="34" charset="0"/>
                <a:cs typeface="Times New Roman"/>
              </a:rPr>
              <a:t>düşsel</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imajlardan</a:t>
            </a:r>
            <a:endParaRPr lang="en-US" dirty="0">
              <a:solidFill>
                <a:schemeClr val="bg1">
                  <a:lumMod val="95000"/>
                  <a:lumOff val="5000"/>
                </a:schemeClr>
              </a:solidFill>
              <a:latin typeface="Century Gothic" panose="020B0502020202020204" pitchFamily="34" charset="0"/>
              <a:cs typeface="Times New Roman"/>
            </a:endParaRPr>
          </a:p>
          <a:p>
            <a:pPr marL="372110" marR="6985" algn="just">
              <a:lnSpc>
                <a:spcPct val="150000"/>
              </a:lnSpc>
              <a:spcBef>
                <a:spcPts val="15"/>
              </a:spcBef>
            </a:pPr>
            <a:r>
              <a:rPr lang="en-US" dirty="0" err="1">
                <a:solidFill>
                  <a:schemeClr val="bg1">
                    <a:lumMod val="95000"/>
                    <a:lumOff val="5000"/>
                  </a:schemeClr>
                </a:solidFill>
                <a:latin typeface="Century Gothic" panose="020B0502020202020204" pitchFamily="34" charset="0"/>
                <a:cs typeface="Times New Roman"/>
              </a:rPr>
              <a:t>hangisinin</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anlatımı</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daha</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güçlendirdiği</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belirlenmelidir</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Böylelikle</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etki</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artırılmış</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olur</a:t>
            </a:r>
            <a:r>
              <a:rPr lang="en-US" dirty="0">
                <a:solidFill>
                  <a:schemeClr val="bg1">
                    <a:lumMod val="95000"/>
                    <a:lumOff val="5000"/>
                  </a:schemeClr>
                </a:solidFill>
                <a:latin typeface="Century Gothic" panose="020B0502020202020204" pitchFamily="34" charset="0"/>
                <a:cs typeface="Times New Roman"/>
              </a:rPr>
              <a:t>.</a:t>
            </a:r>
          </a:p>
        </p:txBody>
      </p:sp>
    </p:spTree>
    <p:extLst>
      <p:ext uri="{BB962C8B-B14F-4D97-AF65-F5344CB8AC3E}">
        <p14:creationId xmlns:p14="http://schemas.microsoft.com/office/powerpoint/2010/main" val="292827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19" name="object 6">
            <a:extLst>
              <a:ext uri="{FF2B5EF4-FFF2-40B4-BE49-F238E27FC236}">
                <a16:creationId xmlns:a16="http://schemas.microsoft.com/office/drawing/2014/main" id="{41053651-ADFE-6143-88E5-A23768618945}"/>
              </a:ext>
            </a:extLst>
          </p:cNvPr>
          <p:cNvSpPr txBox="1"/>
          <p:nvPr/>
        </p:nvSpPr>
        <p:spPr>
          <a:xfrm>
            <a:off x="6996689" y="6353353"/>
            <a:ext cx="3815939" cy="166071"/>
          </a:xfrm>
          <a:prstGeom prst="rect">
            <a:avLst/>
          </a:prstGeom>
        </p:spPr>
        <p:txBody>
          <a:bodyPr vert="horz" wrap="square" lIns="0" tIns="12065" rIns="0" bIns="0" rtlCol="0">
            <a:spAutoFit/>
          </a:bodyPr>
          <a:lstStyle/>
          <a:p>
            <a:pPr marL="12700" algn="ctr">
              <a:lnSpc>
                <a:spcPct val="100000"/>
              </a:lnSpc>
              <a:spcBef>
                <a:spcPts val="95"/>
              </a:spcBef>
            </a:pPr>
            <a:r>
              <a:rPr lang="tr-TR" sz="1000" b="1" spc="-5" dirty="0">
                <a:solidFill>
                  <a:schemeClr val="bg1">
                    <a:lumMod val="95000"/>
                    <a:lumOff val="5000"/>
                  </a:schemeClr>
                </a:solidFill>
                <a:latin typeface="Times New Roman"/>
                <a:cs typeface="Times New Roman"/>
              </a:rPr>
              <a:t>Afiş</a:t>
            </a:r>
            <a:endParaRPr lang="tr-TR" sz="1000" dirty="0">
              <a:solidFill>
                <a:schemeClr val="bg1">
                  <a:lumMod val="95000"/>
                  <a:lumOff val="5000"/>
                </a:schemeClr>
              </a:solidFill>
              <a:latin typeface="Times New Roman"/>
              <a:cs typeface="Times New Roman"/>
            </a:endParaRPr>
          </a:p>
        </p:txBody>
      </p:sp>
      <p:sp>
        <p:nvSpPr>
          <p:cNvPr id="21" name="object 6">
            <a:extLst>
              <a:ext uri="{FF2B5EF4-FFF2-40B4-BE49-F238E27FC236}">
                <a16:creationId xmlns:a16="http://schemas.microsoft.com/office/drawing/2014/main" id="{BF61DE54-1B06-334D-99E8-4CCCC5907F56}"/>
              </a:ext>
            </a:extLst>
          </p:cNvPr>
          <p:cNvSpPr txBox="1"/>
          <p:nvPr/>
        </p:nvSpPr>
        <p:spPr>
          <a:xfrm>
            <a:off x="852616" y="6353353"/>
            <a:ext cx="4636498" cy="166073"/>
          </a:xfrm>
          <a:prstGeom prst="rect">
            <a:avLst/>
          </a:prstGeom>
        </p:spPr>
        <p:txBody>
          <a:bodyPr vert="horz" wrap="square" lIns="0" tIns="12065" rIns="0" bIns="0" rtlCol="0">
            <a:spAutoFit/>
          </a:bodyPr>
          <a:lstStyle/>
          <a:p>
            <a:pPr marL="12700" algn="ctr">
              <a:lnSpc>
                <a:spcPct val="100000"/>
              </a:lnSpc>
              <a:spcBef>
                <a:spcPts val="95"/>
              </a:spcBef>
            </a:pPr>
            <a:r>
              <a:rPr lang="tr-TR" sz="1000" b="1" spc="-5" dirty="0">
                <a:solidFill>
                  <a:schemeClr val="bg1">
                    <a:lumMod val="95000"/>
                    <a:lumOff val="5000"/>
                  </a:schemeClr>
                </a:solidFill>
                <a:latin typeface="Times New Roman"/>
                <a:cs typeface="Times New Roman"/>
              </a:rPr>
              <a:t>Afiş</a:t>
            </a:r>
            <a:endParaRPr sz="1000" dirty="0">
              <a:solidFill>
                <a:schemeClr val="bg1">
                  <a:lumMod val="95000"/>
                  <a:lumOff val="5000"/>
                </a:schemeClr>
              </a:solidFill>
              <a:latin typeface="Times New Roman"/>
              <a:cs typeface="Times New Roman"/>
            </a:endParaRPr>
          </a:p>
        </p:txBody>
      </p:sp>
      <p:sp>
        <p:nvSpPr>
          <p:cNvPr id="8" name="object 3">
            <a:extLst>
              <a:ext uri="{FF2B5EF4-FFF2-40B4-BE49-F238E27FC236}">
                <a16:creationId xmlns:a16="http://schemas.microsoft.com/office/drawing/2014/main" id="{A8F6AAE3-4FE7-9C4E-A58A-07796433796A}"/>
              </a:ext>
            </a:extLst>
          </p:cNvPr>
          <p:cNvSpPr/>
          <p:nvPr/>
        </p:nvSpPr>
        <p:spPr>
          <a:xfrm>
            <a:off x="852616" y="650017"/>
            <a:ext cx="4636498" cy="5557965"/>
          </a:xfrm>
          <a:prstGeom prst="rect">
            <a:avLst/>
          </a:prstGeom>
          <a:blipFill>
            <a:blip r:embed="rId3" cstate="print"/>
            <a:stretch>
              <a:fillRect/>
            </a:stretch>
          </a:blipFill>
        </p:spPr>
        <p:txBody>
          <a:bodyPr wrap="square" lIns="0" tIns="0" rIns="0" bIns="0" rtlCol="0"/>
          <a:lstStyle/>
          <a:p>
            <a:endParaRPr/>
          </a:p>
        </p:txBody>
      </p:sp>
      <p:grpSp>
        <p:nvGrpSpPr>
          <p:cNvPr id="9" name="object 4">
            <a:extLst>
              <a:ext uri="{FF2B5EF4-FFF2-40B4-BE49-F238E27FC236}">
                <a16:creationId xmlns:a16="http://schemas.microsoft.com/office/drawing/2014/main" id="{885A7A66-D2C9-8740-8789-5B77906264A9}"/>
              </a:ext>
            </a:extLst>
          </p:cNvPr>
          <p:cNvGrpSpPr/>
          <p:nvPr/>
        </p:nvGrpSpPr>
        <p:grpSpPr>
          <a:xfrm>
            <a:off x="6984062" y="650017"/>
            <a:ext cx="3848319" cy="5557964"/>
            <a:chOff x="3882516" y="3444875"/>
            <a:chExt cx="1509395" cy="2179955"/>
          </a:xfrm>
        </p:grpSpPr>
        <p:sp>
          <p:nvSpPr>
            <p:cNvPr id="10" name="object 5">
              <a:extLst>
                <a:ext uri="{FF2B5EF4-FFF2-40B4-BE49-F238E27FC236}">
                  <a16:creationId xmlns:a16="http://schemas.microsoft.com/office/drawing/2014/main" id="{290C77C1-CC38-E345-8CA1-C8640FEA991A}"/>
                </a:ext>
              </a:extLst>
            </p:cNvPr>
            <p:cNvSpPr/>
            <p:nvPr/>
          </p:nvSpPr>
          <p:spPr>
            <a:xfrm>
              <a:off x="3887469" y="3450590"/>
              <a:ext cx="1496695" cy="2166619"/>
            </a:xfrm>
            <a:prstGeom prst="rect">
              <a:avLst/>
            </a:prstGeom>
            <a:blipFill>
              <a:blip r:embed="rId4" cstate="print"/>
              <a:stretch>
                <a:fillRect/>
              </a:stretch>
            </a:blipFill>
          </p:spPr>
          <p:txBody>
            <a:bodyPr wrap="square" lIns="0" tIns="0" rIns="0" bIns="0" rtlCol="0"/>
            <a:lstStyle/>
            <a:p>
              <a:endParaRPr/>
            </a:p>
          </p:txBody>
        </p:sp>
        <p:sp>
          <p:nvSpPr>
            <p:cNvPr id="11" name="object 6">
              <a:extLst>
                <a:ext uri="{FF2B5EF4-FFF2-40B4-BE49-F238E27FC236}">
                  <a16:creationId xmlns:a16="http://schemas.microsoft.com/office/drawing/2014/main" id="{359E0796-EA5E-C843-8FDD-80BD2BA16F2B}"/>
                </a:ext>
              </a:extLst>
            </p:cNvPr>
            <p:cNvSpPr/>
            <p:nvPr/>
          </p:nvSpPr>
          <p:spPr>
            <a:xfrm>
              <a:off x="3882517" y="3444887"/>
              <a:ext cx="1509395" cy="2179955"/>
            </a:xfrm>
            <a:custGeom>
              <a:avLst/>
              <a:gdLst/>
              <a:ahLst/>
              <a:cxnLst/>
              <a:rect l="l" t="t" r="r" b="b"/>
              <a:pathLst>
                <a:path w="1509395" h="2179954">
                  <a:moveTo>
                    <a:pt x="1502918" y="0"/>
                  </a:moveTo>
                  <a:lnTo>
                    <a:pt x="6096" y="0"/>
                  </a:lnTo>
                  <a:lnTo>
                    <a:pt x="0" y="0"/>
                  </a:lnTo>
                  <a:lnTo>
                    <a:pt x="0" y="2179561"/>
                  </a:lnTo>
                  <a:lnTo>
                    <a:pt x="6096" y="2179561"/>
                  </a:lnTo>
                  <a:lnTo>
                    <a:pt x="1502918" y="2179561"/>
                  </a:lnTo>
                  <a:lnTo>
                    <a:pt x="1502918" y="2173465"/>
                  </a:lnTo>
                  <a:lnTo>
                    <a:pt x="6096" y="2173465"/>
                  </a:lnTo>
                  <a:lnTo>
                    <a:pt x="6096" y="6083"/>
                  </a:lnTo>
                  <a:lnTo>
                    <a:pt x="1502918" y="6083"/>
                  </a:lnTo>
                  <a:lnTo>
                    <a:pt x="1502918" y="0"/>
                  </a:lnTo>
                  <a:close/>
                </a:path>
                <a:path w="1509395" h="2179954">
                  <a:moveTo>
                    <a:pt x="1509141" y="0"/>
                  </a:moveTo>
                  <a:lnTo>
                    <a:pt x="1503045" y="0"/>
                  </a:lnTo>
                  <a:lnTo>
                    <a:pt x="1503045" y="2179561"/>
                  </a:lnTo>
                  <a:lnTo>
                    <a:pt x="1509141" y="2179561"/>
                  </a:lnTo>
                  <a:lnTo>
                    <a:pt x="1509141" y="0"/>
                  </a:lnTo>
                  <a:close/>
                </a:path>
              </a:pathLst>
            </a:custGeom>
            <a:solidFill>
              <a:srgbClr val="000000"/>
            </a:solidFill>
          </p:spPr>
          <p:txBody>
            <a:bodyPr wrap="square" lIns="0" tIns="0" rIns="0" bIns="0" rtlCol="0"/>
            <a:lstStyle/>
            <a:p>
              <a:endParaRPr/>
            </a:p>
          </p:txBody>
        </p:sp>
      </p:grpSp>
    </p:spTree>
    <p:extLst>
      <p:ext uri="{BB962C8B-B14F-4D97-AF65-F5344CB8AC3E}">
        <p14:creationId xmlns:p14="http://schemas.microsoft.com/office/powerpoint/2010/main" val="2506508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898954" y="1802935"/>
            <a:ext cx="10641228" cy="2898870"/>
          </a:xfrm>
          <a:prstGeom prst="rect">
            <a:avLst/>
          </a:prstGeom>
        </p:spPr>
        <p:txBody>
          <a:bodyPr vert="horz" wrap="square" lIns="0" tIns="20320" rIns="0" bIns="0" rtlCol="0">
            <a:spAutoFit/>
          </a:bodyPr>
          <a:lstStyle/>
          <a:p>
            <a:pPr marL="372110" marR="7620" indent="-360045">
              <a:lnSpc>
                <a:spcPct val="150000"/>
              </a:lnSpc>
              <a:spcBef>
                <a:spcPts val="615"/>
              </a:spcBef>
              <a:buFont typeface="Wingdings"/>
              <a:buChar char=""/>
              <a:tabLst>
                <a:tab pos="372110" algn="l"/>
                <a:tab pos="372745" algn="l"/>
              </a:tabLst>
            </a:pPr>
            <a:r>
              <a:rPr lang="en-US" spc="-5" dirty="0" err="1">
                <a:solidFill>
                  <a:schemeClr val="bg1">
                    <a:lumMod val="95000"/>
                    <a:lumOff val="5000"/>
                  </a:schemeClr>
                </a:solidFill>
                <a:latin typeface="Century Gothic" panose="020B0502020202020204" pitchFamily="34" charset="0"/>
                <a:cs typeface="Times New Roman"/>
              </a:rPr>
              <a:t>Kullanılan</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imge</a:t>
            </a:r>
            <a:r>
              <a:rPr lang="en-US" spc="-10"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tek</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olmalı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birden</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çok</a:t>
            </a:r>
            <a:r>
              <a:rPr lang="en-US"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imge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kullanılmamalıdır</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Dikkat</a:t>
            </a:r>
            <a:r>
              <a:rPr lang="en-US" spc="-10"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tek</a:t>
            </a:r>
            <a:r>
              <a:rPr lang="en-US"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bir</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yere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verilmeli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konu</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dağıtılmamalıdır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a:p>
            <a:pPr marL="372110" marR="5080" indent="-360045">
              <a:lnSpc>
                <a:spcPct val="150000"/>
              </a:lnSpc>
              <a:spcBef>
                <a:spcPts val="10"/>
              </a:spcBef>
              <a:buFont typeface="Wingdings"/>
              <a:buChar char=""/>
              <a:tabLst>
                <a:tab pos="372110" algn="l"/>
                <a:tab pos="372745" algn="l"/>
              </a:tabLst>
            </a:pPr>
            <a:r>
              <a:rPr lang="en-US" spc="-5" dirty="0" err="1">
                <a:solidFill>
                  <a:schemeClr val="bg1">
                    <a:lumMod val="95000"/>
                    <a:lumOff val="5000"/>
                  </a:schemeClr>
                </a:solidFill>
                <a:latin typeface="Century Gothic" panose="020B0502020202020204" pitchFamily="34" charset="0"/>
                <a:cs typeface="Times New Roman"/>
              </a:rPr>
              <a:t>Etkili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slogan </a:t>
            </a:r>
            <a:r>
              <a:rPr lang="en-US" spc="-5" dirty="0" err="1">
                <a:solidFill>
                  <a:schemeClr val="bg1">
                    <a:lumMod val="95000"/>
                    <a:lumOff val="5000"/>
                  </a:schemeClr>
                </a:solidFill>
                <a:latin typeface="Century Gothic" panose="020B0502020202020204" pitchFamily="34" charset="0"/>
                <a:cs typeface="Times New Roman"/>
              </a:rPr>
              <a:t>kullanılmalıdır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Tasarımın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parçası</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olacak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şekilde</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düzenlenen</a:t>
            </a:r>
            <a:r>
              <a:rPr lang="en-US"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tipografik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karakterlerden</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oluşan</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metinler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okumak</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için</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değil</a:t>
            </a:r>
            <a:r>
              <a:rPr lang="en-US" spc="30" dirty="0">
                <a:solidFill>
                  <a:schemeClr val="bg1">
                    <a:lumMod val="95000"/>
                    <a:lumOff val="5000"/>
                  </a:schemeClr>
                </a:solidFill>
                <a:latin typeface="Century Gothic" panose="020B0502020202020204" pitchFamily="34" charset="0"/>
                <a:cs typeface="Times New Roman"/>
              </a:rPr>
              <a:t> </a:t>
            </a:r>
            <a:r>
              <a:rPr lang="en-US" dirty="0">
                <a:solidFill>
                  <a:schemeClr val="bg1">
                    <a:lumMod val="95000"/>
                    <a:lumOff val="5000"/>
                  </a:schemeClr>
                </a:solidFill>
                <a:latin typeface="Century Gothic" panose="020B0502020202020204" pitchFamily="34" charset="0"/>
                <a:cs typeface="Times New Roman"/>
              </a:rPr>
              <a:t>fark</a:t>
            </a:r>
          </a:p>
          <a:p>
            <a:pPr marL="372110">
              <a:lnSpc>
                <a:spcPct val="150000"/>
              </a:lnSpc>
            </a:pPr>
            <a:r>
              <a:rPr lang="en-US" spc="-5" dirty="0" err="1">
                <a:solidFill>
                  <a:schemeClr val="bg1">
                    <a:lumMod val="95000"/>
                    <a:lumOff val="5000"/>
                  </a:schemeClr>
                </a:solidFill>
                <a:latin typeface="Century Gothic" panose="020B0502020202020204" pitchFamily="34" charset="0"/>
                <a:cs typeface="Times New Roman"/>
              </a:rPr>
              <a:t>edilmek</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için</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tasarlanmalıdır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a:p>
            <a:pPr marL="372110" marR="5080" indent="-360045">
              <a:lnSpc>
                <a:spcPct val="150000"/>
              </a:lnSpc>
              <a:spcBef>
                <a:spcPts val="70"/>
              </a:spcBef>
              <a:buFont typeface="Wingdings"/>
              <a:buChar char=""/>
              <a:tabLst>
                <a:tab pos="372110" algn="l"/>
                <a:tab pos="372745" algn="l"/>
              </a:tabLst>
            </a:pPr>
            <a:r>
              <a:rPr lang="en-US" spc="-5" dirty="0" err="1">
                <a:solidFill>
                  <a:schemeClr val="bg1">
                    <a:lumMod val="95000"/>
                    <a:lumOff val="5000"/>
                  </a:schemeClr>
                </a:solidFill>
                <a:latin typeface="Century Gothic" panose="020B0502020202020204" pitchFamily="34" charset="0"/>
                <a:cs typeface="Times New Roman"/>
              </a:rPr>
              <a:t>Renkler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geniş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yüzeyler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halinde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kullanılmalı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parlak</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canlı</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renkler</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tercih</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edilmeli</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ve</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renkler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arasında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güçlü</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kontrastlar</a:t>
            </a:r>
            <a:r>
              <a:rPr lang="en-US" spc="4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oluşturulmalıdır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p:txBody>
      </p:sp>
    </p:spTree>
    <p:extLst>
      <p:ext uri="{BB962C8B-B14F-4D97-AF65-F5344CB8AC3E}">
        <p14:creationId xmlns:p14="http://schemas.microsoft.com/office/powerpoint/2010/main" val="1381498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19" name="object 6">
            <a:extLst>
              <a:ext uri="{FF2B5EF4-FFF2-40B4-BE49-F238E27FC236}">
                <a16:creationId xmlns:a16="http://schemas.microsoft.com/office/drawing/2014/main" id="{41053651-ADFE-6143-88E5-A23768618945}"/>
              </a:ext>
            </a:extLst>
          </p:cNvPr>
          <p:cNvSpPr txBox="1"/>
          <p:nvPr/>
        </p:nvSpPr>
        <p:spPr>
          <a:xfrm>
            <a:off x="7158236" y="6357304"/>
            <a:ext cx="3815939" cy="166071"/>
          </a:xfrm>
          <a:prstGeom prst="rect">
            <a:avLst/>
          </a:prstGeom>
        </p:spPr>
        <p:txBody>
          <a:bodyPr vert="horz" wrap="square" lIns="0" tIns="12065" rIns="0" bIns="0" rtlCol="0">
            <a:spAutoFit/>
          </a:bodyPr>
          <a:lstStyle/>
          <a:p>
            <a:pPr marL="12700" algn="ctr">
              <a:lnSpc>
                <a:spcPct val="100000"/>
              </a:lnSpc>
              <a:spcBef>
                <a:spcPts val="95"/>
              </a:spcBef>
            </a:pPr>
            <a:r>
              <a:rPr lang="tr-TR" sz="1000" b="1" spc="-5" dirty="0">
                <a:solidFill>
                  <a:schemeClr val="bg1">
                    <a:lumMod val="95000"/>
                    <a:lumOff val="5000"/>
                  </a:schemeClr>
                </a:solidFill>
                <a:latin typeface="Times New Roman"/>
                <a:cs typeface="Times New Roman"/>
              </a:rPr>
              <a:t>Afiş</a:t>
            </a:r>
            <a:endParaRPr lang="tr-TR" sz="1000" dirty="0">
              <a:solidFill>
                <a:schemeClr val="bg1">
                  <a:lumMod val="95000"/>
                  <a:lumOff val="5000"/>
                </a:schemeClr>
              </a:solidFill>
              <a:latin typeface="Times New Roman"/>
              <a:cs typeface="Times New Roman"/>
            </a:endParaRPr>
          </a:p>
        </p:txBody>
      </p:sp>
      <p:sp>
        <p:nvSpPr>
          <p:cNvPr id="21" name="object 6">
            <a:extLst>
              <a:ext uri="{FF2B5EF4-FFF2-40B4-BE49-F238E27FC236}">
                <a16:creationId xmlns:a16="http://schemas.microsoft.com/office/drawing/2014/main" id="{BF61DE54-1B06-334D-99E8-4CCCC5907F56}"/>
              </a:ext>
            </a:extLst>
          </p:cNvPr>
          <p:cNvSpPr txBox="1"/>
          <p:nvPr/>
        </p:nvSpPr>
        <p:spPr>
          <a:xfrm>
            <a:off x="976185" y="6353353"/>
            <a:ext cx="4127156" cy="166071"/>
          </a:xfrm>
          <a:prstGeom prst="rect">
            <a:avLst/>
          </a:prstGeom>
        </p:spPr>
        <p:txBody>
          <a:bodyPr vert="horz" wrap="square" lIns="0" tIns="12065" rIns="0" bIns="0" rtlCol="0">
            <a:spAutoFit/>
          </a:bodyPr>
          <a:lstStyle/>
          <a:p>
            <a:pPr marL="12700" algn="ctr">
              <a:lnSpc>
                <a:spcPct val="100000"/>
              </a:lnSpc>
              <a:spcBef>
                <a:spcPts val="95"/>
              </a:spcBef>
            </a:pPr>
            <a:r>
              <a:rPr lang="tr-TR" sz="1000" b="1" spc="-5" dirty="0">
                <a:solidFill>
                  <a:schemeClr val="bg1">
                    <a:lumMod val="95000"/>
                    <a:lumOff val="5000"/>
                  </a:schemeClr>
                </a:solidFill>
                <a:latin typeface="Times New Roman"/>
                <a:cs typeface="Times New Roman"/>
              </a:rPr>
              <a:t>Afiş</a:t>
            </a:r>
            <a:endParaRPr sz="1000" dirty="0">
              <a:solidFill>
                <a:schemeClr val="bg1">
                  <a:lumMod val="95000"/>
                  <a:lumOff val="5000"/>
                </a:schemeClr>
              </a:solidFill>
              <a:latin typeface="Times New Roman"/>
              <a:cs typeface="Times New Roman"/>
            </a:endParaRPr>
          </a:p>
        </p:txBody>
      </p:sp>
      <p:sp>
        <p:nvSpPr>
          <p:cNvPr id="12" name="object 2">
            <a:extLst>
              <a:ext uri="{FF2B5EF4-FFF2-40B4-BE49-F238E27FC236}">
                <a16:creationId xmlns:a16="http://schemas.microsoft.com/office/drawing/2014/main" id="{0A435FA2-ECDA-3F4B-8DC8-D8E429FFC46E}"/>
              </a:ext>
            </a:extLst>
          </p:cNvPr>
          <p:cNvSpPr/>
          <p:nvPr/>
        </p:nvSpPr>
        <p:spPr>
          <a:xfrm>
            <a:off x="976185" y="483399"/>
            <a:ext cx="4127156" cy="5746552"/>
          </a:xfrm>
          <a:prstGeom prst="rect">
            <a:avLst/>
          </a:prstGeom>
          <a:blipFill>
            <a:blip r:embed="rId3" cstate="print"/>
            <a:stretch>
              <a:fillRect/>
            </a:stretch>
          </a:blipFill>
        </p:spPr>
        <p:txBody>
          <a:bodyPr wrap="square" lIns="0" tIns="0" rIns="0" bIns="0" rtlCol="0"/>
          <a:lstStyle/>
          <a:p>
            <a:endParaRPr/>
          </a:p>
        </p:txBody>
      </p:sp>
      <p:grpSp>
        <p:nvGrpSpPr>
          <p:cNvPr id="13" name="object 3">
            <a:extLst>
              <a:ext uri="{FF2B5EF4-FFF2-40B4-BE49-F238E27FC236}">
                <a16:creationId xmlns:a16="http://schemas.microsoft.com/office/drawing/2014/main" id="{4413E7E2-327E-3643-B49F-B0D937446A9C}"/>
              </a:ext>
            </a:extLst>
          </p:cNvPr>
          <p:cNvGrpSpPr/>
          <p:nvPr/>
        </p:nvGrpSpPr>
        <p:grpSpPr>
          <a:xfrm>
            <a:off x="6665341" y="483399"/>
            <a:ext cx="4801730" cy="5751770"/>
            <a:chOff x="3464940" y="1467866"/>
            <a:chExt cx="1893570" cy="2268220"/>
          </a:xfrm>
        </p:grpSpPr>
        <p:sp>
          <p:nvSpPr>
            <p:cNvPr id="14" name="object 4">
              <a:extLst>
                <a:ext uri="{FF2B5EF4-FFF2-40B4-BE49-F238E27FC236}">
                  <a16:creationId xmlns:a16="http://schemas.microsoft.com/office/drawing/2014/main" id="{2A54FC72-4B69-BA40-B0B3-1C1CE93E182A}"/>
                </a:ext>
              </a:extLst>
            </p:cNvPr>
            <p:cNvSpPr/>
            <p:nvPr/>
          </p:nvSpPr>
          <p:spPr>
            <a:xfrm>
              <a:off x="3470274" y="1473835"/>
              <a:ext cx="1861470" cy="2255520"/>
            </a:xfrm>
            <a:prstGeom prst="rect">
              <a:avLst/>
            </a:prstGeom>
            <a:blipFill>
              <a:blip r:embed="rId4" cstate="print"/>
              <a:stretch>
                <a:fillRect/>
              </a:stretch>
            </a:blipFill>
          </p:spPr>
          <p:txBody>
            <a:bodyPr wrap="square" lIns="0" tIns="0" rIns="0" bIns="0" rtlCol="0"/>
            <a:lstStyle/>
            <a:p>
              <a:endParaRPr/>
            </a:p>
          </p:txBody>
        </p:sp>
        <p:sp>
          <p:nvSpPr>
            <p:cNvPr id="15" name="object 5">
              <a:extLst>
                <a:ext uri="{FF2B5EF4-FFF2-40B4-BE49-F238E27FC236}">
                  <a16:creationId xmlns:a16="http://schemas.microsoft.com/office/drawing/2014/main" id="{D6A0EBE0-EE43-AA4F-9C57-E07553028C32}"/>
                </a:ext>
              </a:extLst>
            </p:cNvPr>
            <p:cNvSpPr/>
            <p:nvPr/>
          </p:nvSpPr>
          <p:spPr>
            <a:xfrm>
              <a:off x="3464940" y="1467865"/>
              <a:ext cx="1893570" cy="2268220"/>
            </a:xfrm>
            <a:custGeom>
              <a:avLst/>
              <a:gdLst/>
              <a:ahLst/>
              <a:cxnLst/>
              <a:rect l="l" t="t" r="r" b="b"/>
              <a:pathLst>
                <a:path w="1893570" h="2268220">
                  <a:moveTo>
                    <a:pt x="1886953" y="2261997"/>
                  </a:moveTo>
                  <a:lnTo>
                    <a:pt x="6096" y="2261997"/>
                  </a:lnTo>
                  <a:lnTo>
                    <a:pt x="6096" y="6235"/>
                  </a:lnTo>
                  <a:lnTo>
                    <a:pt x="0" y="6235"/>
                  </a:lnTo>
                  <a:lnTo>
                    <a:pt x="0" y="2268093"/>
                  </a:lnTo>
                  <a:lnTo>
                    <a:pt x="6096" y="2268093"/>
                  </a:lnTo>
                  <a:lnTo>
                    <a:pt x="1886953" y="2268093"/>
                  </a:lnTo>
                  <a:lnTo>
                    <a:pt x="1886953" y="2261997"/>
                  </a:lnTo>
                  <a:close/>
                </a:path>
                <a:path w="1893570" h="2268220">
                  <a:moveTo>
                    <a:pt x="1886953" y="0"/>
                  </a:moveTo>
                  <a:lnTo>
                    <a:pt x="6096" y="0"/>
                  </a:lnTo>
                  <a:lnTo>
                    <a:pt x="0" y="0"/>
                  </a:lnTo>
                  <a:lnTo>
                    <a:pt x="0" y="6096"/>
                  </a:lnTo>
                  <a:lnTo>
                    <a:pt x="6096" y="6096"/>
                  </a:lnTo>
                  <a:lnTo>
                    <a:pt x="1886953" y="6096"/>
                  </a:lnTo>
                  <a:lnTo>
                    <a:pt x="1886953" y="0"/>
                  </a:lnTo>
                  <a:close/>
                </a:path>
                <a:path w="1893570" h="2268220">
                  <a:moveTo>
                    <a:pt x="1893176" y="6235"/>
                  </a:moveTo>
                  <a:lnTo>
                    <a:pt x="1887080" y="6235"/>
                  </a:lnTo>
                  <a:lnTo>
                    <a:pt x="1887080" y="2268093"/>
                  </a:lnTo>
                  <a:lnTo>
                    <a:pt x="1893176" y="2268093"/>
                  </a:lnTo>
                  <a:lnTo>
                    <a:pt x="1893176" y="6235"/>
                  </a:lnTo>
                  <a:close/>
                </a:path>
                <a:path w="1893570" h="2268220">
                  <a:moveTo>
                    <a:pt x="1893176" y="0"/>
                  </a:moveTo>
                  <a:lnTo>
                    <a:pt x="1887093" y="0"/>
                  </a:lnTo>
                  <a:lnTo>
                    <a:pt x="1887093" y="6096"/>
                  </a:lnTo>
                  <a:lnTo>
                    <a:pt x="1893176" y="6096"/>
                  </a:lnTo>
                  <a:lnTo>
                    <a:pt x="1893176" y="0"/>
                  </a:lnTo>
                  <a:close/>
                </a:path>
              </a:pathLst>
            </a:custGeom>
            <a:solidFill>
              <a:srgbClr val="000000"/>
            </a:solidFill>
          </p:spPr>
          <p:txBody>
            <a:bodyPr wrap="square" lIns="0" tIns="0" rIns="0" bIns="0" rtlCol="0"/>
            <a:lstStyle/>
            <a:p>
              <a:endParaRPr/>
            </a:p>
          </p:txBody>
        </p:sp>
      </p:grpSp>
    </p:spTree>
    <p:extLst>
      <p:ext uri="{BB962C8B-B14F-4D97-AF65-F5344CB8AC3E}">
        <p14:creationId xmlns:p14="http://schemas.microsoft.com/office/powerpoint/2010/main" val="2318695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911310" y="270698"/>
            <a:ext cx="9987349" cy="1519519"/>
          </a:xfrm>
          <a:prstGeom prst="rect">
            <a:avLst/>
          </a:prstGeom>
        </p:spPr>
        <p:txBody>
          <a:bodyPr vert="horz" wrap="square" lIns="0" tIns="20320" rIns="0" bIns="0" rtlCol="0">
            <a:spAutoFit/>
          </a:bodyPr>
          <a:lstStyle/>
          <a:p>
            <a:pPr marL="12700">
              <a:lnSpc>
                <a:spcPct val="150000"/>
              </a:lnSpc>
              <a:spcBef>
                <a:spcPts val="105"/>
              </a:spcBef>
            </a:pPr>
            <a:r>
              <a:rPr lang="en-US" sz="2400" spc="-5" dirty="0">
                <a:solidFill>
                  <a:schemeClr val="bg1">
                    <a:lumMod val="95000"/>
                    <a:lumOff val="5000"/>
                  </a:schemeClr>
                </a:solidFill>
                <a:latin typeface="Century Gothic" panose="020B0502020202020204" pitchFamily="34" charset="0"/>
                <a:cs typeface="Times New Roman"/>
              </a:rPr>
              <a:t>	</a:t>
            </a:r>
            <a:r>
              <a:rPr lang="en-US" sz="2400" spc="-5" dirty="0" err="1">
                <a:solidFill>
                  <a:schemeClr val="bg1">
                    <a:lumMod val="95000"/>
                    <a:lumOff val="5000"/>
                  </a:schemeClr>
                </a:solidFill>
                <a:latin typeface="Century Gothic" panose="020B0502020202020204" pitchFamily="34" charset="0"/>
                <a:cs typeface="Times New Roman"/>
              </a:rPr>
              <a:t>Afiş</a:t>
            </a:r>
            <a:r>
              <a:rPr lang="en-US" sz="2400" spc="-5" dirty="0">
                <a:solidFill>
                  <a:schemeClr val="bg1">
                    <a:lumMod val="95000"/>
                    <a:lumOff val="5000"/>
                  </a:schemeClr>
                </a:solidFill>
                <a:latin typeface="Century Gothic" panose="020B0502020202020204" pitchFamily="34" charset="0"/>
                <a:cs typeface="Times New Roman"/>
              </a:rPr>
              <a:t> </a:t>
            </a:r>
            <a:r>
              <a:rPr lang="en-US" sz="2400" spc="-5" dirty="0" err="1">
                <a:solidFill>
                  <a:schemeClr val="bg1">
                    <a:lumMod val="95000"/>
                    <a:lumOff val="5000"/>
                  </a:schemeClr>
                </a:solidFill>
                <a:latin typeface="Century Gothic" panose="020B0502020202020204" pitchFamily="34" charset="0"/>
                <a:cs typeface="Times New Roman"/>
              </a:rPr>
              <a:t>Tasarımında</a:t>
            </a:r>
            <a:r>
              <a:rPr lang="en-US" sz="2400" spc="-5" dirty="0">
                <a:solidFill>
                  <a:schemeClr val="bg1">
                    <a:lumMod val="95000"/>
                    <a:lumOff val="5000"/>
                  </a:schemeClr>
                </a:solidFill>
                <a:latin typeface="Century Gothic" panose="020B0502020202020204" pitchFamily="34" charset="0"/>
                <a:cs typeface="Times New Roman"/>
              </a:rPr>
              <a:t> </a:t>
            </a:r>
            <a:r>
              <a:rPr lang="en-US" sz="2400" spc="-5" dirty="0" err="1">
                <a:solidFill>
                  <a:schemeClr val="bg1">
                    <a:lumMod val="95000"/>
                    <a:lumOff val="5000"/>
                  </a:schemeClr>
                </a:solidFill>
                <a:latin typeface="Century Gothic" panose="020B0502020202020204" pitchFamily="34" charset="0"/>
                <a:cs typeface="Times New Roman"/>
              </a:rPr>
              <a:t>Kullanılan</a:t>
            </a:r>
            <a:r>
              <a:rPr lang="en-US" sz="2400" spc="15" dirty="0">
                <a:solidFill>
                  <a:schemeClr val="bg1">
                    <a:lumMod val="95000"/>
                    <a:lumOff val="5000"/>
                  </a:schemeClr>
                </a:solidFill>
                <a:latin typeface="Century Gothic" panose="020B0502020202020204" pitchFamily="34" charset="0"/>
                <a:cs typeface="Times New Roman"/>
              </a:rPr>
              <a:t> </a:t>
            </a:r>
            <a:r>
              <a:rPr lang="en-US" sz="2400" spc="-5" dirty="0" err="1">
                <a:solidFill>
                  <a:schemeClr val="bg1">
                    <a:lumMod val="95000"/>
                    <a:lumOff val="5000"/>
                  </a:schemeClr>
                </a:solidFill>
                <a:latin typeface="Century Gothic" panose="020B0502020202020204" pitchFamily="34" charset="0"/>
                <a:cs typeface="Times New Roman"/>
              </a:rPr>
              <a:t>Görseller</a:t>
            </a:r>
            <a:endParaRPr lang="en-US" sz="2400" dirty="0">
              <a:solidFill>
                <a:schemeClr val="bg1">
                  <a:lumMod val="95000"/>
                  <a:lumOff val="5000"/>
                </a:schemeClr>
              </a:solidFill>
              <a:latin typeface="Century Gothic" panose="020B0502020202020204" pitchFamily="34" charset="0"/>
              <a:cs typeface="Times New Roman"/>
            </a:endParaRPr>
          </a:p>
          <a:p>
            <a:pPr marL="12700" marR="5080" indent="359410">
              <a:lnSpc>
                <a:spcPct val="150000"/>
              </a:lnSpc>
              <a:spcBef>
                <a:spcPts val="1270"/>
              </a:spcBef>
            </a:pPr>
            <a:r>
              <a:rPr lang="en-US" spc="-5" dirty="0" err="1">
                <a:solidFill>
                  <a:schemeClr val="bg1">
                    <a:lumMod val="95000"/>
                    <a:lumOff val="5000"/>
                  </a:schemeClr>
                </a:solidFill>
                <a:latin typeface="Century Gothic" panose="020B0502020202020204" pitchFamily="34" charset="0"/>
                <a:cs typeface="Times New Roman"/>
              </a:rPr>
              <a:t>Grafik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sanatların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bütün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alanlarında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olduğu</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gibi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tasarımında</a:t>
            </a:r>
            <a:r>
              <a:rPr lang="en-US" spc="-5" dirty="0">
                <a:solidFill>
                  <a:schemeClr val="bg1">
                    <a:lumMod val="95000"/>
                    <a:lumOff val="5000"/>
                  </a:schemeClr>
                </a:solidFill>
                <a:latin typeface="Century Gothic" panose="020B0502020202020204" pitchFamily="34" charset="0"/>
                <a:cs typeface="Times New Roman"/>
              </a:rPr>
              <a:t> </a:t>
            </a:r>
            <a:r>
              <a:rPr lang="en-US" spc="-10" dirty="0">
                <a:solidFill>
                  <a:schemeClr val="bg1">
                    <a:lumMod val="95000"/>
                    <a:lumOff val="5000"/>
                  </a:schemeClr>
                </a:solidFill>
                <a:latin typeface="Century Gothic" panose="020B0502020202020204" pitchFamily="34" charset="0"/>
                <a:cs typeface="Times New Roman"/>
              </a:rPr>
              <a:t>da </a:t>
            </a:r>
            <a:r>
              <a:rPr lang="en-US" dirty="0" err="1">
                <a:solidFill>
                  <a:schemeClr val="bg1">
                    <a:lumMod val="95000"/>
                    <a:lumOff val="5000"/>
                  </a:schemeClr>
                </a:solidFill>
                <a:latin typeface="Century Gothic" panose="020B0502020202020204" pitchFamily="34" charset="0"/>
                <a:cs typeface="Times New Roman"/>
              </a:rPr>
              <a:t>birçok</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teknik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kullanılmaktadır</a:t>
            </a:r>
            <a:r>
              <a:rPr lang="en-US" spc="-5" dirty="0">
                <a:solidFill>
                  <a:schemeClr val="bg1">
                    <a:lumMod val="95000"/>
                    <a:lumOff val="5000"/>
                  </a:schemeClr>
                </a:solidFill>
                <a:latin typeface="Century Gothic" panose="020B0502020202020204" pitchFamily="34" charset="0"/>
                <a:cs typeface="Times New Roman"/>
              </a:rPr>
              <a:t>. </a:t>
            </a:r>
            <a:r>
              <a:rPr lang="en-US" spc="-10" dirty="0" err="1">
                <a:solidFill>
                  <a:schemeClr val="bg1">
                    <a:lumMod val="95000"/>
                    <a:lumOff val="5000"/>
                  </a:schemeClr>
                </a:solidFill>
                <a:latin typeface="Century Gothic" panose="020B0502020202020204" pitchFamily="34" charset="0"/>
                <a:cs typeface="Times New Roman"/>
              </a:rPr>
              <a:t>Baskı</a:t>
            </a:r>
            <a:r>
              <a:rPr lang="en-US" spc="-1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resim</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illüstrasyon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teknikleri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fotoğraf</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tasarımında</a:t>
            </a:r>
            <a:r>
              <a:rPr lang="en-US" spc="19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kullanılabilir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p:txBody>
      </p:sp>
      <p:sp>
        <p:nvSpPr>
          <p:cNvPr id="3" name="object 9">
            <a:extLst>
              <a:ext uri="{FF2B5EF4-FFF2-40B4-BE49-F238E27FC236}">
                <a16:creationId xmlns:a16="http://schemas.microsoft.com/office/drawing/2014/main" id="{F27A1478-B522-6445-A989-ABA5F7F51AC7}"/>
              </a:ext>
            </a:extLst>
          </p:cNvPr>
          <p:cNvSpPr/>
          <p:nvPr/>
        </p:nvSpPr>
        <p:spPr>
          <a:xfrm>
            <a:off x="911310" y="2109005"/>
            <a:ext cx="2919284" cy="4299373"/>
          </a:xfrm>
          <a:prstGeom prst="rect">
            <a:avLst/>
          </a:prstGeom>
          <a:blipFill>
            <a:blip r:embed="rId3" cstate="print"/>
            <a:stretch>
              <a:fillRect/>
            </a:stretch>
          </a:blipFill>
        </p:spPr>
        <p:txBody>
          <a:bodyPr wrap="square" lIns="0" tIns="0" rIns="0" bIns="0" rtlCol="0"/>
          <a:lstStyle/>
          <a:p>
            <a:endParaRPr/>
          </a:p>
        </p:txBody>
      </p:sp>
      <p:sp>
        <p:nvSpPr>
          <p:cNvPr id="4" name="object 10">
            <a:extLst>
              <a:ext uri="{FF2B5EF4-FFF2-40B4-BE49-F238E27FC236}">
                <a16:creationId xmlns:a16="http://schemas.microsoft.com/office/drawing/2014/main" id="{F1E95465-7F9B-054F-B629-DE531A526B4A}"/>
              </a:ext>
            </a:extLst>
          </p:cNvPr>
          <p:cNvSpPr/>
          <p:nvPr/>
        </p:nvSpPr>
        <p:spPr>
          <a:xfrm>
            <a:off x="7979375" y="2109005"/>
            <a:ext cx="2919284" cy="4270070"/>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2495822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842832" y="406622"/>
            <a:ext cx="10698378" cy="1629805"/>
          </a:xfrm>
          <a:prstGeom prst="rect">
            <a:avLst/>
          </a:prstGeom>
        </p:spPr>
        <p:txBody>
          <a:bodyPr vert="horz" wrap="square" lIns="0" tIns="20320" rIns="0" bIns="0" rtlCol="0">
            <a:spAutoFit/>
          </a:bodyPr>
          <a:lstStyle/>
          <a:p>
            <a:pPr marL="12700" marR="5080" indent="359410" algn="just">
              <a:lnSpc>
                <a:spcPct val="150000"/>
              </a:lnSpc>
              <a:spcBef>
                <a:spcPts val="565"/>
              </a:spcBef>
            </a:pPr>
            <a:r>
              <a:rPr lang="en-US" spc="-5" dirty="0" err="1">
                <a:solidFill>
                  <a:schemeClr val="bg1">
                    <a:lumMod val="95000"/>
                    <a:lumOff val="5000"/>
                  </a:schemeClr>
                </a:solidFill>
                <a:latin typeface="Century Gothic" panose="020B0502020202020204" pitchFamily="34" charset="0"/>
                <a:cs typeface="Times New Roman"/>
              </a:rPr>
              <a:t>Fotoğraf</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yalın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şekilde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olarak</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kullanılabileceği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gibi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çeşitli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laboratuvar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teknikleriyle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fotoğrafın</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üzerinde</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sanatsal</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düzenlemeler</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yapılarak</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tasarımında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kullanılabilir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a:p>
            <a:pPr marL="12700" marR="8255" indent="359410" algn="just">
              <a:lnSpc>
                <a:spcPct val="150000"/>
              </a:lnSpc>
            </a:pPr>
            <a:r>
              <a:rPr lang="en-US" spc="-5" dirty="0" err="1">
                <a:solidFill>
                  <a:schemeClr val="bg1">
                    <a:lumMod val="95000"/>
                    <a:lumOff val="5000"/>
                  </a:schemeClr>
                </a:solidFill>
                <a:latin typeface="Century Gothic" panose="020B0502020202020204" pitchFamily="34" charset="0"/>
                <a:cs typeface="Times New Roman"/>
              </a:rPr>
              <a:t>Fotoğraf</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tekniğinde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afişle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ilgili</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eskizler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yapıldıktan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sonra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afişin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boyutlarından</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birer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santim</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daha</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büyük</a:t>
            </a:r>
            <a:r>
              <a:rPr lang="en-US" spc="-5" dirty="0">
                <a:solidFill>
                  <a:schemeClr val="bg1">
                    <a:lumMod val="95000"/>
                    <a:lumOff val="5000"/>
                  </a:schemeClr>
                </a:solidFill>
                <a:latin typeface="Century Gothic" panose="020B0502020202020204" pitchFamily="34" charset="0"/>
                <a:cs typeface="Times New Roman"/>
              </a:rPr>
              <a:t> </a:t>
            </a:r>
            <a:r>
              <a:rPr lang="en-US" dirty="0" err="1">
                <a:solidFill>
                  <a:schemeClr val="bg1">
                    <a:lumMod val="95000"/>
                    <a:lumOff val="5000"/>
                  </a:schemeClr>
                </a:solidFill>
                <a:latin typeface="Century Gothic" panose="020B0502020202020204" pitchFamily="34" charset="0"/>
                <a:cs typeface="Times New Roman"/>
              </a:rPr>
              <a:t>olarak</a:t>
            </a:r>
            <a:r>
              <a:rPr lang="en-US"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fotoğraf</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hazırlanır</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Daha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sonra</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fotoğraf</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üzerine</a:t>
            </a:r>
            <a:r>
              <a:rPr lang="en-US" spc="-5"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yazı</a:t>
            </a:r>
            <a:r>
              <a:rPr lang="en-US" spc="100" dirty="0">
                <a:solidFill>
                  <a:schemeClr val="bg1">
                    <a:lumMod val="95000"/>
                    <a:lumOff val="5000"/>
                  </a:schemeClr>
                </a:solidFill>
                <a:latin typeface="Century Gothic" panose="020B0502020202020204" pitchFamily="34" charset="0"/>
                <a:cs typeface="Times New Roman"/>
              </a:rPr>
              <a:t> </a:t>
            </a:r>
            <a:r>
              <a:rPr lang="en-US" spc="-5" dirty="0" err="1">
                <a:solidFill>
                  <a:schemeClr val="bg1">
                    <a:lumMod val="95000"/>
                    <a:lumOff val="5000"/>
                  </a:schemeClr>
                </a:solidFill>
                <a:latin typeface="Century Gothic" panose="020B0502020202020204" pitchFamily="34" charset="0"/>
                <a:cs typeface="Times New Roman"/>
              </a:rPr>
              <a:t>yerleştirilir</a:t>
            </a:r>
            <a:r>
              <a:rPr lang="en-US" spc="-5" dirty="0">
                <a:solidFill>
                  <a:schemeClr val="bg1">
                    <a:lumMod val="95000"/>
                    <a:lumOff val="5000"/>
                  </a:schemeClr>
                </a:solidFill>
                <a:latin typeface="Century Gothic" panose="020B0502020202020204" pitchFamily="34" charset="0"/>
                <a:cs typeface="Times New Roman"/>
              </a:rPr>
              <a:t>.</a:t>
            </a:r>
            <a:endParaRPr lang="en-US" dirty="0">
              <a:solidFill>
                <a:schemeClr val="bg1">
                  <a:lumMod val="95000"/>
                  <a:lumOff val="5000"/>
                </a:schemeClr>
              </a:solidFill>
              <a:latin typeface="Century Gothic" panose="020B0502020202020204" pitchFamily="34" charset="0"/>
              <a:cs typeface="Times New Roman"/>
            </a:endParaRPr>
          </a:p>
        </p:txBody>
      </p:sp>
      <p:sp>
        <p:nvSpPr>
          <p:cNvPr id="5" name="object 2">
            <a:extLst>
              <a:ext uri="{FF2B5EF4-FFF2-40B4-BE49-F238E27FC236}">
                <a16:creationId xmlns:a16="http://schemas.microsoft.com/office/drawing/2014/main" id="{DD3CE2BF-B5EB-6A43-AB4F-51BFD6CF76FC}"/>
              </a:ext>
            </a:extLst>
          </p:cNvPr>
          <p:cNvSpPr/>
          <p:nvPr/>
        </p:nvSpPr>
        <p:spPr>
          <a:xfrm>
            <a:off x="1571881" y="2342222"/>
            <a:ext cx="3024833" cy="4175067"/>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1DE8DFEE-67E7-374E-A6E5-DDA6CEF58709}"/>
              </a:ext>
            </a:extLst>
          </p:cNvPr>
          <p:cNvSpPr/>
          <p:nvPr/>
        </p:nvSpPr>
        <p:spPr>
          <a:xfrm>
            <a:off x="7883611" y="2342221"/>
            <a:ext cx="2996724" cy="4175067"/>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8277635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E1CD785A-7A94-544D-8E37-3C93CE0C24D2}"/>
              </a:ext>
            </a:extLst>
          </p:cNvPr>
          <p:cNvSpPr/>
          <p:nvPr/>
        </p:nvSpPr>
        <p:spPr>
          <a:xfrm>
            <a:off x="867546" y="537347"/>
            <a:ext cx="3946842" cy="5888167"/>
          </a:xfrm>
          <a:prstGeom prst="rect">
            <a:avLst/>
          </a:prstGeom>
          <a:blipFill>
            <a:blip r:embed="rId3" cstate="print"/>
            <a:stretch>
              <a:fillRect/>
            </a:stretch>
          </a:blipFill>
        </p:spPr>
        <p:txBody>
          <a:bodyPr wrap="square" lIns="0" tIns="0" rIns="0" bIns="0" rtlCol="0"/>
          <a:lstStyle/>
          <a:p>
            <a:endParaRPr/>
          </a:p>
        </p:txBody>
      </p:sp>
      <p:sp>
        <p:nvSpPr>
          <p:cNvPr id="2" name="Rectangle 1">
            <a:extLst>
              <a:ext uri="{FF2B5EF4-FFF2-40B4-BE49-F238E27FC236}">
                <a16:creationId xmlns:a16="http://schemas.microsoft.com/office/drawing/2014/main" id="{93021B45-5226-204E-A1DB-DD447408F2AD}"/>
              </a:ext>
            </a:extLst>
          </p:cNvPr>
          <p:cNvSpPr/>
          <p:nvPr/>
        </p:nvSpPr>
        <p:spPr>
          <a:xfrm>
            <a:off x="7084177" y="533382"/>
            <a:ext cx="4240277" cy="588816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grpSp>
        <p:nvGrpSpPr>
          <p:cNvPr id="11" name="object 6">
            <a:extLst>
              <a:ext uri="{FF2B5EF4-FFF2-40B4-BE49-F238E27FC236}">
                <a16:creationId xmlns:a16="http://schemas.microsoft.com/office/drawing/2014/main" id="{DC95EBE0-A7ED-5843-A003-0D0B84A24169}"/>
              </a:ext>
            </a:extLst>
          </p:cNvPr>
          <p:cNvGrpSpPr/>
          <p:nvPr/>
        </p:nvGrpSpPr>
        <p:grpSpPr>
          <a:xfrm>
            <a:off x="7084177" y="533382"/>
            <a:ext cx="4254547" cy="5888167"/>
            <a:chOff x="3560953" y="5025516"/>
            <a:chExt cx="1893570" cy="2620645"/>
          </a:xfrm>
        </p:grpSpPr>
        <p:sp>
          <p:nvSpPr>
            <p:cNvPr id="12" name="object 7">
              <a:extLst>
                <a:ext uri="{FF2B5EF4-FFF2-40B4-BE49-F238E27FC236}">
                  <a16:creationId xmlns:a16="http://schemas.microsoft.com/office/drawing/2014/main" id="{C975855F-321C-A844-BC3A-73E874882073}"/>
                </a:ext>
              </a:extLst>
            </p:cNvPr>
            <p:cNvSpPr/>
            <p:nvPr/>
          </p:nvSpPr>
          <p:spPr>
            <a:xfrm>
              <a:off x="3567303" y="5080512"/>
              <a:ext cx="1880869" cy="2200739"/>
            </a:xfrm>
            <a:prstGeom prst="rect">
              <a:avLst/>
            </a:prstGeom>
            <a:blipFill>
              <a:blip r:embed="rId4" cstate="print"/>
              <a:stretch>
                <a:fillRect/>
              </a:stretch>
            </a:blipFill>
            <a:ln>
              <a:noFill/>
            </a:ln>
          </p:spPr>
          <p:txBody>
            <a:bodyPr wrap="square" lIns="0" tIns="0" rIns="0" bIns="0" rtlCol="0"/>
            <a:lstStyle/>
            <a:p>
              <a:endParaRPr dirty="0"/>
            </a:p>
          </p:txBody>
        </p:sp>
        <p:sp>
          <p:nvSpPr>
            <p:cNvPr id="13" name="object 8">
              <a:extLst>
                <a:ext uri="{FF2B5EF4-FFF2-40B4-BE49-F238E27FC236}">
                  <a16:creationId xmlns:a16="http://schemas.microsoft.com/office/drawing/2014/main" id="{2F66082A-11E0-784A-B0E9-FC2EFCE75DF9}"/>
                </a:ext>
              </a:extLst>
            </p:cNvPr>
            <p:cNvSpPr/>
            <p:nvPr/>
          </p:nvSpPr>
          <p:spPr>
            <a:xfrm>
              <a:off x="3560953" y="5025516"/>
              <a:ext cx="1893570" cy="2620645"/>
            </a:xfrm>
            <a:custGeom>
              <a:avLst/>
              <a:gdLst/>
              <a:ahLst/>
              <a:cxnLst/>
              <a:rect l="l" t="t" r="r" b="b"/>
              <a:pathLst>
                <a:path w="1893570" h="2620645">
                  <a:moveTo>
                    <a:pt x="6096" y="6223"/>
                  </a:moveTo>
                  <a:lnTo>
                    <a:pt x="0" y="6223"/>
                  </a:lnTo>
                  <a:lnTo>
                    <a:pt x="0" y="2614041"/>
                  </a:lnTo>
                  <a:lnTo>
                    <a:pt x="6096" y="2614041"/>
                  </a:lnTo>
                  <a:lnTo>
                    <a:pt x="6096" y="6223"/>
                  </a:lnTo>
                  <a:close/>
                </a:path>
                <a:path w="1893570" h="2620645">
                  <a:moveTo>
                    <a:pt x="1886966" y="2614053"/>
                  </a:moveTo>
                  <a:lnTo>
                    <a:pt x="6096" y="2614053"/>
                  </a:lnTo>
                  <a:lnTo>
                    <a:pt x="0" y="2614053"/>
                  </a:lnTo>
                  <a:lnTo>
                    <a:pt x="0" y="2620137"/>
                  </a:lnTo>
                  <a:lnTo>
                    <a:pt x="6096" y="2620137"/>
                  </a:lnTo>
                  <a:lnTo>
                    <a:pt x="1886966" y="2620137"/>
                  </a:lnTo>
                  <a:lnTo>
                    <a:pt x="1886966" y="2614053"/>
                  </a:lnTo>
                  <a:close/>
                </a:path>
                <a:path w="1893570" h="2620645">
                  <a:moveTo>
                    <a:pt x="1886966" y="0"/>
                  </a:moveTo>
                  <a:lnTo>
                    <a:pt x="6096" y="0"/>
                  </a:lnTo>
                  <a:lnTo>
                    <a:pt x="0" y="0"/>
                  </a:lnTo>
                  <a:lnTo>
                    <a:pt x="0" y="6096"/>
                  </a:lnTo>
                  <a:lnTo>
                    <a:pt x="6096" y="6096"/>
                  </a:lnTo>
                  <a:lnTo>
                    <a:pt x="1886966" y="6096"/>
                  </a:lnTo>
                  <a:lnTo>
                    <a:pt x="1886966" y="0"/>
                  </a:lnTo>
                  <a:close/>
                </a:path>
                <a:path w="1893570" h="2620645">
                  <a:moveTo>
                    <a:pt x="1893176" y="2614053"/>
                  </a:moveTo>
                  <a:lnTo>
                    <a:pt x="1887093" y="2614053"/>
                  </a:lnTo>
                  <a:lnTo>
                    <a:pt x="1887093" y="2620137"/>
                  </a:lnTo>
                  <a:lnTo>
                    <a:pt x="1893176" y="2620137"/>
                  </a:lnTo>
                  <a:lnTo>
                    <a:pt x="1893176" y="2614053"/>
                  </a:lnTo>
                  <a:close/>
                </a:path>
                <a:path w="1893570" h="2620645">
                  <a:moveTo>
                    <a:pt x="1893176" y="6223"/>
                  </a:moveTo>
                  <a:lnTo>
                    <a:pt x="1887093" y="6223"/>
                  </a:lnTo>
                  <a:lnTo>
                    <a:pt x="1887093" y="2614041"/>
                  </a:lnTo>
                  <a:lnTo>
                    <a:pt x="1893176" y="2614041"/>
                  </a:lnTo>
                  <a:lnTo>
                    <a:pt x="1893176" y="6223"/>
                  </a:lnTo>
                  <a:close/>
                </a:path>
                <a:path w="1893570" h="2620645">
                  <a:moveTo>
                    <a:pt x="1893176" y="0"/>
                  </a:moveTo>
                  <a:lnTo>
                    <a:pt x="1887093" y="0"/>
                  </a:lnTo>
                  <a:lnTo>
                    <a:pt x="1887093" y="6096"/>
                  </a:lnTo>
                  <a:lnTo>
                    <a:pt x="1893176" y="6096"/>
                  </a:lnTo>
                  <a:lnTo>
                    <a:pt x="1893176" y="0"/>
                  </a:lnTo>
                  <a:close/>
                </a:path>
              </a:pathLst>
            </a:custGeom>
            <a:solidFill>
              <a:schemeClr val="tx1">
                <a:lumMod val="95000"/>
              </a:schemeClr>
            </a:solidFill>
            <a:ln>
              <a:noFill/>
            </a:ln>
          </p:spPr>
          <p:txBody>
            <a:bodyPr wrap="square" lIns="0" tIns="0" rIns="0" bIns="0" rtlCol="0"/>
            <a:lstStyle/>
            <a:p>
              <a:endParaRPr/>
            </a:p>
          </p:txBody>
        </p:sp>
      </p:grpSp>
    </p:spTree>
    <p:extLst>
      <p:ext uri="{BB962C8B-B14F-4D97-AF65-F5344CB8AC3E}">
        <p14:creationId xmlns:p14="http://schemas.microsoft.com/office/powerpoint/2010/main" val="2876694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3620E2A5-F913-9744-8AB8-B66217385208}"/>
              </a:ext>
            </a:extLst>
          </p:cNvPr>
          <p:cNvSpPr/>
          <p:nvPr/>
        </p:nvSpPr>
        <p:spPr>
          <a:xfrm>
            <a:off x="623463" y="420129"/>
            <a:ext cx="4282170" cy="6039425"/>
          </a:xfrm>
          <a:prstGeom prst="rect">
            <a:avLst/>
          </a:prstGeom>
          <a:blipFill>
            <a:blip r:embed="rId3" cstate="print"/>
            <a:stretch>
              <a:fillRect/>
            </a:stretch>
          </a:blipFill>
        </p:spPr>
        <p:txBody>
          <a:bodyPr wrap="square" lIns="0" tIns="0" rIns="0" bIns="0" rtlCol="0"/>
          <a:lstStyle/>
          <a:p>
            <a:endParaRPr/>
          </a:p>
        </p:txBody>
      </p:sp>
      <p:sp>
        <p:nvSpPr>
          <p:cNvPr id="9" name="object 3">
            <a:extLst>
              <a:ext uri="{FF2B5EF4-FFF2-40B4-BE49-F238E27FC236}">
                <a16:creationId xmlns:a16="http://schemas.microsoft.com/office/drawing/2014/main" id="{DDE50340-C488-184B-AE3E-9A71A248FC9F}"/>
              </a:ext>
            </a:extLst>
          </p:cNvPr>
          <p:cNvSpPr/>
          <p:nvPr/>
        </p:nvSpPr>
        <p:spPr>
          <a:xfrm>
            <a:off x="7164035" y="420128"/>
            <a:ext cx="4282170" cy="6041135"/>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7898193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021B45-5226-204E-A1DB-DD447408F2AD}"/>
              </a:ext>
            </a:extLst>
          </p:cNvPr>
          <p:cNvSpPr/>
          <p:nvPr/>
        </p:nvSpPr>
        <p:spPr>
          <a:xfrm>
            <a:off x="7135726" y="533383"/>
            <a:ext cx="4118926" cy="579123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 name="object 6">
            <a:extLst>
              <a:ext uri="{FF2B5EF4-FFF2-40B4-BE49-F238E27FC236}">
                <a16:creationId xmlns:a16="http://schemas.microsoft.com/office/drawing/2014/main" id="{35233325-06C5-D546-926F-F4FDF1F4E6F2}"/>
              </a:ext>
            </a:extLst>
          </p:cNvPr>
          <p:cNvSpPr/>
          <p:nvPr/>
        </p:nvSpPr>
        <p:spPr>
          <a:xfrm>
            <a:off x="867546" y="533381"/>
            <a:ext cx="4137144" cy="5793277"/>
          </a:xfrm>
          <a:prstGeom prst="rect">
            <a:avLst/>
          </a:prstGeom>
          <a:blipFill>
            <a:blip r:embed="rId3" cstate="print"/>
            <a:stretch>
              <a:fillRect/>
            </a:stretch>
          </a:blipFill>
        </p:spPr>
        <p:txBody>
          <a:bodyPr wrap="square" lIns="0" tIns="0" rIns="0" bIns="0" rtlCol="0"/>
          <a:lstStyle/>
          <a:p>
            <a:endParaRPr/>
          </a:p>
        </p:txBody>
      </p:sp>
      <p:grpSp>
        <p:nvGrpSpPr>
          <p:cNvPr id="7" name="object 7">
            <a:extLst>
              <a:ext uri="{FF2B5EF4-FFF2-40B4-BE49-F238E27FC236}">
                <a16:creationId xmlns:a16="http://schemas.microsoft.com/office/drawing/2014/main" id="{EB48FAC2-BC78-6549-8F1E-EDC907CB4B54}"/>
              </a:ext>
            </a:extLst>
          </p:cNvPr>
          <p:cNvGrpSpPr/>
          <p:nvPr/>
        </p:nvGrpSpPr>
        <p:grpSpPr>
          <a:xfrm>
            <a:off x="7128487" y="533381"/>
            <a:ext cx="4137506" cy="5791237"/>
            <a:chOff x="3650869" y="5153533"/>
            <a:chExt cx="2066925" cy="2893060"/>
          </a:xfrm>
        </p:grpSpPr>
        <p:sp>
          <p:nvSpPr>
            <p:cNvPr id="8" name="object 8">
              <a:extLst>
                <a:ext uri="{FF2B5EF4-FFF2-40B4-BE49-F238E27FC236}">
                  <a16:creationId xmlns:a16="http://schemas.microsoft.com/office/drawing/2014/main" id="{94EB1F4E-3580-5643-9F34-C05682F92DFA}"/>
                </a:ext>
              </a:extLst>
            </p:cNvPr>
            <p:cNvSpPr/>
            <p:nvPr/>
          </p:nvSpPr>
          <p:spPr>
            <a:xfrm>
              <a:off x="3820668" y="5158740"/>
              <a:ext cx="1889887" cy="2880360"/>
            </a:xfrm>
            <a:prstGeom prst="rect">
              <a:avLst/>
            </a:prstGeom>
            <a:blipFill>
              <a:blip r:embed="rId4" cstate="print"/>
              <a:stretch>
                <a:fillRect/>
              </a:stretch>
            </a:blipFill>
          </p:spPr>
          <p:txBody>
            <a:bodyPr wrap="square" lIns="0" tIns="0" rIns="0" bIns="0" rtlCol="0"/>
            <a:lstStyle/>
            <a:p>
              <a:endParaRPr/>
            </a:p>
          </p:txBody>
        </p:sp>
        <p:sp>
          <p:nvSpPr>
            <p:cNvPr id="9" name="object 9">
              <a:extLst>
                <a:ext uri="{FF2B5EF4-FFF2-40B4-BE49-F238E27FC236}">
                  <a16:creationId xmlns:a16="http://schemas.microsoft.com/office/drawing/2014/main" id="{0B0719AA-F2EA-E542-A923-EA7C58DFBDC4}"/>
                </a:ext>
              </a:extLst>
            </p:cNvPr>
            <p:cNvSpPr/>
            <p:nvPr/>
          </p:nvSpPr>
          <p:spPr>
            <a:xfrm>
              <a:off x="3650869" y="5153533"/>
              <a:ext cx="2066925" cy="2893060"/>
            </a:xfrm>
            <a:custGeom>
              <a:avLst/>
              <a:gdLst/>
              <a:ahLst/>
              <a:cxnLst/>
              <a:rect l="l" t="t" r="r" b="b"/>
              <a:pathLst>
                <a:path w="2066925" h="2893059">
                  <a:moveTo>
                    <a:pt x="6083" y="2886849"/>
                  </a:moveTo>
                  <a:lnTo>
                    <a:pt x="0" y="2886849"/>
                  </a:lnTo>
                  <a:lnTo>
                    <a:pt x="0" y="2892933"/>
                  </a:lnTo>
                  <a:lnTo>
                    <a:pt x="6083" y="2892933"/>
                  </a:lnTo>
                  <a:lnTo>
                    <a:pt x="6083" y="2886849"/>
                  </a:lnTo>
                  <a:close/>
                </a:path>
                <a:path w="2066925" h="2893059">
                  <a:moveTo>
                    <a:pt x="6083" y="6223"/>
                  </a:moveTo>
                  <a:lnTo>
                    <a:pt x="0" y="6223"/>
                  </a:lnTo>
                  <a:lnTo>
                    <a:pt x="0" y="2886837"/>
                  </a:lnTo>
                  <a:lnTo>
                    <a:pt x="6083" y="2886837"/>
                  </a:lnTo>
                  <a:lnTo>
                    <a:pt x="6083" y="6223"/>
                  </a:lnTo>
                  <a:close/>
                </a:path>
                <a:path w="2066925" h="2893059">
                  <a:moveTo>
                    <a:pt x="6083" y="0"/>
                  </a:moveTo>
                  <a:lnTo>
                    <a:pt x="0" y="0"/>
                  </a:lnTo>
                  <a:lnTo>
                    <a:pt x="0" y="6096"/>
                  </a:lnTo>
                  <a:lnTo>
                    <a:pt x="6083" y="6096"/>
                  </a:lnTo>
                  <a:lnTo>
                    <a:pt x="6083" y="0"/>
                  </a:lnTo>
                  <a:close/>
                </a:path>
                <a:path w="2066925" h="2893059">
                  <a:moveTo>
                    <a:pt x="2060702" y="2886849"/>
                  </a:moveTo>
                  <a:lnTo>
                    <a:pt x="6096" y="2886849"/>
                  </a:lnTo>
                  <a:lnTo>
                    <a:pt x="6096" y="2892933"/>
                  </a:lnTo>
                  <a:lnTo>
                    <a:pt x="2060702" y="2892933"/>
                  </a:lnTo>
                  <a:lnTo>
                    <a:pt x="2060702" y="2886849"/>
                  </a:lnTo>
                  <a:close/>
                </a:path>
                <a:path w="2066925" h="2893059">
                  <a:moveTo>
                    <a:pt x="2060702" y="0"/>
                  </a:moveTo>
                  <a:lnTo>
                    <a:pt x="6096" y="0"/>
                  </a:lnTo>
                  <a:lnTo>
                    <a:pt x="6096" y="6096"/>
                  </a:lnTo>
                  <a:lnTo>
                    <a:pt x="2060702" y="6096"/>
                  </a:lnTo>
                  <a:lnTo>
                    <a:pt x="2060702" y="0"/>
                  </a:lnTo>
                  <a:close/>
                </a:path>
                <a:path w="2066925" h="2893059">
                  <a:moveTo>
                    <a:pt x="2066925" y="2886849"/>
                  </a:moveTo>
                  <a:lnTo>
                    <a:pt x="2060829" y="2886849"/>
                  </a:lnTo>
                  <a:lnTo>
                    <a:pt x="2060829" y="2892933"/>
                  </a:lnTo>
                  <a:lnTo>
                    <a:pt x="2066925" y="2892933"/>
                  </a:lnTo>
                  <a:lnTo>
                    <a:pt x="2066925" y="2886849"/>
                  </a:lnTo>
                  <a:close/>
                </a:path>
                <a:path w="2066925" h="2893059">
                  <a:moveTo>
                    <a:pt x="2066925" y="6223"/>
                  </a:moveTo>
                  <a:lnTo>
                    <a:pt x="2060829" y="6223"/>
                  </a:lnTo>
                  <a:lnTo>
                    <a:pt x="2060829" y="2886837"/>
                  </a:lnTo>
                  <a:lnTo>
                    <a:pt x="2066925" y="2886837"/>
                  </a:lnTo>
                  <a:lnTo>
                    <a:pt x="2066925" y="6223"/>
                  </a:lnTo>
                  <a:close/>
                </a:path>
                <a:path w="2066925" h="2893059">
                  <a:moveTo>
                    <a:pt x="2066925" y="0"/>
                  </a:moveTo>
                  <a:lnTo>
                    <a:pt x="2060829" y="0"/>
                  </a:lnTo>
                  <a:lnTo>
                    <a:pt x="2060829" y="6096"/>
                  </a:lnTo>
                  <a:lnTo>
                    <a:pt x="2066925" y="6096"/>
                  </a:lnTo>
                  <a:lnTo>
                    <a:pt x="2066925" y="0"/>
                  </a:lnTo>
                  <a:close/>
                </a:path>
              </a:pathLst>
            </a:custGeom>
            <a:solidFill>
              <a:srgbClr val="000000"/>
            </a:solidFill>
          </p:spPr>
          <p:txBody>
            <a:bodyPr wrap="square" lIns="0" tIns="0" rIns="0" bIns="0" rtlCol="0"/>
            <a:lstStyle/>
            <a:p>
              <a:endParaRPr/>
            </a:p>
          </p:txBody>
        </p:sp>
      </p:grpSp>
    </p:spTree>
    <p:extLst>
      <p:ext uri="{BB962C8B-B14F-4D97-AF65-F5344CB8AC3E}">
        <p14:creationId xmlns:p14="http://schemas.microsoft.com/office/powerpoint/2010/main" val="17668990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10" name="object 2">
            <a:extLst>
              <a:ext uri="{FF2B5EF4-FFF2-40B4-BE49-F238E27FC236}">
                <a16:creationId xmlns:a16="http://schemas.microsoft.com/office/drawing/2014/main" id="{53FA97A6-4064-1A48-89A8-B3E577F2F129}"/>
              </a:ext>
            </a:extLst>
          </p:cNvPr>
          <p:cNvSpPr/>
          <p:nvPr/>
        </p:nvSpPr>
        <p:spPr>
          <a:xfrm>
            <a:off x="750817" y="526524"/>
            <a:ext cx="3969464" cy="5752379"/>
          </a:xfrm>
          <a:prstGeom prst="rect">
            <a:avLst/>
          </a:prstGeom>
          <a:blipFill>
            <a:blip r:embed="rId3" cstate="print"/>
            <a:stretch>
              <a:fillRect/>
            </a:stretch>
          </a:blipFill>
        </p:spPr>
        <p:txBody>
          <a:bodyPr wrap="square" lIns="0" tIns="0" rIns="0" bIns="0" rtlCol="0"/>
          <a:lstStyle/>
          <a:p>
            <a:endParaRPr/>
          </a:p>
        </p:txBody>
      </p:sp>
      <p:sp>
        <p:nvSpPr>
          <p:cNvPr id="11" name="object 3">
            <a:extLst>
              <a:ext uri="{FF2B5EF4-FFF2-40B4-BE49-F238E27FC236}">
                <a16:creationId xmlns:a16="http://schemas.microsoft.com/office/drawing/2014/main" id="{43AE8808-0E25-7741-B75D-CE1C481E52F6}"/>
              </a:ext>
            </a:extLst>
          </p:cNvPr>
          <p:cNvSpPr/>
          <p:nvPr/>
        </p:nvSpPr>
        <p:spPr>
          <a:xfrm>
            <a:off x="7171601" y="526524"/>
            <a:ext cx="3854150" cy="5741354"/>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6352609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46811" y="1159853"/>
            <a:ext cx="10698378" cy="4538294"/>
          </a:xfrm>
          <a:prstGeom prst="rect">
            <a:avLst/>
          </a:prstGeom>
        </p:spPr>
        <p:txBody>
          <a:bodyPr vert="horz" wrap="square" lIns="0" tIns="20320" rIns="0" bIns="0" rtlCol="0">
            <a:spAutoFit/>
          </a:bodyPr>
          <a:lstStyle/>
          <a:p>
            <a:pPr marL="12700" marR="8255" indent="359410" algn="just">
              <a:lnSpc>
                <a:spcPct val="150000"/>
              </a:lnSpc>
            </a:pPr>
            <a:r>
              <a:rPr lang="en-US" spc="-5" dirty="0" err="1">
                <a:solidFill>
                  <a:schemeClr val="bg1"/>
                </a:solidFill>
                <a:latin typeface="Century Gothic" panose="020B0502020202020204" pitchFamily="34" charset="0"/>
                <a:cs typeface="Times New Roman"/>
              </a:rPr>
              <a:t>Karışık</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teknikte</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birden</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fazla</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çizim</a:t>
            </a:r>
            <a:r>
              <a:rPr lang="en-US"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ya</a:t>
            </a:r>
            <a:r>
              <a:rPr lang="en-US" spc="-10" dirty="0">
                <a:solidFill>
                  <a:schemeClr val="bg1"/>
                </a:solidFill>
                <a:latin typeface="Century Gothic" panose="020B0502020202020204" pitchFamily="34" charset="0"/>
                <a:cs typeface="Times New Roman"/>
              </a:rPr>
              <a:t> </a:t>
            </a:r>
            <a:r>
              <a:rPr lang="en-US" dirty="0">
                <a:solidFill>
                  <a:schemeClr val="bg1"/>
                </a:solidFill>
                <a:latin typeface="Century Gothic" panose="020B0502020202020204" pitchFamily="34" charset="0"/>
                <a:cs typeface="Times New Roman"/>
              </a:rPr>
              <a:t>da </a:t>
            </a:r>
            <a:r>
              <a:rPr lang="en-US" spc="-5" dirty="0" err="1">
                <a:solidFill>
                  <a:schemeClr val="bg1"/>
                </a:solidFill>
                <a:latin typeface="Century Gothic" panose="020B0502020202020204" pitchFamily="34" charset="0"/>
                <a:cs typeface="Times New Roman"/>
              </a:rPr>
              <a:t>boyama</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tekniği</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uygulanmaktadır</a:t>
            </a:r>
            <a:r>
              <a:rPr lang="en-US" spc="-5"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Eskiz</a:t>
            </a:r>
            <a:r>
              <a:rPr lang="en-US" spc="-10"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aşamasından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sonra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kurşun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kalem</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sulu</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boya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akrilik</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guaş</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püskürtme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gibi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teknikler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arada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uygulanabilir</a:t>
            </a:r>
            <a:r>
              <a:rPr lang="en-US" spc="-5" dirty="0">
                <a:solidFill>
                  <a:schemeClr val="bg1"/>
                </a:solidFill>
                <a:latin typeface="Century Gothic" panose="020B0502020202020204" pitchFamily="34" charset="0"/>
                <a:cs typeface="Times New Roman"/>
              </a:rPr>
              <a:t>. Bu </a:t>
            </a:r>
            <a:r>
              <a:rPr lang="en-US" spc="-5" dirty="0" err="1">
                <a:solidFill>
                  <a:schemeClr val="bg1"/>
                </a:solidFill>
                <a:latin typeface="Century Gothic" panose="020B0502020202020204" pitchFamily="34" charset="0"/>
                <a:cs typeface="Times New Roman"/>
              </a:rPr>
              <a:t>tekniklerin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hepsi</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bir</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arada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uygulanırken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bütünlük</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olmasına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dikkat</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edilmelidir</a:t>
            </a:r>
            <a:r>
              <a:rPr lang="en-US" spc="-5" dirty="0">
                <a:solidFill>
                  <a:schemeClr val="bg1"/>
                </a:solidFill>
                <a:latin typeface="Century Gothic" panose="020B0502020202020204" pitchFamily="34" charset="0"/>
                <a:cs typeface="Times New Roman"/>
              </a:rPr>
              <a:t>. </a:t>
            </a:r>
            <a:r>
              <a:rPr lang="en-US" dirty="0">
                <a:solidFill>
                  <a:schemeClr val="bg1"/>
                </a:solidFill>
                <a:latin typeface="Century Gothic" panose="020B0502020202020204" pitchFamily="34" charset="0"/>
                <a:cs typeface="Times New Roman"/>
              </a:rPr>
              <a:t>Buna </a:t>
            </a:r>
            <a:r>
              <a:rPr lang="en-US" spc="-5" dirty="0" err="1">
                <a:solidFill>
                  <a:schemeClr val="bg1"/>
                </a:solidFill>
                <a:latin typeface="Century Gothic" panose="020B0502020202020204" pitchFamily="34" charset="0"/>
                <a:cs typeface="Times New Roman"/>
              </a:rPr>
              <a:t>uyulmazsa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afişte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bütünlük</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olmaz</a:t>
            </a:r>
            <a:r>
              <a:rPr lang="en-US" spc="-5"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ve</a:t>
            </a:r>
            <a:r>
              <a:rPr lang="en-US" spc="-10"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görsel</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olarak</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başarılı</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bir</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çalışma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gerçekleştirilemez</a:t>
            </a:r>
            <a:r>
              <a:rPr lang="en-US" spc="-5" dirty="0">
                <a:solidFill>
                  <a:schemeClr val="bg1"/>
                </a:solidFill>
                <a:latin typeface="Century Gothic" panose="020B0502020202020204" pitchFamily="34" charset="0"/>
                <a:cs typeface="Times New Roman"/>
              </a:rPr>
              <a:t>.</a:t>
            </a:r>
            <a:endParaRPr lang="en-US" dirty="0">
              <a:solidFill>
                <a:schemeClr val="bg1"/>
              </a:solidFill>
              <a:latin typeface="Century Gothic" panose="020B0502020202020204" pitchFamily="34" charset="0"/>
              <a:cs typeface="Times New Roman"/>
            </a:endParaRPr>
          </a:p>
          <a:p>
            <a:pPr>
              <a:lnSpc>
                <a:spcPct val="150000"/>
              </a:lnSpc>
            </a:pPr>
            <a:endParaRPr lang="en-US" dirty="0">
              <a:solidFill>
                <a:schemeClr val="bg1"/>
              </a:solidFill>
              <a:latin typeface="Century Gothic" panose="020B0502020202020204" pitchFamily="34" charset="0"/>
              <a:cs typeface="Times New Roman"/>
            </a:endParaRPr>
          </a:p>
          <a:p>
            <a:pPr marL="12700" marR="5080" indent="359410" algn="just">
              <a:lnSpc>
                <a:spcPct val="150000"/>
              </a:lnSpc>
            </a:pPr>
            <a:r>
              <a:rPr lang="en-US" spc="-5" dirty="0" err="1">
                <a:solidFill>
                  <a:schemeClr val="bg1"/>
                </a:solidFill>
                <a:latin typeface="Century Gothic" panose="020B0502020202020204" pitchFamily="34" charset="0"/>
                <a:cs typeface="Times New Roman"/>
              </a:rPr>
              <a:t>Bilgisayar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destekli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tasarımda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tasarımcı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istediği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sonucu</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anında</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görebilmesi</a:t>
            </a:r>
            <a:r>
              <a:rPr lang="en-US" spc="-5"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ve</a:t>
            </a:r>
            <a:r>
              <a:rPr lang="en-US" spc="-10"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hata</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yaptığında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geri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dönebilmesi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gibi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avantajlara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sahiptir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Ayrıca</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bu</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teknikte</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çok</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kısa</a:t>
            </a:r>
            <a:r>
              <a:rPr lang="en-US" spc="-5"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bir</a:t>
            </a:r>
            <a:r>
              <a:rPr lang="en-US" spc="10" dirty="0">
                <a:solidFill>
                  <a:schemeClr val="bg1"/>
                </a:solidFill>
                <a:latin typeface="Century Gothic" panose="020B0502020202020204" pitchFamily="34" charset="0"/>
                <a:cs typeface="Times New Roman"/>
              </a:rPr>
              <a:t> </a:t>
            </a:r>
            <a:r>
              <a:rPr lang="en-US" spc="-5" dirty="0">
                <a:solidFill>
                  <a:schemeClr val="bg1"/>
                </a:solidFill>
                <a:latin typeface="Century Gothic" panose="020B0502020202020204" pitchFamily="34" charset="0"/>
                <a:cs typeface="Times New Roman"/>
              </a:rPr>
              <a:t>zaman  </a:t>
            </a:r>
            <a:r>
              <a:rPr lang="en-US" spc="-5" dirty="0" err="1">
                <a:solidFill>
                  <a:schemeClr val="bg1"/>
                </a:solidFill>
                <a:latin typeface="Century Gothic" panose="020B0502020202020204" pitchFamily="34" charset="0"/>
                <a:cs typeface="Times New Roman"/>
              </a:rPr>
              <a:t>diliminde</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çok</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fazla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alternatif</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çalışma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yapma</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olanağını</a:t>
            </a:r>
            <a:r>
              <a:rPr lang="en-US" dirty="0">
                <a:solidFill>
                  <a:schemeClr val="bg1"/>
                </a:solidFill>
                <a:latin typeface="Century Gothic" panose="020B0502020202020204" pitchFamily="34" charset="0"/>
                <a:cs typeface="Times New Roman"/>
              </a:rPr>
              <a:t> </a:t>
            </a:r>
            <a:r>
              <a:rPr lang="en-US" spc="-10" dirty="0">
                <a:solidFill>
                  <a:schemeClr val="bg1"/>
                </a:solidFill>
                <a:latin typeface="Century Gothic" panose="020B0502020202020204" pitchFamily="34" charset="0"/>
                <a:cs typeface="Times New Roman"/>
              </a:rPr>
              <a:t>da </a:t>
            </a:r>
            <a:r>
              <a:rPr lang="en-US" spc="-5" dirty="0" err="1">
                <a:solidFill>
                  <a:schemeClr val="bg1"/>
                </a:solidFill>
                <a:latin typeface="Century Gothic" panose="020B0502020202020204" pitchFamily="34" charset="0"/>
                <a:cs typeface="Times New Roman"/>
              </a:rPr>
              <a:t>bulmaktadır</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Tabi</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burada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unutulmaması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gereken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önemli</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bir</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nokta</a:t>
            </a:r>
            <a:r>
              <a:rPr lang="en-US" spc="-5" dirty="0">
                <a:solidFill>
                  <a:schemeClr val="bg1"/>
                </a:solidFill>
                <a:latin typeface="Century Gothic" panose="020B0502020202020204" pitchFamily="34" charset="0"/>
                <a:cs typeface="Times New Roman"/>
              </a:rPr>
              <a:t> </a:t>
            </a:r>
            <a:r>
              <a:rPr lang="en-US" dirty="0">
                <a:solidFill>
                  <a:schemeClr val="bg1"/>
                </a:solidFill>
                <a:latin typeface="Century Gothic" panose="020B0502020202020204" pitchFamily="34" charset="0"/>
                <a:cs typeface="Times New Roman"/>
              </a:rPr>
              <a:t>da </a:t>
            </a:r>
            <a:r>
              <a:rPr lang="en-US" spc="-5" dirty="0" err="1">
                <a:solidFill>
                  <a:schemeClr val="bg1"/>
                </a:solidFill>
                <a:latin typeface="Century Gothic" panose="020B0502020202020204" pitchFamily="34" charset="0"/>
                <a:cs typeface="Times New Roman"/>
              </a:rPr>
              <a:t>bilgisayarın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araç</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olduğudur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Bilgisayarın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başına</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en</a:t>
            </a:r>
            <a:r>
              <a:rPr lang="en-US" dirty="0">
                <a:solidFill>
                  <a:schemeClr val="bg1"/>
                </a:solidFill>
                <a:latin typeface="Century Gothic" panose="020B0502020202020204" pitchFamily="34" charset="0"/>
                <a:cs typeface="Times New Roman"/>
              </a:rPr>
              <a:t> </a:t>
            </a:r>
            <a:r>
              <a:rPr lang="en-US" spc="-5" dirty="0">
                <a:solidFill>
                  <a:schemeClr val="bg1"/>
                </a:solidFill>
                <a:latin typeface="Century Gothic" panose="020B0502020202020204" pitchFamily="34" charset="0"/>
                <a:cs typeface="Times New Roman"/>
              </a:rPr>
              <a:t>son </a:t>
            </a:r>
            <a:r>
              <a:rPr lang="en-US" spc="-5" dirty="0" err="1">
                <a:solidFill>
                  <a:schemeClr val="bg1"/>
                </a:solidFill>
                <a:latin typeface="Century Gothic" panose="020B0502020202020204" pitchFamily="34" charset="0"/>
                <a:cs typeface="Times New Roman"/>
              </a:rPr>
              <a:t>aşamada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yani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uygulama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aşamasında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geçilmesidir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Tasarım</a:t>
            </a:r>
            <a:r>
              <a:rPr lang="en-US" spc="-5"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ve</a:t>
            </a:r>
            <a:r>
              <a:rPr lang="en-US" spc="-10"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taslak</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aşamalarını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gerçekleştirip</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tasarımla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ilgili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fikri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bulup</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sonra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bilgisayar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aşamasına</a:t>
            </a:r>
            <a:r>
              <a:rPr lang="en-US" spc="15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geçilmelidir</a:t>
            </a:r>
            <a:r>
              <a:rPr lang="en-US" spc="-5" dirty="0">
                <a:solidFill>
                  <a:schemeClr val="bg1"/>
                </a:solidFill>
                <a:latin typeface="Century Gothic" panose="020B0502020202020204" pitchFamily="34" charset="0"/>
                <a:cs typeface="Times New Roman"/>
              </a:rPr>
              <a:t>.</a:t>
            </a:r>
            <a:endParaRPr lang="en-US" dirty="0">
              <a:solidFill>
                <a:schemeClr val="bg1"/>
              </a:solidFill>
              <a:latin typeface="Century Gothic" panose="020B0502020202020204" pitchFamily="34" charset="0"/>
              <a:cs typeface="Times New Roman"/>
            </a:endParaRPr>
          </a:p>
        </p:txBody>
      </p:sp>
    </p:spTree>
    <p:extLst>
      <p:ext uri="{BB962C8B-B14F-4D97-AF65-F5344CB8AC3E}">
        <p14:creationId xmlns:p14="http://schemas.microsoft.com/office/powerpoint/2010/main" val="9585299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46811" y="1159853"/>
            <a:ext cx="10698378" cy="4381841"/>
          </a:xfrm>
          <a:prstGeom prst="rect">
            <a:avLst/>
          </a:prstGeom>
        </p:spPr>
        <p:txBody>
          <a:bodyPr vert="horz" wrap="square" lIns="0" tIns="20320" rIns="0" bIns="0" rtlCol="0">
            <a:spAutoFit/>
          </a:bodyPr>
          <a:lstStyle/>
          <a:p>
            <a:pPr marL="12700">
              <a:lnSpc>
                <a:spcPct val="150000"/>
              </a:lnSpc>
            </a:pPr>
            <a:r>
              <a:rPr lang="en-US" sz="2400" b="1" spc="-5" dirty="0" err="1">
                <a:solidFill>
                  <a:schemeClr val="bg1"/>
                </a:solidFill>
                <a:latin typeface="Century Gothic" panose="020B0502020202020204" pitchFamily="34" charset="0"/>
                <a:cs typeface="Times New Roman"/>
              </a:rPr>
              <a:t>Afişte</a:t>
            </a:r>
            <a:r>
              <a:rPr lang="en-US" sz="2400" b="1" spc="-5" dirty="0">
                <a:solidFill>
                  <a:schemeClr val="bg1"/>
                </a:solidFill>
                <a:latin typeface="Century Gothic" panose="020B0502020202020204" pitchFamily="34" charset="0"/>
                <a:cs typeface="Times New Roman"/>
              </a:rPr>
              <a:t> </a:t>
            </a:r>
            <a:r>
              <a:rPr lang="en-US" sz="2400" b="1" spc="-5" dirty="0" err="1">
                <a:solidFill>
                  <a:schemeClr val="bg1"/>
                </a:solidFill>
                <a:latin typeface="Century Gothic" panose="020B0502020202020204" pitchFamily="34" charset="0"/>
                <a:cs typeface="Times New Roman"/>
              </a:rPr>
              <a:t>İmge</a:t>
            </a:r>
            <a:r>
              <a:rPr lang="en-US" sz="2400" b="1" spc="-5" dirty="0">
                <a:solidFill>
                  <a:schemeClr val="bg1"/>
                </a:solidFill>
                <a:latin typeface="Century Gothic" panose="020B0502020202020204" pitchFamily="34" charset="0"/>
                <a:cs typeface="Times New Roman"/>
              </a:rPr>
              <a:t> </a:t>
            </a:r>
            <a:r>
              <a:rPr lang="en-US" sz="2400" b="1" dirty="0" err="1">
                <a:solidFill>
                  <a:schemeClr val="bg1"/>
                </a:solidFill>
                <a:latin typeface="Century Gothic" panose="020B0502020202020204" pitchFamily="34" charset="0"/>
                <a:cs typeface="Times New Roman"/>
              </a:rPr>
              <a:t>ve</a:t>
            </a:r>
            <a:r>
              <a:rPr lang="en-US" sz="2400" b="1" dirty="0">
                <a:solidFill>
                  <a:schemeClr val="bg1"/>
                </a:solidFill>
                <a:latin typeface="Century Gothic" panose="020B0502020202020204" pitchFamily="34" charset="0"/>
                <a:cs typeface="Times New Roman"/>
              </a:rPr>
              <a:t> </a:t>
            </a:r>
            <a:r>
              <a:rPr lang="en-US" sz="2400" b="1" spc="-5" dirty="0" err="1">
                <a:solidFill>
                  <a:schemeClr val="bg1"/>
                </a:solidFill>
                <a:latin typeface="Century Gothic" panose="020B0502020202020204" pitchFamily="34" charset="0"/>
                <a:cs typeface="Times New Roman"/>
              </a:rPr>
              <a:t>Tipografinin</a:t>
            </a:r>
            <a:r>
              <a:rPr lang="en-US" sz="2400" b="1" spc="-30" dirty="0">
                <a:solidFill>
                  <a:schemeClr val="bg1"/>
                </a:solidFill>
                <a:latin typeface="Century Gothic" panose="020B0502020202020204" pitchFamily="34" charset="0"/>
                <a:cs typeface="Times New Roman"/>
              </a:rPr>
              <a:t> </a:t>
            </a:r>
            <a:r>
              <a:rPr lang="en-US" sz="2400" b="1" spc="-5" dirty="0" err="1">
                <a:solidFill>
                  <a:schemeClr val="bg1"/>
                </a:solidFill>
                <a:latin typeface="Century Gothic" panose="020B0502020202020204" pitchFamily="34" charset="0"/>
                <a:cs typeface="Times New Roman"/>
              </a:rPr>
              <a:t>Kullanımı</a:t>
            </a:r>
            <a:endParaRPr lang="en-US" sz="2400" b="1" dirty="0">
              <a:solidFill>
                <a:schemeClr val="bg1"/>
              </a:solidFill>
              <a:latin typeface="Century Gothic" panose="020B0502020202020204" pitchFamily="34" charset="0"/>
              <a:cs typeface="Times New Roman"/>
            </a:endParaRPr>
          </a:p>
          <a:p>
            <a:pPr marL="12700" marR="6985" indent="359410" algn="just">
              <a:lnSpc>
                <a:spcPct val="150000"/>
              </a:lnSpc>
              <a:spcBef>
                <a:spcPts val="1270"/>
              </a:spcBef>
            </a:pPr>
            <a:r>
              <a:rPr lang="en-US" dirty="0" err="1">
                <a:solidFill>
                  <a:schemeClr val="bg1"/>
                </a:solidFill>
                <a:latin typeface="Century Gothic" panose="020B0502020202020204" pitchFamily="34" charset="0"/>
                <a:cs typeface="Times New Roman"/>
              </a:rPr>
              <a:t>İmge</a:t>
            </a:r>
            <a:r>
              <a:rPr lang="en-US"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Dış</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dünyadan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alınan</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öğelerle</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oluşturulur</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Dış</a:t>
            </a:r>
            <a:r>
              <a:rPr lang="en-US"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dünyanın</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duyumsamaların</a:t>
            </a:r>
            <a:r>
              <a:rPr lang="en-US" spc="-5"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ve</a:t>
            </a:r>
            <a:r>
              <a:rPr lang="en-US" spc="-10"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izlenimlerin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zihinde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görüntüye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dönüşmesi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resimsel</a:t>
            </a:r>
            <a:r>
              <a:rPr lang="en-US" spc="-5"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bir</a:t>
            </a:r>
            <a:r>
              <a:rPr lang="en-US" spc="-10"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değer</a:t>
            </a:r>
            <a:r>
              <a:rPr lang="en-US" spc="8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kazanmasıdır</a:t>
            </a:r>
            <a:r>
              <a:rPr lang="en-US" spc="-5" dirty="0">
                <a:solidFill>
                  <a:schemeClr val="bg1"/>
                </a:solidFill>
                <a:latin typeface="Century Gothic" panose="020B0502020202020204" pitchFamily="34" charset="0"/>
                <a:cs typeface="Times New Roman"/>
              </a:rPr>
              <a:t>.</a:t>
            </a:r>
            <a:endParaRPr lang="en-US" dirty="0">
              <a:solidFill>
                <a:schemeClr val="bg1"/>
              </a:solidFill>
              <a:latin typeface="Century Gothic" panose="020B0502020202020204" pitchFamily="34" charset="0"/>
              <a:cs typeface="Times New Roman"/>
            </a:endParaRPr>
          </a:p>
          <a:p>
            <a:pPr>
              <a:lnSpc>
                <a:spcPct val="150000"/>
              </a:lnSpc>
              <a:spcBef>
                <a:spcPts val="15"/>
              </a:spcBef>
            </a:pPr>
            <a:endParaRPr lang="en-US" sz="1600" dirty="0">
              <a:solidFill>
                <a:schemeClr val="bg1"/>
              </a:solidFill>
              <a:latin typeface="Century Gothic" panose="020B0502020202020204" pitchFamily="34" charset="0"/>
              <a:cs typeface="Times New Roman"/>
            </a:endParaRPr>
          </a:p>
          <a:p>
            <a:pPr marL="12700" marR="6985" indent="359410" algn="just">
              <a:lnSpc>
                <a:spcPct val="150000"/>
              </a:lnSpc>
            </a:pPr>
            <a:r>
              <a:rPr lang="en-US" spc="-5" dirty="0" err="1">
                <a:solidFill>
                  <a:schemeClr val="bg1"/>
                </a:solidFill>
                <a:latin typeface="Century Gothic" panose="020B0502020202020204" pitchFamily="34" charset="0"/>
                <a:cs typeface="Times New Roman"/>
              </a:rPr>
              <a:t>Afişte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tipografi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tasarımı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iletişim</a:t>
            </a:r>
            <a:r>
              <a:rPr lang="en-US" spc="-5"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ve</a:t>
            </a:r>
            <a:r>
              <a:rPr lang="en-US" spc="-10"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söz</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dizimi</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üzerine</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kuruludur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Afişte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tipografiyi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kullanırken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imgeyle</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bir</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bütünlük</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oluşturulmasına</a:t>
            </a:r>
            <a:r>
              <a:rPr lang="en-US" spc="-5"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dikkat</a:t>
            </a:r>
            <a:r>
              <a:rPr lang="en-US" spc="-10"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edilmelidir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Afişte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kullanılacak</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imge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ve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yazı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karakterleri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birbirini</a:t>
            </a:r>
            <a:r>
              <a:rPr lang="en-US" spc="30"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desteklemelidir</a:t>
            </a:r>
            <a:r>
              <a:rPr lang="en-US" spc="-5" dirty="0">
                <a:solidFill>
                  <a:schemeClr val="bg1"/>
                </a:solidFill>
                <a:latin typeface="Century Gothic" panose="020B0502020202020204" pitchFamily="34" charset="0"/>
                <a:cs typeface="Times New Roman"/>
              </a:rPr>
              <a:t>.</a:t>
            </a:r>
            <a:endParaRPr lang="en-US" dirty="0">
              <a:solidFill>
                <a:schemeClr val="bg1"/>
              </a:solidFill>
              <a:latin typeface="Century Gothic" panose="020B0502020202020204" pitchFamily="34" charset="0"/>
              <a:cs typeface="Times New Roman"/>
            </a:endParaRPr>
          </a:p>
          <a:p>
            <a:pPr>
              <a:lnSpc>
                <a:spcPct val="150000"/>
              </a:lnSpc>
              <a:spcBef>
                <a:spcPts val="40"/>
              </a:spcBef>
            </a:pPr>
            <a:endParaRPr lang="en-US" dirty="0">
              <a:solidFill>
                <a:schemeClr val="bg1"/>
              </a:solidFill>
              <a:latin typeface="Century Gothic" panose="020B0502020202020204" pitchFamily="34" charset="0"/>
              <a:cs typeface="Times New Roman"/>
            </a:endParaRPr>
          </a:p>
          <a:p>
            <a:pPr marL="12700" marR="10160" indent="359410" algn="just">
              <a:lnSpc>
                <a:spcPct val="150000"/>
              </a:lnSpc>
            </a:pPr>
            <a:r>
              <a:rPr lang="en-US" spc="-5" dirty="0" err="1">
                <a:solidFill>
                  <a:schemeClr val="bg1"/>
                </a:solidFill>
                <a:latin typeface="Century Gothic" panose="020B0502020202020204" pitchFamily="34" charset="0"/>
                <a:cs typeface="Times New Roman"/>
              </a:rPr>
              <a:t>Seçilen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yazı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karakteri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bir</a:t>
            </a:r>
            <a:r>
              <a:rPr lang="en-US" spc="-5"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kimliğe</a:t>
            </a:r>
            <a:r>
              <a:rPr lang="en-US" spc="-10"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sahiptir</a:t>
            </a:r>
            <a:r>
              <a:rPr lang="en-US" spc="-5" dirty="0">
                <a:solidFill>
                  <a:schemeClr val="bg1"/>
                </a:solidFill>
                <a:latin typeface="Century Gothic" panose="020B0502020202020204" pitchFamily="34" charset="0"/>
                <a:cs typeface="Times New Roman"/>
              </a:rPr>
              <a:t>. Bu </a:t>
            </a:r>
            <a:r>
              <a:rPr lang="en-US" spc="-5" dirty="0" err="1">
                <a:solidFill>
                  <a:schemeClr val="bg1"/>
                </a:solidFill>
                <a:latin typeface="Century Gothic" panose="020B0502020202020204" pitchFamily="34" charset="0"/>
                <a:cs typeface="Times New Roman"/>
              </a:rPr>
              <a:t>karakter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içeriğe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uygun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olmalı</a:t>
            </a:r>
            <a:r>
              <a:rPr lang="en-US" spc="-5"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ve</a:t>
            </a:r>
            <a:r>
              <a:rPr lang="en-US" spc="-10"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ürünle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bütünleşebilmelidir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Ayrıca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izleyici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tarafından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kabul</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edilebilir</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olmalıdır</a:t>
            </a:r>
            <a:r>
              <a:rPr lang="en-US" dirty="0">
                <a:solidFill>
                  <a:schemeClr val="bg1"/>
                </a:solidFill>
                <a:latin typeface="Century Gothic" panose="020B0502020202020204" pitchFamily="34" charset="0"/>
                <a:cs typeface="Times New Roman"/>
              </a:rPr>
              <a:t>.</a:t>
            </a:r>
          </a:p>
        </p:txBody>
      </p:sp>
    </p:spTree>
    <p:extLst>
      <p:ext uri="{BB962C8B-B14F-4D97-AF65-F5344CB8AC3E}">
        <p14:creationId xmlns:p14="http://schemas.microsoft.com/office/powerpoint/2010/main" val="7781484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46811" y="5645356"/>
            <a:ext cx="10698378" cy="798808"/>
          </a:xfrm>
          <a:prstGeom prst="rect">
            <a:avLst/>
          </a:prstGeom>
        </p:spPr>
        <p:txBody>
          <a:bodyPr vert="horz" wrap="square" lIns="0" tIns="20320" rIns="0" bIns="0" rtlCol="0">
            <a:spAutoFit/>
          </a:bodyPr>
          <a:lstStyle/>
          <a:p>
            <a:pPr marL="12700" marR="5080" indent="359410" algn="just">
              <a:lnSpc>
                <a:spcPct val="150000"/>
              </a:lnSpc>
              <a:spcBef>
                <a:spcPts val="5"/>
              </a:spcBef>
            </a:pPr>
            <a:r>
              <a:rPr lang="en-US" spc="-5" dirty="0" err="1">
                <a:solidFill>
                  <a:schemeClr val="bg1"/>
                </a:solidFill>
                <a:latin typeface="Century Gothic" panose="020B0502020202020204" pitchFamily="34" charset="0"/>
                <a:cs typeface="Times New Roman"/>
              </a:rPr>
              <a:t>Tipografi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aynı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zamanda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imgeyle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birlikte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afişte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anlatılmak</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istenen</a:t>
            </a:r>
            <a:r>
              <a:rPr lang="en-US"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mesajı</a:t>
            </a:r>
            <a:r>
              <a:rPr lang="en-US" dirty="0">
                <a:solidFill>
                  <a:schemeClr val="bg1"/>
                </a:solidFill>
                <a:latin typeface="Century Gothic" panose="020B0502020202020204" pitchFamily="34" charset="0"/>
                <a:cs typeface="Times New Roman"/>
              </a:rPr>
              <a:t> da </a:t>
            </a:r>
            <a:r>
              <a:rPr lang="en-US" spc="-5" dirty="0" err="1">
                <a:solidFill>
                  <a:schemeClr val="bg1"/>
                </a:solidFill>
                <a:latin typeface="Century Gothic" panose="020B0502020202020204" pitchFamily="34" charset="0"/>
                <a:cs typeface="Times New Roman"/>
              </a:rPr>
              <a:t>doğrudan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etkilemektedir</a:t>
            </a:r>
            <a:r>
              <a:rPr lang="en-US" spc="-5" dirty="0">
                <a:solidFill>
                  <a:schemeClr val="bg1"/>
                </a:solidFill>
                <a:latin typeface="Century Gothic" panose="020B0502020202020204" pitchFamily="34" charset="0"/>
                <a:cs typeface="Times New Roman"/>
              </a:rPr>
              <a:t>.</a:t>
            </a:r>
            <a:endParaRPr lang="en-US" dirty="0">
              <a:solidFill>
                <a:schemeClr val="bg1"/>
              </a:solidFill>
              <a:latin typeface="Century Gothic" panose="020B0502020202020204" pitchFamily="34" charset="0"/>
              <a:cs typeface="Times New Roman"/>
            </a:endParaRPr>
          </a:p>
        </p:txBody>
      </p:sp>
      <p:sp>
        <p:nvSpPr>
          <p:cNvPr id="3" name="object 2">
            <a:extLst>
              <a:ext uri="{FF2B5EF4-FFF2-40B4-BE49-F238E27FC236}">
                <a16:creationId xmlns:a16="http://schemas.microsoft.com/office/drawing/2014/main" id="{2501C427-7DE7-3E43-A737-B9E7F9088167}"/>
              </a:ext>
            </a:extLst>
          </p:cNvPr>
          <p:cNvSpPr/>
          <p:nvPr/>
        </p:nvSpPr>
        <p:spPr>
          <a:xfrm>
            <a:off x="870001" y="544195"/>
            <a:ext cx="3343653" cy="4681114"/>
          </a:xfrm>
          <a:prstGeom prst="rect">
            <a:avLst/>
          </a:prstGeom>
          <a:blipFill>
            <a:blip r:embed="rId3" cstate="print"/>
            <a:stretch>
              <a:fillRect/>
            </a:stretch>
          </a:blipFill>
        </p:spPr>
        <p:txBody>
          <a:bodyPr wrap="square" lIns="0" tIns="0" rIns="0" bIns="0" rtlCol="0"/>
          <a:lstStyle/>
          <a:p>
            <a:endParaRPr/>
          </a:p>
        </p:txBody>
      </p:sp>
      <p:grpSp>
        <p:nvGrpSpPr>
          <p:cNvPr id="4" name="object 3">
            <a:extLst>
              <a:ext uri="{FF2B5EF4-FFF2-40B4-BE49-F238E27FC236}">
                <a16:creationId xmlns:a16="http://schemas.microsoft.com/office/drawing/2014/main" id="{A6E8DF6A-A4AE-6E4D-BA58-9ADEAAB87970}"/>
              </a:ext>
            </a:extLst>
          </p:cNvPr>
          <p:cNvGrpSpPr/>
          <p:nvPr/>
        </p:nvGrpSpPr>
        <p:grpSpPr>
          <a:xfrm>
            <a:off x="7978348" y="540385"/>
            <a:ext cx="3189667" cy="4751081"/>
            <a:chOff x="3730116" y="1440434"/>
            <a:chExt cx="1939289" cy="2888615"/>
          </a:xfrm>
        </p:grpSpPr>
        <p:sp>
          <p:nvSpPr>
            <p:cNvPr id="5" name="object 4">
              <a:extLst>
                <a:ext uri="{FF2B5EF4-FFF2-40B4-BE49-F238E27FC236}">
                  <a16:creationId xmlns:a16="http://schemas.microsoft.com/office/drawing/2014/main" id="{149BCDBB-DAAD-2B4B-AF93-1504C3E8A9BB}"/>
                </a:ext>
              </a:extLst>
            </p:cNvPr>
            <p:cNvSpPr/>
            <p:nvPr/>
          </p:nvSpPr>
          <p:spPr>
            <a:xfrm>
              <a:off x="3735069" y="1446530"/>
              <a:ext cx="1926589" cy="2875280"/>
            </a:xfrm>
            <a:prstGeom prst="rect">
              <a:avLst/>
            </a:prstGeom>
            <a:blipFill>
              <a:blip r:embed="rId4" cstate="print"/>
              <a:stretch>
                <a:fillRect/>
              </a:stretch>
            </a:blipFill>
          </p:spPr>
          <p:txBody>
            <a:bodyPr wrap="square" lIns="0" tIns="0" rIns="0" bIns="0" rtlCol="0"/>
            <a:lstStyle/>
            <a:p>
              <a:endParaRPr/>
            </a:p>
          </p:txBody>
        </p:sp>
        <p:sp>
          <p:nvSpPr>
            <p:cNvPr id="6" name="object 5">
              <a:extLst>
                <a:ext uri="{FF2B5EF4-FFF2-40B4-BE49-F238E27FC236}">
                  <a16:creationId xmlns:a16="http://schemas.microsoft.com/office/drawing/2014/main" id="{6A0915FB-449D-6B4F-BECE-F84FF96D70DE}"/>
                </a:ext>
              </a:extLst>
            </p:cNvPr>
            <p:cNvSpPr/>
            <p:nvPr/>
          </p:nvSpPr>
          <p:spPr>
            <a:xfrm>
              <a:off x="3730117" y="1440433"/>
              <a:ext cx="1939289" cy="2888615"/>
            </a:xfrm>
            <a:custGeom>
              <a:avLst/>
              <a:gdLst/>
              <a:ahLst/>
              <a:cxnLst/>
              <a:rect l="l" t="t" r="r" b="b"/>
              <a:pathLst>
                <a:path w="1939289" h="2888615">
                  <a:moveTo>
                    <a:pt x="6096" y="6223"/>
                  </a:moveTo>
                  <a:lnTo>
                    <a:pt x="0" y="6223"/>
                  </a:lnTo>
                  <a:lnTo>
                    <a:pt x="0" y="2882265"/>
                  </a:lnTo>
                  <a:lnTo>
                    <a:pt x="6096" y="2882265"/>
                  </a:lnTo>
                  <a:lnTo>
                    <a:pt x="6096" y="6223"/>
                  </a:lnTo>
                  <a:close/>
                </a:path>
                <a:path w="1939289" h="2888615">
                  <a:moveTo>
                    <a:pt x="1932686" y="2882277"/>
                  </a:moveTo>
                  <a:lnTo>
                    <a:pt x="6096" y="2882277"/>
                  </a:lnTo>
                  <a:lnTo>
                    <a:pt x="0" y="2882277"/>
                  </a:lnTo>
                  <a:lnTo>
                    <a:pt x="0" y="2888361"/>
                  </a:lnTo>
                  <a:lnTo>
                    <a:pt x="6096" y="2888361"/>
                  </a:lnTo>
                  <a:lnTo>
                    <a:pt x="1932686" y="2888361"/>
                  </a:lnTo>
                  <a:lnTo>
                    <a:pt x="1932686" y="2882277"/>
                  </a:lnTo>
                  <a:close/>
                </a:path>
                <a:path w="1939289" h="2888615">
                  <a:moveTo>
                    <a:pt x="1932686" y="0"/>
                  </a:moveTo>
                  <a:lnTo>
                    <a:pt x="6096" y="0"/>
                  </a:lnTo>
                  <a:lnTo>
                    <a:pt x="0" y="0"/>
                  </a:lnTo>
                  <a:lnTo>
                    <a:pt x="0" y="6096"/>
                  </a:lnTo>
                  <a:lnTo>
                    <a:pt x="6096" y="6096"/>
                  </a:lnTo>
                  <a:lnTo>
                    <a:pt x="1932686" y="6096"/>
                  </a:lnTo>
                  <a:lnTo>
                    <a:pt x="1932686" y="0"/>
                  </a:lnTo>
                  <a:close/>
                </a:path>
                <a:path w="1939289" h="2888615">
                  <a:moveTo>
                    <a:pt x="1938909" y="2882277"/>
                  </a:moveTo>
                  <a:lnTo>
                    <a:pt x="1932813" y="2882277"/>
                  </a:lnTo>
                  <a:lnTo>
                    <a:pt x="1932813" y="2888361"/>
                  </a:lnTo>
                  <a:lnTo>
                    <a:pt x="1938909" y="2888361"/>
                  </a:lnTo>
                  <a:lnTo>
                    <a:pt x="1938909" y="2882277"/>
                  </a:lnTo>
                  <a:close/>
                </a:path>
                <a:path w="1939289" h="2888615">
                  <a:moveTo>
                    <a:pt x="1938909" y="6223"/>
                  </a:moveTo>
                  <a:lnTo>
                    <a:pt x="1932813" y="6223"/>
                  </a:lnTo>
                  <a:lnTo>
                    <a:pt x="1932813" y="2882265"/>
                  </a:lnTo>
                  <a:lnTo>
                    <a:pt x="1938909" y="2882265"/>
                  </a:lnTo>
                  <a:lnTo>
                    <a:pt x="1938909" y="6223"/>
                  </a:lnTo>
                  <a:close/>
                </a:path>
                <a:path w="1939289" h="2888615">
                  <a:moveTo>
                    <a:pt x="1938909" y="0"/>
                  </a:moveTo>
                  <a:lnTo>
                    <a:pt x="1932813" y="0"/>
                  </a:lnTo>
                  <a:lnTo>
                    <a:pt x="1932813" y="6096"/>
                  </a:lnTo>
                  <a:lnTo>
                    <a:pt x="1938909" y="6096"/>
                  </a:lnTo>
                  <a:lnTo>
                    <a:pt x="1938909" y="0"/>
                  </a:lnTo>
                  <a:close/>
                </a:path>
              </a:pathLst>
            </a:custGeom>
            <a:solidFill>
              <a:srgbClr val="000000"/>
            </a:solidFill>
          </p:spPr>
          <p:txBody>
            <a:bodyPr wrap="square" lIns="0" tIns="0" rIns="0" bIns="0" rtlCol="0"/>
            <a:lstStyle/>
            <a:p>
              <a:endParaRPr/>
            </a:p>
          </p:txBody>
        </p:sp>
      </p:grpSp>
    </p:spTree>
    <p:extLst>
      <p:ext uri="{BB962C8B-B14F-4D97-AF65-F5344CB8AC3E}">
        <p14:creationId xmlns:p14="http://schemas.microsoft.com/office/powerpoint/2010/main" val="21916238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46811" y="331950"/>
            <a:ext cx="10698378" cy="798808"/>
          </a:xfrm>
          <a:prstGeom prst="rect">
            <a:avLst/>
          </a:prstGeom>
        </p:spPr>
        <p:txBody>
          <a:bodyPr vert="horz" wrap="square" lIns="0" tIns="20320" rIns="0" bIns="0" rtlCol="0">
            <a:spAutoFit/>
          </a:bodyPr>
          <a:lstStyle/>
          <a:p>
            <a:pPr marL="12700" marR="5080" indent="359410" algn="just">
              <a:lnSpc>
                <a:spcPct val="150000"/>
              </a:lnSpc>
              <a:spcBef>
                <a:spcPts val="5"/>
              </a:spcBef>
            </a:pPr>
            <a:r>
              <a:rPr lang="en-US" spc="-5" dirty="0" err="1">
                <a:solidFill>
                  <a:schemeClr val="bg1"/>
                </a:solidFill>
                <a:latin typeface="Century Gothic" panose="020B0502020202020204" pitchFamily="34" charset="0"/>
                <a:cs typeface="Times New Roman"/>
              </a:rPr>
              <a:t>Tipografi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aynı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zamanda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imgeyle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birlikte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afişte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anlatılmak</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istenen</a:t>
            </a:r>
            <a:r>
              <a:rPr lang="en-US"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mesajı</a:t>
            </a:r>
            <a:r>
              <a:rPr lang="en-US" dirty="0">
                <a:solidFill>
                  <a:schemeClr val="bg1"/>
                </a:solidFill>
                <a:latin typeface="Century Gothic" panose="020B0502020202020204" pitchFamily="34" charset="0"/>
                <a:cs typeface="Times New Roman"/>
              </a:rPr>
              <a:t> da </a:t>
            </a:r>
            <a:r>
              <a:rPr lang="en-US" spc="-5" dirty="0" err="1">
                <a:solidFill>
                  <a:schemeClr val="bg1"/>
                </a:solidFill>
                <a:latin typeface="Century Gothic" panose="020B0502020202020204" pitchFamily="34" charset="0"/>
                <a:cs typeface="Times New Roman"/>
              </a:rPr>
              <a:t>doğrudan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etkilemektedir</a:t>
            </a:r>
            <a:r>
              <a:rPr lang="en-US" spc="-5" dirty="0">
                <a:solidFill>
                  <a:schemeClr val="bg1"/>
                </a:solidFill>
                <a:latin typeface="Century Gothic" panose="020B0502020202020204" pitchFamily="34" charset="0"/>
                <a:cs typeface="Times New Roman"/>
              </a:rPr>
              <a:t>.</a:t>
            </a:r>
            <a:endParaRPr lang="en-US" dirty="0">
              <a:solidFill>
                <a:schemeClr val="bg1"/>
              </a:solidFill>
              <a:latin typeface="Century Gothic" panose="020B0502020202020204" pitchFamily="34" charset="0"/>
              <a:cs typeface="Times New Roman"/>
            </a:endParaRPr>
          </a:p>
        </p:txBody>
      </p:sp>
      <p:sp>
        <p:nvSpPr>
          <p:cNvPr id="7" name="object 7">
            <a:extLst>
              <a:ext uri="{FF2B5EF4-FFF2-40B4-BE49-F238E27FC236}">
                <a16:creationId xmlns:a16="http://schemas.microsoft.com/office/drawing/2014/main" id="{BB924A2D-8CEC-9C45-88BC-1515BED8E0EF}"/>
              </a:ext>
            </a:extLst>
          </p:cNvPr>
          <p:cNvSpPr/>
          <p:nvPr/>
        </p:nvSpPr>
        <p:spPr>
          <a:xfrm>
            <a:off x="1129870" y="1647361"/>
            <a:ext cx="3382744" cy="4704012"/>
          </a:xfrm>
          <a:prstGeom prst="rect">
            <a:avLst/>
          </a:prstGeom>
          <a:blipFill>
            <a:blip r:embed="rId3" cstate="print"/>
            <a:stretch>
              <a:fillRect/>
            </a:stretch>
          </a:blipFill>
        </p:spPr>
        <p:txBody>
          <a:bodyPr wrap="square" lIns="0" tIns="0" rIns="0" bIns="0" rtlCol="0"/>
          <a:lstStyle/>
          <a:p>
            <a:endParaRPr/>
          </a:p>
        </p:txBody>
      </p:sp>
      <p:sp>
        <p:nvSpPr>
          <p:cNvPr id="8" name="object 8">
            <a:extLst>
              <a:ext uri="{FF2B5EF4-FFF2-40B4-BE49-F238E27FC236}">
                <a16:creationId xmlns:a16="http://schemas.microsoft.com/office/drawing/2014/main" id="{857EEFDF-B25E-8847-91C7-59F51DE60C81}"/>
              </a:ext>
            </a:extLst>
          </p:cNvPr>
          <p:cNvSpPr/>
          <p:nvPr/>
        </p:nvSpPr>
        <p:spPr>
          <a:xfrm>
            <a:off x="7834680" y="1647361"/>
            <a:ext cx="3354884" cy="4704012"/>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6291193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746811" y="331950"/>
            <a:ext cx="10698378" cy="798808"/>
          </a:xfrm>
          <a:prstGeom prst="rect">
            <a:avLst/>
          </a:prstGeom>
        </p:spPr>
        <p:txBody>
          <a:bodyPr vert="horz" wrap="square" lIns="0" tIns="20320" rIns="0" bIns="0" rtlCol="0">
            <a:spAutoFit/>
          </a:bodyPr>
          <a:lstStyle/>
          <a:p>
            <a:pPr marL="12700" marR="5080" indent="359410">
              <a:lnSpc>
                <a:spcPct val="150000"/>
              </a:lnSpc>
              <a:spcBef>
                <a:spcPts val="195"/>
              </a:spcBef>
            </a:pPr>
            <a:r>
              <a:rPr lang="en-US" spc="-5" dirty="0" err="1">
                <a:solidFill>
                  <a:schemeClr val="bg1"/>
                </a:solidFill>
                <a:latin typeface="Century Gothic" panose="020B0502020202020204" pitchFamily="34" charset="0"/>
                <a:cs typeface="Times New Roman"/>
              </a:rPr>
              <a:t>Tipografik</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mesajın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etkili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olabilmesi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için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okunaklılığın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sağlanması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gerekir</a:t>
            </a:r>
            <a:r>
              <a:rPr lang="en-US" spc="-5" dirty="0">
                <a:solidFill>
                  <a:schemeClr val="bg1"/>
                </a:solidFill>
                <a:latin typeface="Century Gothic" panose="020B0502020202020204" pitchFamily="34" charset="0"/>
                <a:cs typeface="Times New Roman"/>
              </a:rPr>
              <a:t>. </a:t>
            </a:r>
            <a:r>
              <a:rPr lang="en-US" dirty="0">
                <a:solidFill>
                  <a:schemeClr val="bg1"/>
                </a:solidFill>
                <a:latin typeface="Century Gothic" panose="020B0502020202020204" pitchFamily="34" charset="0"/>
                <a:cs typeface="Times New Roman"/>
              </a:rPr>
              <a:t>Bunun </a:t>
            </a:r>
            <a:r>
              <a:rPr lang="en-US" spc="-5" dirty="0" err="1">
                <a:solidFill>
                  <a:schemeClr val="bg1"/>
                </a:solidFill>
                <a:latin typeface="Century Gothic" panose="020B0502020202020204" pitchFamily="34" charset="0"/>
                <a:cs typeface="Times New Roman"/>
              </a:rPr>
              <a:t>için</a:t>
            </a:r>
            <a:r>
              <a:rPr lang="en-US" spc="-5" dirty="0">
                <a:solidFill>
                  <a:schemeClr val="bg1"/>
                </a:solidFill>
                <a:latin typeface="Century Gothic" panose="020B0502020202020204" pitchFamily="34" charset="0"/>
                <a:cs typeface="Times New Roman"/>
              </a:rPr>
              <a:t>  </a:t>
            </a:r>
            <a:r>
              <a:rPr lang="en-US" dirty="0">
                <a:solidFill>
                  <a:schemeClr val="bg1"/>
                </a:solidFill>
                <a:latin typeface="Century Gothic" panose="020B0502020202020204" pitchFamily="34" charset="0"/>
                <a:cs typeface="Times New Roman"/>
              </a:rPr>
              <a:t>de </a:t>
            </a:r>
            <a:r>
              <a:rPr lang="en-US" spc="-5" dirty="0" err="1">
                <a:solidFill>
                  <a:schemeClr val="bg1"/>
                </a:solidFill>
                <a:latin typeface="Century Gothic" panose="020B0502020202020204" pitchFamily="34" charset="0"/>
                <a:cs typeface="Times New Roman"/>
              </a:rPr>
              <a:t>doğru</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yazı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karakteri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seçimi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yapmak</a:t>
            </a:r>
            <a:r>
              <a:rPr lang="en-US" spc="30"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zorunludur</a:t>
            </a:r>
            <a:r>
              <a:rPr lang="en-US" spc="-5" dirty="0">
                <a:solidFill>
                  <a:schemeClr val="bg1"/>
                </a:solidFill>
                <a:latin typeface="Century Gothic" panose="020B0502020202020204" pitchFamily="34" charset="0"/>
                <a:cs typeface="Times New Roman"/>
              </a:rPr>
              <a:t>.</a:t>
            </a:r>
            <a:endParaRPr lang="en-US" dirty="0">
              <a:solidFill>
                <a:schemeClr val="bg1"/>
              </a:solidFill>
              <a:latin typeface="Century Gothic" panose="020B0502020202020204" pitchFamily="34" charset="0"/>
              <a:cs typeface="Times New Roman"/>
            </a:endParaRPr>
          </a:p>
        </p:txBody>
      </p:sp>
      <p:sp>
        <p:nvSpPr>
          <p:cNvPr id="5" name="object 3">
            <a:extLst>
              <a:ext uri="{FF2B5EF4-FFF2-40B4-BE49-F238E27FC236}">
                <a16:creationId xmlns:a16="http://schemas.microsoft.com/office/drawing/2014/main" id="{B0A2882F-6A38-684D-9B3B-4D97B017E6E8}"/>
              </a:ext>
            </a:extLst>
          </p:cNvPr>
          <p:cNvSpPr/>
          <p:nvPr/>
        </p:nvSpPr>
        <p:spPr>
          <a:xfrm>
            <a:off x="954473" y="1429298"/>
            <a:ext cx="3469246" cy="4856705"/>
          </a:xfrm>
          <a:prstGeom prst="rect">
            <a:avLst/>
          </a:prstGeom>
          <a:blipFill>
            <a:blip r:embed="rId3" cstate="print"/>
            <a:stretch>
              <a:fillRect/>
            </a:stretch>
          </a:blipFill>
        </p:spPr>
        <p:txBody>
          <a:bodyPr wrap="square" lIns="0" tIns="0" rIns="0" bIns="0" rtlCol="0"/>
          <a:lstStyle/>
          <a:p>
            <a:endParaRPr/>
          </a:p>
        </p:txBody>
      </p:sp>
      <p:sp>
        <p:nvSpPr>
          <p:cNvPr id="6" name="object 4">
            <a:extLst>
              <a:ext uri="{FF2B5EF4-FFF2-40B4-BE49-F238E27FC236}">
                <a16:creationId xmlns:a16="http://schemas.microsoft.com/office/drawing/2014/main" id="{B6452152-A87C-EA44-9A6C-E93FFE64ACF7}"/>
              </a:ext>
            </a:extLst>
          </p:cNvPr>
          <p:cNvSpPr/>
          <p:nvPr/>
        </p:nvSpPr>
        <p:spPr>
          <a:xfrm>
            <a:off x="7188988" y="1430994"/>
            <a:ext cx="3469246" cy="4855009"/>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7536271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530AB328-1B97-924A-9741-95B0E78E63C4}"/>
              </a:ext>
            </a:extLst>
          </p:cNvPr>
          <p:cNvSpPr txBox="1"/>
          <p:nvPr/>
        </p:nvSpPr>
        <p:spPr>
          <a:xfrm>
            <a:off x="845665" y="344307"/>
            <a:ext cx="10698378" cy="2045303"/>
          </a:xfrm>
          <a:prstGeom prst="rect">
            <a:avLst/>
          </a:prstGeom>
        </p:spPr>
        <p:txBody>
          <a:bodyPr vert="horz" wrap="square" lIns="0" tIns="20320" rIns="0" bIns="0" rtlCol="0">
            <a:spAutoFit/>
          </a:bodyPr>
          <a:lstStyle/>
          <a:p>
            <a:pPr marL="12700" marR="5080" indent="359410" algn="just">
              <a:lnSpc>
                <a:spcPct val="150000"/>
              </a:lnSpc>
            </a:pPr>
            <a:r>
              <a:rPr lang="en-US" spc="-5" dirty="0" err="1">
                <a:solidFill>
                  <a:schemeClr val="bg1"/>
                </a:solidFill>
                <a:latin typeface="Century Gothic" panose="020B0502020202020204" pitchFamily="34" charset="0"/>
                <a:cs typeface="Times New Roman"/>
              </a:rPr>
              <a:t>Yazı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karakterlerinin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geniş</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seçim</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olanağı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sunması</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tek</a:t>
            </a:r>
            <a:r>
              <a:rPr lang="en-US"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doğru</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karakter</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seçimini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zorlaştırmaktadır</a:t>
            </a:r>
            <a:r>
              <a:rPr lang="en-US" spc="-5" dirty="0">
                <a:solidFill>
                  <a:schemeClr val="bg1"/>
                </a:solidFill>
                <a:latin typeface="Century Gothic" panose="020B0502020202020204" pitchFamily="34" charset="0"/>
                <a:cs typeface="Times New Roman"/>
              </a:rPr>
              <a:t>. Her </a:t>
            </a:r>
            <a:r>
              <a:rPr lang="en-US" spc="-5" dirty="0" err="1">
                <a:solidFill>
                  <a:schemeClr val="bg1"/>
                </a:solidFill>
                <a:latin typeface="Century Gothic" panose="020B0502020202020204" pitchFamily="34" charset="0"/>
                <a:cs typeface="Times New Roman"/>
              </a:rPr>
              <a:t>yazı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karakterinin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tasarım</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anlayışı</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veya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sayfada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ürettiği</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etki</a:t>
            </a:r>
            <a:r>
              <a:rPr lang="en-US"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herkes</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tarafından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önceden</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bilinmeyebilir</a:t>
            </a:r>
            <a:r>
              <a:rPr lang="en-US" spc="-5"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ve</a:t>
            </a:r>
            <a:r>
              <a:rPr lang="en-US" spc="-10"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tasarıma</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bağlı</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olarak</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üreteceği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dışavurum</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görülemeyebilir</a:t>
            </a:r>
            <a:r>
              <a:rPr lang="en-US" spc="-5" dirty="0">
                <a:solidFill>
                  <a:schemeClr val="bg1"/>
                </a:solidFill>
                <a:latin typeface="Century Gothic" panose="020B0502020202020204" pitchFamily="34" charset="0"/>
                <a:cs typeface="Times New Roman"/>
              </a:rPr>
              <a:t>. Bu </a:t>
            </a:r>
            <a:r>
              <a:rPr lang="en-US" dirty="0" err="1">
                <a:solidFill>
                  <a:schemeClr val="bg1"/>
                </a:solidFill>
                <a:latin typeface="Century Gothic" panose="020B0502020202020204" pitchFamily="34" charset="0"/>
                <a:cs typeface="Times New Roman"/>
              </a:rPr>
              <a:t>nedenle</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yazı</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karakteri</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seçiminde</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estetik</a:t>
            </a:r>
            <a:r>
              <a:rPr lang="en-US" spc="-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uygunluk</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okunurluk</a:t>
            </a:r>
            <a:r>
              <a:rPr lang="en-US" dirty="0">
                <a:solidFill>
                  <a:schemeClr val="bg1"/>
                </a:solidFill>
                <a:latin typeface="Century Gothic" panose="020B0502020202020204" pitchFamily="34" charset="0"/>
                <a:cs typeface="Times New Roman"/>
              </a:rPr>
              <a:t> </a:t>
            </a:r>
            <a:r>
              <a:rPr lang="en-US" spc="-10" dirty="0" err="1">
                <a:solidFill>
                  <a:schemeClr val="bg1"/>
                </a:solidFill>
                <a:latin typeface="Century Gothic" panose="020B0502020202020204" pitchFamily="34" charset="0"/>
                <a:cs typeface="Times New Roman"/>
              </a:rPr>
              <a:t>ve</a:t>
            </a:r>
            <a:r>
              <a:rPr lang="en-US" spc="-10"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okutabilirlik</a:t>
            </a:r>
            <a:r>
              <a:rPr lang="en-US" spc="-5" dirty="0">
                <a:solidFill>
                  <a:schemeClr val="bg1"/>
                </a:solidFill>
                <a:latin typeface="Century Gothic" panose="020B0502020202020204" pitchFamily="34" charset="0"/>
                <a:cs typeface="Times New Roman"/>
              </a:rPr>
              <a:t> </a:t>
            </a:r>
            <a:r>
              <a:rPr lang="en-US" dirty="0" err="1">
                <a:solidFill>
                  <a:schemeClr val="bg1"/>
                </a:solidFill>
                <a:latin typeface="Century Gothic" panose="020B0502020202020204" pitchFamily="34" charset="0"/>
                <a:cs typeface="Times New Roman"/>
              </a:rPr>
              <a:t>üzerinde</a:t>
            </a:r>
            <a:r>
              <a:rPr lang="en-US"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düşünülmesi</a:t>
            </a:r>
            <a:r>
              <a:rPr lang="en-US" spc="-15" dirty="0">
                <a:solidFill>
                  <a:schemeClr val="bg1"/>
                </a:solidFill>
                <a:latin typeface="Century Gothic" panose="020B0502020202020204" pitchFamily="34" charset="0"/>
                <a:cs typeface="Times New Roman"/>
              </a:rPr>
              <a:t> </a:t>
            </a:r>
            <a:r>
              <a:rPr lang="en-US" spc="-5" dirty="0" err="1">
                <a:solidFill>
                  <a:schemeClr val="bg1"/>
                </a:solidFill>
                <a:latin typeface="Century Gothic" panose="020B0502020202020204" pitchFamily="34" charset="0"/>
                <a:cs typeface="Times New Roman"/>
              </a:rPr>
              <a:t>gerekir</a:t>
            </a:r>
            <a:r>
              <a:rPr lang="en-US" spc="-5" dirty="0">
                <a:solidFill>
                  <a:schemeClr val="bg1"/>
                </a:solidFill>
                <a:latin typeface="Century Gothic" panose="020B0502020202020204" pitchFamily="34" charset="0"/>
                <a:cs typeface="Times New Roman"/>
              </a:rPr>
              <a:t>.</a:t>
            </a:r>
            <a:endParaRPr lang="en-US" dirty="0">
              <a:solidFill>
                <a:schemeClr val="bg1"/>
              </a:solidFill>
              <a:latin typeface="Century Gothic" panose="020B0502020202020204" pitchFamily="34" charset="0"/>
              <a:cs typeface="Times New Roman"/>
            </a:endParaRPr>
          </a:p>
        </p:txBody>
      </p:sp>
      <p:sp>
        <p:nvSpPr>
          <p:cNvPr id="7" name="object 6">
            <a:extLst>
              <a:ext uri="{FF2B5EF4-FFF2-40B4-BE49-F238E27FC236}">
                <a16:creationId xmlns:a16="http://schemas.microsoft.com/office/drawing/2014/main" id="{8021A593-2293-9148-BC6C-D95F8EA777F9}"/>
              </a:ext>
            </a:extLst>
          </p:cNvPr>
          <p:cNvSpPr/>
          <p:nvPr/>
        </p:nvSpPr>
        <p:spPr>
          <a:xfrm>
            <a:off x="2303762" y="2684122"/>
            <a:ext cx="2810984" cy="3829571"/>
          </a:xfrm>
          <a:prstGeom prst="rect">
            <a:avLst/>
          </a:prstGeom>
          <a:blipFill>
            <a:blip r:embed="rId3" cstate="print"/>
            <a:stretch>
              <a:fillRect/>
            </a:stretch>
          </a:blipFill>
        </p:spPr>
        <p:txBody>
          <a:bodyPr wrap="square" lIns="0" tIns="0" rIns="0" bIns="0" rtlCol="0"/>
          <a:lstStyle/>
          <a:p>
            <a:endParaRPr/>
          </a:p>
        </p:txBody>
      </p:sp>
      <p:sp>
        <p:nvSpPr>
          <p:cNvPr id="8" name="object 7">
            <a:extLst>
              <a:ext uri="{FF2B5EF4-FFF2-40B4-BE49-F238E27FC236}">
                <a16:creationId xmlns:a16="http://schemas.microsoft.com/office/drawing/2014/main" id="{88927AF8-6BDA-A84B-B4A0-D76E6EE50F16}"/>
              </a:ext>
            </a:extLst>
          </p:cNvPr>
          <p:cNvSpPr/>
          <p:nvPr/>
        </p:nvSpPr>
        <p:spPr>
          <a:xfrm>
            <a:off x="7396102" y="2684122"/>
            <a:ext cx="2464590" cy="3826768"/>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9066118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8A26A-9B3C-E949-9AD7-27D3859C137B}"/>
              </a:ext>
            </a:extLst>
          </p:cNvPr>
          <p:cNvSpPr>
            <a:spLocks noGrp="1"/>
          </p:cNvSpPr>
          <p:nvPr>
            <p:ph type="title"/>
          </p:nvPr>
        </p:nvSpPr>
        <p:spPr>
          <a:xfrm>
            <a:off x="692677" y="876795"/>
            <a:ext cx="9613861" cy="1080938"/>
          </a:xfrm>
        </p:spPr>
        <p:txBody>
          <a:bodyPr/>
          <a:lstStyle/>
          <a:p>
            <a:pPr algn="r"/>
            <a:r>
              <a:rPr lang="en-TR" dirty="0"/>
              <a:t>AFİŞ</a:t>
            </a:r>
          </a:p>
        </p:txBody>
      </p:sp>
      <p:sp>
        <p:nvSpPr>
          <p:cNvPr id="3" name="Content Placeholder 2">
            <a:extLst>
              <a:ext uri="{FF2B5EF4-FFF2-40B4-BE49-F238E27FC236}">
                <a16:creationId xmlns:a16="http://schemas.microsoft.com/office/drawing/2014/main" id="{5DF8B8CE-F350-EA49-900D-8E83CA812F90}"/>
              </a:ext>
            </a:extLst>
          </p:cNvPr>
          <p:cNvSpPr>
            <a:spLocks noGrp="1"/>
          </p:cNvSpPr>
          <p:nvPr>
            <p:ph idx="1"/>
          </p:nvPr>
        </p:nvSpPr>
        <p:spPr>
          <a:xfrm>
            <a:off x="964527" y="5632743"/>
            <a:ext cx="9613861" cy="696924"/>
          </a:xfrm>
        </p:spPr>
        <p:txBody>
          <a:bodyPr/>
          <a:lstStyle/>
          <a:p>
            <a:pPr algn="r"/>
            <a:r>
              <a:rPr lang="en-TR" dirty="0"/>
              <a:t>Öğr.Gör. Atanur Sevim</a:t>
            </a:r>
          </a:p>
        </p:txBody>
      </p:sp>
      <p:sp>
        <p:nvSpPr>
          <p:cNvPr id="7" name="TextBox 6">
            <a:extLst>
              <a:ext uri="{FF2B5EF4-FFF2-40B4-BE49-F238E27FC236}">
                <a16:creationId xmlns:a16="http://schemas.microsoft.com/office/drawing/2014/main" id="{BEA6AA87-E8B9-2642-A71D-28D30E0A8354}"/>
              </a:ext>
            </a:extLst>
          </p:cNvPr>
          <p:cNvSpPr txBox="1"/>
          <p:nvPr/>
        </p:nvSpPr>
        <p:spPr>
          <a:xfrm>
            <a:off x="2298357" y="2206494"/>
            <a:ext cx="8612659" cy="253916"/>
          </a:xfrm>
          <a:prstGeom prst="rect">
            <a:avLst/>
          </a:prstGeom>
          <a:noFill/>
        </p:spPr>
        <p:txBody>
          <a:bodyPr wrap="square" rtlCol="0">
            <a:spAutoFit/>
          </a:bodyPr>
          <a:lstStyle/>
          <a:p>
            <a:r>
              <a:rPr lang="en-TR" sz="1050" dirty="0"/>
              <a:t>Kaynakça: T.C Milli Eğitim Bakanlığı, Grafik ve Fotoğraf, Afiş Tasarımı, Ankara 2012 ve Anonim İnternet yazılarından faydalanılmıştır.</a:t>
            </a:r>
          </a:p>
        </p:txBody>
      </p:sp>
    </p:spTree>
    <p:extLst>
      <p:ext uri="{BB962C8B-B14F-4D97-AF65-F5344CB8AC3E}">
        <p14:creationId xmlns:p14="http://schemas.microsoft.com/office/powerpoint/2010/main" val="776664847"/>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{7595890A-66B1-2241-B6DF-D3B1CA53921E}tf10001057</Template>
  <TotalTime>173</TotalTime>
  <Words>3878</Words>
  <Application>Microsoft Macintosh PowerPoint</Application>
  <PresentationFormat>Widescreen</PresentationFormat>
  <Paragraphs>164</Paragraphs>
  <Slides>50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Archivo Narrow SemiBold</vt:lpstr>
      <vt:lpstr>Arial</vt:lpstr>
      <vt:lpstr>Century Gothic</vt:lpstr>
      <vt:lpstr>Times New Roman</vt:lpstr>
      <vt:lpstr>Trebuchet MS</vt:lpstr>
      <vt:lpstr>Wingdings</vt:lpstr>
      <vt:lpstr>Berlin</vt:lpstr>
      <vt:lpstr>AFİŞ</vt:lpstr>
      <vt:lpstr>AFİŞ</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AFİŞ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AFİŞ</dc:title>
  <dc:creator>Microsoft Office Kullanıcısı</dc:creator>
  <cp:lastModifiedBy>Microsoft Office Kullanıcısı</cp:lastModifiedBy>
  <cp:revision>17</cp:revision>
  <dcterms:created xsi:type="dcterms:W3CDTF">2020-10-06T17:22:14Z</dcterms:created>
  <dcterms:modified xsi:type="dcterms:W3CDTF">2020-10-07T06:27:19Z</dcterms:modified>
</cp:coreProperties>
</file>