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86" r:id="rId3"/>
    <p:sldId id="274" r:id="rId4"/>
    <p:sldId id="257" r:id="rId5"/>
    <p:sldId id="258" r:id="rId6"/>
    <p:sldId id="261" r:id="rId7"/>
    <p:sldId id="259" r:id="rId8"/>
    <p:sldId id="275" r:id="rId9"/>
    <p:sldId id="262" r:id="rId10"/>
    <p:sldId id="263" r:id="rId11"/>
    <p:sldId id="265" r:id="rId12"/>
    <p:sldId id="268" r:id="rId13"/>
    <p:sldId id="282" r:id="rId14"/>
    <p:sldId id="283" r:id="rId15"/>
    <p:sldId id="269" r:id="rId16"/>
    <p:sldId id="272" r:id="rId17"/>
    <p:sldId id="273" r:id="rId18"/>
    <p:sldId id="277" r:id="rId19"/>
    <p:sldId id="278" r:id="rId20"/>
    <p:sldId id="279"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0733D4-E055-4BF5-94C1-574F01DBF049}" type="doc">
      <dgm:prSet loTypeId="urn:microsoft.com/office/officeart/2005/8/layout/pyramid1" loCatId="pyramid" qsTypeId="urn:microsoft.com/office/officeart/2005/8/quickstyle/simple1" qsCatId="simple" csTypeId="urn:microsoft.com/office/officeart/2005/8/colors/accent1_2" csCatId="accent1" phldr="1"/>
      <dgm:spPr/>
    </dgm:pt>
    <dgm:pt modelId="{E9588504-D629-40C6-8190-9865489DA20E}">
      <dgm:prSet phldrT="[Metin]" custT="1"/>
      <dgm:spPr/>
      <dgm:t>
        <a:bodyPr/>
        <a:lstStyle/>
        <a:p>
          <a:r>
            <a:rPr lang="tr-TR" sz="1800" dirty="0" smtClean="0"/>
            <a:t>Uygulama İmar Planı</a:t>
          </a:r>
          <a:endParaRPr lang="tr-TR" sz="1800" dirty="0"/>
        </a:p>
      </dgm:t>
    </dgm:pt>
    <dgm:pt modelId="{9345AFA4-FD5F-4D8B-B603-FAA49A0777C8}" type="parTrans" cxnId="{CF4DB7BE-67A7-4BA9-9C7C-E62A71C1B4CB}">
      <dgm:prSet/>
      <dgm:spPr/>
      <dgm:t>
        <a:bodyPr/>
        <a:lstStyle/>
        <a:p>
          <a:endParaRPr lang="tr-TR"/>
        </a:p>
      </dgm:t>
    </dgm:pt>
    <dgm:pt modelId="{814D385B-D6AB-4319-B87E-C5595A3223C3}" type="sibTrans" cxnId="{CF4DB7BE-67A7-4BA9-9C7C-E62A71C1B4CB}">
      <dgm:prSet/>
      <dgm:spPr/>
      <dgm:t>
        <a:bodyPr/>
        <a:lstStyle/>
        <a:p>
          <a:endParaRPr lang="tr-TR"/>
        </a:p>
      </dgm:t>
    </dgm:pt>
    <dgm:pt modelId="{4A60CADC-18BD-4A62-AD55-266FDFE7878B}">
      <dgm:prSet phldrT="[Metin]" custT="1"/>
      <dgm:spPr/>
      <dgm:t>
        <a:bodyPr/>
        <a:lstStyle/>
        <a:p>
          <a:r>
            <a:rPr lang="tr-TR" sz="2000" b="0" dirty="0" smtClean="0"/>
            <a:t>Nazım İmar Planı</a:t>
          </a:r>
          <a:endParaRPr lang="tr-TR" sz="2000" b="0" dirty="0"/>
        </a:p>
      </dgm:t>
    </dgm:pt>
    <dgm:pt modelId="{885CEC57-9C9A-4F46-96D1-826597353DBA}" type="parTrans" cxnId="{D7CE6C3B-0822-41CF-AD12-94E59CA36AF3}">
      <dgm:prSet/>
      <dgm:spPr/>
      <dgm:t>
        <a:bodyPr/>
        <a:lstStyle/>
        <a:p>
          <a:endParaRPr lang="tr-TR"/>
        </a:p>
      </dgm:t>
    </dgm:pt>
    <dgm:pt modelId="{A0E1D333-EA15-4760-B243-8755A7BC6993}" type="sibTrans" cxnId="{D7CE6C3B-0822-41CF-AD12-94E59CA36AF3}">
      <dgm:prSet/>
      <dgm:spPr/>
      <dgm:t>
        <a:bodyPr/>
        <a:lstStyle/>
        <a:p>
          <a:endParaRPr lang="tr-TR"/>
        </a:p>
      </dgm:t>
    </dgm:pt>
    <dgm:pt modelId="{212626F6-3B22-4DD9-8E3B-1093B5026B3B}">
      <dgm:prSet phldrT="[Metin]" custT="1"/>
      <dgm:spPr/>
      <dgm:t>
        <a:bodyPr/>
        <a:lstStyle/>
        <a:p>
          <a:r>
            <a:rPr lang="tr-TR" sz="2000" dirty="0" smtClean="0"/>
            <a:t>Çevre Düzeni Planı</a:t>
          </a:r>
          <a:endParaRPr lang="tr-TR" sz="2000" dirty="0"/>
        </a:p>
      </dgm:t>
    </dgm:pt>
    <dgm:pt modelId="{B2999809-58E3-41F9-AD3C-66338FB470B3}" type="parTrans" cxnId="{9D706ED1-AF73-47C5-AE9A-297B446A0FA9}">
      <dgm:prSet/>
      <dgm:spPr/>
      <dgm:t>
        <a:bodyPr/>
        <a:lstStyle/>
        <a:p>
          <a:endParaRPr lang="tr-TR"/>
        </a:p>
      </dgm:t>
    </dgm:pt>
    <dgm:pt modelId="{FDDD9040-C6A4-4F80-9FF4-6635382B5263}" type="sibTrans" cxnId="{9D706ED1-AF73-47C5-AE9A-297B446A0FA9}">
      <dgm:prSet/>
      <dgm:spPr/>
      <dgm:t>
        <a:bodyPr/>
        <a:lstStyle/>
        <a:p>
          <a:endParaRPr lang="tr-TR"/>
        </a:p>
      </dgm:t>
    </dgm:pt>
    <dgm:pt modelId="{51296E7D-158B-4D33-A344-E271EDBCD340}">
      <dgm:prSet phldrT="[Metin]" custT="1"/>
      <dgm:spPr/>
      <dgm:t>
        <a:bodyPr/>
        <a:lstStyle/>
        <a:p>
          <a:r>
            <a:rPr lang="tr-TR" sz="2000" b="0" dirty="0" smtClean="0"/>
            <a:t>Mekânsal Strateji Planı</a:t>
          </a:r>
          <a:endParaRPr lang="tr-TR" sz="2000" b="0" dirty="0"/>
        </a:p>
      </dgm:t>
    </dgm:pt>
    <dgm:pt modelId="{B3A84D44-4223-4643-BB60-1AA0E308F467}" type="parTrans" cxnId="{49E6C2C3-2CFB-4A55-9280-DBCBFA0399EA}">
      <dgm:prSet/>
      <dgm:spPr/>
      <dgm:t>
        <a:bodyPr/>
        <a:lstStyle/>
        <a:p>
          <a:endParaRPr lang="tr-TR"/>
        </a:p>
      </dgm:t>
    </dgm:pt>
    <dgm:pt modelId="{466CBA58-9363-4DF0-B5B4-EF51399D02DB}" type="sibTrans" cxnId="{49E6C2C3-2CFB-4A55-9280-DBCBFA0399EA}">
      <dgm:prSet/>
      <dgm:spPr/>
      <dgm:t>
        <a:bodyPr/>
        <a:lstStyle/>
        <a:p>
          <a:endParaRPr lang="tr-TR"/>
        </a:p>
      </dgm:t>
    </dgm:pt>
    <dgm:pt modelId="{5EE3560E-3A78-4E85-81B5-1E16203726DA}" type="pres">
      <dgm:prSet presAssocID="{610733D4-E055-4BF5-94C1-574F01DBF049}" presName="Name0" presStyleCnt="0">
        <dgm:presLayoutVars>
          <dgm:dir/>
          <dgm:animLvl val="lvl"/>
          <dgm:resizeHandles val="exact"/>
        </dgm:presLayoutVars>
      </dgm:prSet>
      <dgm:spPr/>
    </dgm:pt>
    <dgm:pt modelId="{ECA4C993-9D0E-4FF1-A132-D60A2D2B6E03}" type="pres">
      <dgm:prSet presAssocID="{E9588504-D629-40C6-8190-9865489DA20E}" presName="Name8" presStyleCnt="0"/>
      <dgm:spPr/>
    </dgm:pt>
    <dgm:pt modelId="{14D7BBD5-63ED-4B2C-A6A5-FC793E3718A4}" type="pres">
      <dgm:prSet presAssocID="{E9588504-D629-40C6-8190-9865489DA20E}" presName="level" presStyleLbl="node1" presStyleIdx="0" presStyleCnt="4">
        <dgm:presLayoutVars>
          <dgm:chMax val="1"/>
          <dgm:bulletEnabled val="1"/>
        </dgm:presLayoutVars>
      </dgm:prSet>
      <dgm:spPr/>
      <dgm:t>
        <a:bodyPr/>
        <a:lstStyle/>
        <a:p>
          <a:endParaRPr lang="tr-TR"/>
        </a:p>
      </dgm:t>
    </dgm:pt>
    <dgm:pt modelId="{EAF4E670-5E30-47C5-A436-CFB848E06AD9}" type="pres">
      <dgm:prSet presAssocID="{E9588504-D629-40C6-8190-9865489DA20E}" presName="levelTx" presStyleLbl="revTx" presStyleIdx="0" presStyleCnt="0">
        <dgm:presLayoutVars>
          <dgm:chMax val="1"/>
          <dgm:bulletEnabled val="1"/>
        </dgm:presLayoutVars>
      </dgm:prSet>
      <dgm:spPr/>
      <dgm:t>
        <a:bodyPr/>
        <a:lstStyle/>
        <a:p>
          <a:endParaRPr lang="tr-TR"/>
        </a:p>
      </dgm:t>
    </dgm:pt>
    <dgm:pt modelId="{B77D6C69-CCFE-4744-BE76-555CDE27A7DF}" type="pres">
      <dgm:prSet presAssocID="{4A60CADC-18BD-4A62-AD55-266FDFE7878B}" presName="Name8" presStyleCnt="0"/>
      <dgm:spPr/>
    </dgm:pt>
    <dgm:pt modelId="{5C7C98FA-FAA4-41B0-9B77-1F314D77CB20}" type="pres">
      <dgm:prSet presAssocID="{4A60CADC-18BD-4A62-AD55-266FDFE7878B}" presName="level" presStyleLbl="node1" presStyleIdx="1" presStyleCnt="4">
        <dgm:presLayoutVars>
          <dgm:chMax val="1"/>
          <dgm:bulletEnabled val="1"/>
        </dgm:presLayoutVars>
      </dgm:prSet>
      <dgm:spPr/>
      <dgm:t>
        <a:bodyPr/>
        <a:lstStyle/>
        <a:p>
          <a:endParaRPr lang="tr-TR"/>
        </a:p>
      </dgm:t>
    </dgm:pt>
    <dgm:pt modelId="{29DA5552-B08F-407E-B81D-904590608001}" type="pres">
      <dgm:prSet presAssocID="{4A60CADC-18BD-4A62-AD55-266FDFE7878B}" presName="levelTx" presStyleLbl="revTx" presStyleIdx="0" presStyleCnt="0">
        <dgm:presLayoutVars>
          <dgm:chMax val="1"/>
          <dgm:bulletEnabled val="1"/>
        </dgm:presLayoutVars>
      </dgm:prSet>
      <dgm:spPr/>
      <dgm:t>
        <a:bodyPr/>
        <a:lstStyle/>
        <a:p>
          <a:endParaRPr lang="tr-TR"/>
        </a:p>
      </dgm:t>
    </dgm:pt>
    <dgm:pt modelId="{4461BBA6-9A48-40E0-A6AF-58BFDC4BC502}" type="pres">
      <dgm:prSet presAssocID="{212626F6-3B22-4DD9-8E3B-1093B5026B3B}" presName="Name8" presStyleCnt="0"/>
      <dgm:spPr/>
    </dgm:pt>
    <dgm:pt modelId="{068811C0-A126-452F-A63F-E5AFC0880FFB}" type="pres">
      <dgm:prSet presAssocID="{212626F6-3B22-4DD9-8E3B-1093B5026B3B}" presName="level" presStyleLbl="node1" presStyleIdx="2" presStyleCnt="4">
        <dgm:presLayoutVars>
          <dgm:chMax val="1"/>
          <dgm:bulletEnabled val="1"/>
        </dgm:presLayoutVars>
      </dgm:prSet>
      <dgm:spPr/>
      <dgm:t>
        <a:bodyPr/>
        <a:lstStyle/>
        <a:p>
          <a:endParaRPr lang="tr-TR"/>
        </a:p>
      </dgm:t>
    </dgm:pt>
    <dgm:pt modelId="{0904C488-632E-4835-8116-B507C9641CD4}" type="pres">
      <dgm:prSet presAssocID="{212626F6-3B22-4DD9-8E3B-1093B5026B3B}" presName="levelTx" presStyleLbl="revTx" presStyleIdx="0" presStyleCnt="0">
        <dgm:presLayoutVars>
          <dgm:chMax val="1"/>
          <dgm:bulletEnabled val="1"/>
        </dgm:presLayoutVars>
      </dgm:prSet>
      <dgm:spPr/>
      <dgm:t>
        <a:bodyPr/>
        <a:lstStyle/>
        <a:p>
          <a:endParaRPr lang="tr-TR"/>
        </a:p>
      </dgm:t>
    </dgm:pt>
    <dgm:pt modelId="{F674431D-EB07-4FC3-9200-AA9548C2A0E9}" type="pres">
      <dgm:prSet presAssocID="{51296E7D-158B-4D33-A344-E271EDBCD340}" presName="Name8" presStyleCnt="0"/>
      <dgm:spPr/>
    </dgm:pt>
    <dgm:pt modelId="{97CE930E-F811-43E1-93E4-E7B5C5F719D3}" type="pres">
      <dgm:prSet presAssocID="{51296E7D-158B-4D33-A344-E271EDBCD340}" presName="level" presStyleLbl="node1" presStyleIdx="3" presStyleCnt="4">
        <dgm:presLayoutVars>
          <dgm:chMax val="1"/>
          <dgm:bulletEnabled val="1"/>
        </dgm:presLayoutVars>
      </dgm:prSet>
      <dgm:spPr/>
      <dgm:t>
        <a:bodyPr/>
        <a:lstStyle/>
        <a:p>
          <a:endParaRPr lang="tr-TR"/>
        </a:p>
      </dgm:t>
    </dgm:pt>
    <dgm:pt modelId="{09966DC3-4932-4656-BB8B-F44DC537C835}" type="pres">
      <dgm:prSet presAssocID="{51296E7D-158B-4D33-A344-E271EDBCD340}" presName="levelTx" presStyleLbl="revTx" presStyleIdx="0" presStyleCnt="0">
        <dgm:presLayoutVars>
          <dgm:chMax val="1"/>
          <dgm:bulletEnabled val="1"/>
        </dgm:presLayoutVars>
      </dgm:prSet>
      <dgm:spPr/>
      <dgm:t>
        <a:bodyPr/>
        <a:lstStyle/>
        <a:p>
          <a:endParaRPr lang="tr-TR"/>
        </a:p>
      </dgm:t>
    </dgm:pt>
  </dgm:ptLst>
  <dgm:cxnLst>
    <dgm:cxn modelId="{71AA160F-BE8E-4771-814D-BAC0221733A1}" type="presOf" srcId="{51296E7D-158B-4D33-A344-E271EDBCD340}" destId="{97CE930E-F811-43E1-93E4-E7B5C5F719D3}" srcOrd="0" destOrd="0" presId="urn:microsoft.com/office/officeart/2005/8/layout/pyramid1"/>
    <dgm:cxn modelId="{20314016-0975-42BF-AB56-78A222589C7A}" type="presOf" srcId="{51296E7D-158B-4D33-A344-E271EDBCD340}" destId="{09966DC3-4932-4656-BB8B-F44DC537C835}" srcOrd="1" destOrd="0" presId="urn:microsoft.com/office/officeart/2005/8/layout/pyramid1"/>
    <dgm:cxn modelId="{CD5FBE3B-E148-4C28-94D0-8DB3836A58F7}" type="presOf" srcId="{4A60CADC-18BD-4A62-AD55-266FDFE7878B}" destId="{29DA5552-B08F-407E-B81D-904590608001}" srcOrd="1" destOrd="0" presId="urn:microsoft.com/office/officeart/2005/8/layout/pyramid1"/>
    <dgm:cxn modelId="{8572FB5A-77E1-41E2-95A4-EEAAC70FEB8B}" type="presOf" srcId="{4A60CADC-18BD-4A62-AD55-266FDFE7878B}" destId="{5C7C98FA-FAA4-41B0-9B77-1F314D77CB20}" srcOrd="0" destOrd="0" presId="urn:microsoft.com/office/officeart/2005/8/layout/pyramid1"/>
    <dgm:cxn modelId="{C6643E1F-11C5-4247-9622-718704CBD9E2}" type="presOf" srcId="{212626F6-3B22-4DD9-8E3B-1093B5026B3B}" destId="{068811C0-A126-452F-A63F-E5AFC0880FFB}" srcOrd="0" destOrd="0" presId="urn:microsoft.com/office/officeart/2005/8/layout/pyramid1"/>
    <dgm:cxn modelId="{49E6C2C3-2CFB-4A55-9280-DBCBFA0399EA}" srcId="{610733D4-E055-4BF5-94C1-574F01DBF049}" destId="{51296E7D-158B-4D33-A344-E271EDBCD340}" srcOrd="3" destOrd="0" parTransId="{B3A84D44-4223-4643-BB60-1AA0E308F467}" sibTransId="{466CBA58-9363-4DF0-B5B4-EF51399D02DB}"/>
    <dgm:cxn modelId="{FEE19B57-5D07-4506-9AC5-0EF20BE2B9E5}" type="presOf" srcId="{212626F6-3B22-4DD9-8E3B-1093B5026B3B}" destId="{0904C488-632E-4835-8116-B507C9641CD4}" srcOrd="1" destOrd="0" presId="urn:microsoft.com/office/officeart/2005/8/layout/pyramid1"/>
    <dgm:cxn modelId="{D7CE6C3B-0822-41CF-AD12-94E59CA36AF3}" srcId="{610733D4-E055-4BF5-94C1-574F01DBF049}" destId="{4A60CADC-18BD-4A62-AD55-266FDFE7878B}" srcOrd="1" destOrd="0" parTransId="{885CEC57-9C9A-4F46-96D1-826597353DBA}" sibTransId="{A0E1D333-EA15-4760-B243-8755A7BC6993}"/>
    <dgm:cxn modelId="{5D2311E7-D6BE-4A5D-8D4C-2D65D4558DAE}" type="presOf" srcId="{610733D4-E055-4BF5-94C1-574F01DBF049}" destId="{5EE3560E-3A78-4E85-81B5-1E16203726DA}" srcOrd="0" destOrd="0" presId="urn:microsoft.com/office/officeart/2005/8/layout/pyramid1"/>
    <dgm:cxn modelId="{CF4DB7BE-67A7-4BA9-9C7C-E62A71C1B4CB}" srcId="{610733D4-E055-4BF5-94C1-574F01DBF049}" destId="{E9588504-D629-40C6-8190-9865489DA20E}" srcOrd="0" destOrd="0" parTransId="{9345AFA4-FD5F-4D8B-B603-FAA49A0777C8}" sibTransId="{814D385B-D6AB-4319-B87E-C5595A3223C3}"/>
    <dgm:cxn modelId="{B3D231CD-A179-4C6D-BAB7-4DA193338758}" type="presOf" srcId="{E9588504-D629-40C6-8190-9865489DA20E}" destId="{EAF4E670-5E30-47C5-A436-CFB848E06AD9}" srcOrd="1" destOrd="0" presId="urn:microsoft.com/office/officeart/2005/8/layout/pyramid1"/>
    <dgm:cxn modelId="{43BD5E02-2552-407B-8CD6-92F52F09467C}" type="presOf" srcId="{E9588504-D629-40C6-8190-9865489DA20E}" destId="{14D7BBD5-63ED-4B2C-A6A5-FC793E3718A4}" srcOrd="0" destOrd="0" presId="urn:microsoft.com/office/officeart/2005/8/layout/pyramid1"/>
    <dgm:cxn modelId="{9D706ED1-AF73-47C5-AE9A-297B446A0FA9}" srcId="{610733D4-E055-4BF5-94C1-574F01DBF049}" destId="{212626F6-3B22-4DD9-8E3B-1093B5026B3B}" srcOrd="2" destOrd="0" parTransId="{B2999809-58E3-41F9-AD3C-66338FB470B3}" sibTransId="{FDDD9040-C6A4-4F80-9FF4-6635382B5263}"/>
    <dgm:cxn modelId="{7F11BB19-B467-4393-A313-6DFB8ECF09D4}" type="presParOf" srcId="{5EE3560E-3A78-4E85-81B5-1E16203726DA}" destId="{ECA4C993-9D0E-4FF1-A132-D60A2D2B6E03}" srcOrd="0" destOrd="0" presId="urn:microsoft.com/office/officeart/2005/8/layout/pyramid1"/>
    <dgm:cxn modelId="{61DA674C-E770-457F-B93E-B03B050BA65D}" type="presParOf" srcId="{ECA4C993-9D0E-4FF1-A132-D60A2D2B6E03}" destId="{14D7BBD5-63ED-4B2C-A6A5-FC793E3718A4}" srcOrd="0" destOrd="0" presId="urn:microsoft.com/office/officeart/2005/8/layout/pyramid1"/>
    <dgm:cxn modelId="{5952B777-E99A-4BD9-BDDC-F243EA375BF9}" type="presParOf" srcId="{ECA4C993-9D0E-4FF1-A132-D60A2D2B6E03}" destId="{EAF4E670-5E30-47C5-A436-CFB848E06AD9}" srcOrd="1" destOrd="0" presId="urn:microsoft.com/office/officeart/2005/8/layout/pyramid1"/>
    <dgm:cxn modelId="{FD7E8FFA-2516-4DF7-9F94-9BCE689BD465}" type="presParOf" srcId="{5EE3560E-3A78-4E85-81B5-1E16203726DA}" destId="{B77D6C69-CCFE-4744-BE76-555CDE27A7DF}" srcOrd="1" destOrd="0" presId="urn:microsoft.com/office/officeart/2005/8/layout/pyramid1"/>
    <dgm:cxn modelId="{F7FE56A5-9A4C-4810-A207-CD5F731C07C6}" type="presParOf" srcId="{B77D6C69-CCFE-4744-BE76-555CDE27A7DF}" destId="{5C7C98FA-FAA4-41B0-9B77-1F314D77CB20}" srcOrd="0" destOrd="0" presId="urn:microsoft.com/office/officeart/2005/8/layout/pyramid1"/>
    <dgm:cxn modelId="{EDDDA4A8-CF6A-4193-BF11-A17CB75C2483}" type="presParOf" srcId="{B77D6C69-CCFE-4744-BE76-555CDE27A7DF}" destId="{29DA5552-B08F-407E-B81D-904590608001}" srcOrd="1" destOrd="0" presId="urn:microsoft.com/office/officeart/2005/8/layout/pyramid1"/>
    <dgm:cxn modelId="{AF49E1ED-1634-4C99-BD3C-790B4E48FC4D}" type="presParOf" srcId="{5EE3560E-3A78-4E85-81B5-1E16203726DA}" destId="{4461BBA6-9A48-40E0-A6AF-58BFDC4BC502}" srcOrd="2" destOrd="0" presId="urn:microsoft.com/office/officeart/2005/8/layout/pyramid1"/>
    <dgm:cxn modelId="{FBFEAA3B-BB7B-4C53-96C6-BEE8197792DE}" type="presParOf" srcId="{4461BBA6-9A48-40E0-A6AF-58BFDC4BC502}" destId="{068811C0-A126-452F-A63F-E5AFC0880FFB}" srcOrd="0" destOrd="0" presId="urn:microsoft.com/office/officeart/2005/8/layout/pyramid1"/>
    <dgm:cxn modelId="{35D0A6E4-78B7-45E3-9D4B-5999D0472E25}" type="presParOf" srcId="{4461BBA6-9A48-40E0-A6AF-58BFDC4BC502}" destId="{0904C488-632E-4835-8116-B507C9641CD4}" srcOrd="1" destOrd="0" presId="urn:microsoft.com/office/officeart/2005/8/layout/pyramid1"/>
    <dgm:cxn modelId="{FFC7DDCC-B956-44DE-8BE4-8E064FC08FB4}" type="presParOf" srcId="{5EE3560E-3A78-4E85-81B5-1E16203726DA}" destId="{F674431D-EB07-4FC3-9200-AA9548C2A0E9}" srcOrd="3" destOrd="0" presId="urn:microsoft.com/office/officeart/2005/8/layout/pyramid1"/>
    <dgm:cxn modelId="{D7259491-DE8C-4934-8408-D786BAD03545}" type="presParOf" srcId="{F674431D-EB07-4FC3-9200-AA9548C2A0E9}" destId="{97CE930E-F811-43E1-93E4-E7B5C5F719D3}" srcOrd="0" destOrd="0" presId="urn:microsoft.com/office/officeart/2005/8/layout/pyramid1"/>
    <dgm:cxn modelId="{D44FF60B-DC3C-47AE-A495-C3C4BBEC2215}" type="presParOf" srcId="{F674431D-EB07-4FC3-9200-AA9548C2A0E9}" destId="{09966DC3-4932-4656-BB8B-F44DC537C835}"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4A7113-A74A-4228-9145-1EE2AA8CB4A1}" type="datetimeFigureOut">
              <a:rPr lang="tr-TR" smtClean="0"/>
              <a:t>13.01.2020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FBF2C-3ED4-42FC-9476-0DEA735A4533}" type="slidenum">
              <a:rPr lang="tr-TR" smtClean="0"/>
              <a:t>‹#›</a:t>
            </a:fld>
            <a:endParaRPr lang="tr-TR"/>
          </a:p>
        </p:txBody>
      </p:sp>
    </p:spTree>
    <p:extLst>
      <p:ext uri="{BB962C8B-B14F-4D97-AF65-F5344CB8AC3E}">
        <p14:creationId xmlns:p14="http://schemas.microsoft.com/office/powerpoint/2010/main" val="3013804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AA558A6-5E75-4420-A04D-474FC95A0BE5}" type="datetime1">
              <a:rPr lang="tr-TR" smtClean="0"/>
              <a:t>13.01.2020</a:t>
            </a:fld>
            <a:endParaRPr lang="tr-TR"/>
          </a:p>
        </p:txBody>
      </p:sp>
      <p:sp>
        <p:nvSpPr>
          <p:cNvPr id="5" name="Altbilgi Yer Tutucusu 4"/>
          <p:cNvSpPr>
            <a:spLocks noGrp="1"/>
          </p:cNvSpPr>
          <p:nvPr>
            <p:ph type="ftr" sz="quarter" idx="11"/>
          </p:nvPr>
        </p:nvSpPr>
        <p:spPr/>
        <p:txBody>
          <a:bodyPr/>
          <a:lstStyle/>
          <a:p>
            <a:r>
              <a:rPr lang="tr-TR" smtClean="0"/>
              <a:t>Kentsel Alanların Tasarımı ve Düzenlenmesi_2015</a:t>
            </a:r>
            <a:endParaRPr lang="tr-TR"/>
          </a:p>
        </p:txBody>
      </p:sp>
      <p:sp>
        <p:nvSpPr>
          <p:cNvPr id="6" name="Slayt Numarası Yer Tutucusu 5"/>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296069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88A0083-5B2E-41BB-BD6E-703384EB131E}" type="datetime1">
              <a:rPr lang="tr-TR" smtClean="0"/>
              <a:t>13.01.2020</a:t>
            </a:fld>
            <a:endParaRPr lang="tr-TR"/>
          </a:p>
        </p:txBody>
      </p:sp>
      <p:sp>
        <p:nvSpPr>
          <p:cNvPr id="5" name="Altbilgi Yer Tutucusu 4"/>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382045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9A3C7BE-39F2-4E1E-9B3E-8ABBE8CCA738}" type="datetime1">
              <a:rPr lang="tr-TR" smtClean="0"/>
              <a:t>13.01.2020</a:t>
            </a:fld>
            <a:endParaRPr lang="tr-TR"/>
          </a:p>
        </p:txBody>
      </p:sp>
      <p:sp>
        <p:nvSpPr>
          <p:cNvPr id="5" name="Altbilgi Yer Tutucusu 4"/>
          <p:cNvSpPr>
            <a:spLocks noGrp="1"/>
          </p:cNvSpPr>
          <p:nvPr>
            <p:ph type="ftr" sz="quarter" idx="11"/>
          </p:nvPr>
        </p:nvSpPr>
        <p:spPr/>
        <p:txBody>
          <a:bodyPr/>
          <a:lstStyle/>
          <a:p>
            <a:r>
              <a:rPr lang="tr-TR" smtClean="0"/>
              <a:t>Kentsel Alanların Tasarımı ve Düzenlenmesi_2015</a:t>
            </a:r>
            <a:endParaRPr lang="tr-TR"/>
          </a:p>
        </p:txBody>
      </p:sp>
      <p:sp>
        <p:nvSpPr>
          <p:cNvPr id="6" name="Slayt Numarası Yer Tutucusu 5"/>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1860540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80DFEF5-B64C-42D9-A63B-3B4F7BF0932A}" type="datetime1">
              <a:rPr lang="tr-TR" smtClean="0"/>
              <a:t>13.01.2020</a:t>
            </a:fld>
            <a:endParaRPr lang="tr-TR"/>
          </a:p>
        </p:txBody>
      </p:sp>
      <p:sp>
        <p:nvSpPr>
          <p:cNvPr id="6" name="Altbilgi Yer Tutucusu 5"/>
          <p:cNvSpPr>
            <a:spLocks noGrp="1"/>
          </p:cNvSpPr>
          <p:nvPr>
            <p:ph type="ftr" sz="quarter" idx="11"/>
          </p:nvPr>
        </p:nvSpPr>
        <p:spPr/>
        <p:txBody>
          <a:bodyPr/>
          <a:lstStyle/>
          <a:p>
            <a:r>
              <a:rPr lang="tr-TR" smtClean="0"/>
              <a:t>Kentsel Alanların Tasarımı ve Düzenlenmesi_2015</a:t>
            </a:r>
            <a:endParaRPr lang="tr-TR"/>
          </a:p>
        </p:txBody>
      </p:sp>
      <p:sp>
        <p:nvSpPr>
          <p:cNvPr id="7" name="Slayt Numarası Yer Tutucusu 6"/>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3982088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50787C4-84DD-4BB4-A27A-88865773A2C5}" type="datetime1">
              <a:rPr lang="tr-TR" smtClean="0"/>
              <a:t>13.01.2020</a:t>
            </a:fld>
            <a:endParaRPr lang="tr-TR"/>
          </a:p>
        </p:txBody>
      </p:sp>
      <p:sp>
        <p:nvSpPr>
          <p:cNvPr id="8" name="Altbilgi Yer Tutucusu 7"/>
          <p:cNvSpPr>
            <a:spLocks noGrp="1"/>
          </p:cNvSpPr>
          <p:nvPr>
            <p:ph type="ftr" sz="quarter" idx="11"/>
          </p:nvPr>
        </p:nvSpPr>
        <p:spPr/>
        <p:txBody>
          <a:bodyPr/>
          <a:lstStyle/>
          <a:p>
            <a:r>
              <a:rPr lang="tr-TR" smtClean="0"/>
              <a:t>Kentsel Alanların Tasarımı ve Düzenlenmesi_2015</a:t>
            </a:r>
            <a:endParaRPr lang="tr-TR"/>
          </a:p>
        </p:txBody>
      </p:sp>
      <p:sp>
        <p:nvSpPr>
          <p:cNvPr id="9" name="Slayt Numarası Yer Tutucusu 8"/>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87969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C461FFA-C45C-4C69-8C18-21A782B4ED9B}" type="datetime1">
              <a:rPr lang="tr-TR" smtClean="0"/>
              <a:t>13.01.2020</a:t>
            </a:fld>
            <a:endParaRPr lang="tr-TR"/>
          </a:p>
        </p:txBody>
      </p:sp>
      <p:sp>
        <p:nvSpPr>
          <p:cNvPr id="4" name="Altbilgi Yer Tutucusu 3"/>
          <p:cNvSpPr>
            <a:spLocks noGrp="1"/>
          </p:cNvSpPr>
          <p:nvPr>
            <p:ph type="ftr" sz="quarter" idx="11"/>
          </p:nvPr>
        </p:nvSpPr>
        <p:spPr/>
        <p:txBody>
          <a:bodyPr/>
          <a:lstStyle/>
          <a:p>
            <a:r>
              <a:rPr lang="tr-TR" smtClean="0"/>
              <a:t>Kentsel Alanların Tasarımı ve Düzenlenmesi_2015</a:t>
            </a:r>
            <a:endParaRPr lang="tr-TR"/>
          </a:p>
        </p:txBody>
      </p:sp>
      <p:sp>
        <p:nvSpPr>
          <p:cNvPr id="5" name="Slayt Numarası Yer Tutucusu 4"/>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2926157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E17DFC4-A30C-492E-8FF4-900C19C8088D}" type="datetime1">
              <a:rPr lang="tr-TR" smtClean="0"/>
              <a:t>13.01.2020</a:t>
            </a:fld>
            <a:endParaRPr lang="tr-TR"/>
          </a:p>
        </p:txBody>
      </p:sp>
      <p:sp>
        <p:nvSpPr>
          <p:cNvPr id="3" name="Altbilgi Yer Tutucusu 2"/>
          <p:cNvSpPr>
            <a:spLocks noGrp="1"/>
          </p:cNvSpPr>
          <p:nvPr>
            <p:ph type="ftr" sz="quarter" idx="11"/>
          </p:nvPr>
        </p:nvSpPr>
        <p:spPr/>
        <p:txBody>
          <a:bodyPr/>
          <a:lstStyle/>
          <a:p>
            <a:r>
              <a:rPr lang="tr-TR" smtClean="0"/>
              <a:t>Kentsel Alanların Tasarımı ve Düzenlenmesi_2015</a:t>
            </a:r>
            <a:endParaRPr lang="tr-TR"/>
          </a:p>
        </p:txBody>
      </p:sp>
      <p:sp>
        <p:nvSpPr>
          <p:cNvPr id="4" name="Slayt Numarası Yer Tutucusu 3"/>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411711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D85E00F-89CF-4A65-8DDC-508F6A0DDB76}" type="datetime1">
              <a:rPr lang="tr-TR" smtClean="0"/>
              <a:t>13.01.2020</a:t>
            </a:fld>
            <a:endParaRPr lang="tr-TR"/>
          </a:p>
        </p:txBody>
      </p:sp>
      <p:sp>
        <p:nvSpPr>
          <p:cNvPr id="6" name="Altbilgi Yer Tutucusu 5"/>
          <p:cNvSpPr>
            <a:spLocks noGrp="1"/>
          </p:cNvSpPr>
          <p:nvPr>
            <p:ph type="ftr" sz="quarter" idx="11"/>
          </p:nvPr>
        </p:nvSpPr>
        <p:spPr/>
        <p:txBody>
          <a:bodyPr/>
          <a:lstStyle/>
          <a:p>
            <a:r>
              <a:rPr lang="tr-TR" smtClean="0"/>
              <a:t>Kentsel Alanların Tasarımı ve Düzenlenmesi_2015</a:t>
            </a:r>
            <a:endParaRPr lang="tr-TR"/>
          </a:p>
        </p:txBody>
      </p:sp>
      <p:sp>
        <p:nvSpPr>
          <p:cNvPr id="7" name="Slayt Numarası Yer Tutucusu 6"/>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377773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18DA9AA-858B-49AC-90B4-B212397F77D8}" type="datetime1">
              <a:rPr lang="tr-TR" smtClean="0"/>
              <a:t>13.01.2020</a:t>
            </a:fld>
            <a:endParaRPr lang="tr-TR"/>
          </a:p>
        </p:txBody>
      </p:sp>
      <p:sp>
        <p:nvSpPr>
          <p:cNvPr id="6" name="Altbilgi Yer Tutucusu 5"/>
          <p:cNvSpPr>
            <a:spLocks noGrp="1"/>
          </p:cNvSpPr>
          <p:nvPr>
            <p:ph type="ftr" sz="quarter" idx="11"/>
          </p:nvPr>
        </p:nvSpPr>
        <p:spPr/>
        <p:txBody>
          <a:bodyPr/>
          <a:lstStyle/>
          <a:p>
            <a:r>
              <a:rPr lang="tr-TR" smtClean="0"/>
              <a:t>Kentsel Alanların Tasarımı ve Düzenlenmesi_2015</a:t>
            </a:r>
            <a:endParaRPr lang="tr-TR"/>
          </a:p>
        </p:txBody>
      </p:sp>
      <p:sp>
        <p:nvSpPr>
          <p:cNvPr id="7" name="Slayt Numarası Yer Tutucusu 6"/>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312211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69722A6-4033-449B-98F3-9156C4E70CF8}" type="datetime1">
              <a:rPr lang="tr-TR" smtClean="0"/>
              <a:t>13.01.2020</a:t>
            </a:fld>
            <a:endParaRPr lang="tr-TR"/>
          </a:p>
        </p:txBody>
      </p:sp>
      <p:sp>
        <p:nvSpPr>
          <p:cNvPr id="5" name="Altbilgi Yer Tutucusu 4"/>
          <p:cNvSpPr>
            <a:spLocks noGrp="1"/>
          </p:cNvSpPr>
          <p:nvPr>
            <p:ph type="ftr" sz="quarter" idx="11"/>
          </p:nvPr>
        </p:nvSpPr>
        <p:spPr/>
        <p:txBody>
          <a:bodyPr/>
          <a:lstStyle/>
          <a:p>
            <a:r>
              <a:rPr lang="tr-TR" smtClean="0"/>
              <a:t>Kentsel Alanların Tasarımı ve Düzenlenmesi_2015</a:t>
            </a:r>
            <a:endParaRPr lang="tr-TR"/>
          </a:p>
        </p:txBody>
      </p:sp>
      <p:sp>
        <p:nvSpPr>
          <p:cNvPr id="6" name="Slayt Numarası Yer Tutucusu 5"/>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627968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E0CC4C3-72D1-4885-8E9B-77C2FC23EDC5}" type="datetime1">
              <a:rPr lang="tr-TR" smtClean="0"/>
              <a:t>13.01.2020</a:t>
            </a:fld>
            <a:endParaRPr lang="tr-TR"/>
          </a:p>
        </p:txBody>
      </p:sp>
      <p:sp>
        <p:nvSpPr>
          <p:cNvPr id="5" name="Altbilgi Yer Tutucusu 4"/>
          <p:cNvSpPr>
            <a:spLocks noGrp="1"/>
          </p:cNvSpPr>
          <p:nvPr>
            <p:ph type="ftr" sz="quarter" idx="11"/>
          </p:nvPr>
        </p:nvSpPr>
        <p:spPr/>
        <p:txBody>
          <a:bodyPr/>
          <a:lstStyle/>
          <a:p>
            <a:r>
              <a:rPr lang="tr-TR" smtClean="0"/>
              <a:t>Kentsel Alanların Tasarımı ve Düzenlenmesi_2015</a:t>
            </a:r>
            <a:endParaRPr lang="tr-TR"/>
          </a:p>
        </p:txBody>
      </p:sp>
      <p:sp>
        <p:nvSpPr>
          <p:cNvPr id="6" name="Slayt Numarası Yer Tutucusu 5"/>
          <p:cNvSpPr>
            <a:spLocks noGrp="1"/>
          </p:cNvSpPr>
          <p:nvPr>
            <p:ph type="sldNum" sz="quarter" idx="12"/>
          </p:nvPr>
        </p:nvSpPr>
        <p:spPr/>
        <p:txBody>
          <a:bodyPr/>
          <a:lstStyle/>
          <a:p>
            <a:fld id="{B0B14C7E-BCA9-4484-B7F1-A4E43B1ACE20}" type="slidenum">
              <a:rPr lang="tr-TR" smtClean="0"/>
              <a:t>‹#›</a:t>
            </a:fld>
            <a:endParaRPr lang="tr-TR"/>
          </a:p>
        </p:txBody>
      </p:sp>
    </p:spTree>
    <p:extLst>
      <p:ext uri="{BB962C8B-B14F-4D97-AF65-F5344CB8AC3E}">
        <p14:creationId xmlns:p14="http://schemas.microsoft.com/office/powerpoint/2010/main" val="2761847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181EB-8CBE-4FCB-9C3D-B6D59FE447FE}" type="datetime1">
              <a:rPr lang="tr-TR" smtClean="0"/>
              <a:t>13.01.2020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smtClean="0"/>
              <a:t>Kentsel Alanların Tasarımı ve Düzenlenmesi_2015</a:t>
            </a:r>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14C7E-BCA9-4484-B7F1-A4E43B1ACE20}" type="slidenum">
              <a:rPr lang="tr-TR" smtClean="0"/>
              <a:t>‹#›</a:t>
            </a:fld>
            <a:endParaRPr lang="tr-TR"/>
          </a:p>
        </p:txBody>
      </p:sp>
    </p:spTree>
    <p:extLst>
      <p:ext uri="{BB962C8B-B14F-4D97-AF65-F5344CB8AC3E}">
        <p14:creationId xmlns:p14="http://schemas.microsoft.com/office/powerpoint/2010/main" val="2703115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Kentsel Alanların Tasarımı ve Düzenlenmesi</a:t>
            </a:r>
            <a:endParaRPr lang="tr-TR" dirty="0"/>
          </a:p>
        </p:txBody>
      </p:sp>
      <p:sp>
        <p:nvSpPr>
          <p:cNvPr id="3" name="Alt Başlık 2"/>
          <p:cNvSpPr>
            <a:spLocks noGrp="1"/>
          </p:cNvSpPr>
          <p:nvPr>
            <p:ph type="subTitle" idx="1"/>
          </p:nvPr>
        </p:nvSpPr>
        <p:spPr>
          <a:xfrm>
            <a:off x="1371600" y="3886200"/>
            <a:ext cx="6400800" cy="694928"/>
          </a:xfrm>
        </p:spPr>
        <p:txBody>
          <a:bodyPr/>
          <a:lstStyle/>
          <a:p>
            <a:r>
              <a:rPr lang="tr-TR" dirty="0" smtClean="0"/>
              <a:t>Doç. Dr. Aziz ŞİŞMAN</a:t>
            </a:r>
            <a:endParaRPr lang="tr-TR" dirty="0"/>
          </a:p>
        </p:txBody>
      </p:sp>
    </p:spTree>
    <p:extLst>
      <p:ext uri="{BB962C8B-B14F-4D97-AF65-F5344CB8AC3E}">
        <p14:creationId xmlns:p14="http://schemas.microsoft.com/office/powerpoint/2010/main" val="3010681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t>Halihazır harita ve imar </a:t>
            </a:r>
            <a:r>
              <a:rPr lang="tr-TR" sz="3200" b="1" dirty="0" smtClean="0"/>
              <a:t>planları</a:t>
            </a:r>
            <a:endParaRPr lang="tr-TR" sz="3200" b="1" dirty="0"/>
          </a:p>
        </p:txBody>
      </p:sp>
      <p:sp>
        <p:nvSpPr>
          <p:cNvPr id="3" name="İçerik Yer Tutucusu 2"/>
          <p:cNvSpPr>
            <a:spLocks noGrp="1"/>
          </p:cNvSpPr>
          <p:nvPr>
            <p:ph idx="1"/>
          </p:nvPr>
        </p:nvSpPr>
        <p:spPr/>
        <p:txBody>
          <a:bodyPr>
            <a:noAutofit/>
          </a:bodyPr>
          <a:lstStyle/>
          <a:p>
            <a:pPr marL="0" indent="0">
              <a:buNone/>
            </a:pPr>
            <a:r>
              <a:rPr lang="tr-TR" sz="2000" dirty="0" smtClean="0"/>
              <a:t>3194 Sayılı İmar Kanunu</a:t>
            </a:r>
            <a:r>
              <a:rPr lang="tr-TR" sz="2000" dirty="0"/>
              <a:t>	</a:t>
            </a:r>
            <a:endParaRPr lang="tr-TR" sz="2000" dirty="0" smtClean="0"/>
          </a:p>
          <a:p>
            <a:pPr marL="0" indent="0">
              <a:buNone/>
            </a:pPr>
            <a:r>
              <a:rPr lang="tr-TR" sz="2000" b="1" dirty="0" smtClean="0"/>
              <a:t>Madde </a:t>
            </a:r>
            <a:r>
              <a:rPr lang="tr-TR" sz="2000" b="1" dirty="0"/>
              <a:t>7 – </a:t>
            </a:r>
            <a:r>
              <a:rPr lang="tr-TR" sz="2000" dirty="0"/>
              <a:t>Halihazır harita ve imar planlarının yapılmasında aşağıda belirtilen hususlara uyulur. </a:t>
            </a:r>
          </a:p>
          <a:p>
            <a:pPr marL="0" indent="0" algn="just">
              <a:buNone/>
            </a:pPr>
            <a:r>
              <a:rPr lang="tr-TR" sz="2000" dirty="0"/>
              <a:t>	a) Halihazır haritası bulunmayan yerleşim yerlerinin halihazır haritaları belediyeler veya valiliklerce yapılır veya yaptırılır. Bu haritaların tasdik mercii belediyeler ve valilikler olup tasdikli bir nüshası Bakanlığa, diğer bir nüshası da ilgili tapu dairesine gönderilir.</a:t>
            </a:r>
          </a:p>
          <a:p>
            <a:pPr marL="0" indent="0" algn="just">
              <a:buNone/>
            </a:pPr>
            <a:r>
              <a:rPr lang="tr-TR" sz="2000" dirty="0"/>
              <a:t>	b) Son nüfus sayımında, nüfusu 10.000'i aşan yerleşmelerin imar planlarının yaptırılmaları mecburidir.</a:t>
            </a:r>
          </a:p>
          <a:p>
            <a:pPr marL="0" indent="0" algn="just">
              <a:buNone/>
            </a:pPr>
            <a:r>
              <a:rPr lang="tr-TR" sz="2000" dirty="0"/>
              <a:t>	Son nüfus sayımında nüfus 10.000'i aşmayan yerleşmelerde, imar planı yapılmasının gerekli olup olmadığına belediye meclisi karar verir. Mevcut imar planları yürürlüktedir. </a:t>
            </a:r>
          </a:p>
          <a:p>
            <a:endParaRPr lang="tr-TR" sz="2000"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2</a:t>
            </a:fld>
            <a:endParaRPr lang="tr-TR"/>
          </a:p>
        </p:txBody>
      </p:sp>
    </p:spTree>
    <p:extLst>
      <p:ext uri="{BB962C8B-B14F-4D97-AF65-F5344CB8AC3E}">
        <p14:creationId xmlns:p14="http://schemas.microsoft.com/office/powerpoint/2010/main" val="915088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100" b="1" dirty="0" smtClean="0"/>
              <a:t>Mekânsal Planlar Yapım Yönetmeliği</a:t>
            </a:r>
            <a:endParaRPr lang="tr-TR" dirty="0"/>
          </a:p>
        </p:txBody>
      </p:sp>
      <p:sp>
        <p:nvSpPr>
          <p:cNvPr id="3" name="İçerik Yer Tutucusu 2"/>
          <p:cNvSpPr>
            <a:spLocks noGrp="1"/>
          </p:cNvSpPr>
          <p:nvPr>
            <p:ph idx="1"/>
          </p:nvPr>
        </p:nvSpPr>
        <p:spPr/>
        <p:txBody>
          <a:bodyPr>
            <a:normAutofit fontScale="62500" lnSpcReduction="20000"/>
          </a:bodyPr>
          <a:lstStyle/>
          <a:p>
            <a:pPr marL="0" indent="0">
              <a:buNone/>
            </a:pPr>
            <a:r>
              <a:rPr lang="tr-TR" dirty="0"/>
              <a:t>Resmi Gazete Tarihi: </a:t>
            </a:r>
            <a:r>
              <a:rPr lang="tr-TR" b="1" dirty="0"/>
              <a:t>14.06.2014 </a:t>
            </a:r>
            <a:r>
              <a:rPr lang="tr-TR" dirty="0"/>
              <a:t>Resmi Gazete Sayısı: 29030</a:t>
            </a:r>
            <a:r>
              <a:rPr lang="tr-TR" dirty="0" smtClean="0"/>
              <a:t/>
            </a:r>
            <a:br>
              <a:rPr lang="tr-TR" dirty="0" smtClean="0"/>
            </a:br>
            <a:r>
              <a:rPr lang="tr-TR" b="1" dirty="0"/>
              <a:t> </a:t>
            </a:r>
            <a:endParaRPr lang="tr-TR" dirty="0"/>
          </a:p>
          <a:p>
            <a:pPr marL="0" indent="0">
              <a:buNone/>
            </a:pPr>
            <a:r>
              <a:rPr lang="tr-TR" b="1" dirty="0"/>
              <a:t>Amaç</a:t>
            </a:r>
            <a:endParaRPr lang="tr-TR" dirty="0"/>
          </a:p>
          <a:p>
            <a:pPr marL="0" indent="0" algn="just">
              <a:buNone/>
            </a:pPr>
            <a:r>
              <a:rPr lang="tr-TR" b="1" dirty="0"/>
              <a:t>MADDE 1 –</a:t>
            </a:r>
            <a:r>
              <a:rPr lang="tr-TR" dirty="0"/>
              <a:t> (1) Bu Yönetmeliğin amacı; </a:t>
            </a:r>
            <a:r>
              <a:rPr lang="tr-TR" u="sng" dirty="0"/>
              <a:t>fiziki, doğal, tarihi ve kültürel değerleri korumak ve geliştirmek, koruma ve kullanma dengesini sağlamak, ülke, bölge ve şehir düzeyinde sürdürülebilir kalkınmayı desteklemek, yaşam kalitesi yüksek, sağlıklı ve güvenli çevreler oluşturmak üzere hazırlanan, arazi kullanım ve yapılaşma kararları getiren mekânsal planların yapımına ve uygulanmasına ilişkin usul ve esasları belirlemektir.</a:t>
            </a:r>
          </a:p>
          <a:p>
            <a:pPr marL="0" indent="0">
              <a:buNone/>
            </a:pPr>
            <a:endParaRPr lang="tr-TR" b="1" dirty="0" smtClean="0"/>
          </a:p>
          <a:p>
            <a:pPr marL="0" indent="0">
              <a:buNone/>
            </a:pPr>
            <a:r>
              <a:rPr lang="tr-TR" b="1" dirty="0" smtClean="0"/>
              <a:t>Kapsam</a:t>
            </a:r>
            <a:endParaRPr lang="tr-TR" dirty="0"/>
          </a:p>
          <a:p>
            <a:pPr marL="0" indent="0" algn="just">
              <a:buNone/>
            </a:pPr>
            <a:r>
              <a:rPr lang="tr-TR" b="1" dirty="0"/>
              <a:t>MADDE 2 –</a:t>
            </a:r>
            <a:r>
              <a:rPr lang="tr-TR" dirty="0"/>
              <a:t> (1) Bu Yönetmelik; </a:t>
            </a:r>
            <a:r>
              <a:rPr lang="tr-TR" u="sng" dirty="0"/>
              <a:t>her tür ve ölçekteki mekânsal planlar ile bu planlara ilişkin revizyon, ilave, değişikliklerin yapılmasına ve incelenmesine, mekânsal planlar ile özel amaçlı plan ve projelere yönelik usul ve esasları </a:t>
            </a:r>
            <a:r>
              <a:rPr lang="tr-TR" dirty="0"/>
              <a:t>kapsar.</a:t>
            </a:r>
          </a:p>
          <a:p>
            <a:endParaRPr lang="tr-TR"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3</a:t>
            </a:fld>
            <a:endParaRPr lang="tr-TR"/>
          </a:p>
        </p:txBody>
      </p:sp>
    </p:spTree>
    <p:extLst>
      <p:ext uri="{BB962C8B-B14F-4D97-AF65-F5344CB8AC3E}">
        <p14:creationId xmlns:p14="http://schemas.microsoft.com/office/powerpoint/2010/main" val="1020595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Planlar</a:t>
            </a:r>
            <a:endParaRPr lang="tr-TR" dirty="0"/>
          </a:p>
        </p:txBody>
      </p:sp>
      <p:sp>
        <p:nvSpPr>
          <p:cNvPr id="3" name="İçerik Yer Tutucusu 2"/>
          <p:cNvSpPr>
            <a:spLocks noGrp="1"/>
          </p:cNvSpPr>
          <p:nvPr>
            <p:ph idx="1"/>
          </p:nvPr>
        </p:nvSpPr>
        <p:spPr>
          <a:xfrm>
            <a:off x="457200" y="1600200"/>
            <a:ext cx="3826768" cy="4205063"/>
          </a:xfrm>
        </p:spPr>
        <p:txBody>
          <a:bodyPr/>
          <a:lstStyle/>
          <a:p>
            <a:pPr marL="0" indent="0" algn="just">
              <a:buNone/>
            </a:pPr>
            <a:r>
              <a:rPr lang="tr-TR" sz="2400" b="1" dirty="0" smtClean="0"/>
              <a:t>Mekânsal </a:t>
            </a:r>
            <a:r>
              <a:rPr lang="tr-TR" sz="2400" b="1" dirty="0"/>
              <a:t>plan:</a:t>
            </a:r>
            <a:r>
              <a:rPr lang="tr-TR" sz="2400" dirty="0"/>
              <a:t> 3194 sayılı İmar Kanunu uyarınca hazırlanan, kapsadıkları alan ve amaçları açısından üst kademeden alt kademeye doğru sırasıyla; </a:t>
            </a:r>
            <a:r>
              <a:rPr lang="tr-TR" sz="2400" b="1" dirty="0"/>
              <a:t>mekânsal strateji planı, çevre düzeni planı ve imar </a:t>
            </a:r>
            <a:r>
              <a:rPr lang="tr-TR" sz="2400" b="1" dirty="0" smtClean="0"/>
              <a:t>planını kapsayan planlardır.</a:t>
            </a:r>
            <a:r>
              <a:rPr lang="tr-TR" sz="2400" dirty="0"/>
              <a:t> 14.06.2014</a:t>
            </a:r>
          </a:p>
          <a:p>
            <a:endParaRPr lang="tr-TR" dirty="0"/>
          </a:p>
        </p:txBody>
      </p:sp>
      <p:graphicFrame>
        <p:nvGraphicFramePr>
          <p:cNvPr id="4" name="Diyagram 3"/>
          <p:cNvGraphicFramePr/>
          <p:nvPr>
            <p:extLst>
              <p:ext uri="{D42A27DB-BD31-4B8C-83A1-F6EECF244321}">
                <p14:modId xmlns:p14="http://schemas.microsoft.com/office/powerpoint/2010/main" val="1998729126"/>
              </p:ext>
            </p:extLst>
          </p:nvPr>
        </p:nvGraphicFramePr>
        <p:xfrm>
          <a:off x="4355976" y="1484784"/>
          <a:ext cx="4464496" cy="3688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ltbilgi Yer Tutucusu 4"/>
          <p:cNvSpPr>
            <a:spLocks noGrp="1"/>
          </p:cNvSpPr>
          <p:nvPr>
            <p:ph type="ftr" sz="quarter" idx="11"/>
          </p:nvPr>
        </p:nvSpPr>
        <p:spPr/>
        <p:txBody>
          <a:bodyPr/>
          <a:lstStyle/>
          <a:p>
            <a:r>
              <a:rPr lang="tr-TR" dirty="0" smtClean="0"/>
              <a:t>Kentsel Alanların Tasarımı ve Düzenlenmesi_2016</a:t>
            </a:r>
            <a:endParaRPr lang="tr-TR" dirty="0"/>
          </a:p>
        </p:txBody>
      </p:sp>
      <p:sp>
        <p:nvSpPr>
          <p:cNvPr id="7" name="Slayt Numarası Yer Tutucusu 6"/>
          <p:cNvSpPr>
            <a:spLocks noGrp="1"/>
          </p:cNvSpPr>
          <p:nvPr>
            <p:ph type="sldNum" sz="quarter" idx="12"/>
          </p:nvPr>
        </p:nvSpPr>
        <p:spPr/>
        <p:txBody>
          <a:bodyPr/>
          <a:lstStyle/>
          <a:p>
            <a:fld id="{B0B14C7E-BCA9-4484-B7F1-A4E43B1ACE20}" type="slidenum">
              <a:rPr lang="tr-TR" smtClean="0"/>
              <a:t>4</a:t>
            </a:fld>
            <a:endParaRPr lang="tr-TR"/>
          </a:p>
        </p:txBody>
      </p:sp>
    </p:spTree>
    <p:extLst>
      <p:ext uri="{BB962C8B-B14F-4D97-AF65-F5344CB8AC3E}">
        <p14:creationId xmlns:p14="http://schemas.microsoft.com/office/powerpoint/2010/main" val="1194669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lvl="0"/>
            <a:r>
              <a:rPr lang="tr-TR" sz="3200" b="1" dirty="0" smtClean="0"/>
              <a:t>Mekânsal strateji planı</a:t>
            </a:r>
            <a:endParaRPr lang="tr-TR" sz="3200" dirty="0"/>
          </a:p>
        </p:txBody>
      </p:sp>
      <p:sp>
        <p:nvSpPr>
          <p:cNvPr id="3" name="İçerik Yer Tutucusu 2"/>
          <p:cNvSpPr>
            <a:spLocks noGrp="1"/>
          </p:cNvSpPr>
          <p:nvPr>
            <p:ph idx="1"/>
          </p:nvPr>
        </p:nvSpPr>
        <p:spPr/>
        <p:txBody>
          <a:bodyPr>
            <a:noAutofit/>
          </a:bodyPr>
          <a:lstStyle/>
          <a:p>
            <a:pPr marL="0" indent="0" algn="just">
              <a:buNone/>
            </a:pPr>
            <a:r>
              <a:rPr lang="tr-TR" sz="2000" dirty="0" smtClean="0"/>
              <a:t>Ülke </a:t>
            </a:r>
            <a:r>
              <a:rPr lang="tr-TR" sz="2000" dirty="0"/>
              <a:t>kalkınma politikaları ve bölgesel gelişme stratejilerini mekânsal düzeyde ilişkilendiren, </a:t>
            </a:r>
            <a:r>
              <a:rPr lang="tr-TR" sz="2000" u="sng" dirty="0"/>
              <a:t>bölge planlarının ekonomik ve sosyal potansiyel, hedef ve stratejileri ile ulaşım ilişkileri ve fiziksel eşiklerini de dikkate alarak değerlendiren</a:t>
            </a:r>
            <a:r>
              <a:rPr lang="tr-TR" sz="2000" dirty="0"/>
              <a:t>, yer altı ve yer üstü kaynakların ekonomiye kazandırılmasına, doğal, tarihi ve kültürel değerlerin korunmasına ve geliştirilmesine, yerleşmeler, </a:t>
            </a:r>
            <a:r>
              <a:rPr lang="tr-TR" sz="2000" u="sng" dirty="0"/>
              <a:t>ulaşım sistemi ile kentsel, sosyal ve teknik altyapının yönlendirilmesine dair mekânsal stratejileri belirleyen</a:t>
            </a:r>
            <a:r>
              <a:rPr lang="tr-TR" sz="2000" dirty="0"/>
              <a:t>, sektörlere ilişkin mekânsal politika ve stratejiler arasında ilişkiyi kuran, 1/250.000, 1/500.000 veya daha üst ölçek haritalar üzerinde şematik ve grafik dil kullanılarak hazırlanan, ülke bütününde ve gerekli görülen bölgelerde yapılabilen, </a:t>
            </a:r>
            <a:r>
              <a:rPr lang="tr-TR" sz="2000" dirty="0" err="1"/>
              <a:t>sektörel</a:t>
            </a:r>
            <a:r>
              <a:rPr lang="tr-TR" sz="2000" dirty="0"/>
              <a:t> ve tematik paftalar ve raporu ile bütün olan </a:t>
            </a:r>
            <a:r>
              <a:rPr lang="tr-TR" sz="2000" dirty="0" smtClean="0"/>
              <a:t>plandır.</a:t>
            </a:r>
            <a:endParaRPr lang="tr-TR" sz="2000"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5</a:t>
            </a:fld>
            <a:endParaRPr lang="tr-TR"/>
          </a:p>
        </p:txBody>
      </p:sp>
    </p:spTree>
    <p:extLst>
      <p:ext uri="{BB962C8B-B14F-4D97-AF65-F5344CB8AC3E}">
        <p14:creationId xmlns:p14="http://schemas.microsoft.com/office/powerpoint/2010/main" val="527835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t>Mekânsal strateji planı</a:t>
            </a:r>
            <a:endParaRPr lang="tr-TR" sz="3600" dirty="0"/>
          </a:p>
        </p:txBody>
      </p:sp>
      <p:sp>
        <p:nvSpPr>
          <p:cNvPr id="3" name="İçerik Yer Tutucusu 2"/>
          <p:cNvSpPr>
            <a:spLocks noGrp="1"/>
          </p:cNvSpPr>
          <p:nvPr>
            <p:ph idx="1"/>
          </p:nvPr>
        </p:nvSpPr>
        <p:spPr/>
        <p:txBody>
          <a:bodyPr>
            <a:normAutofit fontScale="47500" lnSpcReduction="20000"/>
          </a:bodyPr>
          <a:lstStyle/>
          <a:p>
            <a:pPr marL="0" indent="0" fontAlgn="base">
              <a:buNone/>
            </a:pPr>
            <a:r>
              <a:rPr lang="tr-TR" b="1" dirty="0" smtClean="0"/>
              <a:t>	</a:t>
            </a:r>
            <a:r>
              <a:rPr lang="tr-TR" sz="3400" b="1" dirty="0" smtClean="0"/>
              <a:t>Ülke </a:t>
            </a:r>
            <a:r>
              <a:rPr lang="tr-TR" sz="3400" b="1" dirty="0"/>
              <a:t>Mekânsal Strateji Planı </a:t>
            </a:r>
            <a:r>
              <a:rPr lang="tr-TR" sz="3400" dirty="0"/>
              <a:t>Ülke bütünü ile karasuları ve münhasır ekonomik bölgeleri kapsayacak şekilde </a:t>
            </a:r>
            <a:r>
              <a:rPr lang="tr-TR" sz="3400" dirty="0" smtClean="0"/>
              <a:t>hazırlanır.</a:t>
            </a:r>
          </a:p>
          <a:p>
            <a:pPr marL="0" indent="0" fontAlgn="base">
              <a:buNone/>
            </a:pPr>
            <a:r>
              <a:rPr lang="tr-TR" sz="3400" b="1" dirty="0"/>
              <a:t>	</a:t>
            </a:r>
            <a:r>
              <a:rPr lang="tr-TR" sz="3400" b="1" dirty="0" smtClean="0"/>
              <a:t>Bölge </a:t>
            </a:r>
            <a:r>
              <a:rPr lang="tr-TR" sz="3400" b="1" dirty="0"/>
              <a:t>Mekânsal Strateji Planı;</a:t>
            </a:r>
            <a:endParaRPr lang="tr-TR" sz="3400" dirty="0"/>
          </a:p>
          <a:p>
            <a:pPr lvl="1" fontAlgn="base">
              <a:buFont typeface="Arial" panose="020B0604020202020204" pitchFamily="34" charset="0"/>
              <a:buChar char="•"/>
            </a:pPr>
            <a:r>
              <a:rPr lang="tr-TR" sz="3400" dirty="0"/>
              <a:t>Metropoliten bölgeler,</a:t>
            </a:r>
          </a:p>
          <a:p>
            <a:pPr lvl="1" fontAlgn="base">
              <a:buFont typeface="Arial" panose="020B0604020202020204" pitchFamily="34" charset="0"/>
              <a:buChar char="•"/>
            </a:pPr>
            <a:r>
              <a:rPr lang="tr-TR" sz="3400" dirty="0"/>
              <a:t>Gelişme odakları,</a:t>
            </a:r>
          </a:p>
          <a:p>
            <a:pPr lvl="1" fontAlgn="base">
              <a:buFont typeface="Arial" panose="020B0604020202020204" pitchFamily="34" charset="0"/>
              <a:buChar char="•"/>
            </a:pPr>
            <a:r>
              <a:rPr lang="tr-TR" sz="3400" dirty="0"/>
              <a:t>Gelişme koridorları,</a:t>
            </a:r>
          </a:p>
          <a:p>
            <a:pPr lvl="1" fontAlgn="base">
              <a:buFont typeface="Arial" panose="020B0604020202020204" pitchFamily="34" charset="0"/>
              <a:buChar char="•"/>
            </a:pPr>
            <a:r>
              <a:rPr lang="tr-TR" sz="3400" dirty="0"/>
              <a:t>Üretim, arz ve tüketim akımları ve ilişkileri,</a:t>
            </a:r>
          </a:p>
          <a:p>
            <a:pPr lvl="1" fontAlgn="base">
              <a:buFont typeface="Arial" panose="020B0604020202020204" pitchFamily="34" charset="0"/>
              <a:buChar char="•"/>
            </a:pPr>
            <a:r>
              <a:rPr lang="tr-TR" sz="3400" dirty="0"/>
              <a:t>Kentsel ve bölgesel ağlar,</a:t>
            </a:r>
          </a:p>
          <a:p>
            <a:pPr lvl="1" fontAlgn="base">
              <a:buFont typeface="Arial" panose="020B0604020202020204" pitchFamily="34" charset="0"/>
              <a:buChar char="•"/>
            </a:pPr>
            <a:r>
              <a:rPr lang="tr-TR" sz="3400" dirty="0"/>
              <a:t>Yerleşmelerin yoğunluğu,</a:t>
            </a:r>
          </a:p>
          <a:p>
            <a:pPr lvl="1" fontAlgn="base">
              <a:buFont typeface="Arial" panose="020B0604020202020204" pitchFamily="34" charset="0"/>
              <a:buChar char="•"/>
            </a:pPr>
            <a:r>
              <a:rPr lang="tr-TR" sz="3400" dirty="0"/>
              <a:t>Ulaşım ilişkileri ve</a:t>
            </a:r>
          </a:p>
          <a:p>
            <a:pPr lvl="1" fontAlgn="base">
              <a:buFont typeface="Arial" panose="020B0604020202020204" pitchFamily="34" charset="0"/>
              <a:buChar char="•"/>
            </a:pPr>
            <a:r>
              <a:rPr lang="tr-TR" sz="3400" dirty="0"/>
              <a:t>Fiziksel eşikler gibi etkenler dikkate alınarak</a:t>
            </a:r>
          </a:p>
          <a:p>
            <a:pPr marL="0" indent="0" fontAlgn="base">
              <a:buNone/>
            </a:pPr>
            <a:r>
              <a:rPr lang="tr-TR" sz="3400" dirty="0" smtClean="0"/>
              <a:t>	belirlenen </a:t>
            </a:r>
            <a:r>
              <a:rPr lang="tr-TR" sz="3400" dirty="0"/>
              <a:t>havza ya da Düzey-II bölgelerini kapsayacak şekilde </a:t>
            </a:r>
            <a:r>
              <a:rPr lang="tr-TR" sz="3400" b="1" dirty="0"/>
              <a:t>Ülke Mekânsal Strateji Planında özel olarak odaklanılması gerektiği ortaya konulan bölgelerde</a:t>
            </a:r>
            <a:r>
              <a:rPr lang="tr-TR" sz="3400" dirty="0"/>
              <a:t> hazırlanır.  </a:t>
            </a:r>
          </a:p>
          <a:p>
            <a:pPr marL="0" indent="0" fontAlgn="base">
              <a:buNone/>
            </a:pPr>
            <a:r>
              <a:rPr lang="tr-TR" sz="3400" dirty="0" smtClean="0"/>
              <a:t>	</a:t>
            </a:r>
          </a:p>
          <a:p>
            <a:pPr marL="0" indent="0" fontAlgn="base">
              <a:buNone/>
            </a:pPr>
            <a:r>
              <a:rPr lang="tr-TR" sz="3400" dirty="0" smtClean="0"/>
              <a:t>1/250.000</a:t>
            </a:r>
            <a:r>
              <a:rPr lang="tr-TR" sz="3400" dirty="0"/>
              <a:t>, 1/500.000 veya daha üst ölçek haritalar üzerinde şematik ve grafik dil kullanılır.</a:t>
            </a:r>
          </a:p>
          <a:p>
            <a:pPr marL="0" indent="0" fontAlgn="base">
              <a:buNone/>
            </a:pPr>
            <a:r>
              <a:rPr lang="tr-TR" sz="3400" dirty="0" err="1"/>
              <a:t>Sektörel</a:t>
            </a:r>
            <a:r>
              <a:rPr lang="tr-TR" sz="3400" dirty="0"/>
              <a:t> ve tematik paftalar ve raporu ile bütündür. Rapor; vizyon ve öncelikler, ilkeler, amaç, kapsam, hedefler ve stratejiler, </a:t>
            </a:r>
            <a:r>
              <a:rPr lang="tr-TR" sz="3400" dirty="0" err="1"/>
              <a:t>sektörel</a:t>
            </a:r>
            <a:r>
              <a:rPr lang="tr-TR" sz="3400" dirty="0"/>
              <a:t> ve tematik kararlar, plan hükümleri ve eylem planı konu başlıklarını içerecek şekilde hazırlanır.</a:t>
            </a:r>
          </a:p>
          <a:p>
            <a:endParaRPr lang="tr-TR"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6</a:t>
            </a:fld>
            <a:endParaRPr lang="tr-TR"/>
          </a:p>
        </p:txBody>
      </p:sp>
    </p:spTree>
    <p:extLst>
      <p:ext uri="{BB962C8B-B14F-4D97-AF65-F5344CB8AC3E}">
        <p14:creationId xmlns:p14="http://schemas.microsoft.com/office/powerpoint/2010/main" val="262008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Çevre düzeni planı: </a:t>
            </a:r>
            <a:endParaRPr lang="tr-TR" sz="3200" dirty="0"/>
          </a:p>
        </p:txBody>
      </p:sp>
      <p:sp>
        <p:nvSpPr>
          <p:cNvPr id="3" name="İçerik Yer Tutucusu 2"/>
          <p:cNvSpPr>
            <a:spLocks noGrp="1"/>
          </p:cNvSpPr>
          <p:nvPr>
            <p:ph idx="1"/>
          </p:nvPr>
        </p:nvSpPr>
        <p:spPr/>
        <p:txBody>
          <a:bodyPr>
            <a:normAutofit/>
          </a:bodyPr>
          <a:lstStyle/>
          <a:p>
            <a:pPr marL="0" indent="0" algn="just">
              <a:buNone/>
            </a:pPr>
            <a:r>
              <a:rPr lang="tr-TR" sz="2000" dirty="0" smtClean="0"/>
              <a:t>Varsa </a:t>
            </a:r>
            <a:r>
              <a:rPr lang="tr-TR" sz="2000" dirty="0"/>
              <a:t>mekânsal strateji planlarının hedef ve strateji kararlarına uygun olarak orman, akarsu, göl ve tarım arazileri gibi temel coğrafi verilerin gösterildiği, kentsel ve kırsal yerleşim, gelişme alanları, sanayi, tarım, turizm, ulaşım, enerji gibi sektörlere ilişkin genel arazi kullanım kararlarını belirleyen, yerleşme ve sektörler arasında ilişkiler ile koruma-kullanma dengesini sağlayan 1/50.000 veya 1/100.000 ölçekteki haritalar üzerinde ölçeğine uygun gösterim kullanılarak bölge, havza veya il düzeyinde hazırlanabilen, plan notları ve raporuyla bir bütün olarak yapılan </a:t>
            </a:r>
            <a:r>
              <a:rPr lang="tr-TR" sz="2000" dirty="0" smtClean="0"/>
              <a:t>plandır.</a:t>
            </a:r>
            <a:endParaRPr lang="tr-TR" sz="2000" dirty="0"/>
          </a:p>
          <a:p>
            <a:endParaRPr lang="tr-TR" sz="2000"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7</a:t>
            </a:fld>
            <a:endParaRPr lang="tr-TR"/>
          </a:p>
        </p:txBody>
      </p:sp>
    </p:spTree>
    <p:extLst>
      <p:ext uri="{BB962C8B-B14F-4D97-AF65-F5344CB8AC3E}">
        <p14:creationId xmlns:p14="http://schemas.microsoft.com/office/powerpoint/2010/main" val="479348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WORK\Dersler\Kentsel_alan\çevre Düzeni Planları\samsun_F36_tri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3" y="60031"/>
            <a:ext cx="4968552" cy="6812726"/>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B0B14C7E-BCA9-4484-B7F1-A4E43B1ACE20}" type="slidenum">
              <a:rPr lang="tr-TR" smtClean="0"/>
              <a:t>8</a:t>
            </a:fld>
            <a:endParaRPr lang="tr-TR"/>
          </a:p>
        </p:txBody>
      </p:sp>
    </p:spTree>
    <p:extLst>
      <p:ext uri="{BB962C8B-B14F-4D97-AF65-F5344CB8AC3E}">
        <p14:creationId xmlns:p14="http://schemas.microsoft.com/office/powerpoint/2010/main" val="3608473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smtClean="0"/>
              <a:t>Nazım imar planı</a:t>
            </a:r>
            <a:endParaRPr lang="tr-TR" sz="2800" dirty="0"/>
          </a:p>
        </p:txBody>
      </p:sp>
      <p:sp>
        <p:nvSpPr>
          <p:cNvPr id="5" name="İçerik Yer Tutucusu 4"/>
          <p:cNvSpPr>
            <a:spLocks noGrp="1"/>
          </p:cNvSpPr>
          <p:nvPr>
            <p:ph idx="1"/>
          </p:nvPr>
        </p:nvSpPr>
        <p:spPr>
          <a:xfrm>
            <a:off x="457200" y="1600201"/>
            <a:ext cx="8229600" cy="3124944"/>
          </a:xfrm>
        </p:spPr>
        <p:txBody>
          <a:bodyPr>
            <a:normAutofit/>
          </a:bodyPr>
          <a:lstStyle/>
          <a:p>
            <a:pPr marL="0" indent="0" algn="just">
              <a:buNone/>
            </a:pPr>
            <a:r>
              <a:rPr lang="tr-TR" sz="2000" dirty="0" smtClean="0"/>
              <a:t>Mevcut </a:t>
            </a:r>
            <a:r>
              <a:rPr lang="tr-TR" sz="2000" dirty="0"/>
              <a:t>ise çevre düzeni planının genel ilke, hedef ve kararlarına uygun olarak, arazi parçalarının </a:t>
            </a:r>
            <a:r>
              <a:rPr lang="tr-TR" sz="2000" u="sng" dirty="0"/>
              <a:t>genel kullanış biçimlerini, başlıca bölge tiplerini, bölgelerin gelecekteki nüfus yoğunluklarını, çeşitli kentsel ve kırsal yerleşme alanlarının gelişme yön ve büyüklükleri ile ilkelerini, kentsel, sosyal ve teknik altyapı alanlarını, ulaşım sistemlerini göstermek </a:t>
            </a:r>
            <a:r>
              <a:rPr lang="tr-TR" sz="2000" dirty="0"/>
              <a:t>ve uygulama imar planlarının hazırlanmasına esas olmak üzere, varsa </a:t>
            </a:r>
            <a:r>
              <a:rPr lang="tr-TR" sz="2000" dirty="0" err="1"/>
              <a:t>kadastral</a:t>
            </a:r>
            <a:r>
              <a:rPr lang="tr-TR" sz="2000" dirty="0"/>
              <a:t> durumu işlenmiş olarak 1/5.000 ölçekte, büyükşehir belediyelerinde 1/5000 ile 1/25.000 arasındaki her ölçekte, onaylı halihazır haritalar üzerine, plan notları ve ayrıntılı raporuyla bir bütün olarak hazırlanan </a:t>
            </a:r>
            <a:r>
              <a:rPr lang="tr-TR" sz="2000" dirty="0" smtClean="0"/>
              <a:t>plandır.</a:t>
            </a:r>
            <a:endParaRPr lang="tr-TR" sz="2000" dirty="0"/>
          </a:p>
          <a:p>
            <a:endParaRPr lang="tr-TR" dirty="0"/>
          </a:p>
        </p:txBody>
      </p:sp>
      <p:sp>
        <p:nvSpPr>
          <p:cNvPr id="3" name="Altbilgi Yer Tutucusu 2"/>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9</a:t>
            </a:fld>
            <a:endParaRPr lang="tr-TR"/>
          </a:p>
        </p:txBody>
      </p:sp>
    </p:spTree>
    <p:extLst>
      <p:ext uri="{BB962C8B-B14F-4D97-AF65-F5344CB8AC3E}">
        <p14:creationId xmlns:p14="http://schemas.microsoft.com/office/powerpoint/2010/main" val="816944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smtClean="0"/>
              <a:t>Nazım imar planı</a:t>
            </a:r>
            <a:endParaRPr lang="tr-TR" sz="2800" dirty="0"/>
          </a:p>
        </p:txBody>
      </p:sp>
      <p:pic>
        <p:nvPicPr>
          <p:cNvPr id="1026" name="Picture 2" descr="http://www.kent-koop.org.tr/harita/harita_dosyalar/image0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8620"/>
            <a:ext cx="9144000" cy="5612524"/>
          </a:xfrm>
          <a:prstGeom prst="rect">
            <a:avLst/>
          </a:prstGeom>
          <a:noFill/>
          <a:extLst>
            <a:ext uri="{909E8E84-426E-40DD-AFC4-6F175D3DCCD1}">
              <a14:hiddenFill xmlns:a14="http://schemas.microsoft.com/office/drawing/2010/main">
                <a:solidFill>
                  <a:srgbClr val="FFFFFF"/>
                </a:solidFill>
              </a14:hiddenFill>
            </a:ext>
          </a:extLst>
        </p:spPr>
      </p:pic>
      <p:sp>
        <p:nvSpPr>
          <p:cNvPr id="3" name="Altbilgi Yer Tutucusu 2"/>
          <p:cNvSpPr>
            <a:spLocks noGrp="1"/>
          </p:cNvSpPr>
          <p:nvPr>
            <p:ph type="ftr" sz="quarter" idx="11"/>
          </p:nvPr>
        </p:nvSpPr>
        <p:spPr/>
        <p:txBody>
          <a:bodyPr/>
          <a:lstStyle/>
          <a:p>
            <a:r>
              <a:rPr lang="tr-TR" dirty="0" smtClean="0"/>
              <a:t>Kentsel Alanların Tasarımı ve Düzenlenmesi_2016</a:t>
            </a:r>
            <a:endParaRPr lang="tr-TR" dirty="0"/>
          </a:p>
        </p:txBody>
      </p:sp>
      <p:sp>
        <p:nvSpPr>
          <p:cNvPr id="5" name="Slayt Numarası Yer Tutucusu 4"/>
          <p:cNvSpPr>
            <a:spLocks noGrp="1"/>
          </p:cNvSpPr>
          <p:nvPr>
            <p:ph type="sldNum" sz="quarter" idx="12"/>
          </p:nvPr>
        </p:nvSpPr>
        <p:spPr/>
        <p:txBody>
          <a:bodyPr/>
          <a:lstStyle/>
          <a:p>
            <a:fld id="{B0B14C7E-BCA9-4484-B7F1-A4E43B1ACE20}" type="slidenum">
              <a:rPr lang="tr-TR" smtClean="0"/>
              <a:t>10</a:t>
            </a:fld>
            <a:endParaRPr lang="tr-TR"/>
          </a:p>
        </p:txBody>
      </p:sp>
    </p:spTree>
    <p:extLst>
      <p:ext uri="{BB962C8B-B14F-4D97-AF65-F5344CB8AC3E}">
        <p14:creationId xmlns:p14="http://schemas.microsoft.com/office/powerpoint/2010/main" val="2279615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sz="3200" b="1" dirty="0" smtClean="0"/>
              <a:t>Uygulama imar planı</a:t>
            </a:r>
            <a:endParaRPr lang="tr-TR" sz="3200" dirty="0"/>
          </a:p>
        </p:txBody>
      </p:sp>
      <p:sp>
        <p:nvSpPr>
          <p:cNvPr id="3" name="İçerik Yer Tutucusu 2"/>
          <p:cNvSpPr>
            <a:spLocks noGrp="1"/>
          </p:cNvSpPr>
          <p:nvPr>
            <p:ph idx="1"/>
          </p:nvPr>
        </p:nvSpPr>
        <p:spPr/>
        <p:txBody>
          <a:bodyPr>
            <a:normAutofit fontScale="70000" lnSpcReduction="20000"/>
          </a:bodyPr>
          <a:lstStyle/>
          <a:p>
            <a:pPr marL="0" indent="0" algn="just">
              <a:buNone/>
            </a:pPr>
            <a:r>
              <a:rPr lang="tr-TR" dirty="0" smtClean="0"/>
              <a:t>Nazım </a:t>
            </a:r>
            <a:r>
              <a:rPr lang="tr-TR" dirty="0"/>
              <a:t>imar planı ilke ve esaslarına uygun olarak yörenin koşulları ve planlama alanının genel özellikleri, </a:t>
            </a:r>
            <a:r>
              <a:rPr lang="tr-TR" u="sng" dirty="0"/>
              <a:t>yapının kullanım amacı </a:t>
            </a:r>
            <a:r>
              <a:rPr lang="tr-TR" dirty="0"/>
              <a:t>ve ihtiyacı, erişilebilirlik, sürdürülebilirlik ve çevreye etkisi dikkate alınarak; yapılaşmaya </a:t>
            </a:r>
            <a:r>
              <a:rPr lang="tr-TR" u="sng" dirty="0"/>
              <a:t>ilişkin yapı adaları, kullanımları, yapı nizamı, bina yüksekliği, taban alanı katsayısı, kat alanı kat sayısı veya emsal, yapı yaklaşma mesafesi, ön cephe hattı, ifraz hattı, kademe hattı, ada ayrım çizgisi, taşıt, yaya ve bisiklet yolları, ulaşım ilişkileri, parkları, meydanları, kentsel, sosyal ve teknik altyapı alanlarını</a:t>
            </a:r>
            <a:r>
              <a:rPr lang="tr-TR" dirty="0"/>
              <a:t>, gerektiğinde; parsel büyüklükleri, parsel cephesi ve derinliği, arka cephe hattı, yol kotu ve bu kotun altındaki kat adedi, bağımsız bölüm sayısı gibi yapılaşma ve uygulamaya ilişkin kararları, uygulama için gerekli imar uygulama programlarına esas olacak uygulama etaplarını ve diğer bilgileri ayrıntıları ile gösteren ve </a:t>
            </a:r>
            <a:r>
              <a:rPr lang="tr-TR" u="sng" dirty="0"/>
              <a:t>varsa </a:t>
            </a:r>
            <a:r>
              <a:rPr lang="tr-TR" u="sng" dirty="0" err="1"/>
              <a:t>kadastral</a:t>
            </a:r>
            <a:r>
              <a:rPr lang="tr-TR" u="sng" dirty="0"/>
              <a:t> durumu işlenmiş olarak 1/1.000 ölçekte onaylı halihazır haritalar üzerinde, plan notları ve ayrıntılı raporuyla bir bütün olarak hazırlanan </a:t>
            </a:r>
            <a:r>
              <a:rPr lang="tr-TR" u="sng" dirty="0" smtClean="0"/>
              <a:t>planıdır.</a:t>
            </a:r>
            <a:endParaRPr lang="tr-TR" u="sng" dirty="0"/>
          </a:p>
          <a:p>
            <a:endParaRPr lang="tr-TR"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11</a:t>
            </a:fld>
            <a:endParaRPr lang="tr-TR"/>
          </a:p>
        </p:txBody>
      </p:sp>
    </p:spTree>
    <p:extLst>
      <p:ext uri="{BB962C8B-B14F-4D97-AF65-F5344CB8AC3E}">
        <p14:creationId xmlns:p14="http://schemas.microsoft.com/office/powerpoint/2010/main" val="4198834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a:p>
        </p:txBody>
      </p:sp>
      <p:pic>
        <p:nvPicPr>
          <p:cNvPr id="3074" name="Picture 2" descr="D:\WORK\Dersler\Kentsel_alan\imar_planı2.jpg"/>
          <p:cNvPicPr>
            <a:picLocks noChangeAspect="1" noChangeArrowheads="1"/>
          </p:cNvPicPr>
          <p:nvPr/>
        </p:nvPicPr>
        <p:blipFill rotWithShape="1">
          <a:blip r:embed="rId2">
            <a:extLst>
              <a:ext uri="{28A0092B-C50C-407E-A947-70E740481C1C}">
                <a14:useLocalDpi xmlns:a14="http://schemas.microsoft.com/office/drawing/2010/main" val="0"/>
              </a:ext>
            </a:extLst>
          </a:blip>
          <a:srcRect l="3902" t="13601" r="35050" b="12748"/>
          <a:stretch/>
        </p:blipFill>
        <p:spPr bwMode="auto">
          <a:xfrm>
            <a:off x="1" y="1052736"/>
            <a:ext cx="9144000" cy="5805264"/>
          </a:xfrm>
          <a:prstGeom prst="rect">
            <a:avLst/>
          </a:prstGeom>
          <a:noFill/>
          <a:extLst>
            <a:ext uri="{909E8E84-426E-40DD-AFC4-6F175D3DCCD1}">
              <a14:hiddenFill xmlns:a14="http://schemas.microsoft.com/office/drawing/2010/main">
                <a:solidFill>
                  <a:srgbClr val="FFFFFF"/>
                </a:solidFill>
              </a14:hiddenFill>
            </a:ext>
          </a:extLst>
        </p:spPr>
      </p:pic>
      <p:sp>
        <p:nvSpPr>
          <p:cNvPr id="5" name="Başlık 1"/>
          <p:cNvSpPr>
            <a:spLocks noGrp="1"/>
          </p:cNvSpPr>
          <p:nvPr>
            <p:ph type="title"/>
          </p:nvPr>
        </p:nvSpPr>
        <p:spPr>
          <a:xfrm>
            <a:off x="467544" y="0"/>
            <a:ext cx="8229600" cy="1143000"/>
          </a:xfrm>
        </p:spPr>
        <p:txBody>
          <a:bodyPr/>
          <a:lstStyle/>
          <a:p>
            <a:r>
              <a:rPr lang="tr-TR" sz="3200" b="1" dirty="0" smtClean="0"/>
              <a:t>Uygulama imar planı</a:t>
            </a:r>
            <a:endParaRPr lang="tr-TR" sz="3200"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12</a:t>
            </a:fld>
            <a:endParaRPr lang="tr-TR"/>
          </a:p>
        </p:txBody>
      </p:sp>
    </p:spTree>
    <p:extLst>
      <p:ext uri="{BB962C8B-B14F-4D97-AF65-F5344CB8AC3E}">
        <p14:creationId xmlns:p14="http://schemas.microsoft.com/office/powerpoint/2010/main" val="1571852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t>İmar planı revizyonu ve </a:t>
            </a:r>
            <a:r>
              <a:rPr lang="tr-TR" sz="3200" b="1" dirty="0" smtClean="0"/>
              <a:t>ilaveleri</a:t>
            </a:r>
            <a:endParaRPr lang="tr-TR" sz="3200" dirty="0"/>
          </a:p>
        </p:txBody>
      </p:sp>
      <p:sp>
        <p:nvSpPr>
          <p:cNvPr id="3" name="İçerik Yer Tutucusu 2"/>
          <p:cNvSpPr>
            <a:spLocks noGrp="1"/>
          </p:cNvSpPr>
          <p:nvPr>
            <p:ph idx="1"/>
          </p:nvPr>
        </p:nvSpPr>
        <p:spPr>
          <a:xfrm>
            <a:off x="457200" y="1484784"/>
            <a:ext cx="8229600" cy="4641379"/>
          </a:xfrm>
        </p:spPr>
        <p:txBody>
          <a:bodyPr>
            <a:normAutofit/>
          </a:bodyPr>
          <a:lstStyle/>
          <a:p>
            <a:pPr marL="0" indent="0" algn="just">
              <a:buNone/>
            </a:pPr>
            <a:r>
              <a:rPr lang="tr-TR" sz="2400" dirty="0" smtClean="0"/>
              <a:t>İmar </a:t>
            </a:r>
            <a:r>
              <a:rPr lang="tr-TR" sz="2400" dirty="0"/>
              <a:t>planlarının ihtiyaca cevap vermediği veya uygulamasının mümkün olmadığı durumlar ile üst kademe plan kararlarına uygunluğunun sağlanması amacıyla planın tamamının veya plan ana kararlarını etkileyecek bir kısmının yenilenmesi için bu Yönetmelikte belirtilen ilke, esas ve standartlara uygun olarak </a:t>
            </a:r>
            <a:r>
              <a:rPr lang="tr-TR" sz="2400" b="1" u="sng" dirty="0"/>
              <a:t>imar planlarında revizyon yapılır</a:t>
            </a:r>
            <a:r>
              <a:rPr lang="tr-TR" sz="2400" dirty="0"/>
              <a:t>.</a:t>
            </a:r>
          </a:p>
          <a:p>
            <a:pPr marL="0" indent="0" algn="just">
              <a:buNone/>
            </a:pPr>
            <a:r>
              <a:rPr lang="tr-TR" sz="2400" dirty="0" smtClean="0"/>
              <a:t>İmar </a:t>
            </a:r>
            <a:r>
              <a:rPr lang="tr-TR" sz="2400" dirty="0"/>
              <a:t>planlarının ihtiyaca cevap vermediği durumlarda, mevcut plana bitişik ve mevcut planın genel arazi kullanım kararları ile süreklilik, bütünlük ve uyum sağlayacak biçimde, bu Yönetmelikte belirtilen ilke, esas ve standartlara uygun olarak </a:t>
            </a:r>
            <a:r>
              <a:rPr lang="tr-TR" sz="2400" b="1" u="sng" dirty="0"/>
              <a:t>ilave imar planı yapılabilir</a:t>
            </a:r>
            <a:r>
              <a:rPr lang="tr-TR" sz="2400" u="sng" dirty="0" smtClean="0"/>
              <a:t>.</a:t>
            </a:r>
            <a:endParaRPr lang="tr-TR" sz="2400" u="sng"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13</a:t>
            </a:fld>
            <a:endParaRPr lang="tr-TR"/>
          </a:p>
        </p:txBody>
      </p:sp>
    </p:spTree>
    <p:extLst>
      <p:ext uri="{BB962C8B-B14F-4D97-AF65-F5344CB8AC3E}">
        <p14:creationId xmlns:p14="http://schemas.microsoft.com/office/powerpoint/2010/main" val="3634461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836712"/>
          </a:xfrm>
        </p:spPr>
        <p:txBody>
          <a:bodyPr>
            <a:normAutofit/>
          </a:bodyPr>
          <a:lstStyle/>
          <a:p>
            <a:r>
              <a:rPr lang="tr-TR" sz="3200" b="1" u="sng" dirty="0"/>
              <a:t>İmar planı </a:t>
            </a:r>
            <a:r>
              <a:rPr lang="tr-TR" sz="3200" b="1" u="sng" dirty="0" smtClean="0"/>
              <a:t>değişiklikleri</a:t>
            </a:r>
            <a:endParaRPr lang="tr-TR" sz="3200" dirty="0"/>
          </a:p>
        </p:txBody>
      </p:sp>
      <p:sp>
        <p:nvSpPr>
          <p:cNvPr id="3" name="İçerik Yer Tutucusu 2"/>
          <p:cNvSpPr>
            <a:spLocks noGrp="1"/>
          </p:cNvSpPr>
          <p:nvPr>
            <p:ph idx="1"/>
          </p:nvPr>
        </p:nvSpPr>
        <p:spPr>
          <a:xfrm>
            <a:off x="467544" y="836712"/>
            <a:ext cx="8229600" cy="4525963"/>
          </a:xfrm>
        </p:spPr>
        <p:txBody>
          <a:bodyPr>
            <a:noAutofit/>
          </a:bodyPr>
          <a:lstStyle/>
          <a:p>
            <a:pPr marL="0" indent="0" algn="just">
              <a:buNone/>
            </a:pPr>
            <a:r>
              <a:rPr lang="tr-TR" sz="1600" dirty="0" smtClean="0"/>
              <a:t>İmar </a:t>
            </a:r>
            <a:r>
              <a:rPr lang="tr-TR" sz="1600" dirty="0"/>
              <a:t>planı değişikliği; plan ana kararlarını, sürekliliğini, bütünlüğünü, sosyal ve teknik altyapı dengesini bozmayacak nitelikte, kamu yararı amaçlı, teknik ve nesnel gerekçelere dayanılarak yapılır.</a:t>
            </a:r>
          </a:p>
          <a:p>
            <a:pPr marL="0" indent="0" algn="just">
              <a:buNone/>
            </a:pPr>
            <a:r>
              <a:rPr lang="tr-TR" sz="1600" dirty="0" smtClean="0"/>
              <a:t>İmar </a:t>
            </a:r>
            <a:r>
              <a:rPr lang="tr-TR" sz="1600" dirty="0"/>
              <a:t>planlarında sosyal ve teknik altyapı hizmetlerinin iyileştirilmesi esastır. Yürürlükteki imar planlarında öngörülen sosyal ve teknik altyapı standartlarını düşüren plan değişikliği yapılamaz.</a:t>
            </a:r>
          </a:p>
          <a:p>
            <a:pPr marL="0" indent="0" algn="just">
              <a:buNone/>
            </a:pPr>
            <a:r>
              <a:rPr lang="tr-TR" sz="1600" dirty="0" smtClean="0"/>
              <a:t>İmar </a:t>
            </a:r>
            <a:r>
              <a:rPr lang="tr-TR" sz="1600" dirty="0"/>
              <a:t>planlarında bulunan sosyal ve teknik altyapı alanlarının kaldırılması, küçültülmesi veya yerinin değiştirilmesine dair </a:t>
            </a:r>
            <a:r>
              <a:rPr lang="tr-TR" sz="1600" u="sng" dirty="0"/>
              <a:t>plan değişiklikleri zorunluluk olmadıkça yapılmaz</a:t>
            </a:r>
            <a:r>
              <a:rPr lang="tr-TR" sz="1600" dirty="0"/>
              <a:t>. Zorunlu hallerde böyle bir değişiklik yapılabilmesi için:</a:t>
            </a:r>
          </a:p>
          <a:p>
            <a:pPr marL="542925" indent="0" algn="just">
              <a:buNone/>
            </a:pPr>
            <a:r>
              <a:rPr lang="tr-TR" sz="1600" dirty="0"/>
              <a:t>a) İmar planındaki durumu değişecek olan sosyal ve teknik altyapı alanındaki tesisi gerçekleştirecek ilgili yatırımcı Bakanlık veya kuruluşların görüşü alınır.</a:t>
            </a:r>
          </a:p>
          <a:p>
            <a:pPr marL="542925" indent="0" algn="just">
              <a:buNone/>
            </a:pPr>
            <a:r>
              <a:rPr lang="tr-TR" sz="1600" dirty="0"/>
              <a:t>b) İmar planında yer alan yol hariç </a:t>
            </a:r>
            <a:r>
              <a:rPr lang="tr-TR" sz="1600" u="sng" dirty="0"/>
              <a:t>sosyal ve teknik altyapı alanlarının ve kamuya ait sosyal ve kültürel tesis alanlarının kaldırılabilmesi veya küçültülmesi ancak bu tesislerin hitap ettiği hizmet etki alanı içinde eşdeğer yeni bir alanın ayrılması suretiyle yapılabilir</a:t>
            </a:r>
            <a:r>
              <a:rPr lang="tr-TR" sz="1600" dirty="0"/>
              <a:t>. </a:t>
            </a:r>
            <a:r>
              <a:rPr lang="tr-TR" sz="1600" u="sng" dirty="0"/>
              <a:t>Eşdeğer alanın ayrılmasında yüzölçümü ve konum özellikleri korunur. </a:t>
            </a:r>
            <a:r>
              <a:rPr lang="tr-TR" sz="1600" dirty="0"/>
              <a:t>Bu alanların yerinin değiştirilmesinde, mevcut plandaki hizmet etki alanına göre aynı uygulama etabı veya bölge içinde kalması, </a:t>
            </a:r>
            <a:r>
              <a:rPr lang="tr-TR" sz="1600" u="sng" dirty="0"/>
              <a:t>yaya erişim mesafelerinin dikkate alınması ve yeni tespit edilen alanın tesisin yapılmasına müsait olması zorunludur.</a:t>
            </a:r>
          </a:p>
          <a:p>
            <a:pPr marL="0" indent="0" algn="just">
              <a:buNone/>
            </a:pPr>
            <a:r>
              <a:rPr lang="tr-TR" sz="1600" dirty="0" smtClean="0"/>
              <a:t>Kat </a:t>
            </a:r>
            <a:r>
              <a:rPr lang="tr-TR" sz="1600" dirty="0"/>
              <a:t>adedi veya bina yüksekliğini artıran imar planı değişiklikleri, yörenin yerleşim özellikleri, dokusu ve kimliği dikkate alınmak suretiyle, şehrin veya alanın yakın çevresinin </a:t>
            </a:r>
            <a:r>
              <a:rPr lang="tr-TR" sz="1600" dirty="0" err="1"/>
              <a:t>silüeti</a:t>
            </a:r>
            <a:r>
              <a:rPr lang="tr-TR" sz="1600" dirty="0"/>
              <a:t>, yapıların güneşe göre cephesi ve yönlenmesi özelliklerini olumsuz yönde etkilememesi esas alınarak yapılır</a:t>
            </a:r>
            <a:r>
              <a:rPr lang="tr-TR" sz="1600" dirty="0" smtClean="0"/>
              <a:t>.</a:t>
            </a:r>
            <a:endParaRPr lang="tr-TR" sz="1600"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14</a:t>
            </a:fld>
            <a:endParaRPr lang="tr-TR"/>
          </a:p>
        </p:txBody>
      </p:sp>
    </p:spTree>
    <p:extLst>
      <p:ext uri="{BB962C8B-B14F-4D97-AF65-F5344CB8AC3E}">
        <p14:creationId xmlns:p14="http://schemas.microsoft.com/office/powerpoint/2010/main" val="2290769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t>Bütünleşik kıyı alanları planı</a:t>
            </a:r>
            <a:endParaRPr lang="tr-TR" dirty="0"/>
          </a:p>
        </p:txBody>
      </p:sp>
      <p:sp>
        <p:nvSpPr>
          <p:cNvPr id="3" name="İçerik Yer Tutucusu 2"/>
          <p:cNvSpPr>
            <a:spLocks noGrp="1"/>
          </p:cNvSpPr>
          <p:nvPr>
            <p:ph idx="1"/>
          </p:nvPr>
        </p:nvSpPr>
        <p:spPr/>
        <p:txBody>
          <a:bodyPr>
            <a:normAutofit fontScale="62500" lnSpcReduction="20000"/>
          </a:bodyPr>
          <a:lstStyle/>
          <a:p>
            <a:pPr marL="0" indent="0" algn="just">
              <a:buNone/>
            </a:pPr>
            <a:r>
              <a:rPr lang="tr-TR" b="1" dirty="0" smtClean="0"/>
              <a:t>Bütünleşik </a:t>
            </a:r>
            <a:r>
              <a:rPr lang="tr-TR" b="1" dirty="0"/>
              <a:t>kıyı alanları planı,</a:t>
            </a:r>
            <a:r>
              <a:rPr lang="tr-TR" dirty="0"/>
              <a:t> </a:t>
            </a:r>
            <a:r>
              <a:rPr lang="tr-TR" b="1" dirty="0"/>
              <a:t>mekânsal planlama</a:t>
            </a:r>
            <a:r>
              <a:rPr lang="tr-TR" dirty="0"/>
              <a:t> </a:t>
            </a:r>
            <a:r>
              <a:rPr lang="tr-TR" b="1" dirty="0"/>
              <a:t>kademelenmesinde yer almayan</a:t>
            </a:r>
            <a:r>
              <a:rPr lang="tr-TR" dirty="0"/>
              <a:t>, kıyı ve etkileşim alanına özgü stratejik yaklaşımla hazırlanan ve imar planlarını yönlendiren plandır.</a:t>
            </a:r>
          </a:p>
          <a:p>
            <a:pPr marL="0" indent="0">
              <a:buNone/>
            </a:pPr>
            <a:r>
              <a:rPr lang="tr-TR" b="1" dirty="0"/>
              <a:t> </a:t>
            </a:r>
            <a:endParaRPr lang="tr-TR" dirty="0"/>
          </a:p>
          <a:p>
            <a:pPr marL="0" indent="0" algn="just">
              <a:buNone/>
            </a:pPr>
            <a:r>
              <a:rPr lang="tr-TR" b="1" dirty="0" smtClean="0"/>
              <a:t>Bütünleşik </a:t>
            </a:r>
            <a:r>
              <a:rPr lang="tr-TR" b="1" dirty="0"/>
              <a:t>kıyı alanları planı:</a:t>
            </a:r>
            <a:r>
              <a:rPr lang="tr-TR" dirty="0"/>
              <a:t> Kıyıları, etkileşim alanı ile birlikte tüm </a:t>
            </a:r>
            <a:r>
              <a:rPr lang="tr-TR" dirty="0" err="1"/>
              <a:t>sektörel</a:t>
            </a:r>
            <a:r>
              <a:rPr lang="tr-TR" dirty="0"/>
              <a:t> faaliyet ve planları, sosyal ve ekonomik konuları da içerecek şekilde bütünleşik bir yaklaşımla ele alan; kıyı alanlarındaki fonksiyon ve faaliyetler ile kıyı alanlarına yönelik hedefler arasındaki uyumu sağlayan; sürdürülebilir gelişme ilkesi doğrultusunda kıyı ekosisteminin korunmasını ve doğal kaynakların kullanımını gözeten; ulaşım türleri ile ilgili kıyıda yapılması gerekli altyapı tesislerini içeren; koruma ve kullanma dengesini sağlayacak biçimde mekânsal hedef, strateji ve eylem önerilerini ve yönetim planını kapsayan, 1/25.000 veya 1/50.000 ölçekte şematik ve grafik planlama diline uygun, plan paftası ve planlama raporu ile bütün olarak stratejik planlama yaklaşımı çerçevesinde ilgili kurum ve kuruluşlar ile işbirliği içinde hazırlanan </a:t>
            </a:r>
            <a:r>
              <a:rPr lang="tr-TR" dirty="0" smtClean="0"/>
              <a:t>plandır.</a:t>
            </a:r>
            <a:endParaRPr lang="tr-TR" dirty="0"/>
          </a:p>
          <a:p>
            <a:endParaRPr lang="tr-TR"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15</a:t>
            </a:fld>
            <a:endParaRPr lang="tr-TR"/>
          </a:p>
        </p:txBody>
      </p:sp>
    </p:spTree>
    <p:extLst>
      <p:ext uri="{BB962C8B-B14F-4D97-AF65-F5344CB8AC3E}">
        <p14:creationId xmlns:p14="http://schemas.microsoft.com/office/powerpoint/2010/main" val="1672277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t>Koruma amaçlı imar </a:t>
            </a:r>
            <a:r>
              <a:rPr lang="tr-TR" sz="3200" b="1" dirty="0" smtClean="0"/>
              <a:t>planı</a:t>
            </a:r>
            <a:endParaRPr lang="tr-TR" dirty="0"/>
          </a:p>
        </p:txBody>
      </p:sp>
      <p:sp>
        <p:nvSpPr>
          <p:cNvPr id="3" name="İçerik Yer Tutucusu 2"/>
          <p:cNvSpPr>
            <a:spLocks noGrp="1"/>
          </p:cNvSpPr>
          <p:nvPr>
            <p:ph idx="1"/>
          </p:nvPr>
        </p:nvSpPr>
        <p:spPr/>
        <p:txBody>
          <a:bodyPr>
            <a:normAutofit fontScale="92500"/>
          </a:bodyPr>
          <a:lstStyle/>
          <a:p>
            <a:pPr marL="0" indent="0" algn="just">
              <a:buNone/>
            </a:pPr>
            <a:r>
              <a:rPr lang="tr-TR" sz="2400" dirty="0" smtClean="0"/>
              <a:t>2863 </a:t>
            </a:r>
            <a:r>
              <a:rPr lang="tr-TR" sz="2400" dirty="0"/>
              <a:t>sayılı Kültür ve Tabiat Varlıklarını Koruma Kanunu uyarınca hazırlanan nazım ve uygulama imar </a:t>
            </a:r>
            <a:r>
              <a:rPr lang="tr-TR" sz="2400" dirty="0" smtClean="0"/>
              <a:t>planıdır.</a:t>
            </a:r>
            <a:endParaRPr lang="tr-TR" sz="2400" dirty="0"/>
          </a:p>
          <a:p>
            <a:pPr marL="0" indent="0" algn="just">
              <a:buNone/>
            </a:pPr>
            <a:r>
              <a:rPr lang="tr-TR" sz="2400" dirty="0" smtClean="0"/>
              <a:t>2863 </a:t>
            </a:r>
            <a:r>
              <a:rPr lang="tr-TR" sz="2400" dirty="0"/>
              <a:t>Sayılı Kanun’un 17. Maddesi gereğince sit alanlarında yapılması zorunlu olan koruma amaçlı imar planları;  </a:t>
            </a:r>
            <a:r>
              <a:rPr lang="tr-TR" sz="2400" b="1" dirty="0"/>
              <a:t>“Koruma Amaçlı İmar Planları ve Çevre Düzenleme Projelerinin Hazırlanması, Gösterimi, Uygulaması, Denetimi ve Müelliflerine İlişkin Usul ve Esaslara Ait Yönetmelik”</a:t>
            </a:r>
            <a:r>
              <a:rPr lang="tr-TR" sz="2400" dirty="0"/>
              <a:t> doğrultusunda idarelerce hazırlanmaktadır</a:t>
            </a:r>
            <a:r>
              <a:rPr lang="tr-TR" sz="2400" dirty="0" smtClean="0"/>
              <a:t>.</a:t>
            </a:r>
          </a:p>
          <a:p>
            <a:pPr marL="0" indent="0" algn="just">
              <a:buNone/>
            </a:pPr>
            <a:endParaRPr lang="tr-TR" sz="2400" dirty="0" smtClean="0"/>
          </a:p>
          <a:p>
            <a:pPr>
              <a:spcBef>
                <a:spcPts val="0"/>
              </a:spcBef>
            </a:pPr>
            <a:r>
              <a:rPr lang="tr-TR" sz="2400" dirty="0" smtClean="0"/>
              <a:t>Çanakkale</a:t>
            </a:r>
            <a:r>
              <a:rPr lang="tr-TR" sz="2400" dirty="0"/>
              <a:t>, Gökçeada Koruma Amaçlı İmar </a:t>
            </a:r>
            <a:r>
              <a:rPr lang="tr-TR" sz="2400" dirty="0" smtClean="0"/>
              <a:t>Planı</a:t>
            </a:r>
          </a:p>
          <a:p>
            <a:pPr>
              <a:spcBef>
                <a:spcPts val="0"/>
              </a:spcBef>
            </a:pPr>
            <a:r>
              <a:rPr lang="tr-TR" sz="2400" dirty="0" smtClean="0"/>
              <a:t>Çorum</a:t>
            </a:r>
            <a:r>
              <a:rPr lang="tr-TR" sz="2400" dirty="0"/>
              <a:t>, Alacahöyük Koruma Amaçlı İmar </a:t>
            </a:r>
            <a:r>
              <a:rPr lang="tr-TR" sz="2400" dirty="0" smtClean="0"/>
              <a:t>Planı</a:t>
            </a:r>
          </a:p>
          <a:p>
            <a:pPr>
              <a:spcBef>
                <a:spcPts val="0"/>
              </a:spcBef>
            </a:pPr>
            <a:r>
              <a:rPr lang="tr-TR" sz="2400" dirty="0" smtClean="0"/>
              <a:t>Elazığ</a:t>
            </a:r>
            <a:r>
              <a:rPr lang="tr-TR" sz="2400" dirty="0"/>
              <a:t>, Harput Koruma Amaçlı İmar Planı, Kentsel Tasarım </a:t>
            </a:r>
            <a:r>
              <a:rPr lang="tr-TR" sz="2400" dirty="0" smtClean="0"/>
              <a:t>Projesi</a:t>
            </a:r>
          </a:p>
          <a:p>
            <a:pPr>
              <a:spcBef>
                <a:spcPts val="0"/>
              </a:spcBef>
            </a:pPr>
            <a:r>
              <a:rPr lang="tr-TR" sz="2400" dirty="0" smtClean="0"/>
              <a:t>Malatya</a:t>
            </a:r>
            <a:r>
              <a:rPr lang="tr-TR" sz="2400" dirty="0"/>
              <a:t>, Battalgazi Koruma Amaçlı İmar </a:t>
            </a:r>
            <a:r>
              <a:rPr lang="tr-TR" sz="2400" dirty="0" smtClean="0"/>
              <a:t>Planı</a:t>
            </a:r>
            <a:endParaRPr lang="tr-TR" sz="2400"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16</a:t>
            </a:fld>
            <a:endParaRPr lang="tr-TR"/>
          </a:p>
        </p:txBody>
      </p:sp>
    </p:spTree>
    <p:extLst>
      <p:ext uri="{BB962C8B-B14F-4D97-AF65-F5344CB8AC3E}">
        <p14:creationId xmlns:p14="http://schemas.microsoft.com/office/powerpoint/2010/main" val="768658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a:t>Koruma amaçlı imar planı</a:t>
            </a:r>
            <a:endParaRPr lang="tr-TR" sz="32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43" t="12868" r="44000" b="32444"/>
          <a:stretch/>
        </p:blipFill>
        <p:spPr bwMode="auto">
          <a:xfrm>
            <a:off x="-174171" y="1844824"/>
            <a:ext cx="9312401" cy="501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ayt Numarası Yer Tutucusu 4"/>
          <p:cNvSpPr>
            <a:spLocks noGrp="1"/>
          </p:cNvSpPr>
          <p:nvPr>
            <p:ph type="sldNum" sz="quarter" idx="12"/>
          </p:nvPr>
        </p:nvSpPr>
        <p:spPr/>
        <p:txBody>
          <a:bodyPr/>
          <a:lstStyle/>
          <a:p>
            <a:fld id="{B0B14C7E-BCA9-4484-B7F1-A4E43B1ACE20}" type="slidenum">
              <a:rPr lang="tr-TR" smtClean="0"/>
              <a:t>17</a:t>
            </a:fld>
            <a:endParaRPr lang="tr-TR"/>
          </a:p>
        </p:txBody>
      </p:sp>
    </p:spTree>
    <p:extLst>
      <p:ext uri="{BB962C8B-B14F-4D97-AF65-F5344CB8AC3E}">
        <p14:creationId xmlns:p14="http://schemas.microsoft.com/office/powerpoint/2010/main" val="3631937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sz="3200" b="1" dirty="0"/>
              <a:t>Genel planlama </a:t>
            </a:r>
            <a:r>
              <a:rPr lang="tr-TR" sz="3200" b="1" dirty="0" smtClean="0"/>
              <a:t>esasları</a:t>
            </a:r>
            <a:endParaRPr lang="tr-TR" sz="3200" dirty="0"/>
          </a:p>
        </p:txBody>
      </p:sp>
      <p:sp>
        <p:nvSpPr>
          <p:cNvPr id="3" name="İçerik Yer Tutucusu 2"/>
          <p:cNvSpPr>
            <a:spLocks noGrp="1"/>
          </p:cNvSpPr>
          <p:nvPr>
            <p:ph idx="1"/>
          </p:nvPr>
        </p:nvSpPr>
        <p:spPr>
          <a:xfrm>
            <a:off x="457200" y="908720"/>
            <a:ext cx="8229600" cy="5217443"/>
          </a:xfrm>
        </p:spPr>
        <p:txBody>
          <a:bodyPr>
            <a:normAutofit fontScale="32500" lnSpcReduction="20000"/>
          </a:bodyPr>
          <a:lstStyle/>
          <a:p>
            <a:pPr marL="0" indent="0" algn="just">
              <a:buNone/>
            </a:pPr>
            <a:r>
              <a:rPr lang="tr-TR" sz="4300" b="1" dirty="0" err="1" smtClean="0"/>
              <a:t>Mekansal</a:t>
            </a:r>
            <a:r>
              <a:rPr lang="tr-TR" sz="4300" b="1" dirty="0" smtClean="0"/>
              <a:t> Planlar Yönetmeliğine </a:t>
            </a:r>
            <a:r>
              <a:rPr lang="tr-TR" sz="4300" b="1" dirty="0"/>
              <a:t>göre hazırlanacak her tür ve ölçekteki mekânsal planlar aşağıda yer alan planlama ilke ve esaslarına, planların hazırlanması ile ilgili standartlara, gösterim tekniklerine ve tanımlara uygun olarak yapılır</a:t>
            </a:r>
            <a:r>
              <a:rPr lang="tr-TR" sz="4300" b="1" dirty="0" smtClean="0"/>
              <a:t>:</a:t>
            </a:r>
          </a:p>
          <a:p>
            <a:pPr marL="0" indent="0">
              <a:buNone/>
            </a:pPr>
            <a:endParaRPr lang="tr-TR" dirty="0"/>
          </a:p>
          <a:p>
            <a:pPr marL="177800" indent="-177800">
              <a:buNone/>
            </a:pPr>
            <a:r>
              <a:rPr lang="tr-TR" sz="4300" dirty="0"/>
              <a:t>a) Planlar, kamu yararı amacıyla yapılır.</a:t>
            </a:r>
          </a:p>
          <a:p>
            <a:pPr marL="177800" indent="-177800">
              <a:buNone/>
            </a:pPr>
            <a:r>
              <a:rPr lang="tr-TR" sz="4300" dirty="0"/>
              <a:t>b) Planlar; pafta, gösterim, plan notları ve plan raporu ile bir bütündür.</a:t>
            </a:r>
          </a:p>
          <a:p>
            <a:pPr marL="177800" indent="-177800">
              <a:buNone/>
            </a:pPr>
            <a:r>
              <a:rPr lang="tr-TR" sz="4300" dirty="0"/>
              <a:t>c) Planlar, kademesine ve ölçeğine göre ve yapılış amacının gerektirdiği ayrıntı düzeyinde kalmak koşuluyla </a:t>
            </a:r>
            <a:r>
              <a:rPr lang="tr-TR" sz="4300" u="sng" dirty="0"/>
              <a:t>alt kademedeki planları yönlendirir.</a:t>
            </a:r>
          </a:p>
          <a:p>
            <a:pPr marL="177800" indent="-177800">
              <a:buNone/>
            </a:pPr>
            <a:r>
              <a:rPr lang="tr-TR" sz="4300" dirty="0" smtClean="0"/>
              <a:t>d) </a:t>
            </a:r>
            <a:r>
              <a:rPr lang="tr-TR" sz="4300" dirty="0"/>
              <a:t>Üst kademe planlar, alt kademesindeki planlara mekânsal nitelikte </a:t>
            </a:r>
            <a:r>
              <a:rPr lang="tr-TR" sz="4300" u="sng" dirty="0"/>
              <a:t>hedef koyan, yol gösteren ve ilke belirleyen plandır.</a:t>
            </a:r>
          </a:p>
          <a:p>
            <a:pPr marL="177800" indent="-177800">
              <a:buNone/>
            </a:pPr>
            <a:r>
              <a:rPr lang="tr-TR" sz="4300" dirty="0" smtClean="0"/>
              <a:t>e) </a:t>
            </a:r>
            <a:r>
              <a:rPr lang="tr-TR" sz="4300" dirty="0"/>
              <a:t>Mekânsal strateji planları, çevre düzeni planları ile nazım imar planları üzerinden ölçü alınarak uygulama </a:t>
            </a:r>
            <a:r>
              <a:rPr lang="tr-TR" sz="4300" u="sng" dirty="0"/>
              <a:t>yapılamaz</a:t>
            </a:r>
            <a:r>
              <a:rPr lang="tr-TR" sz="4300" dirty="0"/>
              <a:t>.</a:t>
            </a:r>
          </a:p>
          <a:p>
            <a:pPr marL="177800" indent="-177800">
              <a:buNone/>
            </a:pPr>
            <a:r>
              <a:rPr lang="tr-TR" sz="4300" dirty="0" smtClean="0"/>
              <a:t>f) </a:t>
            </a:r>
            <a:r>
              <a:rPr lang="tr-TR" sz="4300" dirty="0"/>
              <a:t>Planlar, diğer kademedeki planların </a:t>
            </a:r>
            <a:r>
              <a:rPr lang="tr-TR" sz="4300" u="sng" dirty="0"/>
              <a:t>büyütülmesi veya küçültülmesi yolu ile elde edilemez</a:t>
            </a:r>
            <a:r>
              <a:rPr lang="tr-TR" sz="4300" dirty="0"/>
              <a:t>.</a:t>
            </a:r>
          </a:p>
          <a:p>
            <a:pPr marL="177800" indent="-177800">
              <a:buNone/>
            </a:pPr>
            <a:r>
              <a:rPr lang="tr-TR" sz="4300" dirty="0" smtClean="0"/>
              <a:t>g) </a:t>
            </a:r>
            <a:r>
              <a:rPr lang="tr-TR" sz="4300" u="sng" dirty="0"/>
              <a:t>Doğal, tarihi ve kültürel değerlerinin koruma ve kullanma dengesinin sağlanması esastır</a:t>
            </a:r>
            <a:r>
              <a:rPr lang="tr-TR" sz="4300" dirty="0"/>
              <a:t>.</a:t>
            </a:r>
          </a:p>
          <a:p>
            <a:pPr marL="177800" indent="-177800">
              <a:buNone/>
            </a:pPr>
            <a:r>
              <a:rPr lang="tr-TR" sz="4300" dirty="0" smtClean="0"/>
              <a:t>h) </a:t>
            </a:r>
            <a:r>
              <a:rPr lang="tr-TR" sz="4300" u="sng" dirty="0"/>
              <a:t>Planlarda afet, jeolojik ve doğal veriler esas alınır</a:t>
            </a:r>
            <a:r>
              <a:rPr lang="tr-TR" sz="4300" dirty="0"/>
              <a:t>.</a:t>
            </a:r>
          </a:p>
          <a:p>
            <a:pPr marL="177800" indent="-177800">
              <a:buNone/>
            </a:pPr>
            <a:r>
              <a:rPr lang="tr-TR" sz="4300" dirty="0" smtClean="0"/>
              <a:t>ı) </a:t>
            </a:r>
            <a:r>
              <a:rPr lang="tr-TR" sz="4300" dirty="0"/>
              <a:t>Planlarda, </a:t>
            </a:r>
            <a:r>
              <a:rPr lang="tr-TR" sz="4300" u="sng" dirty="0"/>
              <a:t>varsa mevcut geleneksel dokunun korunması </a:t>
            </a:r>
            <a:r>
              <a:rPr lang="tr-TR" sz="4300" dirty="0"/>
              <a:t>esastır.</a:t>
            </a:r>
          </a:p>
          <a:p>
            <a:pPr marL="177800" indent="-177800">
              <a:buNone/>
            </a:pPr>
            <a:r>
              <a:rPr lang="tr-TR" sz="4300" dirty="0" smtClean="0"/>
              <a:t>j) </a:t>
            </a:r>
            <a:r>
              <a:rPr lang="tr-TR" sz="4300" dirty="0"/>
              <a:t>Ülke ve bölge düzeyinde karar gerektiren büyük projelerin mekânsal strateji planı veya çevre düzeni planında değerlendirilmesi esastır.</a:t>
            </a:r>
          </a:p>
          <a:p>
            <a:pPr marL="177800" indent="-177800">
              <a:buNone/>
            </a:pPr>
            <a:r>
              <a:rPr lang="tr-TR" sz="4300" dirty="0" smtClean="0"/>
              <a:t>k) </a:t>
            </a:r>
            <a:r>
              <a:rPr lang="tr-TR" sz="4300" dirty="0"/>
              <a:t>Planlama süreci; araştırmaların yapılması, sorunların ortaya konulması, veri ve bilgi toplama ile ilgili analiz aşaması; bilgilerin </a:t>
            </a:r>
            <a:r>
              <a:rPr lang="tr-TR" sz="4300" dirty="0" err="1"/>
              <a:t>biraraya</a:t>
            </a:r>
            <a:r>
              <a:rPr lang="tr-TR" sz="4300" dirty="0"/>
              <a:t> getirilmesi, birleştirilmesi ve sonuçların değerlendirilmesi ile ilgili sentez aşaması ve plan kararlarının oluşturulması aşamalarından oluşur.</a:t>
            </a:r>
          </a:p>
          <a:p>
            <a:pPr marL="177800" indent="-177800">
              <a:buNone/>
            </a:pPr>
            <a:r>
              <a:rPr lang="tr-TR" sz="4300" dirty="0" smtClean="0"/>
              <a:t>l) </a:t>
            </a:r>
            <a:r>
              <a:rPr lang="tr-TR" sz="4300" dirty="0"/>
              <a:t>Planların hazırlanmasında plan türüne göre katılım sağlanmak üzere anket, kamuoyu yoklaması ve araştırması, toplantı, </a:t>
            </a:r>
            <a:r>
              <a:rPr lang="tr-TR" sz="4300" dirty="0" err="1"/>
              <a:t>çalıştay</a:t>
            </a:r>
            <a:r>
              <a:rPr lang="tr-TR" sz="4300" dirty="0"/>
              <a:t>, internet ortamında duyuru ve bilgilendirme gibi yöntemler kullanılarak kurum ve kuruluşlar ile ilgili tarafların görüşlerinin alınması esastır.</a:t>
            </a:r>
          </a:p>
          <a:p>
            <a:pPr marL="177800" indent="-177800">
              <a:buNone/>
            </a:pPr>
            <a:r>
              <a:rPr lang="tr-TR" sz="4300" dirty="0" smtClean="0"/>
              <a:t>m) </a:t>
            </a:r>
            <a:r>
              <a:rPr lang="tr-TR" sz="4300" dirty="0"/>
              <a:t>Planlar, çevresinde veya </a:t>
            </a:r>
            <a:r>
              <a:rPr lang="tr-TR" sz="4300" u="sng" dirty="0"/>
              <a:t>bitişiğinde yer alan mevcut planlar ile uyumlu hazırlanır</a:t>
            </a:r>
            <a:r>
              <a:rPr lang="tr-TR" sz="4300" dirty="0"/>
              <a:t>. Korunacak alanların çevresinde yapılan planlar ise bu alanların hassasiyeti dikkate alınarak hazırlanır.</a:t>
            </a:r>
          </a:p>
          <a:p>
            <a:endParaRPr lang="tr-TR" dirty="0"/>
          </a:p>
        </p:txBody>
      </p:sp>
      <p:sp>
        <p:nvSpPr>
          <p:cNvPr id="4" name="Altbilgi Yer Tutucusu 3"/>
          <p:cNvSpPr>
            <a:spLocks noGrp="1"/>
          </p:cNvSpPr>
          <p:nvPr>
            <p:ph type="ftr" sz="quarter" idx="11"/>
          </p:nvPr>
        </p:nvSpPr>
        <p:spPr/>
        <p:txBody>
          <a:bodyPr/>
          <a:lstStyle/>
          <a:p>
            <a:r>
              <a:rPr lang="tr-TR" dirty="0" smtClean="0"/>
              <a:t>Kentsel Alanların Tasarımı ve Düzenlenmesi_2016</a:t>
            </a:r>
            <a:endParaRPr lang="tr-TR" dirty="0"/>
          </a:p>
        </p:txBody>
      </p:sp>
      <p:sp>
        <p:nvSpPr>
          <p:cNvPr id="6" name="Slayt Numarası Yer Tutucusu 5"/>
          <p:cNvSpPr>
            <a:spLocks noGrp="1"/>
          </p:cNvSpPr>
          <p:nvPr>
            <p:ph type="sldNum" sz="quarter" idx="12"/>
          </p:nvPr>
        </p:nvSpPr>
        <p:spPr/>
        <p:txBody>
          <a:bodyPr/>
          <a:lstStyle/>
          <a:p>
            <a:fld id="{B0B14C7E-BCA9-4484-B7F1-A4E43B1ACE20}" type="slidenum">
              <a:rPr lang="tr-TR" smtClean="0"/>
              <a:t>18</a:t>
            </a:fld>
            <a:endParaRPr lang="tr-TR"/>
          </a:p>
        </p:txBody>
      </p:sp>
    </p:spTree>
    <p:extLst>
      <p:ext uri="{BB962C8B-B14F-4D97-AF65-F5344CB8AC3E}">
        <p14:creationId xmlns:p14="http://schemas.microsoft.com/office/powerpoint/2010/main" val="3757272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915816" y="274638"/>
            <a:ext cx="2952328" cy="634082"/>
          </a:xfrm>
        </p:spPr>
        <p:txBody>
          <a:bodyPr>
            <a:normAutofit/>
          </a:bodyPr>
          <a:lstStyle/>
          <a:p>
            <a:r>
              <a:rPr lang="tr-TR" sz="3200" b="1" dirty="0"/>
              <a:t>Plan </a:t>
            </a:r>
            <a:r>
              <a:rPr lang="tr-TR" sz="3200" b="1" dirty="0" smtClean="0"/>
              <a:t>raporu</a:t>
            </a:r>
            <a:endParaRPr lang="tr-TR" sz="3200" dirty="0"/>
          </a:p>
        </p:txBody>
      </p:sp>
      <p:sp>
        <p:nvSpPr>
          <p:cNvPr id="3" name="İçerik Yer Tutucusu 2"/>
          <p:cNvSpPr>
            <a:spLocks noGrp="1"/>
          </p:cNvSpPr>
          <p:nvPr>
            <p:ph idx="1"/>
          </p:nvPr>
        </p:nvSpPr>
        <p:spPr>
          <a:xfrm>
            <a:off x="539552" y="1412776"/>
            <a:ext cx="8229600" cy="4525963"/>
          </a:xfrm>
        </p:spPr>
        <p:txBody>
          <a:bodyPr>
            <a:normAutofit fontScale="85000" lnSpcReduction="20000"/>
          </a:bodyPr>
          <a:lstStyle/>
          <a:p>
            <a:pPr marL="0" indent="0" algn="just">
              <a:buNone/>
            </a:pPr>
            <a:r>
              <a:rPr lang="tr-TR" dirty="0" smtClean="0"/>
              <a:t>Mekânsal </a:t>
            </a:r>
            <a:r>
              <a:rPr lang="tr-TR" dirty="0"/>
              <a:t>planlara ilişkin, kendi kademesine göre ve yapılış amacının gerektirdiği açıklamaları içeren bir plan raporu hazırlanır.</a:t>
            </a:r>
          </a:p>
          <a:p>
            <a:pPr marL="0" indent="0" algn="just">
              <a:buNone/>
            </a:pPr>
            <a:r>
              <a:rPr lang="tr-TR" dirty="0" smtClean="0"/>
              <a:t>Plan </a:t>
            </a:r>
            <a:r>
              <a:rPr lang="tr-TR" dirty="0"/>
              <a:t>raporunda, planın türü, ölçeği, kapsamı ve özelliğine göre; vizyon, amaç, hedefler ve stratejiler belirlenerek, </a:t>
            </a:r>
            <a:r>
              <a:rPr lang="tr-TR" u="sng" dirty="0"/>
              <a:t>koruma-kullanma esasları, alan kullanım kararları, yoğunluk ve yapılaşmaya ilişkin konularda planlama esasları ve uygulama ilkeleri, eylem planları, açık ve yeşil alan sistemi, ulaşım, erişilebilirlik ve mekânın etkin kullanılması,</a:t>
            </a:r>
            <a:r>
              <a:rPr lang="tr-TR" dirty="0"/>
              <a:t> gerektiğinde koruma, </a:t>
            </a:r>
            <a:r>
              <a:rPr lang="tr-TR" dirty="0" err="1"/>
              <a:t>sağlıklaştırma</a:t>
            </a:r>
            <a:r>
              <a:rPr lang="tr-TR" dirty="0"/>
              <a:t> ve yenileme program, alan ve projelerinin </a:t>
            </a:r>
            <a:r>
              <a:rPr lang="tr-TR" dirty="0" err="1"/>
              <a:t>etaplama</a:t>
            </a:r>
            <a:r>
              <a:rPr lang="tr-TR" dirty="0"/>
              <a:t> esasları, alan kullanım dağılımı tablosu gibi hususlarda açıklamalara yer verilir.</a:t>
            </a:r>
          </a:p>
          <a:p>
            <a:endParaRPr lang="tr-TR" dirty="0"/>
          </a:p>
        </p:txBody>
      </p:sp>
      <p:sp>
        <p:nvSpPr>
          <p:cNvPr id="4" name="AutoShape 2" descr="report icon ile ilgili görsel sonuc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4" descr="report icon ile ilgili görsel sonuc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6" descr="report icon ile ilgili görsel sonuc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8" descr="report icon ile ilgili görsel sonucu"/>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10" descr="report icon ile ilgili görsel sonucu"/>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12" descr="http://uxrepo.com/static/icon-sets/ocha/svg/reporting.sv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 name="AutoShape 14" descr="http://uxrepo.com/static/icon-sets/ocha/svg/reporting.svg"/>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 name="AutoShape 16" descr="http://uxrepo.com/static/icon-sets/ocha/svg/report.svg"/>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2" name="Altbilgi Yer Tutucusu 11"/>
          <p:cNvSpPr>
            <a:spLocks noGrp="1"/>
          </p:cNvSpPr>
          <p:nvPr>
            <p:ph type="ftr" sz="quarter" idx="11"/>
          </p:nvPr>
        </p:nvSpPr>
        <p:spPr/>
        <p:txBody>
          <a:bodyPr/>
          <a:lstStyle/>
          <a:p>
            <a:r>
              <a:rPr lang="tr-TR" dirty="0" smtClean="0"/>
              <a:t>Kentsel Alanların Tasarımı ve Düzenlenmesi_2016</a:t>
            </a:r>
            <a:endParaRPr lang="tr-TR" dirty="0"/>
          </a:p>
        </p:txBody>
      </p:sp>
      <p:sp>
        <p:nvSpPr>
          <p:cNvPr id="14" name="Slayt Numarası Yer Tutucusu 13"/>
          <p:cNvSpPr>
            <a:spLocks noGrp="1"/>
          </p:cNvSpPr>
          <p:nvPr>
            <p:ph type="sldNum" sz="quarter" idx="12"/>
          </p:nvPr>
        </p:nvSpPr>
        <p:spPr/>
        <p:txBody>
          <a:bodyPr/>
          <a:lstStyle/>
          <a:p>
            <a:fld id="{B0B14C7E-BCA9-4484-B7F1-A4E43B1ACE20}" type="slidenum">
              <a:rPr lang="tr-TR" smtClean="0"/>
              <a:t>19</a:t>
            </a:fld>
            <a:endParaRPr lang="tr-TR"/>
          </a:p>
        </p:txBody>
      </p:sp>
    </p:spTree>
    <p:extLst>
      <p:ext uri="{BB962C8B-B14F-4D97-AF65-F5344CB8AC3E}">
        <p14:creationId xmlns:p14="http://schemas.microsoft.com/office/powerpoint/2010/main" val="1490304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check icon ile ilgili gö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404206"/>
            <a:ext cx="828093" cy="828094"/>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p:nvPr>
        </p:nvSpPr>
        <p:spPr/>
        <p:txBody>
          <a:bodyPr>
            <a:normAutofit/>
          </a:bodyPr>
          <a:lstStyle/>
          <a:p>
            <a:r>
              <a:rPr lang="tr-TR" sz="3200" b="1" dirty="0" smtClean="0"/>
              <a:t>Plan Onayları</a:t>
            </a:r>
            <a:endParaRPr lang="tr-TR" sz="3200" b="1" dirty="0"/>
          </a:p>
        </p:txBody>
      </p:sp>
      <p:sp>
        <p:nvSpPr>
          <p:cNvPr id="3" name="İçerik Yer Tutucusu 2"/>
          <p:cNvSpPr>
            <a:spLocks noGrp="1"/>
          </p:cNvSpPr>
          <p:nvPr>
            <p:ph idx="1"/>
          </p:nvPr>
        </p:nvSpPr>
        <p:spPr>
          <a:xfrm>
            <a:off x="460375" y="1772816"/>
            <a:ext cx="8229600" cy="3196952"/>
          </a:xfrm>
        </p:spPr>
        <p:txBody>
          <a:bodyPr>
            <a:normAutofit/>
          </a:bodyPr>
          <a:lstStyle/>
          <a:p>
            <a:pPr marL="0" indent="0" algn="just" fontAlgn="base">
              <a:buNone/>
            </a:pPr>
            <a:r>
              <a:rPr lang="tr-TR" sz="2400" dirty="0" smtClean="0"/>
              <a:t>Yerleşme, yapılaşma ve arazi kullanımına yön veren, her tür ve ölçekte fiziki planlara ve uygulamalara esas teşkil eden üst ölçekli </a:t>
            </a:r>
            <a:r>
              <a:rPr lang="tr-TR" sz="2400" b="1" u="sng" dirty="0" smtClean="0"/>
              <a:t>mekânsal strateji planlarını ve çevre düzeni planlarını </a:t>
            </a:r>
            <a:r>
              <a:rPr lang="tr-TR" sz="2400" dirty="0" smtClean="0"/>
              <a:t>ilgili kurum ve kuruluşlarla işbirliği yaparak hazırlamak, hazırlatmak, onaylamak ve uygulamanın bu stratejilere göre yürütülmesini sağlamak Mekânsal Planlama Genel Müdürlüğünün görevidir.</a:t>
            </a:r>
          </a:p>
          <a:p>
            <a:pPr marL="0" indent="0" algn="just" fontAlgn="base">
              <a:buNone/>
            </a:pPr>
            <a:r>
              <a:rPr lang="tr-TR" sz="2400" dirty="0" smtClean="0"/>
              <a:t>Nazım İmar planları ve İmar planlarını Büyükşehir Belediye Meclisleri ve/veya Belediye Meclisleri onaylamaktadır.</a:t>
            </a:r>
          </a:p>
          <a:p>
            <a:pPr algn="just"/>
            <a:endParaRPr lang="tr-TR" sz="2400" dirty="0"/>
          </a:p>
        </p:txBody>
      </p:sp>
      <p:sp>
        <p:nvSpPr>
          <p:cNvPr id="4" name="AutoShape 2" descr="onay mühür ile ilgili görsel sonuc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4" descr="onay mühür ile ilgili görsel sonuc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6" descr="onay mühür ile ilgili görsel sonuc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ltbilgi Yer Tutucusu 6"/>
          <p:cNvSpPr>
            <a:spLocks noGrp="1"/>
          </p:cNvSpPr>
          <p:nvPr>
            <p:ph type="ftr" sz="quarter" idx="11"/>
          </p:nvPr>
        </p:nvSpPr>
        <p:spPr/>
        <p:txBody>
          <a:bodyPr/>
          <a:lstStyle/>
          <a:p>
            <a:r>
              <a:rPr lang="tr-TR" dirty="0" smtClean="0"/>
              <a:t>Kentsel Alanların Tasarımı ve Düzenlenmesi_2016</a:t>
            </a:r>
            <a:endParaRPr lang="tr-TR" dirty="0"/>
          </a:p>
        </p:txBody>
      </p:sp>
      <p:sp>
        <p:nvSpPr>
          <p:cNvPr id="9" name="Slayt Numarası Yer Tutucusu 8"/>
          <p:cNvSpPr>
            <a:spLocks noGrp="1"/>
          </p:cNvSpPr>
          <p:nvPr>
            <p:ph type="sldNum" sz="quarter" idx="12"/>
          </p:nvPr>
        </p:nvSpPr>
        <p:spPr/>
        <p:txBody>
          <a:bodyPr/>
          <a:lstStyle/>
          <a:p>
            <a:fld id="{B0B14C7E-BCA9-4484-B7F1-A4E43B1ACE20}" type="slidenum">
              <a:rPr lang="tr-TR" smtClean="0"/>
              <a:t>20</a:t>
            </a:fld>
            <a:endParaRPr lang="tr-TR"/>
          </a:p>
        </p:txBody>
      </p:sp>
    </p:spTree>
    <p:extLst>
      <p:ext uri="{BB962C8B-B14F-4D97-AF65-F5344CB8AC3E}">
        <p14:creationId xmlns:p14="http://schemas.microsoft.com/office/powerpoint/2010/main" val="300661646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1536</Words>
  <Application>Microsoft Office PowerPoint</Application>
  <PresentationFormat>Ekran Gösterisi (4:3)</PresentationFormat>
  <Paragraphs>126</Paragraphs>
  <Slides>20</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20</vt:i4>
      </vt:variant>
    </vt:vector>
  </HeadingPairs>
  <TitlesOfParts>
    <vt:vector size="23" baseType="lpstr">
      <vt:lpstr>Arial</vt:lpstr>
      <vt:lpstr>Calibri</vt:lpstr>
      <vt:lpstr>Ofis Teması</vt:lpstr>
      <vt:lpstr>Kentsel Alanların Tasarımı ve Düzenlenmesi</vt:lpstr>
      <vt:lpstr>Halihazır harita ve imar planları</vt:lpstr>
      <vt:lpstr>Mekânsal Planlar Yapım Yönetmeliği</vt:lpstr>
      <vt:lpstr>Planlar</vt:lpstr>
      <vt:lpstr>Mekânsal strateji planı</vt:lpstr>
      <vt:lpstr>Mekânsal strateji planı</vt:lpstr>
      <vt:lpstr>Çevre düzeni planı: </vt:lpstr>
      <vt:lpstr>PowerPoint Sunusu</vt:lpstr>
      <vt:lpstr>Nazım imar planı</vt:lpstr>
      <vt:lpstr>Nazım imar planı</vt:lpstr>
      <vt:lpstr>Uygulama imar planı</vt:lpstr>
      <vt:lpstr>Uygulama imar planı</vt:lpstr>
      <vt:lpstr>İmar planı revizyonu ve ilaveleri</vt:lpstr>
      <vt:lpstr>İmar planı değişiklikleri</vt:lpstr>
      <vt:lpstr>Bütünleşik kıyı alanları planı</vt:lpstr>
      <vt:lpstr>Koruma amaçlı imar planı</vt:lpstr>
      <vt:lpstr>Koruma amaçlı imar planı</vt:lpstr>
      <vt:lpstr>Genel planlama esasları</vt:lpstr>
      <vt:lpstr>Plan raporu</vt:lpstr>
      <vt:lpstr>Plan Onayları</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Microsoft-PC</dc:creator>
  <cp:lastModifiedBy>Windows Kullanıcısı</cp:lastModifiedBy>
  <cp:revision>32</cp:revision>
  <dcterms:created xsi:type="dcterms:W3CDTF">2015-09-30T12:31:45Z</dcterms:created>
  <dcterms:modified xsi:type="dcterms:W3CDTF">2020-01-13T06:43:10Z</dcterms:modified>
</cp:coreProperties>
</file>