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70" r:id="rId5"/>
    <p:sldId id="258" r:id="rId6"/>
    <p:sldId id="263" r:id="rId7"/>
    <p:sldId id="259" r:id="rId8"/>
    <p:sldId id="264" r:id="rId9"/>
    <p:sldId id="265" r:id="rId10"/>
    <p:sldId id="260" r:id="rId11"/>
    <p:sldId id="267" r:id="rId12"/>
    <p:sldId id="266" r:id="rId13"/>
    <p:sldId id="268" r:id="rId14"/>
    <p:sldId id="261" r:id="rId15"/>
    <p:sldId id="269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04.09.2018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Bilimsel süreç becerileri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181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Bilimsel </a:t>
            </a:r>
            <a:r>
              <a:rPr lang="tr-TR" dirty="0" smtClean="0"/>
              <a:t>süreçler çocukların somut deneylerle yeni bilgiler kazanmalarını sağlar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Bu beceriler birbiri üzerine inşa edilerek gelişir</a:t>
            </a:r>
            <a:endParaRPr lang="tr-TR" dirty="0" smtClean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35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862052"/>
              </p:ext>
            </p:extLst>
          </p:nvPr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941254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BİLİMSEL SÜREÇ</a:t>
                      </a:r>
                      <a:r>
                        <a:rPr lang="tr-TR" baseline="0" dirty="0" smtClean="0"/>
                        <a:t> BECERİLERİ</a:t>
                      </a:r>
                      <a:endParaRPr lang="tr-TR" dirty="0"/>
                    </a:p>
                  </a:txBody>
                  <a:tcPr/>
                </a:tc>
              </a:tr>
              <a:tr h="2882519">
                <a:tc>
                  <a:txBody>
                    <a:bodyPr/>
                    <a:lstStyle/>
                    <a:p>
                      <a:r>
                        <a:rPr lang="tr-TR" b="1" dirty="0" smtClean="0"/>
                        <a:t>TEMEL SÜREÇLERİ BECERİ</a:t>
                      </a:r>
                    </a:p>
                    <a:p>
                      <a:r>
                        <a:rPr lang="tr-TR" dirty="0" smtClean="0"/>
                        <a:t>Gözlem</a:t>
                      </a:r>
                    </a:p>
                    <a:p>
                      <a:r>
                        <a:rPr lang="tr-TR" dirty="0" smtClean="0"/>
                        <a:t>Karşılaştırma</a:t>
                      </a:r>
                    </a:p>
                    <a:p>
                      <a:r>
                        <a:rPr lang="tr-TR" dirty="0" smtClean="0"/>
                        <a:t>Sınıflama</a:t>
                      </a:r>
                    </a:p>
                    <a:p>
                      <a:r>
                        <a:rPr lang="tr-TR" dirty="0" smtClean="0"/>
                        <a:t>Ölçme</a:t>
                      </a:r>
                    </a:p>
                    <a:p>
                      <a:r>
                        <a:rPr lang="tr-TR" dirty="0" smtClean="0"/>
                        <a:t>İletişim</a:t>
                      </a:r>
                      <a:r>
                        <a:rPr lang="tr-TR" baseline="0" dirty="0" smtClean="0"/>
                        <a:t> kurma</a:t>
                      </a:r>
                      <a:endParaRPr lang="tr-TR" dirty="0"/>
                    </a:p>
                  </a:txBody>
                  <a:tcPr/>
                </a:tc>
              </a:tr>
              <a:tr h="1517114">
                <a:tc>
                  <a:txBody>
                    <a:bodyPr/>
                    <a:lstStyle/>
                    <a:p>
                      <a:r>
                        <a:rPr lang="tr-TR" b="1" dirty="0" smtClean="0"/>
                        <a:t>ORTA</a:t>
                      </a:r>
                      <a:r>
                        <a:rPr lang="tr-TR" b="1" baseline="0" dirty="0" smtClean="0"/>
                        <a:t> SÜREÇ BECERİLERİ</a:t>
                      </a:r>
                    </a:p>
                    <a:p>
                      <a:r>
                        <a:rPr lang="tr-TR" baseline="0" dirty="0" smtClean="0"/>
                        <a:t>Çıkarım yapma</a:t>
                      </a:r>
                    </a:p>
                    <a:p>
                      <a:r>
                        <a:rPr lang="tr-TR" baseline="0" dirty="0" smtClean="0"/>
                        <a:t>Tahmin etme</a:t>
                      </a:r>
                    </a:p>
                  </a:txBody>
                  <a:tcPr/>
                </a:tc>
              </a:tr>
              <a:tr h="1517114">
                <a:tc>
                  <a:txBody>
                    <a:bodyPr/>
                    <a:lstStyle/>
                    <a:p>
                      <a:r>
                        <a:rPr lang="tr-TR" b="1" dirty="0" smtClean="0"/>
                        <a:t>İLERİ</a:t>
                      </a:r>
                      <a:r>
                        <a:rPr lang="tr-TR" b="1" baseline="0" dirty="0" smtClean="0"/>
                        <a:t> SÜREÇ BERİLERİ</a:t>
                      </a:r>
                    </a:p>
                    <a:p>
                      <a:r>
                        <a:rPr lang="tr-TR" baseline="0" dirty="0" smtClean="0"/>
                        <a:t>Hipotez oluşturma</a:t>
                      </a:r>
                    </a:p>
                    <a:p>
                      <a:r>
                        <a:rPr lang="tr-TR" baseline="0" dirty="0" smtClean="0"/>
                        <a:t>Değişkenleri tanımlama ve kontrol etme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1402416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75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Okul öncesi dönemdeki çocuklar için en uygun </a:t>
            </a:r>
            <a:r>
              <a:rPr lang="tr-TR" dirty="0" smtClean="0"/>
              <a:t>beceriler; temel süreç becerileri (gözlem </a:t>
            </a:r>
            <a:r>
              <a:rPr lang="tr-TR" dirty="0"/>
              <a:t>yapma, karşılaştırma, sınıflama, ölçme ve </a:t>
            </a:r>
            <a:r>
              <a:rPr lang="tr-TR" dirty="0" smtClean="0"/>
              <a:t>iletişim)</a:t>
            </a:r>
            <a:endParaRPr lang="tr-TR" dirty="0"/>
          </a:p>
          <a:p>
            <a:r>
              <a:rPr lang="tr-TR" dirty="0" smtClean="0"/>
              <a:t>Temel eğitim döneminde bilginin toplanması ve organize edilmesini sağlayan orta süreç becerileri (çıkarım yapma, tahmin etme)</a:t>
            </a:r>
          </a:p>
          <a:p>
            <a:r>
              <a:rPr lang="tr-TR" dirty="0" smtClean="0"/>
              <a:t>Temel ve orta süreç becerileri kazanılırsa daha ileriki yaşlarda ileri süreç becerileri (hipotez oluşturma, değişkenleri tanımlama)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4500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Gözlem: olaylar ve nesneler hakkında bilgi toplamak için duyuları kullanmak</a:t>
            </a:r>
          </a:p>
          <a:p>
            <a:pPr lvl="1"/>
            <a:r>
              <a:rPr lang="tr-TR" dirty="0" smtClean="0"/>
              <a:t>Sorular sorularak çocukların odaklanması sağlanabilir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süreç becerileri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78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Karşılaştırma: nesneler arasındaki benzerlik ve farklılıkları </a:t>
            </a:r>
            <a:r>
              <a:rPr lang="tr-TR" dirty="0" smtClean="0"/>
              <a:t>bulma</a:t>
            </a:r>
          </a:p>
          <a:p>
            <a:pPr lvl="1"/>
            <a:r>
              <a:rPr lang="tr-TR" dirty="0" smtClean="0"/>
              <a:t>Gözlem sürecini temel alır</a:t>
            </a:r>
            <a:endParaRPr lang="tr-TR" dirty="0"/>
          </a:p>
          <a:p>
            <a:r>
              <a:rPr lang="tr-TR" dirty="0"/>
              <a:t>Sınıflama: Nesnelerin şekil, boyut, renk, kullanım yeri gibi özelliklerine göre </a:t>
            </a:r>
            <a:r>
              <a:rPr lang="tr-TR" dirty="0" smtClean="0"/>
              <a:t>gruplama</a:t>
            </a:r>
          </a:p>
          <a:p>
            <a:pPr lvl="1"/>
            <a:r>
              <a:rPr lang="tr-TR" dirty="0" smtClean="0"/>
              <a:t>Karşılaştırma yeteneğini ortaya çıkarır</a:t>
            </a:r>
            <a:endParaRPr lang="tr-TR" dirty="0"/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37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Ölçme</a:t>
            </a:r>
            <a:r>
              <a:rPr lang="tr-TR" dirty="0" smtClean="0"/>
              <a:t>: miktarı inceleme becerisidir</a:t>
            </a:r>
          </a:p>
          <a:p>
            <a:r>
              <a:rPr lang="tr-TR" dirty="0" smtClean="0"/>
              <a:t>Sıcaklık, hacim, zaman, ağırlık, uzunluk gibi niteliklerin miktarını belirlemek için standart ve standart olmayan ölçü birimleri ile ölçülmesini kapsar</a:t>
            </a:r>
          </a:p>
          <a:p>
            <a:pPr lvl="1"/>
            <a:r>
              <a:rPr lang="tr-TR" dirty="0" smtClean="0"/>
              <a:t>Örnek; mutfak çalışmaları, nesneleri tahta çubuk ve iple ölçme…sorular sorma</a:t>
            </a:r>
            <a:endParaRPr lang="tr-TR" dirty="0"/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9817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İletişim kurma: kendimizi daha iyi ifade edebilmek için vermek istediğimiz fikirleri, yönergeleri ve tanımları sözel veya resim, harita, grafik ve günlük tutma gibi yazılı şekilde </a:t>
            </a:r>
            <a:r>
              <a:rPr lang="tr-TR" dirty="0" smtClean="0"/>
              <a:t>sunma</a:t>
            </a:r>
          </a:p>
          <a:p>
            <a:r>
              <a:rPr lang="tr-TR" dirty="0" smtClean="0"/>
              <a:t>Fen etkinliklerinde iletişim bir olay ya da duruma ilişkin bilgiyi diğerlerine anlatmadır.</a:t>
            </a:r>
            <a:endParaRPr lang="tr-TR" dirty="0"/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945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smtClean="0"/>
              <a:t>Örnek; gözlem sonuçlarını resim veya grafikle anlatma, hava grafiği, boy grafiği…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6580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Çıkarım yapma: gözleme dayanır ama doğrudan gözlenebilen durum hakkında daha fazla anlam çıkarmamızı sağlar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Bir kişinin bir şeyin neden olduğuna dair en iyi fikridir.</a:t>
            </a:r>
          </a:p>
          <a:p>
            <a:r>
              <a:rPr lang="tr-TR" dirty="0" smtClean="0"/>
              <a:t>Çocuklar sonuç çıkarırken bir dizi inceleme yapar, elde ettikleri verileri gruplara ayırır ve sonra onlara bazı anlamlar vermeye çalışır</a:t>
            </a:r>
            <a:endParaRPr lang="tr-TR" dirty="0" smtClean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Orta süreç becerileri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0095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smtClean="0"/>
              <a:t>örnek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4830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Tahmin etme: gözlemlere, önceki bilgilere ve deneyimlere dayanarak mantıklı tahminler veya hesaplamalar </a:t>
            </a:r>
            <a:r>
              <a:rPr lang="tr-TR" dirty="0" smtClean="0"/>
              <a:t>yapma</a:t>
            </a:r>
          </a:p>
          <a:p>
            <a:r>
              <a:rPr lang="tr-TR" dirty="0" smtClean="0"/>
              <a:t>Bir durum hakkında gelecekte ne olacağı ile ilgili olarak önceden yargıda bulunmak</a:t>
            </a:r>
          </a:p>
          <a:p>
            <a:r>
              <a:rPr lang="tr-TR" dirty="0" smtClean="0"/>
              <a:t>Eldeki verilere dayalı olarak yapılan tahminlerdir</a:t>
            </a:r>
            <a:endParaRPr lang="tr-TR" dirty="0"/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2895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smtClean="0"/>
              <a:t>Örnek ……..olursa, ne olur? Türünden sorular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4548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Hipotez oluşturma: gözleme dayalı olarak test edilebilir bir ifade geliştirmek. (eğer su bütün gece buzlukta kalırsa donar</a:t>
            </a:r>
            <a:r>
              <a:rPr lang="tr-TR" dirty="0" smtClean="0"/>
              <a:t>)</a:t>
            </a:r>
          </a:p>
          <a:p>
            <a:r>
              <a:rPr lang="tr-TR" dirty="0" smtClean="0"/>
              <a:t>Soyut işlemler dönemindeki çocuklara uygundur</a:t>
            </a:r>
          </a:p>
          <a:p>
            <a:r>
              <a:rPr lang="tr-TR" dirty="0" smtClean="0"/>
              <a:t>Fakat «eğer mıknatısı bırakırsam ne olur» gibi sorular sorularak desteklenebilir</a:t>
            </a:r>
            <a:endParaRPr lang="tr-TR" dirty="0" smtClean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İleri süreç becerileri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542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Değişkenleri tanımlama ve kontrol etme: bir araştırmada denenen ve kontrol edilen değişkenlerin belirlenmesi. (bir bitkinin hangi koşullar altında büyüdüğünü belirlemek için hem </a:t>
            </a:r>
            <a:r>
              <a:rPr lang="tr-TR" dirty="0" smtClean="0"/>
              <a:t>karanlıkta </a:t>
            </a:r>
            <a:r>
              <a:rPr lang="tr-TR" dirty="0"/>
              <a:t>hem de ışık altında yetiştirmek denenmelidir)</a:t>
            </a:r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7610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ga Biçimi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Dalga Biçimi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74</TotalTime>
  <Words>426</Words>
  <Application>Microsoft Office PowerPoint</Application>
  <PresentationFormat>Ekran Gösterisi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Dalga Biçimi</vt:lpstr>
      <vt:lpstr>Bilimsel süreç becerileri</vt:lpstr>
      <vt:lpstr>PowerPoint Sunusu</vt:lpstr>
      <vt:lpstr>PowerPoint Sunusu</vt:lpstr>
      <vt:lpstr>PowerPoint Sunusu</vt:lpstr>
      <vt:lpstr>Temel süreç becerileri</vt:lpstr>
      <vt:lpstr>PowerPoint Sunusu</vt:lpstr>
      <vt:lpstr>PowerPoint Sunusu</vt:lpstr>
      <vt:lpstr>PowerPoint Sunusu</vt:lpstr>
      <vt:lpstr>PowerPoint Sunusu</vt:lpstr>
      <vt:lpstr>Orta süreç becerileri</vt:lpstr>
      <vt:lpstr>PowerPoint Sunusu</vt:lpstr>
      <vt:lpstr>PowerPoint Sunusu</vt:lpstr>
      <vt:lpstr>PowerPoint Sunusu</vt:lpstr>
      <vt:lpstr>İleri süreç becerileri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Bilimsel süreç becerileri</dc:title>
  <dc:creator>smyo</dc:creator>
  <cp:lastModifiedBy>smyo</cp:lastModifiedBy>
  <cp:revision>9</cp:revision>
  <dcterms:created xsi:type="dcterms:W3CDTF">2018-09-04T14:05:17Z</dcterms:created>
  <dcterms:modified xsi:type="dcterms:W3CDTF">2018-09-04T15:33:09Z</dcterms:modified>
</cp:coreProperties>
</file>