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3"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6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56" autoAdjust="0"/>
    <p:restoredTop sz="94660"/>
  </p:normalViewPr>
  <p:slideViewPr>
    <p:cSldViewPr snapToGrid="0">
      <p:cViewPr varScale="1">
        <p:scale>
          <a:sx n="104" d="100"/>
          <a:sy n="104" d="100"/>
        </p:scale>
        <p:origin x="126"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D83D5657-88F2-46A1-A9C1-F09209780608}" type="datetimeFigureOut">
              <a:rPr lang="tr-TR" smtClean="0"/>
              <a:t>24.11.2021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D988265-8A92-4A7B-9BCE-AF2E7AE3C052}" type="slidenum">
              <a:rPr lang="tr-TR" smtClean="0"/>
              <a:t>‹#›</a:t>
            </a:fld>
            <a:endParaRPr lang="tr-TR"/>
          </a:p>
        </p:txBody>
      </p:sp>
    </p:spTree>
    <p:extLst>
      <p:ext uri="{BB962C8B-B14F-4D97-AF65-F5344CB8AC3E}">
        <p14:creationId xmlns:p14="http://schemas.microsoft.com/office/powerpoint/2010/main" val="1452856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D83D5657-88F2-46A1-A9C1-F09209780608}" type="datetimeFigureOut">
              <a:rPr lang="tr-TR" smtClean="0"/>
              <a:t>24.11.2021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D988265-8A92-4A7B-9BCE-AF2E7AE3C052}" type="slidenum">
              <a:rPr lang="tr-TR" smtClean="0"/>
              <a:t>‹#›</a:t>
            </a:fld>
            <a:endParaRPr lang="tr-TR"/>
          </a:p>
        </p:txBody>
      </p:sp>
    </p:spTree>
    <p:extLst>
      <p:ext uri="{BB962C8B-B14F-4D97-AF65-F5344CB8AC3E}">
        <p14:creationId xmlns:p14="http://schemas.microsoft.com/office/powerpoint/2010/main" val="817310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D83D5657-88F2-46A1-A9C1-F09209780608}" type="datetimeFigureOut">
              <a:rPr lang="tr-TR" smtClean="0"/>
              <a:t>24.11.2021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D988265-8A92-4A7B-9BCE-AF2E7AE3C052}" type="slidenum">
              <a:rPr lang="tr-TR" smtClean="0"/>
              <a:t>‹#›</a:t>
            </a:fld>
            <a:endParaRPr lang="tr-TR"/>
          </a:p>
        </p:txBody>
      </p:sp>
    </p:spTree>
    <p:extLst>
      <p:ext uri="{BB962C8B-B14F-4D97-AF65-F5344CB8AC3E}">
        <p14:creationId xmlns:p14="http://schemas.microsoft.com/office/powerpoint/2010/main" val="931267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D83D5657-88F2-46A1-A9C1-F09209780608}" type="datetimeFigureOut">
              <a:rPr lang="tr-TR" smtClean="0"/>
              <a:t>24.11.2021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D988265-8A92-4A7B-9BCE-AF2E7AE3C052}" type="slidenum">
              <a:rPr lang="tr-TR" smtClean="0"/>
              <a:t>‹#›</a:t>
            </a:fld>
            <a:endParaRPr lang="tr-TR"/>
          </a:p>
        </p:txBody>
      </p:sp>
    </p:spTree>
    <p:extLst>
      <p:ext uri="{BB962C8B-B14F-4D97-AF65-F5344CB8AC3E}">
        <p14:creationId xmlns:p14="http://schemas.microsoft.com/office/powerpoint/2010/main" val="2301159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D83D5657-88F2-46A1-A9C1-F09209780608}" type="datetimeFigureOut">
              <a:rPr lang="tr-TR" smtClean="0"/>
              <a:t>24.11.2021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7D988265-8A92-4A7B-9BCE-AF2E7AE3C052}" type="slidenum">
              <a:rPr lang="tr-TR" smtClean="0"/>
              <a:t>‹#›</a:t>
            </a:fld>
            <a:endParaRPr lang="tr-TR"/>
          </a:p>
        </p:txBody>
      </p:sp>
    </p:spTree>
    <p:extLst>
      <p:ext uri="{BB962C8B-B14F-4D97-AF65-F5344CB8AC3E}">
        <p14:creationId xmlns:p14="http://schemas.microsoft.com/office/powerpoint/2010/main" val="3308746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D83D5657-88F2-46A1-A9C1-F09209780608}" type="datetimeFigureOut">
              <a:rPr lang="tr-TR" smtClean="0"/>
              <a:t>24.11.2021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7D988265-8A92-4A7B-9BCE-AF2E7AE3C052}" type="slidenum">
              <a:rPr lang="tr-TR" smtClean="0"/>
              <a:t>‹#›</a:t>
            </a:fld>
            <a:endParaRPr lang="tr-TR"/>
          </a:p>
        </p:txBody>
      </p:sp>
    </p:spTree>
    <p:extLst>
      <p:ext uri="{BB962C8B-B14F-4D97-AF65-F5344CB8AC3E}">
        <p14:creationId xmlns:p14="http://schemas.microsoft.com/office/powerpoint/2010/main" val="2388890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3D5657-88F2-46A1-A9C1-F09209780608}" type="datetimeFigureOut">
              <a:rPr lang="tr-TR" smtClean="0"/>
              <a:t>24.11.2021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7D988265-8A92-4A7B-9BCE-AF2E7AE3C052}" type="slidenum">
              <a:rPr lang="tr-TR" smtClean="0"/>
              <a:t>‹#›</a:t>
            </a:fld>
            <a:endParaRPr lang="tr-TR"/>
          </a:p>
        </p:txBody>
      </p:sp>
    </p:spTree>
    <p:extLst>
      <p:ext uri="{BB962C8B-B14F-4D97-AF65-F5344CB8AC3E}">
        <p14:creationId xmlns:p14="http://schemas.microsoft.com/office/powerpoint/2010/main" val="1716602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a:t>Asıl başlık stilini düzenlemek için tıklayın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D83D5657-88F2-46A1-A9C1-F09209780608}" type="datetimeFigureOut">
              <a:rPr lang="tr-TR" smtClean="0"/>
              <a:t>24.11.2021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D988265-8A92-4A7B-9BCE-AF2E7AE3C052}" type="slidenum">
              <a:rPr lang="tr-TR" smtClean="0"/>
              <a:t>‹#›</a:t>
            </a:fld>
            <a:endParaRPr lang="tr-TR"/>
          </a:p>
        </p:txBody>
      </p:sp>
    </p:spTree>
    <p:extLst>
      <p:ext uri="{BB962C8B-B14F-4D97-AF65-F5344CB8AC3E}">
        <p14:creationId xmlns:p14="http://schemas.microsoft.com/office/powerpoint/2010/main" val="2767770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D83D5657-88F2-46A1-A9C1-F09209780608}" type="datetimeFigureOut">
              <a:rPr lang="tr-TR" smtClean="0"/>
              <a:t>24.11.2021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D988265-8A92-4A7B-9BCE-AF2E7AE3C052}" type="slidenum">
              <a:rPr lang="tr-TR" smtClean="0"/>
              <a:t>‹#›</a:t>
            </a:fld>
            <a:endParaRPr lang="tr-TR"/>
          </a:p>
        </p:txBody>
      </p:sp>
    </p:spTree>
    <p:extLst>
      <p:ext uri="{BB962C8B-B14F-4D97-AF65-F5344CB8AC3E}">
        <p14:creationId xmlns:p14="http://schemas.microsoft.com/office/powerpoint/2010/main" val="2197063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D83D5657-88F2-46A1-A9C1-F09209780608}" type="datetimeFigureOut">
              <a:rPr lang="tr-TR" smtClean="0"/>
              <a:t>24.11.2021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D988265-8A92-4A7B-9BCE-AF2E7AE3C052}" type="slidenum">
              <a:rPr lang="tr-TR" smtClean="0"/>
              <a:t>‹#›</a:t>
            </a:fld>
            <a:endParaRPr lang="tr-TR"/>
          </a:p>
        </p:txBody>
      </p:sp>
    </p:spTree>
    <p:extLst>
      <p:ext uri="{BB962C8B-B14F-4D97-AF65-F5344CB8AC3E}">
        <p14:creationId xmlns:p14="http://schemas.microsoft.com/office/powerpoint/2010/main" val="1980929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stilini düzenlemek için tıklayın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D83D5657-88F2-46A1-A9C1-F09209780608}" type="datetimeFigureOut">
              <a:rPr lang="tr-TR" smtClean="0"/>
              <a:t>24.11.2021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D988265-8A92-4A7B-9BCE-AF2E7AE3C052}" type="slidenum">
              <a:rPr lang="tr-TR" smtClean="0"/>
              <a:t>‹#›</a:t>
            </a:fld>
            <a:endParaRPr lang="tr-T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584760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D83D5657-88F2-46A1-A9C1-F09209780608}" type="datetimeFigureOut">
              <a:rPr lang="tr-TR" smtClean="0"/>
              <a:t>24.11.2021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D988265-8A92-4A7B-9BCE-AF2E7AE3C052}" type="slidenum">
              <a:rPr lang="tr-TR" smtClean="0"/>
              <a:t>‹#›</a:t>
            </a:fld>
            <a:endParaRPr lang="tr-TR"/>
          </a:p>
        </p:txBody>
      </p:sp>
    </p:spTree>
    <p:extLst>
      <p:ext uri="{BB962C8B-B14F-4D97-AF65-F5344CB8AC3E}">
        <p14:creationId xmlns:p14="http://schemas.microsoft.com/office/powerpoint/2010/main" val="3679109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stilini düzenlemek için tıklayın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D83D5657-88F2-46A1-A9C1-F09209780608}" type="datetimeFigureOut">
              <a:rPr lang="tr-TR" smtClean="0"/>
              <a:t>24.11.2021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D988265-8A92-4A7B-9BCE-AF2E7AE3C052}" type="slidenum">
              <a:rPr lang="tr-TR" smtClean="0"/>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11366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a:t>Asıl başlık stilini düzenlemek için tıklayın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D83D5657-88F2-46A1-A9C1-F09209780608}" type="datetimeFigureOut">
              <a:rPr lang="tr-TR" smtClean="0"/>
              <a:t>24.11.2021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D988265-8A92-4A7B-9BCE-AF2E7AE3C052}" type="slidenum">
              <a:rPr lang="tr-TR" smtClean="0"/>
              <a:t>‹#›</a:t>
            </a:fld>
            <a:endParaRPr lang="tr-TR"/>
          </a:p>
        </p:txBody>
      </p:sp>
    </p:spTree>
    <p:extLst>
      <p:ext uri="{BB962C8B-B14F-4D97-AF65-F5344CB8AC3E}">
        <p14:creationId xmlns:p14="http://schemas.microsoft.com/office/powerpoint/2010/main" val="258705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D83D5657-88F2-46A1-A9C1-F09209780608}" type="datetimeFigureOut">
              <a:rPr lang="tr-TR" smtClean="0"/>
              <a:t>24.11.2021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D988265-8A92-4A7B-9BCE-AF2E7AE3C052}" type="slidenum">
              <a:rPr lang="tr-TR" smtClean="0"/>
              <a:t>‹#›</a:t>
            </a:fld>
            <a:endParaRPr lang="tr-TR"/>
          </a:p>
        </p:txBody>
      </p:sp>
    </p:spTree>
    <p:extLst>
      <p:ext uri="{BB962C8B-B14F-4D97-AF65-F5344CB8AC3E}">
        <p14:creationId xmlns:p14="http://schemas.microsoft.com/office/powerpoint/2010/main" val="4207166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D83D5657-88F2-46A1-A9C1-F09209780608}" type="datetimeFigureOut">
              <a:rPr lang="tr-TR" smtClean="0"/>
              <a:t>24.11.2021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D988265-8A92-4A7B-9BCE-AF2E7AE3C052}" type="slidenum">
              <a:rPr lang="tr-TR" smtClean="0"/>
              <a:t>‹#›</a:t>
            </a:fld>
            <a:endParaRPr lang="tr-TR"/>
          </a:p>
        </p:txBody>
      </p:sp>
    </p:spTree>
    <p:extLst>
      <p:ext uri="{BB962C8B-B14F-4D97-AF65-F5344CB8AC3E}">
        <p14:creationId xmlns:p14="http://schemas.microsoft.com/office/powerpoint/2010/main" val="4197354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83D5657-88F2-46A1-A9C1-F09209780608}" type="datetimeFigureOut">
              <a:rPr lang="tr-TR" smtClean="0"/>
              <a:t>24.11.2021</a:t>
            </a:fld>
            <a:endParaRPr lang="tr-T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D988265-8A92-4A7B-9BCE-AF2E7AE3C052}" type="slidenum">
              <a:rPr lang="tr-TR" smtClean="0"/>
              <a:t>‹#›</a:t>
            </a:fld>
            <a:endParaRPr lang="tr-TR"/>
          </a:p>
        </p:txBody>
      </p:sp>
    </p:spTree>
    <p:extLst>
      <p:ext uri="{BB962C8B-B14F-4D97-AF65-F5344CB8AC3E}">
        <p14:creationId xmlns:p14="http://schemas.microsoft.com/office/powerpoint/2010/main" val="40911383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370041D-EB2A-4B00-9FCD-C1EE5CB1AE77}"/>
              </a:ext>
            </a:extLst>
          </p:cNvPr>
          <p:cNvSpPr>
            <a:spLocks noGrp="1"/>
          </p:cNvSpPr>
          <p:nvPr>
            <p:ph type="ctrTitle"/>
          </p:nvPr>
        </p:nvSpPr>
        <p:spPr/>
        <p:txBody>
          <a:bodyPr/>
          <a:lstStyle/>
          <a:p>
            <a:r>
              <a:rPr lang="tr-TR" dirty="0"/>
              <a:t>Fen eğitiminde kullanılan yöntem ve teknikler</a:t>
            </a:r>
          </a:p>
        </p:txBody>
      </p:sp>
      <p:sp>
        <p:nvSpPr>
          <p:cNvPr id="3" name="Alt Başlık 2">
            <a:extLst>
              <a:ext uri="{FF2B5EF4-FFF2-40B4-BE49-F238E27FC236}">
                <a16:creationId xmlns:a16="http://schemas.microsoft.com/office/drawing/2014/main" id="{3830252D-586B-4283-8185-AA96513B82E0}"/>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2453564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F54DAE-81CA-4A80-9B6E-D86DF689BF0E}"/>
              </a:ext>
            </a:extLst>
          </p:cNvPr>
          <p:cNvSpPr>
            <a:spLocks noGrp="1"/>
          </p:cNvSpPr>
          <p:nvPr>
            <p:ph type="title"/>
          </p:nvPr>
        </p:nvSpPr>
        <p:spPr/>
        <p:txBody>
          <a:bodyPr/>
          <a:lstStyle/>
          <a:p>
            <a:r>
              <a:rPr lang="tr-TR" dirty="0"/>
              <a:t>Proje yöntemi </a:t>
            </a:r>
          </a:p>
        </p:txBody>
      </p:sp>
      <p:sp>
        <p:nvSpPr>
          <p:cNvPr id="3" name="İçerik Yer Tutucusu 2">
            <a:extLst>
              <a:ext uri="{FF2B5EF4-FFF2-40B4-BE49-F238E27FC236}">
                <a16:creationId xmlns:a16="http://schemas.microsoft.com/office/drawing/2014/main" id="{4430B486-9BF3-4A9D-9730-6B5558633931}"/>
              </a:ext>
            </a:extLst>
          </p:cNvPr>
          <p:cNvSpPr>
            <a:spLocks noGrp="1"/>
          </p:cNvSpPr>
          <p:nvPr>
            <p:ph idx="1"/>
          </p:nvPr>
        </p:nvSpPr>
        <p:spPr/>
        <p:txBody>
          <a:bodyPr/>
          <a:lstStyle/>
          <a:p>
            <a:r>
              <a:rPr lang="tr-TR" dirty="0"/>
              <a:t>proje yaklaşımı çocukların yaşadıkları çevreyi anlamalarını sağlayan derinlemesine araştırma imkanı sunan bir yaklaşımdır </a:t>
            </a:r>
          </a:p>
          <a:p>
            <a:r>
              <a:rPr lang="tr-TR" dirty="0"/>
              <a:t>proje çalışması ise genellikle bütün bir sınıf bazen sınıf içerisinde küçük bir grup bazen de bir çocuk tarafından bireysel olarak belli bir konunun derinlemesine araştırılmasıdır </a:t>
            </a:r>
          </a:p>
          <a:p>
            <a:r>
              <a:rPr lang="tr-TR" dirty="0"/>
              <a:t>proje çalışmaları büyük ya da küçük gruplar aracılığıyla doğal koşullar altında yaşama benzer yaklaşımla problemlerin çözümüne amaçlamaktadır projeler bireysel olarak da yürütülebilir ancak genellikle gruplar halinde yürütülmesi daha faydalıdır </a:t>
            </a:r>
          </a:p>
        </p:txBody>
      </p:sp>
    </p:spTree>
    <p:extLst>
      <p:ext uri="{BB962C8B-B14F-4D97-AF65-F5344CB8AC3E}">
        <p14:creationId xmlns:p14="http://schemas.microsoft.com/office/powerpoint/2010/main" val="1007596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37B22F-5229-4C2C-8849-5E10742A6354}"/>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32D98B3B-8449-463D-B035-C0313083CDD2}"/>
              </a:ext>
            </a:extLst>
          </p:cNvPr>
          <p:cNvSpPr>
            <a:spLocks noGrp="1"/>
          </p:cNvSpPr>
          <p:nvPr>
            <p:ph idx="1"/>
          </p:nvPr>
        </p:nvSpPr>
        <p:spPr/>
        <p:txBody>
          <a:bodyPr/>
          <a:lstStyle/>
          <a:p>
            <a:r>
              <a:rPr lang="tr-TR" dirty="0"/>
              <a:t>Proje çalışmalarının üç aşaması bulunmaktadır </a:t>
            </a:r>
          </a:p>
          <a:p>
            <a:r>
              <a:rPr lang="tr-TR" dirty="0"/>
              <a:t>1 projeyi planlama ve başlama </a:t>
            </a:r>
          </a:p>
          <a:p>
            <a:r>
              <a:rPr lang="tr-TR" dirty="0"/>
              <a:t>2 uygulama </a:t>
            </a:r>
          </a:p>
          <a:p>
            <a:r>
              <a:rPr lang="tr-TR" dirty="0"/>
              <a:t>3 projeyi sonuçlandırma ve değerlendirme</a:t>
            </a:r>
          </a:p>
        </p:txBody>
      </p:sp>
    </p:spTree>
    <p:extLst>
      <p:ext uri="{BB962C8B-B14F-4D97-AF65-F5344CB8AC3E}">
        <p14:creationId xmlns:p14="http://schemas.microsoft.com/office/powerpoint/2010/main" val="1504483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592E5C-D440-425E-A00D-B6899C59EC0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BE98F5CB-ED80-4225-B170-38F17736489C}"/>
              </a:ext>
            </a:extLst>
          </p:cNvPr>
          <p:cNvSpPr>
            <a:spLocks noGrp="1"/>
          </p:cNvSpPr>
          <p:nvPr>
            <p:ph idx="1"/>
          </p:nvPr>
        </p:nvSpPr>
        <p:spPr/>
        <p:txBody>
          <a:bodyPr/>
          <a:lstStyle/>
          <a:p>
            <a:r>
              <a:rPr lang="tr-TR" dirty="0"/>
              <a:t>1. Projeyi planlama ve başlama</a:t>
            </a:r>
          </a:p>
          <a:p>
            <a:pPr lvl="1"/>
            <a:r>
              <a:rPr lang="tr-TR" dirty="0"/>
              <a:t> Bu aşamada çocuklara öğretilmek istenen konu veya kavrama uygun olarak Öncelikle çocuklarla birlikte Beyin Fırtınası yapılır konu ile ilgili yapılabilecek şeylerin neler olduğu çocukların ön bilgileri belirlenir yapılacak Araştırmalar ve geziler çağrılacak konuklar ve kullanılacak malzemeler ile ilgili hazırlıklar yapılır</a:t>
            </a:r>
          </a:p>
        </p:txBody>
      </p:sp>
    </p:spTree>
    <p:extLst>
      <p:ext uri="{BB962C8B-B14F-4D97-AF65-F5344CB8AC3E}">
        <p14:creationId xmlns:p14="http://schemas.microsoft.com/office/powerpoint/2010/main" val="3977783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BE1EB5-0AD6-4D15-9105-721EA03BF86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679B284-897F-4974-BD15-B495A541DB41}"/>
              </a:ext>
            </a:extLst>
          </p:cNvPr>
          <p:cNvSpPr>
            <a:spLocks noGrp="1"/>
          </p:cNvSpPr>
          <p:nvPr>
            <p:ph idx="1"/>
          </p:nvPr>
        </p:nvSpPr>
        <p:spPr/>
        <p:txBody>
          <a:bodyPr/>
          <a:lstStyle/>
          <a:p>
            <a:r>
              <a:rPr lang="tr-TR" dirty="0"/>
              <a:t>Uygulama </a:t>
            </a:r>
          </a:p>
          <a:p>
            <a:pPr lvl="1"/>
            <a:r>
              <a:rPr lang="tr-TR" dirty="0"/>
              <a:t>ikinci aşama projenin zenginleştirip geliştirdiği aşamadır bu aşama projenin en önemli evresidir Bu nedenle uygulama süresi uzun tutulmalıdır Bu aşamada çocukların proje konuları ile ilgili derinlemesine araştırmalar yapmaları beklenir çocukların farklı bakış açıları kazanabilmeleri için farklı etkinlik türleri ile desteklenmesi gerekir çocuklar araştırma yoluyla Yeni deneyimler elde eder gözlemler yapar yaptıkları gözlemlerle ilgili çizimler ve modeller oluşturur bulguları kaydeder tahminlerde bulunur deney yapar eleştirir tartışır ve ürünler yaratır</a:t>
            </a:r>
          </a:p>
        </p:txBody>
      </p:sp>
    </p:spTree>
    <p:extLst>
      <p:ext uri="{BB962C8B-B14F-4D97-AF65-F5344CB8AC3E}">
        <p14:creationId xmlns:p14="http://schemas.microsoft.com/office/powerpoint/2010/main" val="2072082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262AA2-1DDB-4EA1-92E6-48C84528018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BF22EED-1DB0-447B-AD9B-C34A2D774229}"/>
              </a:ext>
            </a:extLst>
          </p:cNvPr>
          <p:cNvSpPr>
            <a:spLocks noGrp="1"/>
          </p:cNvSpPr>
          <p:nvPr>
            <p:ph idx="1"/>
          </p:nvPr>
        </p:nvSpPr>
        <p:spPr/>
        <p:txBody>
          <a:bodyPr/>
          <a:lstStyle/>
          <a:p>
            <a:r>
              <a:rPr lang="tr-TR" dirty="0"/>
              <a:t>Projeyi sonuçlandırma ve değerlendirme </a:t>
            </a:r>
          </a:p>
          <a:p>
            <a:pPr lvl="1"/>
            <a:r>
              <a:rPr lang="tr-TR" dirty="0"/>
              <a:t>bu aşama öğrenilenleri özetleme ve tekrar etme aşamasıdır bu evrede çocukların konuyu anlamış olmaları beklenir çocuklar Bu aşamada araştırmalar sonucunda elde ettikleri bilgileri çeşitli yollarla gruplara ve ailelerine aktarırlar çocukların proje süresinde yaptıkları ürünler çektikleri resimler fotoğraflar öğretmenin aldığı gözlem notları anekdot kayıtları belgelenir sergi veya sunum yoluyla diğer sınıflarla ve ailelerle paylaşılır</a:t>
            </a:r>
          </a:p>
        </p:txBody>
      </p:sp>
    </p:spTree>
    <p:extLst>
      <p:ext uri="{BB962C8B-B14F-4D97-AF65-F5344CB8AC3E}">
        <p14:creationId xmlns:p14="http://schemas.microsoft.com/office/powerpoint/2010/main" val="1798967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ACEF35-7449-4724-A677-E4E1B63A3495}"/>
              </a:ext>
            </a:extLst>
          </p:cNvPr>
          <p:cNvSpPr>
            <a:spLocks noGrp="1"/>
          </p:cNvSpPr>
          <p:nvPr>
            <p:ph type="title"/>
          </p:nvPr>
        </p:nvSpPr>
        <p:spPr/>
        <p:txBody>
          <a:bodyPr/>
          <a:lstStyle/>
          <a:p>
            <a:r>
              <a:rPr lang="tr-TR" dirty="0"/>
              <a:t>Drama yöntemi </a:t>
            </a:r>
          </a:p>
        </p:txBody>
      </p:sp>
      <p:sp>
        <p:nvSpPr>
          <p:cNvPr id="3" name="İçerik Yer Tutucusu 2">
            <a:extLst>
              <a:ext uri="{FF2B5EF4-FFF2-40B4-BE49-F238E27FC236}">
                <a16:creationId xmlns:a16="http://schemas.microsoft.com/office/drawing/2014/main" id="{CDD9666F-5617-4219-BA47-65E50215581C}"/>
              </a:ext>
            </a:extLst>
          </p:cNvPr>
          <p:cNvSpPr>
            <a:spLocks noGrp="1"/>
          </p:cNvSpPr>
          <p:nvPr>
            <p:ph idx="1"/>
          </p:nvPr>
        </p:nvSpPr>
        <p:spPr/>
        <p:txBody>
          <a:bodyPr/>
          <a:lstStyle/>
          <a:p>
            <a:r>
              <a:rPr lang="tr-TR" dirty="0"/>
              <a:t>drama bir lider tarafından yönetilen bir kavramı bir fikri bir davranışı bir düşünceyi bir olguyu ya da olayı canlandırmadır</a:t>
            </a:r>
          </a:p>
          <a:p>
            <a:r>
              <a:rPr lang="tr-TR" dirty="0"/>
              <a:t>Okul öncesi dönemde fen eğitiminde ses Işık hava gökyüzü ısı sıcaklık hayvanlar bitkiler vücudumuz sağlığımız toprak su hava kirliliği gibi çevre sorunları gibi pek çok kavramın somutlaştırılır Ak öğretilmesinde </a:t>
            </a:r>
            <a:r>
              <a:rPr lang="tr-TR" dirty="0" err="1"/>
              <a:t>dramadan</a:t>
            </a:r>
            <a:r>
              <a:rPr lang="tr-TR" dirty="0"/>
              <a:t> yararlanılabilir</a:t>
            </a:r>
          </a:p>
        </p:txBody>
      </p:sp>
    </p:spTree>
    <p:extLst>
      <p:ext uri="{BB962C8B-B14F-4D97-AF65-F5344CB8AC3E}">
        <p14:creationId xmlns:p14="http://schemas.microsoft.com/office/powerpoint/2010/main" val="2008324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C87E6C-241A-4E13-A74E-03CADE9DBAD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12C75EC3-AC39-4FF3-9C87-0347A4EC9D31}"/>
              </a:ext>
            </a:extLst>
          </p:cNvPr>
          <p:cNvSpPr>
            <a:spLocks noGrp="1"/>
          </p:cNvSpPr>
          <p:nvPr>
            <p:ph idx="1"/>
          </p:nvPr>
        </p:nvSpPr>
        <p:spPr/>
        <p:txBody>
          <a:bodyPr/>
          <a:lstStyle/>
          <a:p>
            <a:r>
              <a:rPr lang="tr-TR" dirty="0" err="1"/>
              <a:t>Dramanın</a:t>
            </a:r>
            <a:r>
              <a:rPr lang="tr-TR" dirty="0"/>
              <a:t> üç aşaması vardır ı</a:t>
            </a:r>
          </a:p>
          <a:p>
            <a:r>
              <a:rPr lang="tr-TR" dirty="0"/>
              <a:t>ısınma </a:t>
            </a:r>
          </a:p>
          <a:p>
            <a:r>
              <a:rPr lang="tr-TR" dirty="0"/>
              <a:t>canlandırma </a:t>
            </a:r>
          </a:p>
          <a:p>
            <a:r>
              <a:rPr lang="tr-TR" dirty="0"/>
              <a:t>değerlendirme</a:t>
            </a:r>
          </a:p>
        </p:txBody>
      </p:sp>
    </p:spTree>
    <p:extLst>
      <p:ext uri="{BB962C8B-B14F-4D97-AF65-F5344CB8AC3E}">
        <p14:creationId xmlns:p14="http://schemas.microsoft.com/office/powerpoint/2010/main" val="3725995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0E0B4CB-0103-4477-BE3C-56EC54997151}"/>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4981FE28-56A5-46A7-8BAB-455AA75515AE}"/>
              </a:ext>
            </a:extLst>
          </p:cNvPr>
          <p:cNvSpPr>
            <a:spLocks noGrp="1"/>
          </p:cNvSpPr>
          <p:nvPr>
            <p:ph idx="1"/>
          </p:nvPr>
        </p:nvSpPr>
        <p:spPr/>
        <p:txBody>
          <a:bodyPr/>
          <a:lstStyle/>
          <a:p>
            <a:r>
              <a:rPr lang="tr-TR" dirty="0"/>
              <a:t>ısınma</a:t>
            </a:r>
          </a:p>
          <a:p>
            <a:pPr lvl="1"/>
            <a:r>
              <a:rPr lang="tr-TR" dirty="0" err="1"/>
              <a:t>Dramada</a:t>
            </a:r>
            <a:r>
              <a:rPr lang="tr-TR" dirty="0"/>
              <a:t> ısınma çalışmaları grubun birbirine alışması yakınlık duyması birbirinin yadırgama </a:t>
            </a:r>
            <a:r>
              <a:rPr lang="tr-TR" dirty="0" err="1"/>
              <a:t>masını</a:t>
            </a:r>
            <a:r>
              <a:rPr lang="tr-TR" dirty="0"/>
              <a:t> sağlamak amacı ile yapılır bu Akşama daha çok beden harekete geçtiği duyuların eşzamanlı olarak yoğun bir biçimde kullanıldığı Güven kazanma uyum sağlama gibi Grup dinamiği oluşturmak için yapılan kuralları diğer aşamalara göre daha belli olan ve bu belirlemede liderin daha çok rol oynadığı bir aşamadır Bu aşamada bildiğimiz çocuk oyunları veya bu oyunlardan türetilmiş oyun etkinlikleri kullanılabilir</a:t>
            </a:r>
          </a:p>
        </p:txBody>
      </p:sp>
    </p:spTree>
    <p:extLst>
      <p:ext uri="{BB962C8B-B14F-4D97-AF65-F5344CB8AC3E}">
        <p14:creationId xmlns:p14="http://schemas.microsoft.com/office/powerpoint/2010/main" val="1385276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C558FF1-0569-4095-A119-52350929972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D27425B-F444-48EA-AA8B-A54E7C6BDB28}"/>
              </a:ext>
            </a:extLst>
          </p:cNvPr>
          <p:cNvSpPr>
            <a:spLocks noGrp="1"/>
          </p:cNvSpPr>
          <p:nvPr>
            <p:ph idx="1"/>
          </p:nvPr>
        </p:nvSpPr>
        <p:spPr/>
        <p:txBody>
          <a:bodyPr/>
          <a:lstStyle/>
          <a:p>
            <a:r>
              <a:rPr lang="tr-TR" dirty="0"/>
              <a:t>Canlandırma </a:t>
            </a:r>
          </a:p>
          <a:p>
            <a:pPr lvl="1"/>
            <a:r>
              <a:rPr lang="tr-TR" dirty="0"/>
              <a:t>bu aşama bir konunun süreç içinde bir çimlenip ortaya çıktığı belirlendi canlandırma arın yapıldığı aşamasıdır bu aşama canlandırılacak konu çerçevesinde bir başlangıç noktası olan doğaçlama rol oynamam </a:t>
            </a:r>
            <a:r>
              <a:rPr lang="tr-TR" dirty="0" err="1"/>
              <a:t>pandomim</a:t>
            </a:r>
            <a:r>
              <a:rPr lang="tr-TR" dirty="0"/>
              <a:t> gibi tekniklerin kullanıldığı canlandırmalardır</a:t>
            </a:r>
          </a:p>
        </p:txBody>
      </p:sp>
    </p:spTree>
    <p:extLst>
      <p:ext uri="{BB962C8B-B14F-4D97-AF65-F5344CB8AC3E}">
        <p14:creationId xmlns:p14="http://schemas.microsoft.com/office/powerpoint/2010/main" val="2977784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F3722B-FBB5-4163-B938-53FC025C389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E51DD85-EE60-456F-B909-7B22738282A7}"/>
              </a:ext>
            </a:extLst>
          </p:cNvPr>
          <p:cNvSpPr>
            <a:spLocks noGrp="1"/>
          </p:cNvSpPr>
          <p:nvPr>
            <p:ph idx="1"/>
          </p:nvPr>
        </p:nvSpPr>
        <p:spPr/>
        <p:txBody>
          <a:bodyPr/>
          <a:lstStyle/>
          <a:p>
            <a:r>
              <a:rPr lang="tr-TR" dirty="0"/>
              <a:t>Değerlendirme </a:t>
            </a:r>
          </a:p>
          <a:p>
            <a:pPr lvl="1"/>
            <a:r>
              <a:rPr lang="tr-TR" dirty="0"/>
              <a:t>Drama sonucunda elde edilen sonuçların değerlendirildiği aşamadır duygu ve düşüncelerin gözden geçirildi yansıtıldığı aşamadır Bu aşamada genel olarak eğitsel kazanımlar ve ortaya çıkan oluşumlara üzerine çocuklarla tartışmalar yapılır</a:t>
            </a:r>
          </a:p>
        </p:txBody>
      </p:sp>
    </p:spTree>
    <p:extLst>
      <p:ext uri="{BB962C8B-B14F-4D97-AF65-F5344CB8AC3E}">
        <p14:creationId xmlns:p14="http://schemas.microsoft.com/office/powerpoint/2010/main" val="2468431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892FB42-B314-46D6-845B-A1F4765014E1}"/>
              </a:ext>
            </a:extLst>
          </p:cNvPr>
          <p:cNvSpPr>
            <a:spLocks noGrp="1"/>
          </p:cNvSpPr>
          <p:nvPr>
            <p:ph type="title"/>
          </p:nvPr>
        </p:nvSpPr>
        <p:spPr/>
        <p:txBody>
          <a:bodyPr/>
          <a:lstStyle/>
          <a:p>
            <a:r>
              <a:rPr lang="tr-TR" dirty="0"/>
              <a:t>Deney yöntemi </a:t>
            </a:r>
          </a:p>
        </p:txBody>
      </p:sp>
      <p:sp>
        <p:nvSpPr>
          <p:cNvPr id="3" name="İçerik Yer Tutucusu 2">
            <a:extLst>
              <a:ext uri="{FF2B5EF4-FFF2-40B4-BE49-F238E27FC236}">
                <a16:creationId xmlns:a16="http://schemas.microsoft.com/office/drawing/2014/main" id="{B5730BF6-3662-4FF7-B787-C03DD8C0EA4E}"/>
              </a:ext>
            </a:extLst>
          </p:cNvPr>
          <p:cNvSpPr>
            <a:spLocks noGrp="1"/>
          </p:cNvSpPr>
          <p:nvPr>
            <p:ph idx="1"/>
          </p:nvPr>
        </p:nvSpPr>
        <p:spPr/>
        <p:txBody>
          <a:bodyPr/>
          <a:lstStyle/>
          <a:p>
            <a:r>
              <a:rPr lang="tr-TR" dirty="0"/>
              <a:t>Deney yöntemi şartları tarafımızdan hazırlanarak Doğa olaylarını tekrar etmek ve bilimde bir gerçeği göstermek için yapılan denemeler </a:t>
            </a:r>
            <a:r>
              <a:rPr lang="tr-TR" dirty="0" err="1"/>
              <a:t>dir</a:t>
            </a:r>
            <a:r>
              <a:rPr lang="tr-TR" dirty="0"/>
              <a:t> deney yöntemi ile çocuklar öğretmen tarafından gösterilerek veya öğretmen gözetiminde kendileri yaparak fen ile ilgili deneyimler ve beceriler kazanırlar </a:t>
            </a:r>
          </a:p>
        </p:txBody>
      </p:sp>
    </p:spTree>
    <p:extLst>
      <p:ext uri="{BB962C8B-B14F-4D97-AF65-F5344CB8AC3E}">
        <p14:creationId xmlns:p14="http://schemas.microsoft.com/office/powerpoint/2010/main" val="4278282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C3B60CF-7149-4DEC-88C6-D8316DF1A56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BAF5D038-2591-4CBA-BE56-005275A5432E}"/>
              </a:ext>
            </a:extLst>
          </p:cNvPr>
          <p:cNvSpPr>
            <a:spLocks noGrp="1"/>
          </p:cNvSpPr>
          <p:nvPr>
            <p:ph idx="1"/>
          </p:nvPr>
        </p:nvSpPr>
        <p:spPr/>
        <p:txBody>
          <a:bodyPr>
            <a:normAutofit fontScale="77500" lnSpcReduction="20000"/>
          </a:bodyPr>
          <a:lstStyle/>
          <a:p>
            <a:r>
              <a:rPr lang="tr-TR" dirty="0"/>
              <a:t>Deney yöntemi kullanılırken dikkat edilecek noktalar </a:t>
            </a:r>
          </a:p>
          <a:p>
            <a:pPr lvl="1"/>
            <a:r>
              <a:rPr lang="tr-TR" dirty="0"/>
              <a:t>deneyler çocukların gelişim düzeyine uygun olmalıdır </a:t>
            </a:r>
          </a:p>
          <a:p>
            <a:pPr lvl="1"/>
            <a:r>
              <a:rPr lang="tr-TR" dirty="0"/>
              <a:t>deneyler çocuklar için zararlı bir öge taşımamalı ve deney sırasında oluşabilecek tehlikelere karşı öğretmen önceden önlem almalıdır </a:t>
            </a:r>
          </a:p>
          <a:p>
            <a:pPr lvl="1"/>
            <a:r>
              <a:rPr lang="tr-TR" dirty="0"/>
              <a:t>uzun süreli deneyler çocukların ilgisinin kaybolmasına neden olacağından sonuçları kısa sürede gözlenebilir deneyler seçilmelidir </a:t>
            </a:r>
          </a:p>
          <a:p>
            <a:pPr lvl="1"/>
            <a:r>
              <a:rPr lang="tr-TR" dirty="0"/>
              <a:t>öğretmen deney seçerken çocukların bildikleri olaylar ve konulardan yola çıkmalıdır </a:t>
            </a:r>
          </a:p>
          <a:p>
            <a:pPr lvl="1"/>
            <a:r>
              <a:rPr lang="tr-TR" dirty="0"/>
              <a:t>1 günde bir daha fazla deney yapılmamalıdır </a:t>
            </a:r>
          </a:p>
          <a:p>
            <a:pPr lvl="1"/>
            <a:r>
              <a:rPr lang="tr-TR" dirty="0"/>
              <a:t>deney önceden mutlaka denenmelidir </a:t>
            </a:r>
          </a:p>
          <a:p>
            <a:pPr lvl="1"/>
            <a:r>
              <a:rPr lang="tr-TR" dirty="0"/>
              <a:t>deney önceden planlanmalı ve gerekli tüm malzemeler hazırlanmalıdır </a:t>
            </a:r>
          </a:p>
          <a:p>
            <a:pPr lvl="1"/>
            <a:r>
              <a:rPr lang="tr-TR" dirty="0"/>
              <a:t>deney sırasında çocuğun bilmediği veya yeni karşılaştığı bir kavram geçtiğinde bu bilinmeyen kavram veya sözcük açıklanmalıdır </a:t>
            </a:r>
          </a:p>
          <a:p>
            <a:pPr lvl="1"/>
            <a:r>
              <a:rPr lang="tr-TR" dirty="0"/>
              <a:t>deney sırasında çocuklara açık uçlu sorular sorularak çocukların süreci anlamaları kolaylaştırılmalı </a:t>
            </a:r>
          </a:p>
          <a:p>
            <a:pPr lvl="1"/>
            <a:r>
              <a:rPr lang="tr-TR" dirty="0"/>
              <a:t>deney sonucunda çocuklarla tartışma yürütülmelidir </a:t>
            </a:r>
          </a:p>
          <a:p>
            <a:pPr lvl="1"/>
            <a:r>
              <a:rPr lang="tr-TR" dirty="0"/>
              <a:t>çocuklar deneyi aktif olarak katılmalıdır</a:t>
            </a:r>
          </a:p>
        </p:txBody>
      </p:sp>
    </p:spTree>
    <p:extLst>
      <p:ext uri="{BB962C8B-B14F-4D97-AF65-F5344CB8AC3E}">
        <p14:creationId xmlns:p14="http://schemas.microsoft.com/office/powerpoint/2010/main" val="2082187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FEB0F4F-CC48-45A5-8953-4F692DD82D78}"/>
              </a:ext>
            </a:extLst>
          </p:cNvPr>
          <p:cNvSpPr>
            <a:spLocks noGrp="1"/>
          </p:cNvSpPr>
          <p:nvPr>
            <p:ph type="title"/>
          </p:nvPr>
        </p:nvSpPr>
        <p:spPr/>
        <p:txBody>
          <a:bodyPr/>
          <a:lstStyle/>
          <a:p>
            <a:r>
              <a:rPr lang="tr-TR" dirty="0"/>
              <a:t>Hikaye yöntemi</a:t>
            </a:r>
          </a:p>
        </p:txBody>
      </p:sp>
      <p:sp>
        <p:nvSpPr>
          <p:cNvPr id="3" name="İçerik Yer Tutucusu 2">
            <a:extLst>
              <a:ext uri="{FF2B5EF4-FFF2-40B4-BE49-F238E27FC236}">
                <a16:creationId xmlns:a16="http://schemas.microsoft.com/office/drawing/2014/main" id="{3AFECBDA-450C-4BE2-8BCF-E32E277A80AD}"/>
              </a:ext>
            </a:extLst>
          </p:cNvPr>
          <p:cNvSpPr>
            <a:spLocks noGrp="1"/>
          </p:cNvSpPr>
          <p:nvPr>
            <p:ph idx="1"/>
          </p:nvPr>
        </p:nvSpPr>
        <p:spPr/>
        <p:txBody>
          <a:bodyPr>
            <a:normAutofit/>
          </a:bodyPr>
          <a:lstStyle/>
          <a:p>
            <a:r>
              <a:rPr lang="tr-TR" dirty="0"/>
              <a:t>Çocuk da fena öğrenme deneyimlerini zenginleştirmek için hikayelerden yararlanılabilir ele alınan fen konusu ile ilgili hikaye kitapları farklı teknikler kullanılarak çocuklarla birlikte okunabilir çocuk erken yaşta hikayelerle dünyasını genişletmektedir </a:t>
            </a:r>
          </a:p>
          <a:p>
            <a:endParaRPr lang="tr-TR" dirty="0"/>
          </a:p>
          <a:p>
            <a:r>
              <a:rPr lang="tr-TR" dirty="0"/>
              <a:t>Hikayeler çocukların sebep </a:t>
            </a:r>
            <a:r>
              <a:rPr lang="tr-TR" dirty="0" err="1"/>
              <a:t>sebep</a:t>
            </a:r>
            <a:r>
              <a:rPr lang="tr-TR" dirty="0"/>
              <a:t> sonuç ilişkisini kavramasına yardımcı olur dikkatini daha uzun süre odaklanmasına yardımcı olur Yeni fen kavramları öğrenmesini sağlar dil gelişimini doğrudan etkiler Benimle ilgili sözcük dağarcığı gelişir anlatılanları anlama ve anlatabilme yetenekleri gelişir hayal gücü gelişir kitaplar çocuklara değişik kavramları ve olayları tanıtır hikaye yöntemi kullanılırken hikaye öncesinde hikaye sırasında ve hikaye sonrasında çocukların hikayeyi anlamasına yardımcı olacak etkinlikler kullanılmalıdır</a:t>
            </a:r>
          </a:p>
          <a:p>
            <a:endParaRPr lang="tr-TR" dirty="0"/>
          </a:p>
        </p:txBody>
      </p:sp>
    </p:spTree>
    <p:extLst>
      <p:ext uri="{BB962C8B-B14F-4D97-AF65-F5344CB8AC3E}">
        <p14:creationId xmlns:p14="http://schemas.microsoft.com/office/powerpoint/2010/main" val="737771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D6D19C0-FFF9-4071-AC09-7214690DDF77}"/>
              </a:ext>
            </a:extLst>
          </p:cNvPr>
          <p:cNvSpPr>
            <a:spLocks noGrp="1"/>
          </p:cNvSpPr>
          <p:nvPr>
            <p:ph type="title"/>
          </p:nvPr>
        </p:nvSpPr>
        <p:spPr/>
        <p:txBody>
          <a:bodyPr/>
          <a:lstStyle/>
          <a:p>
            <a:r>
              <a:rPr lang="tr-TR" dirty="0"/>
              <a:t>Oyun yöntemi</a:t>
            </a:r>
          </a:p>
        </p:txBody>
      </p:sp>
      <p:sp>
        <p:nvSpPr>
          <p:cNvPr id="3" name="İçerik Yer Tutucusu 2">
            <a:extLst>
              <a:ext uri="{FF2B5EF4-FFF2-40B4-BE49-F238E27FC236}">
                <a16:creationId xmlns:a16="http://schemas.microsoft.com/office/drawing/2014/main" id="{C1F491B5-7B78-44CF-9391-2268E40F4502}"/>
              </a:ext>
            </a:extLst>
          </p:cNvPr>
          <p:cNvSpPr>
            <a:spLocks noGrp="1"/>
          </p:cNvSpPr>
          <p:nvPr>
            <p:ph idx="1"/>
          </p:nvPr>
        </p:nvSpPr>
        <p:spPr/>
        <p:txBody>
          <a:bodyPr>
            <a:normAutofit/>
          </a:bodyPr>
          <a:lstStyle/>
          <a:p>
            <a:r>
              <a:rPr lang="tr-TR" dirty="0"/>
              <a:t>Oyun çocukluk döneminin en önemli uğraşıdır çocuklar oyun oynayarak diğerleri ile birlikte eğlenmeyi birlikte çalışmayı ve farklı becerileri öğrenirler çocuklar oyun yolu ile düşünür ve deneyim kazanırlar oyun çocuğun doğal ve en aktif öğrenme aracıdır oyunun fen eğitiminde amaçlı kullanılması öğrenilen bilgilerin pekiştirilmesine ve daha rahat bir ortamda tekrar edilmesini sağlar eğitsel oyunlar özellikle öğrenmeye yönelik olmalı ve bir amaç için Sınıf içinde uygulanmalıdır oyunlar çocuklara neşeli ve rahat bir ortam sağlamak da geliştirilmek istenen gelişim alanı için kullanılan temalar ilgi çekici duruma getirilip en pasif çocukların bile katılımı sağlanmaktadır Sınıf içinde eğitsel oyunlardan Başarılı bir şekilde yararlanılmalıdır oyun seçerken çocukların gelişim düzeyi göz önünde bulundurulmalıdır oyunun kuralları çocukları açıkça tanıtılmalıdır</a:t>
            </a:r>
          </a:p>
        </p:txBody>
      </p:sp>
    </p:spTree>
    <p:extLst>
      <p:ext uri="{BB962C8B-B14F-4D97-AF65-F5344CB8AC3E}">
        <p14:creationId xmlns:p14="http://schemas.microsoft.com/office/powerpoint/2010/main" val="3842715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18EC216-7529-486C-8180-FD74B3D2B023}"/>
              </a:ext>
            </a:extLst>
          </p:cNvPr>
          <p:cNvSpPr>
            <a:spLocks noGrp="1"/>
          </p:cNvSpPr>
          <p:nvPr>
            <p:ph type="title"/>
          </p:nvPr>
        </p:nvSpPr>
        <p:spPr/>
        <p:txBody>
          <a:bodyPr/>
          <a:lstStyle/>
          <a:p>
            <a:r>
              <a:rPr lang="tr-TR" dirty="0"/>
              <a:t>Müzik yöntemi </a:t>
            </a:r>
          </a:p>
        </p:txBody>
      </p:sp>
      <p:sp>
        <p:nvSpPr>
          <p:cNvPr id="3" name="İçerik Yer Tutucusu 2">
            <a:extLst>
              <a:ext uri="{FF2B5EF4-FFF2-40B4-BE49-F238E27FC236}">
                <a16:creationId xmlns:a16="http://schemas.microsoft.com/office/drawing/2014/main" id="{AB51E7A4-B441-4555-B30C-483282A90D1A}"/>
              </a:ext>
            </a:extLst>
          </p:cNvPr>
          <p:cNvSpPr>
            <a:spLocks noGrp="1"/>
          </p:cNvSpPr>
          <p:nvPr>
            <p:ph idx="1"/>
          </p:nvPr>
        </p:nvSpPr>
        <p:spPr/>
        <p:txBody>
          <a:bodyPr>
            <a:normAutofit/>
          </a:bodyPr>
          <a:lstStyle/>
          <a:p>
            <a:pPr marL="0" indent="0">
              <a:buNone/>
            </a:pPr>
            <a:endParaRPr lang="tr-TR" dirty="0"/>
          </a:p>
          <a:p>
            <a:r>
              <a:rPr lang="tr-TR" dirty="0"/>
              <a:t>Müzik yöntemi çocuğun kendini ifade edebilme Yargılama ve değerlendirme yapabilme yaratıcılık gibi becerilerini geliştirerek sonunda estetik zevklere sahip olması için müzik etkinliklerine ihtiyaç vardır okul öncesi eğitimde yer alacak müzik etkinlikleri çocuğa temel bilgi ve davranışları kazandırmak kazandırmalıdır çocuk da fena eğitimini desteklerken müzikten yararlanılabilir ile alınan konu ile ilgili şarkılar öğretilebilir sesin özellikleri müzik yöntemi ile incelenebilir çocukların müzik yoluyla farklı fen kavramlarını edinmesi sağlanabilir fenle ilgili öğrenilen kavramların pekiştirilmesi </a:t>
            </a:r>
            <a:r>
              <a:rPr lang="tr-TR" dirty="0" err="1"/>
              <a:t>nde</a:t>
            </a:r>
            <a:r>
              <a:rPr lang="tr-TR" dirty="0"/>
              <a:t> müzikten yararlanılabilir </a:t>
            </a:r>
          </a:p>
          <a:p>
            <a:endParaRPr lang="tr-TR" dirty="0"/>
          </a:p>
        </p:txBody>
      </p:sp>
    </p:spTree>
    <p:extLst>
      <p:ext uri="{BB962C8B-B14F-4D97-AF65-F5344CB8AC3E}">
        <p14:creationId xmlns:p14="http://schemas.microsoft.com/office/powerpoint/2010/main" val="3758205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076E93-1FD3-4B37-A7CD-8912A675FF9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6D0C93D-8AAB-4B45-AACD-5E0277238005}"/>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3332770913"/>
      </p:ext>
    </p:extLst>
  </p:cSld>
  <p:clrMapOvr>
    <a:masterClrMapping/>
  </p:clrMapOvr>
</p:sld>
</file>

<file path=ppt/theme/theme1.xml><?xml version="1.0" encoding="utf-8"?>
<a:theme xmlns:a="http://schemas.openxmlformats.org/drawingml/2006/main" name="Yüzeyler">
  <a:themeElements>
    <a:clrScheme name="Yüzeyler">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Yüzeyler">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Yüzeyler">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46</TotalTime>
  <Words>887</Words>
  <Application>Microsoft Office PowerPoint</Application>
  <PresentationFormat>Geniş ekran</PresentationFormat>
  <Paragraphs>51</Paragraphs>
  <Slides>17</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17</vt:i4>
      </vt:variant>
    </vt:vector>
  </HeadingPairs>
  <TitlesOfParts>
    <vt:vector size="21" baseType="lpstr">
      <vt:lpstr>Arial</vt:lpstr>
      <vt:lpstr>Trebuchet MS</vt:lpstr>
      <vt:lpstr>Wingdings 3</vt:lpstr>
      <vt:lpstr>Yüzeyler</vt:lpstr>
      <vt:lpstr>Fen eğitiminde kullanılan yöntem ve teknikler</vt:lpstr>
      <vt:lpstr>Proje yöntemi </vt:lpstr>
      <vt:lpstr>PowerPoint Sunusu</vt:lpstr>
      <vt:lpstr>PowerPoint Sunusu</vt:lpstr>
      <vt:lpstr>PowerPoint Sunusu</vt:lpstr>
      <vt:lpstr>PowerPoint Sunusu</vt:lpstr>
      <vt:lpstr>Drama yöntemi </vt:lpstr>
      <vt:lpstr>PowerPoint Sunusu</vt:lpstr>
      <vt:lpstr>PowerPoint Sunusu</vt:lpstr>
      <vt:lpstr>PowerPoint Sunusu</vt:lpstr>
      <vt:lpstr>PowerPoint Sunusu</vt:lpstr>
      <vt:lpstr>Deney yöntemi </vt:lpstr>
      <vt:lpstr>PowerPoint Sunusu</vt:lpstr>
      <vt:lpstr>Hikaye yöntemi</vt:lpstr>
      <vt:lpstr>Oyun yöntemi</vt:lpstr>
      <vt:lpstr>Müzik yöntemi </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Aslı Temiz</dc:creator>
  <cp:lastModifiedBy>Aslı Temiz</cp:lastModifiedBy>
  <cp:revision>3</cp:revision>
  <dcterms:created xsi:type="dcterms:W3CDTF">2021-11-24T12:04:02Z</dcterms:created>
  <dcterms:modified xsi:type="dcterms:W3CDTF">2021-11-24T13:13:14Z</dcterms:modified>
</cp:coreProperties>
</file>