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277" r:id="rId3"/>
    <p:sldId id="276" r:id="rId4"/>
    <p:sldId id="341" r:id="rId5"/>
    <p:sldId id="336" r:id="rId6"/>
    <p:sldId id="339" r:id="rId7"/>
    <p:sldId id="337" r:id="rId8"/>
    <p:sldId id="338" r:id="rId9"/>
    <p:sldId id="340" r:id="rId10"/>
    <p:sldId id="342" r:id="rId11"/>
    <p:sldId id="278" r:id="rId12"/>
    <p:sldId id="279" r:id="rId13"/>
    <p:sldId id="280" r:id="rId14"/>
    <p:sldId id="281" r:id="rId15"/>
    <p:sldId id="286" r:id="rId16"/>
    <p:sldId id="282" r:id="rId17"/>
    <p:sldId id="283" r:id="rId18"/>
    <p:sldId id="28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128"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12.04.2023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12.04.2023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KİŞİLİK GELİŞİMİ</a:t>
            </a:r>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7948DB-4AC6-3930-0EEA-124ADE19D3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E4DF5B5-6F84-F9BA-6FEA-D1D9CAF4B5B2}"/>
              </a:ext>
            </a:extLst>
          </p:cNvPr>
          <p:cNvSpPr>
            <a:spLocks noGrp="1"/>
          </p:cNvSpPr>
          <p:nvPr>
            <p:ph idx="1"/>
          </p:nvPr>
        </p:nvSpPr>
        <p:spPr/>
        <p:txBody>
          <a:bodyPr/>
          <a:lstStyle/>
          <a:p>
            <a:r>
              <a:rPr lang="tr-TR" dirty="0"/>
              <a:t>Tutum</a:t>
            </a:r>
          </a:p>
          <a:p>
            <a:r>
              <a:rPr lang="tr-TR" dirty="0"/>
              <a:t>Kişinin herhangi bir nesneye duruma karşı genel duygusunu davranışını  veya tepki göstermesini ifade eder.</a:t>
            </a:r>
          </a:p>
        </p:txBody>
      </p:sp>
    </p:spTree>
    <p:extLst>
      <p:ext uri="{BB962C8B-B14F-4D97-AF65-F5344CB8AC3E}">
        <p14:creationId xmlns:p14="http://schemas.microsoft.com/office/powerpoint/2010/main" val="3342308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857232"/>
            <a:ext cx="8229600" cy="1143000"/>
          </a:xfrm>
        </p:spPr>
        <p:txBody>
          <a:bodyPr>
            <a:normAutofit fontScale="90000"/>
          </a:bodyPr>
          <a:lstStyle/>
          <a:p>
            <a:r>
              <a:rPr lang="tr-TR" dirty="0"/>
              <a:t>Freud’un Kişiliğin Yapısı, Örgütlenmesi ve</a:t>
            </a:r>
            <a:br>
              <a:rPr lang="tr-TR" dirty="0"/>
            </a:br>
            <a:r>
              <a:rPr lang="tr-TR" dirty="0"/>
              <a:t>Gelişimine İlişkin Kurumsal Yaklaşımları</a:t>
            </a:r>
            <a:br>
              <a:rPr lang="tr-TR" dirty="0"/>
            </a:br>
            <a:endParaRPr lang="tr-TR" dirty="0"/>
          </a:p>
        </p:txBody>
      </p:sp>
      <p:sp>
        <p:nvSpPr>
          <p:cNvPr id="3" name="2 İçerik Yer Tutucusu"/>
          <p:cNvSpPr>
            <a:spLocks noGrp="1"/>
          </p:cNvSpPr>
          <p:nvPr>
            <p:ph idx="1"/>
          </p:nvPr>
        </p:nvSpPr>
        <p:spPr/>
        <p:txBody>
          <a:bodyPr/>
          <a:lstStyle/>
          <a:p>
            <a:endParaRPr lang="tr-TR" dirty="0"/>
          </a:p>
          <a:p>
            <a:pPr>
              <a:buNone/>
            </a:pPr>
            <a:endParaRPr lang="tr-TR" dirty="0"/>
          </a:p>
          <a:p>
            <a:r>
              <a:rPr lang="tr-TR" dirty="0" err="1"/>
              <a:t>Topografik</a:t>
            </a:r>
            <a:r>
              <a:rPr lang="tr-TR" dirty="0"/>
              <a:t> Kişilik Kuramı</a:t>
            </a:r>
          </a:p>
          <a:p>
            <a:r>
              <a:rPr lang="tr-TR" dirty="0"/>
              <a:t>Yapısal Kişilik Kuramı</a:t>
            </a:r>
          </a:p>
          <a:p>
            <a:r>
              <a:rPr lang="tr-TR" dirty="0" err="1"/>
              <a:t>Psikoseksüel</a:t>
            </a:r>
            <a:r>
              <a:rPr lang="tr-TR" dirty="0"/>
              <a:t> Gelişim Kuramı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t>Topografik</a:t>
            </a:r>
            <a:r>
              <a:rPr lang="tr-TR" dirty="0"/>
              <a:t> Gelişim Kuramı</a:t>
            </a:r>
            <a:br>
              <a:rPr lang="tr-TR" dirty="0"/>
            </a:br>
            <a:endParaRPr lang="tr-TR" dirty="0"/>
          </a:p>
        </p:txBody>
      </p:sp>
      <p:sp>
        <p:nvSpPr>
          <p:cNvPr id="3" name="2 İçerik Yer Tutucusu"/>
          <p:cNvSpPr>
            <a:spLocks noGrp="1"/>
          </p:cNvSpPr>
          <p:nvPr>
            <p:ph idx="1"/>
          </p:nvPr>
        </p:nvSpPr>
        <p:spPr/>
        <p:txBody>
          <a:bodyPr>
            <a:normAutofit/>
          </a:bodyPr>
          <a:lstStyle/>
          <a:p>
            <a:r>
              <a:rPr lang="tr-TR" dirty="0"/>
              <a:t>Bu kuram bireyin bilişsel etkinlikleriyle ilişkili olup, insan davranışlarının bilinçten öte, bilinç altı ile ilişkili olduğunu vurgular.</a:t>
            </a:r>
          </a:p>
          <a:p>
            <a:r>
              <a:rPr lang="tr-TR" dirty="0"/>
              <a:t>Freud, bireyin çeşitli bilişsel etkinliklerinin bilince uzaklıklarını saptamayı amaçlamış ve bilişsel içeriklerin belirli biliş bölgelerinde bulunduğunu söylemiştir.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a:t>Topografik</a:t>
            </a:r>
            <a:r>
              <a:rPr lang="tr-TR" dirty="0"/>
              <a:t> Kişilik Kuramı</a:t>
            </a:r>
            <a:br>
              <a:rPr lang="tr-TR" dirty="0"/>
            </a:br>
            <a:endParaRPr lang="tr-TR" dirty="0"/>
          </a:p>
        </p:txBody>
      </p:sp>
      <p:sp>
        <p:nvSpPr>
          <p:cNvPr id="3" name="2 İçerik Yer Tutucusu"/>
          <p:cNvSpPr>
            <a:spLocks noGrp="1"/>
          </p:cNvSpPr>
          <p:nvPr>
            <p:ph idx="1"/>
          </p:nvPr>
        </p:nvSpPr>
        <p:spPr/>
        <p:txBody>
          <a:bodyPr>
            <a:normAutofit/>
          </a:bodyPr>
          <a:lstStyle/>
          <a:p>
            <a:r>
              <a:rPr lang="en-US" dirty="0"/>
              <a:t> </a:t>
            </a:r>
            <a:r>
              <a:rPr lang="en-US" dirty="0" err="1"/>
              <a:t>Bilinç</a:t>
            </a:r>
            <a:r>
              <a:rPr lang="en-US" dirty="0"/>
              <a:t>: </a:t>
            </a:r>
            <a:r>
              <a:rPr lang="en-US" dirty="0" err="1"/>
              <a:t>Bireyin</a:t>
            </a:r>
            <a:r>
              <a:rPr lang="en-US" dirty="0"/>
              <a:t> </a:t>
            </a:r>
            <a:r>
              <a:rPr lang="en-US" dirty="0" err="1"/>
              <a:t>herhangi</a:t>
            </a:r>
            <a:r>
              <a:rPr lang="en-US" dirty="0"/>
              <a:t> </a:t>
            </a:r>
            <a:r>
              <a:rPr lang="en-US" dirty="0" err="1"/>
              <a:t>bir</a:t>
            </a:r>
            <a:r>
              <a:rPr lang="en-US" dirty="0"/>
              <a:t> </a:t>
            </a:r>
            <a:r>
              <a:rPr lang="en-US" dirty="0" err="1"/>
              <a:t>anda</a:t>
            </a:r>
            <a:r>
              <a:rPr lang="en-US" dirty="0"/>
              <a:t> </a:t>
            </a:r>
            <a:r>
              <a:rPr lang="en-US" dirty="0" err="1"/>
              <a:t>farkında</a:t>
            </a:r>
            <a:r>
              <a:rPr lang="tr-TR" dirty="0"/>
              <a:t> olduğu yaşantılarının bulunduğu bölgedir.</a:t>
            </a:r>
          </a:p>
          <a:p>
            <a:r>
              <a:rPr lang="tr-TR" dirty="0"/>
              <a:t>Bilinç Öncesi: Bireyin ancak dikkatini zorlayarak hatırlayabildiği yaşantılarının bulunduğu bölgedir.</a:t>
            </a:r>
          </a:p>
          <a:p>
            <a:r>
              <a:rPr lang="tr-TR" dirty="0"/>
              <a:t>Bilinç Dışı: Bireyin farkında olmadığı, dikkatini zorlasa bile bilince çıkaramadığı, hatırlayamadığı olayların barındığı bölgedir.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Yapısal Kişilik Kuramı</a:t>
            </a:r>
          </a:p>
          <a:p>
            <a:r>
              <a:rPr lang="tr-TR" dirty="0"/>
              <a:t>Freud </a:t>
            </a:r>
            <a:r>
              <a:rPr lang="tr-TR" dirty="0" err="1"/>
              <a:t>Topografik</a:t>
            </a:r>
            <a:r>
              <a:rPr lang="tr-TR" dirty="0"/>
              <a:t> kuramın bazı hastalarında yeterli olmadığından hareketle yeni bir kişilik modeli daha geliştirmiştir.</a:t>
            </a:r>
          </a:p>
          <a:p>
            <a:r>
              <a:rPr lang="tr-TR" dirty="0"/>
              <a:t>Bu modele göre kişilik, </a:t>
            </a:r>
            <a:r>
              <a:rPr lang="tr-TR" dirty="0" err="1"/>
              <a:t>id</a:t>
            </a:r>
            <a:r>
              <a:rPr lang="tr-TR" dirty="0"/>
              <a:t> ,ego, </a:t>
            </a:r>
            <a:r>
              <a:rPr lang="tr-TR" dirty="0" err="1"/>
              <a:t>süperegodan</a:t>
            </a:r>
            <a:r>
              <a:rPr lang="tr-TR" dirty="0"/>
              <a:t> oluşmaktadır.</a:t>
            </a:r>
          </a:p>
          <a:p>
            <a:r>
              <a:rPr lang="tr-TR" dirty="0"/>
              <a:t>Kişiliğin bu üç sistemi sürekli olarak birbiriyle etkileşerek bireyin davranışlarını yönlendirmektedir.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503px-Id_ego_superego.jpg"/>
          <p:cNvPicPr>
            <a:picLocks noGrp="1" noChangeAspect="1"/>
          </p:cNvPicPr>
          <p:nvPr>
            <p:ph idx="1"/>
          </p:nvPr>
        </p:nvPicPr>
        <p:blipFill>
          <a:blip r:embed="rId2"/>
          <a:stretch>
            <a:fillRect/>
          </a:stretch>
        </p:blipFill>
        <p:spPr>
          <a:xfrm>
            <a:off x="1071538" y="500042"/>
            <a:ext cx="6786610" cy="5786478"/>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Yapısal Kişilik Kuramı</a:t>
            </a:r>
          </a:p>
          <a:p>
            <a:r>
              <a:rPr lang="tr-TR" dirty="0" err="1"/>
              <a:t>İd</a:t>
            </a:r>
            <a:r>
              <a:rPr lang="tr-TR" dirty="0"/>
              <a:t>: Kişiliğin ilkel yönünü oluşturmaktadır. Daima haz ilkesine göre hareket etmektedir. Gerçek dışı ve mantık dışı istek ve arzularla, bireyin içsel dürtülerinin her ne pahasına olursa olsun derhal doyurulması doğrultusunda bir işlevde bulunmaktadır.</a:t>
            </a:r>
          </a:p>
          <a:p>
            <a:r>
              <a:rPr lang="tr-TR" dirty="0"/>
              <a:t>Freud’a göre yaşamın ilk günlerinde büsbütün </a:t>
            </a:r>
            <a:r>
              <a:rPr lang="tr-TR" dirty="0" err="1"/>
              <a:t>id’den</a:t>
            </a:r>
            <a:r>
              <a:rPr lang="tr-TR" dirty="0"/>
              <a:t> oluşan ilkel yapı ayrımlaşarak ego ve </a:t>
            </a:r>
            <a:r>
              <a:rPr lang="tr-TR" dirty="0" err="1"/>
              <a:t>süperego’yu</a:t>
            </a:r>
            <a:r>
              <a:rPr lang="tr-TR" dirty="0"/>
              <a:t> oluşturmaktadır.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Yapısal Kişilik Kuramı</a:t>
            </a:r>
            <a:br>
              <a:rPr lang="tr-TR" dirty="0"/>
            </a:br>
            <a:endParaRPr lang="tr-TR" dirty="0"/>
          </a:p>
        </p:txBody>
      </p:sp>
      <p:sp>
        <p:nvSpPr>
          <p:cNvPr id="3" name="2 İçerik Yer Tutucusu"/>
          <p:cNvSpPr>
            <a:spLocks noGrp="1"/>
          </p:cNvSpPr>
          <p:nvPr>
            <p:ph idx="1"/>
          </p:nvPr>
        </p:nvSpPr>
        <p:spPr/>
        <p:txBody>
          <a:bodyPr>
            <a:normAutofit fontScale="92500" lnSpcReduction="10000"/>
          </a:bodyPr>
          <a:lstStyle/>
          <a:p>
            <a:r>
              <a:rPr lang="tr-TR" dirty="0"/>
              <a:t> Ego: Kişilik yapısının gerçeklik ilkesine göre hareket eden ve kısmen de olsa bilinçli olan bölümüdür.</a:t>
            </a:r>
          </a:p>
          <a:p>
            <a:r>
              <a:rPr lang="tr-TR" dirty="0"/>
              <a:t>Kişiliğin idare meclisi gibi davranır.</a:t>
            </a:r>
          </a:p>
          <a:p>
            <a:r>
              <a:rPr lang="tr-TR" dirty="0"/>
              <a:t>Ego, gerçekliğin sınırlarının zorlanmadan bireyin içsel dürtülerinden kaynaklanan ihtiyaçlarının uygun bir şekilde nasıl karşılanacağını tayin etmektedir.</a:t>
            </a:r>
          </a:p>
          <a:p>
            <a:r>
              <a:rPr lang="tr-TR" dirty="0"/>
              <a:t>Bireyin başını belaya sokmayacak çözüm önerileri arar.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Yapısal Kişilik Kuramı</a:t>
            </a:r>
            <a:br>
              <a:rPr lang="tr-TR" dirty="0"/>
            </a:br>
            <a:endParaRPr lang="tr-TR" dirty="0"/>
          </a:p>
        </p:txBody>
      </p:sp>
      <p:sp>
        <p:nvSpPr>
          <p:cNvPr id="3" name="2 İçerik Yer Tutucusu"/>
          <p:cNvSpPr>
            <a:spLocks noGrp="1"/>
          </p:cNvSpPr>
          <p:nvPr>
            <p:ph idx="1"/>
          </p:nvPr>
        </p:nvSpPr>
        <p:spPr/>
        <p:txBody>
          <a:bodyPr>
            <a:normAutofit/>
          </a:bodyPr>
          <a:lstStyle/>
          <a:p>
            <a:r>
              <a:rPr lang="tr-TR" dirty="0" err="1"/>
              <a:t>Süperego</a:t>
            </a:r>
            <a:r>
              <a:rPr lang="tr-TR" dirty="0"/>
              <a:t>: Kişiliğin ahlaki yönünü temsil eder.</a:t>
            </a:r>
          </a:p>
          <a:p>
            <a:r>
              <a:rPr lang="tr-TR" dirty="0"/>
              <a:t>Tüm kararlarında ahlak ilkesinden yola çıkarak, katı ahlaki kurallar çerçevesinde özellikle </a:t>
            </a:r>
            <a:r>
              <a:rPr lang="tr-TR" dirty="0" err="1"/>
              <a:t>id’in</a:t>
            </a:r>
            <a:r>
              <a:rPr lang="tr-TR" dirty="0"/>
              <a:t> cinsellik ve saldırganlıkla ilişkili isteklerini ahlaka uygunluğu açısından denetleyerek, kabul edilmesi mümkün olmayan aşırı istek ve taleplerin karşılanmasına karşı çıkar.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Kişilik Gelişimi</a:t>
            </a:r>
          </a:p>
        </p:txBody>
      </p:sp>
      <p:sp>
        <p:nvSpPr>
          <p:cNvPr id="3" name="2 İçerik Yer Tutucusu"/>
          <p:cNvSpPr>
            <a:spLocks noGrp="1"/>
          </p:cNvSpPr>
          <p:nvPr>
            <p:ph idx="1"/>
          </p:nvPr>
        </p:nvSpPr>
        <p:spPr/>
        <p:txBody>
          <a:bodyPr/>
          <a:lstStyle/>
          <a:p>
            <a:r>
              <a:rPr lang="tr-TR" dirty="0"/>
              <a:t>Kişilik gelişiminde, doğuştan gelen; genlerle, ana babalardan çocuklara geçen özelliklerle, çevresel etmenler etkili olmaktadır.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Kişilik </a:t>
            </a:r>
          </a:p>
          <a:p>
            <a:r>
              <a:rPr lang="tr-TR" dirty="0"/>
              <a:t>Bireyi diğer bireylerden ayırt eden, tutarlı olarak sergilenen, bireye özgü özellikler bütünüdür. </a:t>
            </a:r>
          </a:p>
          <a:p>
            <a:r>
              <a:rPr lang="tr-TR" dirty="0"/>
              <a:t>Kişilik gelişimi, bireyin sosyal ve fiziksel çevresi içinde tutarlı olarak gösterdiği kişilik özelliklerinin oluşumudur.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37E417-4088-FE6C-B084-191816595E5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5F4DCE9-A3D5-79AE-CD20-299ADF18B9DC}"/>
              </a:ext>
            </a:extLst>
          </p:cNvPr>
          <p:cNvSpPr>
            <a:spLocks noGrp="1"/>
          </p:cNvSpPr>
          <p:nvPr>
            <p:ph idx="1"/>
          </p:nvPr>
        </p:nvSpPr>
        <p:spPr/>
        <p:txBody>
          <a:bodyPr/>
          <a:lstStyle/>
          <a:p>
            <a:r>
              <a:rPr lang="tr-TR" dirty="0"/>
              <a:t>Karakter</a:t>
            </a:r>
          </a:p>
          <a:p>
            <a:r>
              <a:rPr lang="tr-TR" dirty="0"/>
              <a:t>Kişiliğin ahlaki yönünü ifade eden kavramdır </a:t>
            </a:r>
          </a:p>
        </p:txBody>
      </p:sp>
    </p:spTree>
    <p:extLst>
      <p:ext uri="{BB962C8B-B14F-4D97-AF65-F5344CB8AC3E}">
        <p14:creationId xmlns:p14="http://schemas.microsoft.com/office/powerpoint/2010/main" val="3301234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34A845-6DBC-4845-8B04-7F1940B7BB92}"/>
              </a:ext>
            </a:extLst>
          </p:cNvPr>
          <p:cNvSpPr>
            <a:spLocks noGrp="1"/>
          </p:cNvSpPr>
          <p:nvPr>
            <p:ph type="title"/>
          </p:nvPr>
        </p:nvSpPr>
        <p:spPr/>
        <p:txBody>
          <a:bodyPr/>
          <a:lstStyle/>
          <a:p>
            <a:r>
              <a:rPr lang="tr-TR" dirty="0"/>
              <a:t>Mizaç </a:t>
            </a:r>
          </a:p>
        </p:txBody>
      </p:sp>
      <p:sp>
        <p:nvSpPr>
          <p:cNvPr id="3" name="İçerik Yer Tutucusu 2">
            <a:extLst>
              <a:ext uri="{FF2B5EF4-FFF2-40B4-BE49-F238E27FC236}">
                <a16:creationId xmlns:a16="http://schemas.microsoft.com/office/drawing/2014/main" id="{5022FDCB-59BA-4CD2-A028-5D2CD6F11C09}"/>
              </a:ext>
            </a:extLst>
          </p:cNvPr>
          <p:cNvSpPr>
            <a:spLocks noGrp="1"/>
          </p:cNvSpPr>
          <p:nvPr>
            <p:ph idx="1"/>
          </p:nvPr>
        </p:nvSpPr>
        <p:spPr/>
        <p:txBody>
          <a:bodyPr>
            <a:normAutofit fontScale="92500"/>
          </a:bodyPr>
          <a:lstStyle/>
          <a:p>
            <a:r>
              <a:rPr lang="tr-TR" dirty="0"/>
              <a:t>bir olay karşısında bazı çocuklar daha sakin, bazı çocuklar ise daha hırçın şekilde tepki verebilmektedir. </a:t>
            </a:r>
          </a:p>
          <a:p>
            <a:r>
              <a:rPr lang="tr-TR" dirty="0"/>
              <a:t>kişilikteki bu bireysel farklılıkların temel sebebi çocukların doğuştan getirdikleri, kişiliğin psikolojik temelli bir parçası olan mizaç özellikleridir</a:t>
            </a:r>
          </a:p>
          <a:p>
            <a:r>
              <a:rPr lang="tr-TR" dirty="0"/>
              <a:t>Mizaç, yaşamın ilk yıllarında ortaya çıkan, davranıştaki bireysel farklılıklar olan kişilik özellikleridir</a:t>
            </a:r>
          </a:p>
        </p:txBody>
      </p:sp>
    </p:spTree>
    <p:extLst>
      <p:ext uri="{BB962C8B-B14F-4D97-AF65-F5344CB8AC3E}">
        <p14:creationId xmlns:p14="http://schemas.microsoft.com/office/powerpoint/2010/main" val="391805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F6A44A-FCC2-4661-9553-06AF732CDD3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154791-1EA8-46FF-A89E-F790E107E978}"/>
              </a:ext>
            </a:extLst>
          </p:cNvPr>
          <p:cNvSpPr>
            <a:spLocks noGrp="1"/>
          </p:cNvSpPr>
          <p:nvPr>
            <p:ph idx="1"/>
          </p:nvPr>
        </p:nvSpPr>
        <p:spPr/>
        <p:txBody>
          <a:bodyPr>
            <a:normAutofit/>
          </a:bodyPr>
          <a:lstStyle/>
          <a:p>
            <a:r>
              <a:rPr lang="tr-TR" dirty="0"/>
              <a:t> Mizaç, davranış tarzı veya davranışın nasıl yapıldığıyla alakalıdır</a:t>
            </a:r>
          </a:p>
          <a:p>
            <a:r>
              <a:rPr lang="tr-TR" dirty="0"/>
              <a:t>Örneğin 2 yaşında bir bebek bir telefona ulaşmaya </a:t>
            </a:r>
            <a:r>
              <a:rPr lang="tr-TR" dirty="0" err="1"/>
              <a:t>çalışabilir.Bu</a:t>
            </a:r>
            <a:r>
              <a:rPr lang="tr-TR" dirty="0"/>
              <a:t> olaydaki mizaç unsurları çocuğun telefona ulaşmaya çalışırken ki ısrarı ve ulaşamadığında gösterdiği tepkidir. </a:t>
            </a:r>
          </a:p>
        </p:txBody>
      </p:sp>
    </p:spTree>
    <p:extLst>
      <p:ext uri="{BB962C8B-B14F-4D97-AF65-F5344CB8AC3E}">
        <p14:creationId xmlns:p14="http://schemas.microsoft.com/office/powerpoint/2010/main" val="394187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38423B-BD2E-4061-8C12-B7AF26600A3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0EEBEBE-2418-4103-9A31-542F67D27943}"/>
              </a:ext>
            </a:extLst>
          </p:cNvPr>
          <p:cNvSpPr>
            <a:spLocks noGrp="1"/>
          </p:cNvSpPr>
          <p:nvPr>
            <p:ph idx="1"/>
          </p:nvPr>
        </p:nvSpPr>
        <p:spPr/>
        <p:txBody>
          <a:bodyPr/>
          <a:lstStyle/>
          <a:p>
            <a:r>
              <a:rPr lang="tr-TR" dirty="0"/>
              <a:t> her bir bireyin deneyimlerini etkiler ve deneyimlerinden etkilenir. Mizaçtaki bireysel farklılıklar bebeklik ve çocukluktaki gelişimi etkiler ve mizaç geliştikçe kişiliğin çekirdek yapısını oluşturur </a:t>
            </a:r>
          </a:p>
        </p:txBody>
      </p:sp>
    </p:spTree>
    <p:extLst>
      <p:ext uri="{BB962C8B-B14F-4D97-AF65-F5344CB8AC3E}">
        <p14:creationId xmlns:p14="http://schemas.microsoft.com/office/powerpoint/2010/main" val="311908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9B8303-4C74-45BE-BB04-684CC789DAB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9E87E80-A199-44E3-B196-1AFE03F83961}"/>
              </a:ext>
            </a:extLst>
          </p:cNvPr>
          <p:cNvSpPr>
            <a:spLocks noGrp="1"/>
          </p:cNvSpPr>
          <p:nvPr>
            <p:ph idx="1"/>
          </p:nvPr>
        </p:nvSpPr>
        <p:spPr/>
        <p:txBody>
          <a:bodyPr/>
          <a:lstStyle/>
          <a:p>
            <a:r>
              <a:rPr lang="tr-TR" dirty="0"/>
              <a:t>Mizaç özellikleri yeni doğan bebeklerde görülebilir ve hatta bebek anne karnındayken bile mizaçlarıyla alakalı yorumlarda bulunulabilir. Yeni doğan bebekler 2. ile 3. ayda stresli ve çekingen hareketler gösterirler ve yaklaşma tepkilerini gülümseme, kahkaha ve vücut hareketleriyle belli ederler. </a:t>
            </a:r>
          </a:p>
        </p:txBody>
      </p:sp>
    </p:spTree>
    <p:extLst>
      <p:ext uri="{BB962C8B-B14F-4D97-AF65-F5344CB8AC3E}">
        <p14:creationId xmlns:p14="http://schemas.microsoft.com/office/powerpoint/2010/main" val="283817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3EABEA-AFDD-435C-AFD2-433890769C6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F59B664-3C54-46E5-B8D7-F769DE4F2927}"/>
              </a:ext>
            </a:extLst>
          </p:cNvPr>
          <p:cNvSpPr>
            <a:spLocks noGrp="1"/>
          </p:cNvSpPr>
          <p:nvPr>
            <p:ph idx="1"/>
          </p:nvPr>
        </p:nvSpPr>
        <p:spPr/>
        <p:txBody>
          <a:bodyPr>
            <a:normAutofit fontScale="85000" lnSpcReduction="20000"/>
          </a:bodyPr>
          <a:lstStyle/>
          <a:p>
            <a:r>
              <a:rPr lang="tr-TR" dirty="0"/>
              <a:t>Thomas ve </a:t>
            </a:r>
            <a:r>
              <a:rPr lang="tr-TR" dirty="0" err="1"/>
              <a:t>Chess</a:t>
            </a:r>
            <a:r>
              <a:rPr lang="tr-TR" dirty="0"/>
              <a:t> 3 mizaç tipi belirlemişlerdir. Bunlar kolay mizaç, zor mizaç ve yavaş ısınan mizaçtır. </a:t>
            </a:r>
          </a:p>
          <a:p>
            <a:r>
              <a:rPr lang="tr-TR" dirty="0"/>
              <a:t>Kolay mizaçlı bebekler sıcakkanlı, neşeli, tanımadıkları kişilerin yanında rahattırlar. </a:t>
            </a:r>
          </a:p>
          <a:p>
            <a:r>
              <a:rPr lang="tr-TR" dirty="0"/>
              <a:t>Zor mizaca sahip bebekler çok ağlarlar, tanımadıkları insanlara karşı genellikle olumsuz duygular sergilerler, sinir krizleri geçirirler ve kolayca susturulamazlar. </a:t>
            </a:r>
          </a:p>
          <a:p>
            <a:r>
              <a:rPr lang="tr-TR" dirty="0"/>
              <a:t>Yavaş ısınan mizaca sahip bebekler yabancılara karşı daha temkinlidirler. Duygularını açıkça belli etmezler. </a:t>
            </a:r>
          </a:p>
          <a:p>
            <a:r>
              <a:rPr lang="tr-TR" dirty="0"/>
              <a:t>Bu üç mizaç tipine sahip bebeklerin ebeveynlerinin tutumları da bebeklerin mizacına göre şekillenmektedir. </a:t>
            </a:r>
          </a:p>
        </p:txBody>
      </p:sp>
    </p:spTree>
    <p:extLst>
      <p:ext uri="{BB962C8B-B14F-4D97-AF65-F5344CB8AC3E}">
        <p14:creationId xmlns:p14="http://schemas.microsoft.com/office/powerpoint/2010/main" val="291469318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1612</TotalTime>
  <Words>624</Words>
  <Application>Microsoft Office PowerPoint</Application>
  <PresentationFormat>Ekran Gösterisi (4:3)</PresentationFormat>
  <Paragraphs>51</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Calibri</vt:lpstr>
      <vt:lpstr>Ofis Teması</vt:lpstr>
      <vt:lpstr>KİŞİLİK GELİŞİMİ</vt:lpstr>
      <vt:lpstr>Kişilik Gelişimi</vt:lpstr>
      <vt:lpstr>PowerPoint Sunusu</vt:lpstr>
      <vt:lpstr>PowerPoint Sunusu</vt:lpstr>
      <vt:lpstr>Mizaç </vt:lpstr>
      <vt:lpstr>PowerPoint Sunusu</vt:lpstr>
      <vt:lpstr>PowerPoint Sunusu</vt:lpstr>
      <vt:lpstr>PowerPoint Sunusu</vt:lpstr>
      <vt:lpstr>PowerPoint Sunusu</vt:lpstr>
      <vt:lpstr>PowerPoint Sunusu</vt:lpstr>
      <vt:lpstr>Freud’un Kişiliğin Yapısı, Örgütlenmesi ve Gelişimine İlişkin Kurumsal Yaklaşımları </vt:lpstr>
      <vt:lpstr>Topografik Gelişim Kuramı </vt:lpstr>
      <vt:lpstr>Topografik Kişilik Kuramı </vt:lpstr>
      <vt:lpstr>PowerPoint Sunusu</vt:lpstr>
      <vt:lpstr>PowerPoint Sunusu</vt:lpstr>
      <vt:lpstr>PowerPoint Sunusu</vt:lpstr>
      <vt:lpstr>Yapısal Kişilik Kuramı </vt:lpstr>
      <vt:lpstr>Yapısal Kişilik Kuramı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TOSHIBA</dc:creator>
  <cp:lastModifiedBy>Aslı Temiz</cp:lastModifiedBy>
  <cp:revision>23</cp:revision>
  <dcterms:created xsi:type="dcterms:W3CDTF">2018-02-22T21:59:34Z</dcterms:created>
  <dcterms:modified xsi:type="dcterms:W3CDTF">2023-04-13T07:04:41Z</dcterms:modified>
</cp:coreProperties>
</file>