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3" r:id="rId19"/>
    <p:sldId id="285" r:id="rId20"/>
    <p:sldId id="286" r:id="rId21"/>
    <p:sldId id="287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Dersin Amaçları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Çevre </a:t>
            </a:r>
            <a:r>
              <a:rPr lang="tr-TR" dirty="0"/>
              <a:t>ve çevre sorunlarıyla ilgili süreç, sorun ve sonuçların, anlaşılabilir, çözümlenebilir ve dolayısıyla yönetilebilir olduğu ortaya koymak; politikalara değinmek.</a:t>
            </a:r>
          </a:p>
          <a:p>
            <a:r>
              <a:rPr lang="tr-TR" dirty="0" smtClean="0"/>
              <a:t>Öğrencilerin</a:t>
            </a:r>
            <a:r>
              <a:rPr lang="tr-TR" dirty="0"/>
              <a:t>, </a:t>
            </a:r>
            <a:r>
              <a:rPr lang="tr-TR" dirty="0" smtClean="0"/>
              <a:t>çevrenin ve çevre sorunlarının </a:t>
            </a:r>
            <a:r>
              <a:rPr lang="tr-TR" dirty="0"/>
              <a:t>uygarlığın </a:t>
            </a:r>
            <a:r>
              <a:rPr lang="tr-TR" dirty="0" smtClean="0"/>
              <a:t>gelişimiyle ilgili olduğunu </a:t>
            </a:r>
            <a:r>
              <a:rPr lang="tr-TR" dirty="0"/>
              <a:t>kavramalarını,</a:t>
            </a:r>
          </a:p>
          <a:p>
            <a:r>
              <a:rPr lang="tr-TR" dirty="0"/>
              <a:t>Tarihin farklı dönemlerinde </a:t>
            </a:r>
            <a:r>
              <a:rPr lang="tr-TR" dirty="0" smtClean="0"/>
              <a:t>çevre sorunlarının niteliğini belirleyen </a:t>
            </a:r>
            <a:r>
              <a:rPr lang="tr-TR" dirty="0"/>
              <a:t>ekonomik ve sosyo-kültürel gelişmeleri anlamalarını </a:t>
            </a:r>
          </a:p>
          <a:p>
            <a:r>
              <a:rPr lang="tr-TR" dirty="0"/>
              <a:t>Mevcut sorunları ve çözüme yönelik politikaları, dünya ve Türkiye ölçeğinde düşünmelerini sağlamak. </a:t>
            </a:r>
          </a:p>
        </p:txBody>
      </p:sp>
    </p:spTree>
    <p:extLst>
      <p:ext uri="{BB962C8B-B14F-4D97-AF65-F5344CB8AC3E}">
        <p14:creationId xmlns:p14="http://schemas.microsoft.com/office/powerpoint/2010/main" val="384410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762000"/>
            <a:ext cx="3886200" cy="1066800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Dersin Kapsamı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1"/>
            <a:ext cx="8229600" cy="2285999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Çevre sorunlarının </a:t>
            </a:r>
            <a:r>
              <a:rPr lang="tr-TR" dirty="0"/>
              <a:t>kavramsal ve tarihsel boyutuyla ortaya </a:t>
            </a:r>
            <a:r>
              <a:rPr lang="tr-TR" dirty="0" smtClean="0"/>
              <a:t>konulması,</a:t>
            </a:r>
          </a:p>
          <a:p>
            <a:r>
              <a:rPr lang="tr-TR" dirty="0" smtClean="0"/>
              <a:t>Çevre sorunlarının </a:t>
            </a:r>
            <a:r>
              <a:rPr lang="tr-TR" dirty="0"/>
              <a:t>özellikleri, </a:t>
            </a:r>
            <a:r>
              <a:rPr lang="tr-TR" dirty="0" smtClean="0"/>
              <a:t>sebepleri ve gelişmişlikle ilişkisi ile sorunlara yönelik politikaların irdelenmesi.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903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838200"/>
          </a:xfrm>
        </p:spPr>
        <p:txBody>
          <a:bodyPr>
            <a:no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  <a:latin typeface="Candara"/>
                <a:ea typeface="Times New Roman"/>
              </a:rPr>
              <a:t>ÇEVRE </a:t>
            </a:r>
            <a:r>
              <a:rPr lang="tr-TR" sz="3200" b="1" dirty="0">
                <a:solidFill>
                  <a:srgbClr val="FF0000"/>
                </a:solidFill>
                <a:latin typeface="Candara"/>
                <a:ea typeface="Times New Roman"/>
              </a:rPr>
              <a:t>SORUNLARI VE YÖNETİM </a:t>
            </a:r>
            <a:r>
              <a:rPr lang="tr-TR" sz="3200" b="1" dirty="0" smtClean="0">
                <a:solidFill>
                  <a:srgbClr val="FF0000"/>
                </a:solidFill>
                <a:latin typeface="Candara"/>
                <a:ea typeface="Times New Roman"/>
              </a:rPr>
              <a:t>İLİŞKİSİ</a:t>
            </a:r>
            <a:br>
              <a:rPr lang="tr-TR" sz="3200" b="1" dirty="0" smtClean="0">
                <a:solidFill>
                  <a:srgbClr val="FF0000"/>
                </a:solidFill>
                <a:latin typeface="Candara"/>
                <a:ea typeface="Times New Roman"/>
              </a:rPr>
            </a:b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/>
          </a:bodyPr>
          <a:lstStyle/>
          <a:p>
            <a:r>
              <a:rPr lang="tr-TR" dirty="0" smtClean="0"/>
              <a:t>Öğrencilerin</a:t>
            </a:r>
            <a:r>
              <a:rPr lang="tr-TR" dirty="0"/>
              <a:t>, </a:t>
            </a:r>
            <a:r>
              <a:rPr lang="tr-TR" dirty="0" smtClean="0"/>
              <a:t>çevre </a:t>
            </a:r>
            <a:r>
              <a:rPr lang="tr-TR" dirty="0"/>
              <a:t>sorunları ile </a:t>
            </a:r>
            <a:r>
              <a:rPr lang="tr-TR" dirty="0" smtClean="0"/>
              <a:t>yönetim </a:t>
            </a:r>
            <a:r>
              <a:rPr lang="tr-TR" dirty="0"/>
              <a:t>arasında nasıl bir ilişki olduğunu </a:t>
            </a:r>
            <a:r>
              <a:rPr lang="tr-TR" dirty="0" smtClean="0"/>
              <a:t>göstermek </a:t>
            </a:r>
            <a:r>
              <a:rPr lang="tr-TR" dirty="0"/>
              <a:t>hedeflenmektedir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Ünite konuları: </a:t>
            </a:r>
            <a:endParaRPr lang="tr-TR" sz="2400" i="1" dirty="0"/>
          </a:p>
          <a:p>
            <a:pPr lvl="1"/>
            <a:r>
              <a:rPr lang="tr-TR" sz="2400" i="1" dirty="0" smtClean="0"/>
              <a:t>Çevre </a:t>
            </a:r>
            <a:r>
              <a:rPr lang="tr-TR" sz="2400" i="1" dirty="0"/>
              <a:t>Sorunların Sosyo-Kültürel Temelleri </a:t>
            </a:r>
          </a:p>
          <a:p>
            <a:pPr lvl="1"/>
            <a:r>
              <a:rPr lang="tr-TR" sz="2400" i="1" dirty="0" smtClean="0"/>
              <a:t>Kentleşme-Çevre </a:t>
            </a:r>
            <a:r>
              <a:rPr lang="tr-TR" sz="2400" i="1" dirty="0"/>
              <a:t>Sorunları İlişkisi </a:t>
            </a:r>
          </a:p>
          <a:p>
            <a:pPr lvl="1"/>
            <a:r>
              <a:rPr lang="tr-TR" sz="2400" i="1" dirty="0" smtClean="0"/>
              <a:t>Kentleşme</a:t>
            </a:r>
            <a:r>
              <a:rPr lang="tr-TR" sz="2400" i="1" dirty="0"/>
              <a:t>, Çevre Sorunları ve Yönetim İlişkisi </a:t>
            </a:r>
          </a:p>
        </p:txBody>
      </p:sp>
    </p:spTree>
    <p:extLst>
      <p:ext uri="{BB962C8B-B14F-4D97-AF65-F5344CB8AC3E}">
        <p14:creationId xmlns:p14="http://schemas.microsoft.com/office/powerpoint/2010/main" val="143895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Çevre </a:t>
            </a:r>
            <a:r>
              <a:rPr lang="tr-TR" b="1" dirty="0">
                <a:solidFill>
                  <a:srgbClr val="FF0000"/>
                </a:solidFill>
              </a:rPr>
              <a:t>Sorunların Sosyo-Kültürel Temelleri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Çevre </a:t>
            </a:r>
            <a:r>
              <a:rPr lang="tr-TR" dirty="0">
                <a:solidFill>
                  <a:srgbClr val="FF0000"/>
                </a:solidFill>
              </a:rPr>
              <a:t>sorunları</a:t>
            </a:r>
            <a:r>
              <a:rPr lang="tr-TR" dirty="0"/>
              <a:t>, insanın </a:t>
            </a:r>
            <a:r>
              <a:rPr lang="tr-TR" dirty="0" smtClean="0"/>
              <a:t>doğaya müdahalesinin yarattığı olumsuz etkiler.</a:t>
            </a:r>
          </a:p>
          <a:p>
            <a:r>
              <a:rPr lang="tr-TR" dirty="0" smtClean="0"/>
              <a:t>«İnsan etkisi» nedeniyle oluşan ÇS’nin tarihsel nitelikli sosyo-kültürel nedenleri vardır:</a:t>
            </a:r>
          </a:p>
          <a:p>
            <a:pPr lvl="1"/>
            <a:r>
              <a:rPr lang="tr-TR" i="1" dirty="0" smtClean="0"/>
              <a:t>Doğa karşısında edilgen dönemler</a:t>
            </a:r>
          </a:p>
          <a:p>
            <a:pPr lvl="1"/>
            <a:r>
              <a:rPr lang="tr-TR" i="1" dirty="0" smtClean="0"/>
              <a:t>Doğanın bilgisini edinme ve ona hakim olmaya çalışma dönemi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047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Ç</a:t>
            </a:r>
            <a:r>
              <a:rPr lang="tr-TR" dirty="0" smtClean="0">
                <a:solidFill>
                  <a:srgbClr val="FF0000"/>
                </a:solidFill>
              </a:rPr>
              <a:t>evre sorunlarının tarihi ne kadar eskidir?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ÇS’nin </a:t>
            </a:r>
            <a:r>
              <a:rPr lang="tr-TR" dirty="0"/>
              <a:t>ilk örnekleri uygarlıkla birlikte </a:t>
            </a:r>
            <a:r>
              <a:rPr lang="tr-TR" dirty="0" smtClean="0"/>
              <a:t>ortaya çıkmıştır.</a:t>
            </a:r>
          </a:p>
          <a:p>
            <a:r>
              <a:rPr lang="tr-TR" dirty="0" smtClean="0"/>
              <a:t>Bugünküne </a:t>
            </a:r>
            <a:r>
              <a:rPr lang="tr-TR" dirty="0"/>
              <a:t>benzeyen klasik kirliliklerin ilk örnekleri </a:t>
            </a:r>
            <a:r>
              <a:rPr lang="tr-TR" dirty="0" smtClean="0"/>
              <a:t>Ortaçağ’da </a:t>
            </a:r>
            <a:r>
              <a:rPr lang="tr-TR" dirty="0"/>
              <a:t>görülmeye başlanmıştır (</a:t>
            </a:r>
            <a:r>
              <a:rPr lang="tr-TR" sz="2000" i="1" dirty="0"/>
              <a:t>1285 ve 1288 Londra’da kireç ocağı kaynaklı hava kirliliği gibi</a:t>
            </a:r>
            <a:r>
              <a:rPr lang="tr-TR" dirty="0"/>
              <a:t>). </a:t>
            </a:r>
          </a:p>
          <a:p>
            <a:r>
              <a:rPr lang="tr-TR" dirty="0" smtClean="0"/>
              <a:t>Endüstri </a:t>
            </a:r>
            <a:r>
              <a:rPr lang="tr-TR" dirty="0"/>
              <a:t>uygarlığına kadar </a:t>
            </a:r>
            <a:r>
              <a:rPr lang="tr-TR" dirty="0" smtClean="0"/>
              <a:t>ÇS, </a:t>
            </a:r>
            <a:r>
              <a:rPr lang="tr-TR" dirty="0"/>
              <a:t>“</a:t>
            </a:r>
            <a:r>
              <a:rPr lang="tr-TR" dirty="0">
                <a:solidFill>
                  <a:srgbClr val="FF0000"/>
                </a:solidFill>
              </a:rPr>
              <a:t>sınırlı</a:t>
            </a:r>
            <a:r>
              <a:rPr lang="tr-TR" dirty="0"/>
              <a:t>” ve </a:t>
            </a:r>
            <a:r>
              <a:rPr lang="tr-TR" dirty="0" smtClean="0"/>
              <a:t>“</a:t>
            </a:r>
            <a:r>
              <a:rPr lang="tr-TR" dirty="0" smtClean="0">
                <a:solidFill>
                  <a:srgbClr val="FF0000"/>
                </a:solidFill>
              </a:rPr>
              <a:t>yerel/bölgesel</a:t>
            </a:r>
            <a:r>
              <a:rPr lang="tr-TR" dirty="0" smtClean="0"/>
              <a:t>”dir; </a:t>
            </a:r>
            <a:r>
              <a:rPr lang="tr-TR" dirty="0"/>
              <a:t>gezegen riski ortaya çıkaracak </a:t>
            </a:r>
            <a:r>
              <a:rPr lang="tr-TR" dirty="0" smtClean="0"/>
              <a:t>nitelikte değildir.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749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Çevre sorunlarının tarihi ne kadar eskidir?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tr-TR" dirty="0"/>
              <a:t>Çevre </a:t>
            </a:r>
            <a:r>
              <a:rPr lang="tr-TR" dirty="0" smtClean="0"/>
              <a:t>sorunları, ulusal ve küresel ölçekte hissedilmeye başlandığında önem kazanmıştır.</a:t>
            </a:r>
          </a:p>
          <a:p>
            <a:r>
              <a:rPr lang="tr-TR" dirty="0"/>
              <a:t>İnsan faaliyetleri ile çevreye verilen </a:t>
            </a:r>
            <a:r>
              <a:rPr lang="tr-TR" dirty="0" smtClean="0"/>
              <a:t>zararların </a:t>
            </a:r>
            <a:r>
              <a:rPr lang="tr-TR" dirty="0"/>
              <a:t>doğanın </a:t>
            </a:r>
            <a:r>
              <a:rPr lang="tr-TR" dirty="0" smtClean="0"/>
              <a:t>taşıma kapasitesini aştığı yıllar, 1950’lerden itibaren  başlar 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    (</a:t>
            </a:r>
            <a:r>
              <a:rPr lang="tr-TR" sz="2000" i="1" dirty="0" smtClean="0"/>
              <a:t>1952, Londra’da hava kirliliği, 4000 kişinin ölümü</a:t>
            </a:r>
            <a:r>
              <a:rPr lang="tr-TR" dirty="0" smtClean="0"/>
              <a:t>).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132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Çevre sorunlarının tarihi ne kadar eskidir?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20. yüzyılın ikinci yarısıyla birlikte dünya nüfusu hızla artmış, </a:t>
            </a:r>
            <a:r>
              <a:rPr lang="tr-TR" u="sng" dirty="0"/>
              <a:t>teknoloji gelişmiş </a:t>
            </a:r>
            <a:r>
              <a:rPr lang="tr-TR" dirty="0"/>
              <a:t>ve refah düzeyi </a:t>
            </a:r>
            <a:r>
              <a:rPr lang="tr-TR" dirty="0" smtClean="0"/>
              <a:t>yükselmiştir. </a:t>
            </a:r>
            <a:endParaRPr lang="tr-TR" dirty="0"/>
          </a:p>
          <a:p>
            <a:r>
              <a:rPr lang="tr-TR" dirty="0" smtClean="0"/>
              <a:t>Böylece </a:t>
            </a:r>
            <a:r>
              <a:rPr lang="tr-TR" dirty="0"/>
              <a:t>insan ihtiyaçları nitelik ve nicelik olarak artmış ve doğal kaynaklar </a:t>
            </a:r>
            <a:r>
              <a:rPr lang="tr-TR" dirty="0" smtClean="0"/>
              <a:t>üzerinde aşırı bir baskı oluşmuştur. </a:t>
            </a:r>
          </a:p>
          <a:p>
            <a:r>
              <a:rPr lang="tr-TR" dirty="0" smtClean="0"/>
              <a:t>Öte yandan, su, hava, toprak ve diğer yaşam </a:t>
            </a:r>
            <a:r>
              <a:rPr lang="tr-TR" dirty="0"/>
              <a:t>destek </a:t>
            </a:r>
            <a:r>
              <a:rPr lang="tr-TR" dirty="0" smtClean="0"/>
              <a:t>sistemlerle ilgili </a:t>
            </a:r>
            <a:r>
              <a:rPr lang="tr-TR" dirty="0"/>
              <a:t>olumsuz dışsallıklar </a:t>
            </a:r>
            <a:r>
              <a:rPr lang="tr-TR" dirty="0" smtClean="0"/>
              <a:t>da artmıştır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974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Çevre </a:t>
            </a:r>
            <a:r>
              <a:rPr lang="tr-TR" dirty="0" smtClean="0">
                <a:solidFill>
                  <a:srgbClr val="FF0000"/>
                </a:solidFill>
              </a:rPr>
              <a:t>sorunları farkındalığının başlaması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Farkındalık, 1950 </a:t>
            </a:r>
            <a:r>
              <a:rPr lang="tr-TR" dirty="0"/>
              <a:t>ve 1960’lı </a:t>
            </a:r>
            <a:r>
              <a:rPr lang="tr-TR" dirty="0" smtClean="0"/>
              <a:t>yıllarda başlamıştır.</a:t>
            </a:r>
          </a:p>
          <a:p>
            <a:r>
              <a:rPr lang="tr-TR" dirty="0" smtClean="0"/>
              <a:t>ÇS farkındalığı;</a:t>
            </a:r>
          </a:p>
          <a:p>
            <a:pPr lvl="1"/>
            <a:r>
              <a:rPr lang="tr-TR" i="1" dirty="0"/>
              <a:t>ö</a:t>
            </a:r>
            <a:r>
              <a:rPr lang="tr-TR" i="1" dirty="0" smtClean="0"/>
              <a:t>nce hava</a:t>
            </a:r>
            <a:r>
              <a:rPr lang="tr-TR" i="1" dirty="0"/>
              <a:t>, su, toprak </a:t>
            </a:r>
            <a:r>
              <a:rPr lang="tr-TR" i="1" dirty="0" smtClean="0"/>
              <a:t>kirlenmesi; sonra </a:t>
            </a:r>
            <a:r>
              <a:rPr lang="tr-TR" i="1" dirty="0"/>
              <a:t>canlı türlerinin yok olması ve bitki örtüsünün </a:t>
            </a:r>
            <a:r>
              <a:rPr lang="tr-TR" i="1" dirty="0" smtClean="0"/>
              <a:t>bozulması konusunda,</a:t>
            </a:r>
          </a:p>
          <a:p>
            <a:pPr lvl="1"/>
            <a:r>
              <a:rPr lang="tr-TR" i="1" dirty="0" smtClean="0"/>
              <a:t>az </a:t>
            </a:r>
            <a:r>
              <a:rPr lang="tr-TR" i="1" dirty="0"/>
              <a:t>gelişmiş ülkelerdeki kitlesel </a:t>
            </a:r>
            <a:r>
              <a:rPr lang="tr-TR" i="1" dirty="0" smtClean="0"/>
              <a:t>açlık ve çölleşme,</a:t>
            </a:r>
          </a:p>
          <a:p>
            <a:pPr lvl="1"/>
            <a:r>
              <a:rPr lang="tr-TR" i="1" dirty="0"/>
              <a:t>s</a:t>
            </a:r>
            <a:r>
              <a:rPr lang="tr-TR" i="1" dirty="0" smtClean="0"/>
              <a:t>avaşlar </a:t>
            </a:r>
            <a:r>
              <a:rPr lang="tr-TR" i="1" dirty="0"/>
              <a:t>ile </a:t>
            </a:r>
            <a:r>
              <a:rPr lang="tr-TR" i="1" dirty="0" smtClean="0"/>
              <a:t>gecekondulaşma gibi </a:t>
            </a:r>
            <a:r>
              <a:rPr lang="tr-TR" i="1" dirty="0"/>
              <a:t>yeni </a:t>
            </a:r>
            <a:r>
              <a:rPr lang="tr-TR" i="1" dirty="0" smtClean="0"/>
              <a:t>olgular üzerinde yoğunlaşmıştır.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3322021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Çevre sorunları farkındalığının başlaması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1970’lerde </a:t>
            </a:r>
            <a:r>
              <a:rPr lang="tr-TR" dirty="0" smtClean="0"/>
              <a:t>ÇS farkındalığı önce </a:t>
            </a:r>
            <a:r>
              <a:rPr lang="tr-TR" dirty="0"/>
              <a:t>bölgesel olarak, daha sonra da küresel </a:t>
            </a:r>
            <a:r>
              <a:rPr lang="tr-TR" dirty="0" smtClean="0"/>
              <a:t>nitelik kazandı.</a:t>
            </a:r>
          </a:p>
          <a:p>
            <a:pPr lvl="1"/>
            <a:r>
              <a:rPr lang="tr-TR" i="1" dirty="0"/>
              <a:t>ç</a:t>
            </a:r>
            <a:r>
              <a:rPr lang="tr-TR" i="1" dirty="0" smtClean="0"/>
              <a:t>öllerin </a:t>
            </a:r>
            <a:r>
              <a:rPr lang="tr-TR" i="1" dirty="0"/>
              <a:t>yayılması, ormanların yok olması, toprak </a:t>
            </a:r>
            <a:r>
              <a:rPr lang="tr-TR" i="1" dirty="0" smtClean="0"/>
              <a:t>erozyonu, </a:t>
            </a:r>
            <a:r>
              <a:rPr lang="tr-TR" i="1" dirty="0"/>
              <a:t>asit yağmuru </a:t>
            </a:r>
            <a:r>
              <a:rPr lang="tr-TR" i="1" dirty="0" smtClean="0"/>
              <a:t>ve </a:t>
            </a:r>
            <a:r>
              <a:rPr lang="tr-TR" i="1" dirty="0"/>
              <a:t>hava kirliliği </a:t>
            </a:r>
            <a:r>
              <a:rPr lang="tr-TR" i="1" dirty="0" smtClean="0"/>
              <a:t>uluslararası </a:t>
            </a:r>
            <a:r>
              <a:rPr lang="tr-TR" i="1" dirty="0"/>
              <a:t>gündeme </a:t>
            </a:r>
            <a:r>
              <a:rPr lang="tr-TR" i="1" dirty="0" smtClean="0"/>
              <a:t>girmiştir.</a:t>
            </a:r>
          </a:p>
          <a:p>
            <a:r>
              <a:rPr lang="tr-TR" dirty="0" smtClean="0"/>
              <a:t>1980’lerde </a:t>
            </a:r>
            <a:r>
              <a:rPr lang="tr-TR" dirty="0"/>
              <a:t>insan faaliyetlerinin gezegen çapında bir bozulmaya yol açtığı </a:t>
            </a:r>
            <a:r>
              <a:rPr lang="tr-TR" dirty="0" smtClean="0"/>
              <a:t>görüldü. </a:t>
            </a:r>
          </a:p>
          <a:p>
            <a:pPr lvl="1"/>
            <a:r>
              <a:rPr lang="tr-TR" i="1" dirty="0" smtClean="0"/>
              <a:t>ozon </a:t>
            </a:r>
            <a:r>
              <a:rPr lang="tr-TR" i="1" dirty="0"/>
              <a:t>deliği, küresel ısınma, biyoçeşitliliğin </a:t>
            </a:r>
            <a:r>
              <a:rPr lang="tr-TR" i="1" dirty="0" smtClean="0"/>
              <a:t>azalması, </a:t>
            </a:r>
            <a:r>
              <a:rPr lang="tr-TR" i="1" dirty="0"/>
              <a:t>aşırı balıkçılık </a:t>
            </a:r>
            <a:r>
              <a:rPr lang="tr-TR" i="1" dirty="0" smtClean="0"/>
              <a:t>ve </a:t>
            </a:r>
            <a:r>
              <a:rPr lang="tr-TR" i="1" dirty="0"/>
              <a:t>okyanus </a:t>
            </a:r>
            <a:r>
              <a:rPr lang="tr-TR" i="1" dirty="0" smtClean="0"/>
              <a:t>sorunları ile.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158764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3.	Kentleşme-Çevre Sorunları İlişkisi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Kent</a:t>
            </a:r>
            <a:r>
              <a:rPr lang="tr-TR" dirty="0"/>
              <a:t>, </a:t>
            </a:r>
            <a:r>
              <a:rPr lang="tr-TR" dirty="0" smtClean="0"/>
              <a:t>"</a:t>
            </a:r>
            <a:r>
              <a:rPr lang="tr-TR" dirty="0"/>
              <a:t>kent insanını" </a:t>
            </a:r>
            <a:r>
              <a:rPr lang="tr-TR" dirty="0" smtClean="0"/>
              <a:t>ve"kent </a:t>
            </a:r>
            <a:r>
              <a:rPr lang="tr-TR" dirty="0"/>
              <a:t>çevresini" kapsayan bir </a:t>
            </a:r>
            <a:r>
              <a:rPr lang="tr-TR" dirty="0" smtClean="0">
                <a:solidFill>
                  <a:srgbClr val="FF0000"/>
                </a:solidFill>
              </a:rPr>
              <a:t>ekosistem</a:t>
            </a:r>
            <a:r>
              <a:rPr lang="tr-TR" dirty="0" smtClean="0"/>
              <a:t>dir.</a:t>
            </a:r>
          </a:p>
          <a:p>
            <a:r>
              <a:rPr lang="tr-TR" dirty="0" smtClean="0"/>
              <a:t>Kent-çevre ilişkisi, bu ekosistemdeki “</a:t>
            </a:r>
            <a:r>
              <a:rPr lang="tr-TR" dirty="0" smtClean="0">
                <a:solidFill>
                  <a:srgbClr val="FF0000"/>
                </a:solidFill>
              </a:rPr>
              <a:t>yaşam </a:t>
            </a:r>
            <a:r>
              <a:rPr lang="tr-TR" dirty="0">
                <a:solidFill>
                  <a:srgbClr val="FF0000"/>
                </a:solidFill>
              </a:rPr>
              <a:t>ve </a:t>
            </a:r>
            <a:r>
              <a:rPr lang="tr-TR" dirty="0" smtClean="0">
                <a:solidFill>
                  <a:srgbClr val="FF0000"/>
                </a:solidFill>
              </a:rPr>
              <a:t>ihtiyaç”</a:t>
            </a:r>
            <a:r>
              <a:rPr lang="tr-TR" dirty="0" smtClean="0"/>
              <a:t>larla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ortaya çıkar.</a:t>
            </a:r>
          </a:p>
          <a:p>
            <a:r>
              <a:rPr lang="tr-TR" dirty="0" smtClean="0"/>
              <a:t>Kentte yaşayanların temel ihtiyaç grupları:</a:t>
            </a:r>
          </a:p>
          <a:p>
            <a:pPr lvl="1"/>
            <a:r>
              <a:rPr lang="tr-TR" b="1" i="1" dirty="0" smtClean="0">
                <a:solidFill>
                  <a:srgbClr val="FF0000"/>
                </a:solidFill>
              </a:rPr>
              <a:t>Biyolojik </a:t>
            </a:r>
            <a:r>
              <a:rPr lang="tr-TR" b="1" i="1" dirty="0">
                <a:solidFill>
                  <a:srgbClr val="FF0000"/>
                </a:solidFill>
              </a:rPr>
              <a:t>ihtiyaçlar</a:t>
            </a:r>
            <a:r>
              <a:rPr lang="tr-TR" i="1" dirty="0"/>
              <a:t>: </a:t>
            </a:r>
            <a:r>
              <a:rPr lang="tr-TR" i="1" dirty="0" smtClean="0"/>
              <a:t>Kentte yaşam için gerekli olan </a:t>
            </a:r>
            <a:r>
              <a:rPr lang="tr-TR" i="1" dirty="0"/>
              <a:t>su, hava, yiyecek temini, çöplerin yok edilmesi ve konut gibi </a:t>
            </a:r>
            <a:r>
              <a:rPr lang="tr-TR" i="1" dirty="0" smtClean="0"/>
              <a:t>ihtiyaçlar.</a:t>
            </a:r>
          </a:p>
          <a:p>
            <a:pPr lvl="1"/>
            <a:r>
              <a:rPr lang="tr-TR" b="1" i="1" dirty="0" smtClean="0">
                <a:solidFill>
                  <a:srgbClr val="FF0000"/>
                </a:solidFill>
              </a:rPr>
              <a:t>Kültürel </a:t>
            </a:r>
            <a:r>
              <a:rPr lang="tr-TR" b="1" i="1" dirty="0">
                <a:solidFill>
                  <a:srgbClr val="FF0000"/>
                </a:solidFill>
              </a:rPr>
              <a:t>İhtiyaçlar: </a:t>
            </a:r>
            <a:r>
              <a:rPr lang="tr-TR" i="1" dirty="0" smtClean="0"/>
              <a:t>İnsanlığın </a:t>
            </a:r>
            <a:r>
              <a:rPr lang="tr-TR" i="1" dirty="0"/>
              <a:t>yaşamı boyunca bulup ortaya koyduğu ve kuşaktan kuşağa geçen </a:t>
            </a:r>
            <a:r>
              <a:rPr lang="tr-TR" i="1" dirty="0" smtClean="0"/>
              <a:t>ö</a:t>
            </a:r>
            <a:r>
              <a:rPr lang="tr-TR" i="1" u="sng" dirty="0" smtClean="0"/>
              <a:t>rgütlenme</a:t>
            </a:r>
            <a:r>
              <a:rPr lang="tr-TR" i="1" dirty="0"/>
              <a:t>, </a:t>
            </a:r>
            <a:r>
              <a:rPr lang="tr-TR" i="1" u="sng" dirty="0"/>
              <a:t>ekonomik sistemler</a:t>
            </a:r>
            <a:r>
              <a:rPr lang="tr-TR" i="1" dirty="0"/>
              <a:t>, </a:t>
            </a:r>
            <a:r>
              <a:rPr lang="tr-TR" i="1" u="sng" dirty="0"/>
              <a:t>teknoloj</a:t>
            </a:r>
            <a:r>
              <a:rPr lang="tr-TR" i="1" dirty="0"/>
              <a:t>i, </a:t>
            </a:r>
            <a:r>
              <a:rPr lang="tr-TR" i="1" u="sng" dirty="0"/>
              <a:t>ulaşım ve haberleşme</a:t>
            </a:r>
            <a:r>
              <a:rPr lang="tr-TR" i="1" dirty="0"/>
              <a:t>, </a:t>
            </a:r>
            <a:r>
              <a:rPr lang="tr-TR" i="1" u="sng" dirty="0"/>
              <a:t>eğitim </a:t>
            </a:r>
            <a:r>
              <a:rPr lang="tr-TR" i="1" dirty="0"/>
              <a:t>gibi </a:t>
            </a:r>
            <a:r>
              <a:rPr lang="tr-TR" i="1" dirty="0" smtClean="0"/>
              <a:t>kazanımlar.</a:t>
            </a:r>
          </a:p>
        </p:txBody>
      </p:sp>
    </p:spTree>
    <p:extLst>
      <p:ext uri="{BB962C8B-B14F-4D97-AF65-F5344CB8AC3E}">
        <p14:creationId xmlns:p14="http://schemas.microsoft.com/office/powerpoint/2010/main" val="280010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	</a:t>
            </a:r>
            <a:r>
              <a:rPr lang="tr-TR" dirty="0">
                <a:solidFill>
                  <a:srgbClr val="FF0000"/>
                </a:solidFill>
              </a:rPr>
              <a:t>Kentleşme-Çevre Sorunları İlişkisi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Yoğun nüfus birikimli yerleşimler olan kentlerde </a:t>
            </a:r>
            <a:r>
              <a:rPr lang="tr-TR" dirty="0"/>
              <a:t>bu ihtiyaçların karşılanması için kıt </a:t>
            </a:r>
            <a:r>
              <a:rPr lang="tr-TR" dirty="0" smtClean="0"/>
              <a:t>kaynakların </a:t>
            </a:r>
            <a:r>
              <a:rPr lang="tr-TR" dirty="0"/>
              <a:t>kullanılması </a:t>
            </a:r>
            <a:r>
              <a:rPr lang="tr-TR" dirty="0" smtClean="0"/>
              <a:t>gerekmiştir.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Bu kaynakların hem </a:t>
            </a:r>
            <a:r>
              <a:rPr lang="tr-TR" dirty="0"/>
              <a:t>elde edilişi sırasında, </a:t>
            </a:r>
            <a:r>
              <a:rPr lang="tr-TR" dirty="0" smtClean="0"/>
              <a:t>hem de </a:t>
            </a:r>
            <a:r>
              <a:rPr lang="tr-TR" dirty="0"/>
              <a:t>kullanımı sonrasında çeşitli çevre sorunları ortaya </a:t>
            </a:r>
            <a:r>
              <a:rPr lang="tr-TR" dirty="0" smtClean="0"/>
              <a:t>çıkar.</a:t>
            </a:r>
          </a:p>
        </p:txBody>
      </p:sp>
    </p:spTree>
    <p:extLst>
      <p:ext uri="{BB962C8B-B14F-4D97-AF65-F5344CB8AC3E}">
        <p14:creationId xmlns:p14="http://schemas.microsoft.com/office/powerpoint/2010/main" val="81988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Kentleşme-Çevre Sorunları İlişkisi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Kentleşmenin </a:t>
            </a:r>
            <a:r>
              <a:rPr lang="tr-TR" dirty="0" smtClean="0">
                <a:solidFill>
                  <a:srgbClr val="FF0000"/>
                </a:solidFill>
              </a:rPr>
              <a:t>doğal çevreyle </a:t>
            </a:r>
            <a:r>
              <a:rPr lang="tr-TR" dirty="0" smtClean="0"/>
              <a:t>ilgili boyutu, </a:t>
            </a:r>
            <a:r>
              <a:rPr lang="tr-TR" dirty="0"/>
              <a:t>Sanayi Devrimi’nden sonra bir sorunsala dönüşmeye </a:t>
            </a:r>
            <a:r>
              <a:rPr lang="tr-TR" dirty="0" smtClean="0"/>
              <a:t>başlamıştır.</a:t>
            </a:r>
            <a:endParaRPr lang="tr-TR" dirty="0"/>
          </a:p>
          <a:p>
            <a:endParaRPr lang="tr-TR" dirty="0" smtClean="0"/>
          </a:p>
          <a:p>
            <a:r>
              <a:rPr lang="tr-TR" dirty="0"/>
              <a:t>Ç</a:t>
            </a:r>
            <a:r>
              <a:rPr lang="tr-TR" dirty="0" smtClean="0"/>
              <a:t>evresel </a:t>
            </a:r>
            <a:r>
              <a:rPr lang="tr-TR" dirty="0"/>
              <a:t>kaynak kullanımın </a:t>
            </a:r>
            <a:r>
              <a:rPr lang="tr-TR" dirty="0">
                <a:solidFill>
                  <a:srgbClr val="FF0000"/>
                </a:solidFill>
              </a:rPr>
              <a:t>mekânsal </a:t>
            </a:r>
            <a:r>
              <a:rPr lang="tr-TR" dirty="0"/>
              <a:t>boyutu, </a:t>
            </a:r>
            <a:r>
              <a:rPr lang="tr-TR" dirty="0" smtClean="0"/>
              <a:t>kentleşme-gelişme ilişkilerine bağlı olarak, </a:t>
            </a:r>
            <a:r>
              <a:rPr lang="tr-TR" dirty="0"/>
              <a:t>1950’li yıllardan sonra gündeme gelmiştir</a:t>
            </a:r>
          </a:p>
        </p:txBody>
      </p:sp>
    </p:spTree>
    <p:extLst>
      <p:ext uri="{BB962C8B-B14F-4D97-AF65-F5344CB8AC3E}">
        <p14:creationId xmlns:p14="http://schemas.microsoft.com/office/powerpoint/2010/main" val="1484865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4.	Kentleşme, Çevre Sorunları </a:t>
            </a:r>
            <a:r>
              <a:rPr lang="tr-TR" sz="3600" b="1" dirty="0" smtClean="0">
                <a:solidFill>
                  <a:srgbClr val="FF0000"/>
                </a:solidFill>
              </a:rPr>
              <a:t/>
            </a:r>
            <a:br>
              <a:rPr lang="tr-TR" sz="3600" b="1" dirty="0" smtClean="0">
                <a:solidFill>
                  <a:srgbClr val="FF0000"/>
                </a:solidFill>
              </a:rPr>
            </a:br>
            <a:r>
              <a:rPr lang="tr-TR" sz="3600" b="1" dirty="0" smtClean="0">
                <a:solidFill>
                  <a:srgbClr val="FF0000"/>
                </a:solidFill>
              </a:rPr>
              <a:t>ve </a:t>
            </a:r>
            <a:br>
              <a:rPr lang="tr-TR" sz="3600" b="1" dirty="0" smtClean="0">
                <a:solidFill>
                  <a:srgbClr val="FF0000"/>
                </a:solidFill>
              </a:rPr>
            </a:br>
            <a:r>
              <a:rPr lang="tr-TR" sz="3600" b="1" dirty="0" smtClean="0">
                <a:solidFill>
                  <a:srgbClr val="FF0000"/>
                </a:solidFill>
              </a:rPr>
              <a:t>Yönetim </a:t>
            </a:r>
            <a:r>
              <a:rPr lang="tr-TR" sz="3600" b="1" dirty="0">
                <a:solidFill>
                  <a:srgbClr val="FF0000"/>
                </a:solidFill>
              </a:rPr>
              <a:t>İlişkisi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>
            <a:normAutofit/>
          </a:bodyPr>
          <a:lstStyle/>
          <a:p>
            <a:r>
              <a:rPr lang="tr-TR" dirty="0" smtClean="0"/>
              <a:t>Kentleşme ve çevre sorunlarının </a:t>
            </a:r>
            <a:r>
              <a:rPr lang="tr-TR" dirty="0"/>
              <a:t>sosyo-kültürel </a:t>
            </a:r>
            <a:r>
              <a:rPr lang="tr-TR" dirty="0" smtClean="0"/>
              <a:t>temelleri, </a:t>
            </a:r>
            <a:r>
              <a:rPr lang="tr-TR" dirty="0"/>
              <a:t>uygarlığın ortaya çıkışına </a:t>
            </a:r>
            <a:r>
              <a:rPr lang="tr-TR" dirty="0" smtClean="0"/>
              <a:t>dayanır.</a:t>
            </a:r>
          </a:p>
          <a:p>
            <a:r>
              <a:rPr lang="tr-TR" dirty="0" smtClean="0"/>
              <a:t>Uygarlıkla </a:t>
            </a:r>
            <a:r>
              <a:rPr lang="tr-TR" dirty="0"/>
              <a:t>birlikte ortaya çıkan bir diğer olgu da “</a:t>
            </a:r>
            <a:r>
              <a:rPr lang="tr-TR" dirty="0">
                <a:solidFill>
                  <a:srgbClr val="FF0000"/>
                </a:solidFill>
              </a:rPr>
              <a:t>yönetim</a:t>
            </a:r>
            <a:r>
              <a:rPr lang="tr-TR" dirty="0"/>
              <a:t>” dir. </a:t>
            </a:r>
            <a:endParaRPr lang="tr-TR" dirty="0" smtClean="0"/>
          </a:p>
          <a:p>
            <a:r>
              <a:rPr lang="tr-TR" dirty="0" smtClean="0"/>
              <a:t>Dolayısıyla </a:t>
            </a:r>
            <a:r>
              <a:rPr lang="tr-TR" dirty="0"/>
              <a:t>kentleşme, çevre sorunları ve yönetim arasında bir </a:t>
            </a:r>
            <a:r>
              <a:rPr lang="tr-TR" dirty="0" smtClean="0"/>
              <a:t>tarihsel bir ilişki vardır.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4286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Yönetim düşüncesinin gelişmesi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tr-TR" dirty="0" smtClean="0"/>
              <a:t>Bir olgu olarak yönetim, </a:t>
            </a:r>
            <a:r>
              <a:rPr lang="tr-TR" dirty="0"/>
              <a:t>diğer kişilerin çabaları aracılığıyla amaçların başarılması </a:t>
            </a:r>
            <a:r>
              <a:rPr lang="tr-TR" dirty="0" smtClean="0"/>
              <a:t>sürecidir.</a:t>
            </a:r>
          </a:p>
          <a:p>
            <a:r>
              <a:rPr lang="tr-TR" dirty="0" smtClean="0"/>
              <a:t>Y, ekonomiden </a:t>
            </a:r>
            <a:r>
              <a:rPr lang="tr-TR" dirty="0"/>
              <a:t>eğitime, bilimden teknolojiye, kültürden savunmaya, çevre korumadan sağlığa </a:t>
            </a:r>
            <a:r>
              <a:rPr lang="tr-TR" dirty="0" smtClean="0"/>
              <a:t>yaşamın/toplumun </a:t>
            </a:r>
            <a:r>
              <a:rPr lang="tr-TR" dirty="0"/>
              <a:t>tüm boyutlarının akılcı şekilde </a:t>
            </a:r>
            <a:r>
              <a:rPr lang="tr-TR" dirty="0" smtClean="0"/>
              <a:t>yönlendirmeyi hedefler.</a:t>
            </a:r>
          </a:p>
        </p:txBody>
      </p:sp>
    </p:spTree>
    <p:extLst>
      <p:ext uri="{BB962C8B-B14F-4D97-AF65-F5344CB8AC3E}">
        <p14:creationId xmlns:p14="http://schemas.microsoft.com/office/powerpoint/2010/main" val="4080358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Yönetim düşüncesinin gelişmesi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İnsanoğlu, varoluşundan itibaren </a:t>
            </a:r>
            <a:r>
              <a:rPr lang="tr-TR" dirty="0" smtClean="0"/>
              <a:t>hayatta kalma ve neslini sürdürme adına sosyo-kültürel </a:t>
            </a:r>
            <a:r>
              <a:rPr lang="tr-TR" dirty="0"/>
              <a:t>değişimler geçirmiştir. </a:t>
            </a:r>
            <a:endParaRPr lang="tr-TR" dirty="0" smtClean="0"/>
          </a:p>
          <a:p>
            <a:r>
              <a:rPr lang="tr-TR" dirty="0" smtClean="0"/>
              <a:t>Bu değişim </a:t>
            </a:r>
            <a:r>
              <a:rPr lang="tr-TR" dirty="0"/>
              <a:t>sürecinde yönetim olgusu </a:t>
            </a:r>
            <a:r>
              <a:rPr lang="tr-TR" dirty="0" smtClean="0"/>
              <a:t>merkezde olmuştur.</a:t>
            </a:r>
          </a:p>
          <a:p>
            <a:r>
              <a:rPr lang="tr-TR" dirty="0"/>
              <a:t>Yönetimsiz dönemden yönetimli döneme </a:t>
            </a:r>
            <a:r>
              <a:rPr lang="tr-TR" dirty="0" smtClean="0"/>
              <a:t>geçiş (ilkel topl.dan </a:t>
            </a:r>
            <a:r>
              <a:rPr lang="tr-TR" dirty="0"/>
              <a:t>Neolitik </a:t>
            </a:r>
            <a:r>
              <a:rPr lang="tr-TR" dirty="0" smtClean="0"/>
              <a:t>topl.a geçiş) ve yöneten-yönetilen ayrımı kritik bir dönemdir.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4062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Yönetim düşüncesinin gelişmesi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Neolitik, (avcılık </a:t>
            </a:r>
            <a:r>
              <a:rPr lang="tr-TR" dirty="0"/>
              <a:t>ve </a:t>
            </a:r>
            <a:r>
              <a:rPr lang="tr-TR" dirty="0" smtClean="0"/>
              <a:t>toplayıcılık nedeniyle) doğanın belirleyiciliği </a:t>
            </a:r>
            <a:r>
              <a:rPr lang="tr-TR" dirty="0"/>
              <a:t>altında yaşayan edilgen insanın, doğa üzerinde bilinçli değişiklikler yapmaya </a:t>
            </a:r>
            <a:r>
              <a:rPr lang="tr-TR" dirty="0" smtClean="0"/>
              <a:t>başladığı dönemdir.</a:t>
            </a:r>
          </a:p>
          <a:p>
            <a:r>
              <a:rPr lang="tr-TR" dirty="0"/>
              <a:t>Neolitik </a:t>
            </a:r>
            <a:r>
              <a:rPr lang="tr-TR" dirty="0" smtClean="0"/>
              <a:t>dönemde; </a:t>
            </a:r>
          </a:p>
          <a:p>
            <a:pPr lvl="1"/>
            <a:r>
              <a:rPr lang="tr-TR" i="1" dirty="0" smtClean="0"/>
              <a:t>maddi </a:t>
            </a:r>
            <a:r>
              <a:rPr lang="tr-TR" i="1" dirty="0"/>
              <a:t>ürün </a:t>
            </a:r>
            <a:r>
              <a:rPr lang="tr-TR" i="1" dirty="0" smtClean="0"/>
              <a:t>fazlası ortaya çıkmış; </a:t>
            </a:r>
          </a:p>
          <a:p>
            <a:pPr lvl="1"/>
            <a:r>
              <a:rPr lang="tr-TR" i="1" dirty="0" smtClean="0"/>
              <a:t>işgücü kaynaklarında artış olmuş, </a:t>
            </a:r>
          </a:p>
          <a:p>
            <a:pPr lvl="1"/>
            <a:r>
              <a:rPr lang="tr-TR" i="1" dirty="0"/>
              <a:t>i</a:t>
            </a:r>
            <a:r>
              <a:rPr lang="tr-TR" i="1" dirty="0" smtClean="0"/>
              <a:t>lk kez karmaşık </a:t>
            </a:r>
            <a:r>
              <a:rPr lang="tr-TR" i="1" dirty="0"/>
              <a:t>bir ekonomik ve politik </a:t>
            </a:r>
            <a:r>
              <a:rPr lang="tr-TR" i="1" dirty="0" smtClean="0"/>
              <a:t>yapı ortaya çıkmıştır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795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Yönetim düşüncesinin gelişmesi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Neolitikle gelişen olanaklar sayesinde insanoğlu </a:t>
            </a:r>
            <a:r>
              <a:rPr lang="tr-TR" dirty="0"/>
              <a:t>doğal süreçleri sorgulama imkânı elde </a:t>
            </a:r>
            <a:r>
              <a:rPr lang="tr-TR" dirty="0" smtClean="0"/>
              <a:t>etmiş ve yerleşik </a:t>
            </a:r>
            <a:r>
              <a:rPr lang="tr-TR" dirty="0"/>
              <a:t>yaşam biçimleri geliştirmiştir. </a:t>
            </a:r>
            <a:endParaRPr lang="tr-TR" dirty="0" smtClean="0"/>
          </a:p>
          <a:p>
            <a:r>
              <a:rPr lang="tr-TR" dirty="0" smtClean="0"/>
              <a:t>Bunun </a:t>
            </a:r>
            <a:r>
              <a:rPr lang="tr-TR" dirty="0"/>
              <a:t>sonucunda ise kasabalar ve kentler ortaya </a:t>
            </a:r>
            <a:r>
              <a:rPr lang="tr-TR" dirty="0" smtClean="0"/>
              <a:t>çıkmıştır.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72536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Kentlerin ortaya çıkışı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Doğa </a:t>
            </a:r>
            <a:r>
              <a:rPr lang="tr-TR" dirty="0"/>
              <a:t>karşısında </a:t>
            </a:r>
            <a:r>
              <a:rPr lang="tr-TR" dirty="0" smtClean="0"/>
              <a:t>özgürleşmeyi ifade eden kasaba </a:t>
            </a:r>
            <a:r>
              <a:rPr lang="tr-TR" dirty="0"/>
              <a:t>ve </a:t>
            </a:r>
            <a:r>
              <a:rPr lang="tr-TR" dirty="0" smtClean="0"/>
              <a:t>kentler</a:t>
            </a:r>
            <a:r>
              <a:rPr lang="tr-TR" dirty="0"/>
              <a:t>, yönetimin </a:t>
            </a:r>
            <a:r>
              <a:rPr lang="tr-TR" dirty="0" smtClean="0"/>
              <a:t>doğuşunda etkilidir.</a:t>
            </a:r>
          </a:p>
          <a:p>
            <a:r>
              <a:rPr lang="tr-TR" dirty="0" smtClean="0"/>
              <a:t>İlk </a:t>
            </a:r>
            <a:r>
              <a:rPr lang="tr-TR" dirty="0"/>
              <a:t>kentler, </a:t>
            </a:r>
            <a:r>
              <a:rPr lang="tr-TR" dirty="0">
                <a:solidFill>
                  <a:srgbClr val="FF0000"/>
                </a:solidFill>
              </a:rPr>
              <a:t>M.Ö. 4000-3500 </a:t>
            </a:r>
            <a:r>
              <a:rPr lang="tr-TR" dirty="0"/>
              <a:t>yıllarında Mezopotamya’da ortaya </a:t>
            </a:r>
            <a:r>
              <a:rPr lang="tr-TR" dirty="0" smtClean="0"/>
              <a:t>çıkmıştır.</a:t>
            </a:r>
          </a:p>
          <a:p>
            <a:r>
              <a:rPr lang="tr-TR" dirty="0" smtClean="0"/>
              <a:t>Yönetimin </a:t>
            </a:r>
            <a:r>
              <a:rPr lang="tr-TR" dirty="0"/>
              <a:t>özü </a:t>
            </a:r>
            <a:r>
              <a:rPr lang="tr-TR" dirty="0" smtClean="0"/>
              <a:t>olan </a:t>
            </a:r>
            <a:r>
              <a:rPr lang="tr-TR" dirty="0"/>
              <a:t>“</a:t>
            </a:r>
            <a:r>
              <a:rPr lang="tr-TR" u="sng" dirty="0"/>
              <a:t>toplumsal </a:t>
            </a:r>
            <a:r>
              <a:rPr lang="tr-TR" u="sng" dirty="0" smtClean="0"/>
              <a:t>işbölümü</a:t>
            </a:r>
            <a:r>
              <a:rPr lang="tr-TR" dirty="0" smtClean="0"/>
              <a:t>, </a:t>
            </a:r>
            <a:r>
              <a:rPr lang="tr-TR" u="sng" dirty="0" smtClean="0"/>
              <a:t>ekonomik hedef</a:t>
            </a:r>
            <a:r>
              <a:rPr lang="tr-TR" dirty="0" smtClean="0"/>
              <a:t>, </a:t>
            </a:r>
            <a:r>
              <a:rPr lang="tr-TR" u="sng" dirty="0" smtClean="0"/>
              <a:t>otoriteye dayalı meşruiyet</a:t>
            </a:r>
            <a:r>
              <a:rPr lang="tr-TR" dirty="0" smtClean="0"/>
              <a:t>, </a:t>
            </a:r>
            <a:r>
              <a:rPr lang="tr-TR" u="sng" dirty="0"/>
              <a:t>hiyerarşi</a:t>
            </a:r>
            <a:r>
              <a:rPr lang="tr-TR" dirty="0"/>
              <a:t> ile </a:t>
            </a:r>
            <a:r>
              <a:rPr lang="tr-TR" u="sng" dirty="0"/>
              <a:t>toplumsal-yönetsel </a:t>
            </a:r>
            <a:r>
              <a:rPr lang="tr-TR" u="sng" dirty="0" smtClean="0"/>
              <a:t>yaptırım</a:t>
            </a:r>
            <a:r>
              <a:rPr lang="tr-TR" dirty="0" smtClean="0"/>
              <a:t>» gibi özellikler, </a:t>
            </a:r>
            <a:r>
              <a:rPr lang="tr-TR" dirty="0" smtClean="0">
                <a:solidFill>
                  <a:srgbClr val="FF0000"/>
                </a:solidFill>
              </a:rPr>
              <a:t>Babil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>
                <a:solidFill>
                  <a:srgbClr val="FF0000"/>
                </a:solidFill>
              </a:rPr>
              <a:t>Ninova</a:t>
            </a:r>
            <a:r>
              <a:rPr lang="tr-TR" dirty="0"/>
              <a:t> gibi ilk büyük </a:t>
            </a:r>
            <a:r>
              <a:rPr lang="tr-TR" dirty="0" smtClean="0"/>
              <a:t>Sumer yerleşimlerinde gelişmiştir. (</a:t>
            </a:r>
            <a:r>
              <a:rPr lang="tr-TR" sz="2600" i="1" dirty="0" smtClean="0"/>
              <a:t>Sulama kanalları inşası)</a:t>
            </a:r>
            <a:endParaRPr lang="tr-TR" sz="2600" i="1" dirty="0"/>
          </a:p>
        </p:txBody>
      </p:sp>
    </p:spTree>
    <p:extLst>
      <p:ext uri="{BB962C8B-B14F-4D97-AF65-F5344CB8AC3E}">
        <p14:creationId xmlns:p14="http://schemas.microsoft.com/office/powerpoint/2010/main" val="3860834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Kent-çevre-yönetim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Babil ve Ninova gibi ilk büyük kent öncülerinin ve özellikle Antik Yunan ile Roma kentlerinin, yönetim düşüncesi üzerinde kalıcı etkileri </a:t>
            </a:r>
            <a:r>
              <a:rPr lang="tr-TR" dirty="0" smtClean="0"/>
              <a:t>olmuştur (</a:t>
            </a:r>
            <a:r>
              <a:rPr lang="tr-TR" sz="2400" i="1" dirty="0" smtClean="0"/>
              <a:t>site rejimi</a:t>
            </a:r>
            <a:r>
              <a:rPr lang="tr-TR" dirty="0" smtClean="0"/>
              <a:t>).</a:t>
            </a:r>
          </a:p>
          <a:p>
            <a:r>
              <a:rPr lang="tr-TR" dirty="0"/>
              <a:t>Yönetim düşüncesinin özellikle Batı’da </a:t>
            </a:r>
            <a:r>
              <a:rPr lang="tr-TR" dirty="0">
                <a:solidFill>
                  <a:srgbClr val="FF0000"/>
                </a:solidFill>
              </a:rPr>
              <a:t>16. ve 17. </a:t>
            </a:r>
            <a:r>
              <a:rPr lang="tr-TR" dirty="0" smtClean="0">
                <a:solidFill>
                  <a:srgbClr val="FF0000"/>
                </a:solidFill>
              </a:rPr>
              <a:t>yüzyıllar</a:t>
            </a:r>
            <a:r>
              <a:rPr lang="tr-TR" dirty="0" smtClean="0"/>
              <a:t>da </a:t>
            </a:r>
            <a:r>
              <a:rPr lang="tr-TR" dirty="0"/>
              <a:t>uğradığı </a:t>
            </a:r>
            <a:r>
              <a:rPr lang="tr-TR" dirty="0" smtClean="0"/>
              <a:t>dönüşüm ve «</a:t>
            </a:r>
            <a:r>
              <a:rPr lang="tr-TR" dirty="0" smtClean="0">
                <a:solidFill>
                  <a:srgbClr val="FF0000"/>
                </a:solidFill>
              </a:rPr>
              <a:t>ulus-devlet</a:t>
            </a:r>
            <a:r>
              <a:rPr lang="tr-TR" dirty="0" smtClean="0"/>
              <a:t>» anlayışının gelişmesi: </a:t>
            </a:r>
            <a:r>
              <a:rPr lang="tr-TR" dirty="0"/>
              <a:t>kentleşme ve çevre sorunlarının </a:t>
            </a:r>
            <a:r>
              <a:rPr lang="tr-TR" dirty="0" smtClean="0"/>
              <a:t>temelleri.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7727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Kent-çevre-yönetim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Ulus-devletle birlikte ortaya çıkan yönetsel düşüncenin </a:t>
            </a:r>
            <a:r>
              <a:rPr lang="tr-TR" dirty="0" smtClean="0"/>
              <a:t>“</a:t>
            </a:r>
            <a:r>
              <a:rPr lang="tr-TR" dirty="0" smtClean="0">
                <a:solidFill>
                  <a:srgbClr val="FF0000"/>
                </a:solidFill>
              </a:rPr>
              <a:t>Aydınlanma</a:t>
            </a:r>
            <a:r>
              <a:rPr lang="tr-TR" dirty="0" smtClean="0"/>
              <a:t>» </a:t>
            </a:r>
            <a:r>
              <a:rPr lang="tr-TR" dirty="0"/>
              <a:t>ile </a:t>
            </a:r>
            <a:r>
              <a:rPr lang="tr-TR" dirty="0">
                <a:solidFill>
                  <a:srgbClr val="FF0000"/>
                </a:solidFill>
              </a:rPr>
              <a:t>Endüstri Devrimi</a:t>
            </a:r>
            <a:r>
              <a:rPr lang="tr-TR" dirty="0"/>
              <a:t>’nin </a:t>
            </a:r>
            <a:r>
              <a:rPr lang="tr-TR" dirty="0" smtClean="0"/>
              <a:t>felsefesine dayanması. </a:t>
            </a:r>
          </a:p>
          <a:p>
            <a:r>
              <a:rPr lang="tr-TR" dirty="0"/>
              <a:t>Aydınlanma felsefesi </a:t>
            </a:r>
            <a:r>
              <a:rPr lang="tr-TR" dirty="0" smtClean="0"/>
              <a:t>ile “</a:t>
            </a:r>
            <a:r>
              <a:rPr lang="tr-TR" dirty="0" smtClean="0">
                <a:solidFill>
                  <a:srgbClr val="FF0000"/>
                </a:solidFill>
              </a:rPr>
              <a:t>organik görüş</a:t>
            </a:r>
            <a:r>
              <a:rPr lang="tr-TR" dirty="0" smtClean="0"/>
              <a:t>”ten «</a:t>
            </a:r>
            <a:r>
              <a:rPr lang="tr-TR" dirty="0" smtClean="0">
                <a:solidFill>
                  <a:srgbClr val="FF0000"/>
                </a:solidFill>
              </a:rPr>
              <a:t>mekanik görüş</a:t>
            </a:r>
            <a:r>
              <a:rPr lang="tr-TR" dirty="0" smtClean="0"/>
              <a:t>»e geçiş,</a:t>
            </a:r>
          </a:p>
          <a:p>
            <a:pPr lvl="1"/>
            <a:r>
              <a:rPr lang="tr-TR" i="1" dirty="0" smtClean="0"/>
              <a:t>Organik görüş: </a:t>
            </a:r>
            <a:r>
              <a:rPr lang="tr-TR" i="1" dirty="0"/>
              <a:t>“doğanın bilgisini açıklama</a:t>
            </a:r>
            <a:r>
              <a:rPr lang="tr-TR" i="1" dirty="0" smtClean="0"/>
              <a:t>”</a:t>
            </a:r>
          </a:p>
          <a:p>
            <a:pPr lvl="1"/>
            <a:r>
              <a:rPr lang="tr-TR" i="1" dirty="0" smtClean="0"/>
              <a:t>Mekanik görüş: </a:t>
            </a:r>
            <a:r>
              <a:rPr lang="tr-TR" i="1" dirty="0"/>
              <a:t>“doğaya egemen olma” </a:t>
            </a:r>
            <a:endParaRPr lang="tr-TR" i="1" dirty="0" smtClean="0"/>
          </a:p>
          <a:p>
            <a:r>
              <a:rPr lang="tr-TR" dirty="0" smtClean="0"/>
              <a:t>Mekanik </a:t>
            </a:r>
            <a:r>
              <a:rPr lang="tr-TR" dirty="0"/>
              <a:t>düşünce ve bilgi anlayışının, Sanayi Devrimi’yle pratiğe </a:t>
            </a:r>
            <a:r>
              <a:rPr lang="tr-TR" dirty="0" smtClean="0"/>
              <a:t>aktarılması, (</a:t>
            </a:r>
            <a:r>
              <a:rPr lang="tr-TR" sz="2400" i="1" dirty="0" smtClean="0"/>
              <a:t>teknoloji</a:t>
            </a:r>
            <a:r>
              <a:rPr lang="tr-TR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1416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Kent-çevre-yönetim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Sanayi </a:t>
            </a:r>
            <a:r>
              <a:rPr lang="tr-TR" dirty="0" smtClean="0"/>
              <a:t>Devrimi’yle;</a:t>
            </a:r>
          </a:p>
          <a:p>
            <a:pPr lvl="1"/>
            <a:r>
              <a:rPr lang="tr-TR" i="1" dirty="0"/>
              <a:t>b</a:t>
            </a:r>
            <a:r>
              <a:rPr lang="tr-TR" i="1" dirty="0" smtClean="0"/>
              <a:t>ir yandan </a:t>
            </a:r>
            <a:r>
              <a:rPr lang="tr-TR" i="1" dirty="0"/>
              <a:t>üretim için doğada kitlesel tahribatlar ve kirlilikler oluşmaya </a:t>
            </a:r>
            <a:r>
              <a:rPr lang="tr-TR" i="1" dirty="0" smtClean="0"/>
              <a:t>başlamış</a:t>
            </a:r>
          </a:p>
          <a:p>
            <a:pPr lvl="1"/>
            <a:r>
              <a:rPr lang="tr-TR" i="1" dirty="0" smtClean="0"/>
              <a:t>bir </a:t>
            </a:r>
            <a:r>
              <a:rPr lang="tr-TR" i="1" dirty="0"/>
              <a:t>yandan da hızlı ve sanayi merkezli bir kentleşme yaşanmaya başlamıştır. </a:t>
            </a:r>
          </a:p>
          <a:p>
            <a:pPr lvl="1"/>
            <a:r>
              <a:rPr lang="tr-TR" i="1" dirty="0"/>
              <a:t>d</a:t>
            </a:r>
            <a:r>
              <a:rPr lang="tr-TR" i="1" dirty="0" smtClean="0"/>
              <a:t>önemin ruhuna  </a:t>
            </a:r>
            <a:r>
              <a:rPr lang="tr-TR" i="1" dirty="0"/>
              <a:t>uygun yeni siyasal ve yönetsel anlayışlar da ortaya çıkmıştır</a:t>
            </a:r>
          </a:p>
        </p:txBody>
      </p:sp>
    </p:spTree>
    <p:extLst>
      <p:ext uri="{BB962C8B-B14F-4D97-AF65-F5344CB8AC3E}">
        <p14:creationId xmlns:p14="http://schemas.microsoft.com/office/powerpoint/2010/main" val="1425946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Kent-çevre-yönetim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Bugün kentleşme-çevre sorunları-yönetim arası </a:t>
            </a:r>
            <a:r>
              <a:rPr lang="tr-TR" dirty="0"/>
              <a:t>ilişkiler, </a:t>
            </a:r>
            <a:r>
              <a:rPr lang="tr-TR" dirty="0" smtClean="0"/>
              <a:t>aydınlanma </a:t>
            </a:r>
            <a:r>
              <a:rPr lang="tr-TR" dirty="0"/>
              <a:t>sonrasında oluşan </a:t>
            </a:r>
            <a:r>
              <a:rPr lang="tr-TR" dirty="0" smtClean="0"/>
              <a:t>devlet modeli üzerine kuruludur (</a:t>
            </a:r>
            <a:r>
              <a:rPr lang="tr-TR" sz="2600" i="1" dirty="0" smtClean="0">
                <a:solidFill>
                  <a:srgbClr val="FF0000"/>
                </a:solidFill>
              </a:rPr>
              <a:t>ulus-devlet</a:t>
            </a:r>
            <a:r>
              <a:rPr lang="tr-TR" dirty="0" smtClean="0"/>
              <a:t>).</a:t>
            </a:r>
          </a:p>
          <a:p>
            <a:r>
              <a:rPr lang="tr-TR" dirty="0" smtClean="0"/>
              <a:t>Ulus-devlette </a:t>
            </a:r>
            <a:r>
              <a:rPr lang="tr-TR" dirty="0"/>
              <a:t>“</a:t>
            </a:r>
            <a:r>
              <a:rPr lang="tr-TR" dirty="0" smtClean="0">
                <a:solidFill>
                  <a:srgbClr val="FF0000"/>
                </a:solidFill>
              </a:rPr>
              <a:t>merkeziyetçilik</a:t>
            </a:r>
            <a:r>
              <a:rPr lang="tr-TR" dirty="0" smtClean="0"/>
              <a:t>”e dayalı yönetsel yapılanmanın</a:t>
            </a:r>
            <a:r>
              <a:rPr lang="tr-TR" dirty="0"/>
              <a:t> </a:t>
            </a:r>
            <a:r>
              <a:rPr lang="tr-TR" dirty="0" smtClean="0"/>
              <a:t>ekolojik </a:t>
            </a:r>
            <a:r>
              <a:rPr lang="tr-TR" dirty="0"/>
              <a:t>işleyişe uygun olmadığı </a:t>
            </a:r>
            <a:r>
              <a:rPr lang="tr-TR" dirty="0" smtClean="0"/>
              <a:t>ve </a:t>
            </a:r>
            <a:r>
              <a:rPr lang="tr-TR" dirty="0"/>
              <a:t>sorunları </a:t>
            </a:r>
            <a:r>
              <a:rPr lang="tr-TR" dirty="0" smtClean="0"/>
              <a:t>artırdığı ileri sürülmektedir.</a:t>
            </a:r>
          </a:p>
          <a:p>
            <a:r>
              <a:rPr lang="tr-TR" dirty="0" smtClean="0"/>
              <a:t>Sorunsuz kentleşme ve ekoloji için «</a:t>
            </a:r>
            <a:r>
              <a:rPr lang="tr-TR" dirty="0" smtClean="0">
                <a:solidFill>
                  <a:srgbClr val="FF0000"/>
                </a:solidFill>
              </a:rPr>
              <a:t>adem-i merkezi</a:t>
            </a:r>
            <a:r>
              <a:rPr lang="tr-TR" dirty="0" smtClean="0"/>
              <a:t>» yönetim yapıları savunulmaktadır.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6999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344</TotalTime>
  <Words>1051</Words>
  <Application>Microsoft Office PowerPoint</Application>
  <PresentationFormat>Ekran Gösterisi (4:3)</PresentationFormat>
  <Paragraphs>98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Arial</vt:lpstr>
      <vt:lpstr>Calibri</vt:lpstr>
      <vt:lpstr>Candara</vt:lpstr>
      <vt:lpstr>Times New Roman</vt:lpstr>
      <vt:lpstr>Office Theme</vt:lpstr>
      <vt:lpstr>Dersin Amaçları </vt:lpstr>
      <vt:lpstr>Dersin Kapsamı</vt:lpstr>
      <vt:lpstr>ÇEVRE SORUNLARI VE YÖNETİM İLİŞKİSİ </vt:lpstr>
      <vt:lpstr>Çevre Sorunların Sosyo-Kültürel Temelleri</vt:lpstr>
      <vt:lpstr>Çevre sorunlarının tarihi ne kadar eskidir?</vt:lpstr>
      <vt:lpstr>Çevre sorunlarının tarihi ne kadar eskidir?</vt:lpstr>
      <vt:lpstr>Çevre sorunlarının tarihi ne kadar eskidir?</vt:lpstr>
      <vt:lpstr>Çevre sorunları farkındalığının başlaması</vt:lpstr>
      <vt:lpstr>Çevre sorunları farkındalığının başlaması</vt:lpstr>
      <vt:lpstr>3. Kentleşme-Çevre Sorunları İlişkisi </vt:lpstr>
      <vt:lpstr> Kentleşme-Çevre Sorunları İlişkisi </vt:lpstr>
      <vt:lpstr>Kentleşme-Çevre Sorunları İlişkisi </vt:lpstr>
      <vt:lpstr>4. Kentleşme, Çevre Sorunları  ve  Yönetim İlişkisi </vt:lpstr>
      <vt:lpstr>Yönetim düşüncesinin gelişmesi</vt:lpstr>
      <vt:lpstr>Yönetim düşüncesinin gelişmesi</vt:lpstr>
      <vt:lpstr>Yönetim düşüncesinin gelişmesi</vt:lpstr>
      <vt:lpstr>Yönetim düşüncesinin gelişmesi</vt:lpstr>
      <vt:lpstr>Kentlerin ortaya çıkışı</vt:lpstr>
      <vt:lpstr>Kent-çevre-yönetim</vt:lpstr>
      <vt:lpstr>Kent-çevre-yönetim</vt:lpstr>
      <vt:lpstr>Kent-çevre-yönetim</vt:lpstr>
      <vt:lpstr>Kent-çevre-yönetim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KENT VE ÇEVRE</dc:title>
  <dc:creator>AHMET MUTLU</dc:creator>
  <cp:lastModifiedBy>User</cp:lastModifiedBy>
  <cp:revision>30</cp:revision>
  <dcterms:created xsi:type="dcterms:W3CDTF">2006-08-16T00:00:00Z</dcterms:created>
  <dcterms:modified xsi:type="dcterms:W3CDTF">2020-01-10T08:25:58Z</dcterms:modified>
</cp:coreProperties>
</file>