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986832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6608" y="1914905"/>
            <a:ext cx="3602990" cy="422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09346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B867F81-1346-4BA5-8B5E-35E2C561BF9A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87891CC-F8CF-45C9-A9E0-19F19430239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TBT633</a:t>
            </a:r>
            <a:br>
              <a:rPr lang="tr-TR" dirty="0" smtClean="0"/>
            </a:br>
            <a:r>
              <a:rPr lang="tr-TR" dirty="0" smtClean="0"/>
              <a:t>MİKROBİYAL BİYOTEKNOLOJİ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312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 err="1" smtClean="0"/>
              <a:t>Mikrobiyal</a:t>
            </a:r>
            <a:r>
              <a:rPr lang="tr-TR" dirty="0" smtClean="0"/>
              <a:t> </a:t>
            </a:r>
            <a:r>
              <a:rPr lang="tr-TR" dirty="0" err="1" smtClean="0"/>
              <a:t>Biyoteknoloji</a:t>
            </a:r>
            <a:r>
              <a:rPr lang="tr-TR" dirty="0" smtClean="0"/>
              <a:t> tanım-tarihçe</a:t>
            </a:r>
          </a:p>
          <a:p>
            <a:r>
              <a:rPr lang="tr-TR" dirty="0" smtClean="0"/>
              <a:t>DNA, RNA, </a:t>
            </a:r>
            <a:r>
              <a:rPr lang="tr-TR" dirty="0" err="1" smtClean="0"/>
              <a:t>Replikasyon</a:t>
            </a:r>
            <a:r>
              <a:rPr lang="tr-TR" dirty="0" smtClean="0"/>
              <a:t>, transkripsiyon, </a:t>
            </a:r>
            <a:r>
              <a:rPr lang="tr-TR" dirty="0" err="1" smtClean="0"/>
              <a:t>translasyon</a:t>
            </a:r>
            <a:r>
              <a:rPr lang="tr-TR" dirty="0" smtClean="0"/>
              <a:t>, gen ifadesinin düzenlenmesi</a:t>
            </a:r>
          </a:p>
          <a:p>
            <a:r>
              <a:rPr lang="tr-TR" dirty="0" err="1" smtClean="0"/>
              <a:t>Rekombinant</a:t>
            </a:r>
            <a:r>
              <a:rPr lang="tr-TR" dirty="0" smtClean="0"/>
              <a:t> </a:t>
            </a:r>
            <a:r>
              <a:rPr lang="tr-TR" dirty="0"/>
              <a:t>DNA </a:t>
            </a:r>
            <a:r>
              <a:rPr lang="tr-TR" dirty="0" smtClean="0"/>
              <a:t>teknolojisi</a:t>
            </a:r>
            <a:endParaRPr lang="tr-TR" dirty="0"/>
          </a:p>
          <a:p>
            <a:r>
              <a:rPr lang="tr-TR" dirty="0" err="1"/>
              <a:t>Omiks</a:t>
            </a:r>
            <a:r>
              <a:rPr lang="tr-TR" dirty="0"/>
              <a:t> dünyası: </a:t>
            </a:r>
            <a:r>
              <a:rPr lang="tr-TR" dirty="0" err="1"/>
              <a:t>genomik</a:t>
            </a:r>
            <a:r>
              <a:rPr lang="tr-TR" dirty="0"/>
              <a:t>, </a:t>
            </a:r>
            <a:r>
              <a:rPr lang="tr-TR" dirty="0" err="1"/>
              <a:t>proteomik</a:t>
            </a:r>
            <a:r>
              <a:rPr lang="tr-TR" dirty="0"/>
              <a:t>, </a:t>
            </a:r>
            <a:r>
              <a:rPr lang="tr-TR" dirty="0" err="1"/>
              <a:t>transkriptomik</a:t>
            </a:r>
            <a:r>
              <a:rPr lang="tr-TR" dirty="0"/>
              <a:t>, </a:t>
            </a:r>
            <a:r>
              <a:rPr lang="tr-TR" dirty="0" err="1"/>
              <a:t>metagenomik</a:t>
            </a:r>
            <a:r>
              <a:rPr lang="tr-TR" dirty="0"/>
              <a:t>, </a:t>
            </a:r>
            <a:r>
              <a:rPr lang="tr-TR" dirty="0" err="1" smtClean="0"/>
              <a:t>metabolomik</a:t>
            </a:r>
            <a:endParaRPr lang="tr-TR" dirty="0" smtClean="0"/>
          </a:p>
          <a:p>
            <a:r>
              <a:rPr lang="tr-TR" dirty="0" err="1"/>
              <a:t>Suşların</a:t>
            </a:r>
            <a:r>
              <a:rPr lang="tr-TR" dirty="0"/>
              <a:t> izolasyonu ve </a:t>
            </a:r>
            <a:r>
              <a:rPr lang="tr-TR" dirty="0" smtClean="0"/>
              <a:t>taranması</a:t>
            </a:r>
          </a:p>
          <a:p>
            <a:r>
              <a:rPr lang="tr-TR" dirty="0" err="1"/>
              <a:t>Mikrobiyal</a:t>
            </a:r>
            <a:r>
              <a:rPr lang="tr-TR" dirty="0"/>
              <a:t> üreme kinetikleri: kesikli ve sürekli kültür, fermantasyon teknolojisi, </a:t>
            </a:r>
            <a:r>
              <a:rPr lang="tr-TR" dirty="0" err="1"/>
              <a:t>biyofilm</a:t>
            </a:r>
            <a:r>
              <a:rPr lang="tr-TR" dirty="0"/>
              <a:t>, </a:t>
            </a:r>
            <a:r>
              <a:rPr lang="tr-TR" dirty="0" err="1"/>
              <a:t>immobilize</a:t>
            </a:r>
            <a:r>
              <a:rPr lang="tr-TR" dirty="0"/>
              <a:t> </a:t>
            </a:r>
            <a:r>
              <a:rPr lang="tr-TR" dirty="0" smtClean="0"/>
              <a:t>hücreler</a:t>
            </a:r>
          </a:p>
          <a:p>
            <a:r>
              <a:rPr lang="tr-TR" dirty="0" smtClean="0"/>
              <a:t>Proteinlerin </a:t>
            </a:r>
            <a:r>
              <a:rPr lang="tr-TR" dirty="0" err="1" smtClean="0"/>
              <a:t>rekombinant</a:t>
            </a:r>
            <a:r>
              <a:rPr lang="tr-TR" dirty="0" smtClean="0"/>
              <a:t> mikroorganizmalar tarafından büyük ölçekli üretimleri, protein mühendisliği, direkt </a:t>
            </a:r>
            <a:r>
              <a:rPr lang="tr-TR" dirty="0" err="1" smtClean="0"/>
              <a:t>mutagenez</a:t>
            </a:r>
            <a:endParaRPr lang="tr-TR" dirty="0" smtClean="0"/>
          </a:p>
          <a:p>
            <a:r>
              <a:rPr lang="tr-TR" dirty="0" err="1"/>
              <a:t>Biyokatalizler</a:t>
            </a:r>
            <a:r>
              <a:rPr lang="tr-TR" dirty="0"/>
              <a:t>: doğal enzimler ve </a:t>
            </a:r>
            <a:r>
              <a:rPr lang="tr-TR" dirty="0" smtClean="0"/>
              <a:t>varyantları</a:t>
            </a:r>
          </a:p>
          <a:p>
            <a:r>
              <a:rPr lang="tr-TR" dirty="0"/>
              <a:t>Mikroorganizmaların endüstriyel kullanımları: ticari ürünler, </a:t>
            </a:r>
            <a:r>
              <a:rPr lang="tr-TR" dirty="0" err="1"/>
              <a:t>biyopolimerler</a:t>
            </a:r>
            <a:r>
              <a:rPr lang="tr-TR" dirty="0"/>
              <a:t>, aminoasitler, </a:t>
            </a:r>
            <a:r>
              <a:rPr lang="tr-TR" dirty="0" smtClean="0"/>
              <a:t>etanol</a:t>
            </a:r>
          </a:p>
          <a:p>
            <a:r>
              <a:rPr lang="tr-TR" dirty="0"/>
              <a:t>BİYOREMEDİASYON, ATIK SU ARITIMI, AĞIR METALLERİN UZAKLAŞTIRILMASI, </a:t>
            </a:r>
            <a:r>
              <a:rPr lang="tr-TR" dirty="0" err="1"/>
              <a:t>biyomadencilik</a:t>
            </a:r>
            <a:r>
              <a:rPr lang="tr-TR" dirty="0"/>
              <a:t>, </a:t>
            </a:r>
            <a:r>
              <a:rPr lang="tr-TR" dirty="0" err="1" smtClean="0"/>
              <a:t>biyoyakıtlar</a:t>
            </a:r>
            <a:endParaRPr lang="tr-TR" dirty="0" smtClean="0"/>
          </a:p>
          <a:p>
            <a:r>
              <a:rPr lang="tr-TR" dirty="0"/>
              <a:t>PGPR’LER, </a:t>
            </a:r>
            <a:r>
              <a:rPr lang="tr-TR" dirty="0" err="1"/>
              <a:t>mikrobiyal</a:t>
            </a:r>
            <a:r>
              <a:rPr lang="tr-TR" dirty="0"/>
              <a:t> </a:t>
            </a:r>
            <a:r>
              <a:rPr lang="tr-TR" dirty="0" err="1"/>
              <a:t>insektisitler</a:t>
            </a:r>
            <a:r>
              <a:rPr lang="tr-TR" dirty="0"/>
              <a:t>, gut </a:t>
            </a:r>
            <a:r>
              <a:rPr lang="tr-TR" dirty="0" err="1" smtClean="0"/>
              <a:t>mikrobiyota</a:t>
            </a:r>
            <a:endParaRPr lang="tr-TR" dirty="0" smtClean="0"/>
          </a:p>
          <a:p>
            <a:r>
              <a:rPr lang="tr-TR" dirty="0"/>
              <a:t>Antibiyotik ve aşı </a:t>
            </a:r>
            <a:r>
              <a:rPr lang="tr-TR" dirty="0" smtClean="0"/>
              <a:t>üretimi</a:t>
            </a:r>
          </a:p>
          <a:p>
            <a:r>
              <a:rPr lang="tr-TR" dirty="0" smtClean="0"/>
              <a:t>Alternatif </a:t>
            </a:r>
            <a:r>
              <a:rPr lang="tr-TR" smtClean="0"/>
              <a:t>enerji üretimi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 içeriği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324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289" y="583818"/>
            <a:ext cx="41490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50" dirty="0"/>
              <a:t>BİYO-TEKNOLOJİ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6571" y="1874167"/>
            <a:ext cx="7625909" cy="4386457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3600" spc="-15" dirty="0">
                <a:solidFill>
                  <a:srgbClr val="FF0000"/>
                </a:solidFill>
                <a:latin typeface="Calibri"/>
                <a:cs typeface="Calibri"/>
              </a:rPr>
              <a:t>BİYO:</a:t>
            </a:r>
            <a:endParaRPr sz="36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Canlı,</a:t>
            </a:r>
            <a:r>
              <a:rPr sz="3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yaşam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3600" spc="-10" dirty="0">
                <a:solidFill>
                  <a:srgbClr val="00AFEF"/>
                </a:solidFill>
                <a:latin typeface="Calibri"/>
                <a:cs typeface="Calibri"/>
              </a:rPr>
              <a:t>TEKNOLOJİ:</a:t>
            </a:r>
            <a:endParaRPr sz="36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9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İnsanların </a:t>
            </a:r>
            <a:r>
              <a:rPr sz="3200" spc="-10" dirty="0">
                <a:solidFill>
                  <a:srgbClr val="404040"/>
                </a:solidFill>
                <a:latin typeface="Calibri"/>
                <a:cs typeface="Calibri"/>
              </a:rPr>
              <a:t>doğal koşulları </a:t>
            </a:r>
            <a:r>
              <a:rPr sz="3200" spc="-15" dirty="0">
                <a:solidFill>
                  <a:srgbClr val="404040"/>
                </a:solidFill>
                <a:latin typeface="Calibri"/>
                <a:cs typeface="Calibri"/>
              </a:rPr>
              <a:t>kendi </a:t>
            </a: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lehine değiştirme</a:t>
            </a:r>
            <a:r>
              <a:rPr sz="32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04040"/>
                </a:solidFill>
                <a:latin typeface="Calibri"/>
                <a:cs typeface="Calibri"/>
              </a:rPr>
              <a:t>yöntemleri</a:t>
            </a:r>
            <a:endParaRPr sz="3200" dirty="0">
              <a:latin typeface="Calibri"/>
              <a:cs typeface="Calibri"/>
            </a:endParaRPr>
          </a:p>
          <a:p>
            <a:pPr marL="303530" indent="-183515">
              <a:spcBef>
                <a:spcPts val="38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İnsanın bulunduğu </a:t>
            </a:r>
            <a:r>
              <a:rPr sz="3200" spc="-10" dirty="0">
                <a:solidFill>
                  <a:srgbClr val="404040"/>
                </a:solidFill>
                <a:latin typeface="Calibri"/>
                <a:cs typeface="Calibri"/>
              </a:rPr>
              <a:t>ortamı </a:t>
            </a: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değiştirmek </a:t>
            </a:r>
            <a:r>
              <a:rPr sz="3200" spc="-15" dirty="0">
                <a:solidFill>
                  <a:srgbClr val="404040"/>
                </a:solidFill>
                <a:latin typeface="Calibri"/>
                <a:cs typeface="Calibri"/>
              </a:rPr>
              <a:t>üzere </a:t>
            </a: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sahip </a:t>
            </a:r>
            <a:r>
              <a:rPr sz="3200" spc="-5" dirty="0" err="1">
                <a:solidFill>
                  <a:srgbClr val="404040"/>
                </a:solidFill>
                <a:latin typeface="Calibri"/>
                <a:cs typeface="Calibri"/>
              </a:rPr>
              <a:t>olduğu</a:t>
            </a:r>
            <a:r>
              <a:rPr sz="32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200" spc="-5" dirty="0" err="1" smtClean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lang="tr-TR" sz="3200" spc="-5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200" spc="-5" dirty="0" err="1" smtClean="0">
                <a:solidFill>
                  <a:srgbClr val="404040"/>
                </a:solidFill>
                <a:latin typeface="Calibri"/>
                <a:cs typeface="Calibri"/>
              </a:rPr>
              <a:t>kullandığı</a:t>
            </a:r>
            <a:r>
              <a:rPr sz="3200" spc="-5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404040"/>
                </a:solidFill>
                <a:latin typeface="Calibri"/>
                <a:cs typeface="Calibri"/>
              </a:rPr>
              <a:t>tekniklerin </a:t>
            </a:r>
            <a:r>
              <a:rPr sz="3200" spc="-10" dirty="0">
                <a:solidFill>
                  <a:srgbClr val="404040"/>
                </a:solidFill>
                <a:latin typeface="Calibri"/>
                <a:cs typeface="Calibri"/>
              </a:rPr>
              <a:t>(araç ve sistematiklerin)</a:t>
            </a:r>
            <a:r>
              <a:rPr sz="3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04040"/>
                </a:solidFill>
                <a:latin typeface="Calibri"/>
                <a:cs typeface="Calibri"/>
              </a:rPr>
              <a:t>tümü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6303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6205220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50" dirty="0"/>
              <a:t>BİYOTEKNOLOJİNİN</a:t>
            </a:r>
            <a:r>
              <a:rPr sz="3600" spc="-190" dirty="0"/>
              <a:t> </a:t>
            </a:r>
            <a:r>
              <a:rPr sz="3600" spc="-185" dirty="0"/>
              <a:t>ORTAYA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45" dirty="0"/>
              <a:t>ÇIKIŞI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4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4917" y="1634743"/>
            <a:ext cx="5915660" cy="268859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24765">
              <a:lnSpc>
                <a:spcPts val="2690"/>
              </a:lnSpc>
              <a:spcBef>
                <a:spcPts val="740"/>
              </a:spcBef>
            </a:pPr>
            <a:r>
              <a:rPr sz="2800" b="1" spc="-10" dirty="0">
                <a:solidFill>
                  <a:srgbClr val="4D4D4D"/>
                </a:solidFill>
                <a:latin typeface="Calibri"/>
                <a:cs typeface="Calibri"/>
              </a:rPr>
              <a:t>Canlılar ihtiyaçları </a:t>
            </a:r>
            <a:r>
              <a:rPr sz="2800" b="1" spc="-5" dirty="0">
                <a:solidFill>
                  <a:srgbClr val="4D4D4D"/>
                </a:solidFill>
                <a:latin typeface="Calibri"/>
                <a:cs typeface="Calibri"/>
              </a:rPr>
              <a:t>olan </a:t>
            </a:r>
            <a:r>
              <a:rPr sz="2800" b="1" spc="-10" dirty="0">
                <a:solidFill>
                  <a:srgbClr val="4D4D4D"/>
                </a:solidFill>
                <a:latin typeface="Calibri"/>
                <a:cs typeface="Calibri"/>
              </a:rPr>
              <a:t>enerjiyi </a:t>
            </a:r>
            <a:r>
              <a:rPr sz="2800" b="1" spc="-5" dirty="0">
                <a:solidFill>
                  <a:srgbClr val="4D4D4D"/>
                </a:solidFill>
                <a:latin typeface="Calibri"/>
                <a:cs typeface="Calibri"/>
              </a:rPr>
              <a:t>oksijenli  solunumla </a:t>
            </a:r>
            <a:r>
              <a:rPr sz="2800" b="1" spc="-15" dirty="0">
                <a:solidFill>
                  <a:srgbClr val="4D4D4D"/>
                </a:solidFill>
                <a:latin typeface="Calibri"/>
                <a:cs typeface="Calibri"/>
              </a:rPr>
              <a:t>açığa</a:t>
            </a:r>
            <a:r>
              <a:rPr sz="2800" b="1" spc="2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D4D4D"/>
                </a:solidFill>
                <a:latin typeface="Calibri"/>
                <a:cs typeface="Calibri"/>
              </a:rPr>
              <a:t>çıkarırlar</a:t>
            </a:r>
            <a:endParaRPr sz="2800">
              <a:latin typeface="Calibri"/>
              <a:cs typeface="Calibri"/>
            </a:endParaRPr>
          </a:p>
          <a:p>
            <a:pPr marL="303530" indent="-183515">
              <a:lnSpc>
                <a:spcPts val="2735"/>
              </a:lnSpc>
              <a:spcBef>
                <a:spcPts val="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400" b="1" spc="-10" dirty="0">
                <a:solidFill>
                  <a:srgbClr val="4D4D4D"/>
                </a:solidFill>
                <a:latin typeface="Calibri"/>
                <a:cs typeface="Calibri"/>
              </a:rPr>
              <a:t>Oksidatif</a:t>
            </a:r>
            <a:r>
              <a:rPr sz="2400" b="1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4D4D4D"/>
                </a:solidFill>
                <a:latin typeface="Calibri"/>
                <a:cs typeface="Calibri"/>
              </a:rPr>
              <a:t>fosforilasyon-mitokondri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3279"/>
              </a:lnSpc>
              <a:spcBef>
                <a:spcPts val="919"/>
              </a:spcBef>
            </a:pPr>
            <a:r>
              <a:rPr sz="2800" b="1" spc="-10" dirty="0">
                <a:solidFill>
                  <a:srgbClr val="4D4D4D"/>
                </a:solidFill>
                <a:latin typeface="Calibri"/>
                <a:cs typeface="Calibri"/>
              </a:rPr>
              <a:t>Oksijensiz </a:t>
            </a:r>
            <a:r>
              <a:rPr sz="2800" b="1" spc="-5" dirty="0">
                <a:solidFill>
                  <a:srgbClr val="4D4D4D"/>
                </a:solidFill>
                <a:latin typeface="Calibri"/>
                <a:cs typeface="Calibri"/>
              </a:rPr>
              <a:t>solunum</a:t>
            </a:r>
            <a:r>
              <a:rPr sz="2800" b="1" spc="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4D4D4D"/>
                </a:solidFill>
                <a:latin typeface="Calibri"/>
                <a:cs typeface="Calibri"/>
              </a:rPr>
              <a:t>–fermantasyon</a:t>
            </a:r>
            <a:endParaRPr sz="2800">
              <a:latin typeface="Calibri"/>
              <a:cs typeface="Calibri"/>
            </a:endParaRPr>
          </a:p>
          <a:p>
            <a:pPr marL="303530" marR="5080" indent="-182880">
              <a:lnSpc>
                <a:spcPct val="80000"/>
              </a:lnSpc>
              <a:spcBef>
                <a:spcPts val="49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Anaerobik şartlarda </a:t>
            </a:r>
            <a:r>
              <a:rPr sz="2400" b="1" spc="-10" dirty="0">
                <a:solidFill>
                  <a:srgbClr val="4D4D4D"/>
                </a:solidFill>
                <a:latin typeface="Calibri"/>
                <a:cs typeface="Calibri"/>
              </a:rPr>
              <a:t>maddenin </a:t>
            </a: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parçalanması  </a:t>
            </a:r>
            <a:r>
              <a:rPr sz="2400" b="1" dirty="0">
                <a:solidFill>
                  <a:srgbClr val="4D4D4D"/>
                </a:solidFill>
                <a:latin typeface="Calibri"/>
                <a:cs typeface="Calibri"/>
              </a:rPr>
              <a:t>ile </a:t>
            </a: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sitoplazmada</a:t>
            </a:r>
            <a:r>
              <a:rPr sz="2400" b="1" spc="-3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D4D4D"/>
                </a:solidFill>
                <a:latin typeface="Calibri"/>
                <a:cs typeface="Calibri"/>
              </a:rPr>
              <a:t>gerçekleşir</a:t>
            </a:r>
            <a:endParaRPr sz="24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400" b="1" dirty="0">
                <a:solidFill>
                  <a:srgbClr val="4D4D4D"/>
                </a:solidFill>
                <a:latin typeface="Calibri"/>
                <a:cs typeface="Calibri"/>
              </a:rPr>
              <a:t>Bazı </a:t>
            </a:r>
            <a:r>
              <a:rPr sz="2400" b="1" spc="-10" dirty="0">
                <a:solidFill>
                  <a:srgbClr val="4D4D4D"/>
                </a:solidFill>
                <a:latin typeface="Calibri"/>
                <a:cs typeface="Calibri"/>
              </a:rPr>
              <a:t>bakteriler </a:t>
            </a:r>
            <a:r>
              <a:rPr sz="2400" b="1" spc="-15" dirty="0">
                <a:solidFill>
                  <a:srgbClr val="4D4D4D"/>
                </a:solidFill>
                <a:latin typeface="Calibri"/>
                <a:cs typeface="Calibri"/>
              </a:rPr>
              <a:t>ve</a:t>
            </a:r>
            <a:r>
              <a:rPr sz="2400" b="1" spc="-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4D4D4D"/>
                </a:solidFill>
                <a:latin typeface="Calibri"/>
                <a:cs typeface="Calibri"/>
              </a:rPr>
              <a:t>mayalar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7550" y="4303902"/>
            <a:ext cx="2566670" cy="202882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Sütten; </a:t>
            </a:r>
            <a:r>
              <a:rPr sz="1200" b="1" spc="-15" dirty="0">
                <a:solidFill>
                  <a:srgbClr val="4D4D4D"/>
                </a:solidFill>
                <a:latin typeface="Calibri"/>
                <a:cs typeface="Calibri"/>
              </a:rPr>
              <a:t>peynir, </a:t>
            </a:r>
            <a:r>
              <a:rPr sz="1200" b="1" spc="-25" dirty="0">
                <a:solidFill>
                  <a:srgbClr val="4D4D4D"/>
                </a:solidFill>
                <a:latin typeface="Calibri"/>
                <a:cs typeface="Calibri"/>
              </a:rPr>
              <a:t>kefir,</a:t>
            </a:r>
            <a:r>
              <a:rPr sz="1200" b="1" spc="-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yoğurt,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5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Undan; </a:t>
            </a: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mayalı</a:t>
            </a:r>
            <a:r>
              <a:rPr sz="1200" b="1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hamur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0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Meyve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sularından; </a:t>
            </a: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alkol ve</a:t>
            </a:r>
            <a:r>
              <a:rPr sz="1200" b="1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sirke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0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Üzümden;</a:t>
            </a: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 şarap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5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Arpadan;</a:t>
            </a:r>
            <a:r>
              <a:rPr sz="1200" b="1" spc="-3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bira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5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Etten;</a:t>
            </a:r>
            <a:r>
              <a:rPr sz="1200" b="1" spc="-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pastırma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0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Havuçtan;</a:t>
            </a:r>
            <a:r>
              <a:rPr sz="1200" b="1" spc="-3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şalgam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0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Besinlerden;</a:t>
            </a:r>
            <a:r>
              <a:rPr sz="1200" b="1" spc="-2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turşu</a:t>
            </a:r>
            <a:endParaRPr sz="12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315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Buğday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unundan; tarhana </a:t>
            </a:r>
            <a:r>
              <a:rPr sz="1200" b="1" spc="-10" dirty="0">
                <a:solidFill>
                  <a:srgbClr val="4D4D4D"/>
                </a:solidFill>
                <a:latin typeface="Calibri"/>
                <a:cs typeface="Calibri"/>
              </a:rPr>
              <a:t>ve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boza</a:t>
            </a:r>
            <a:r>
              <a:rPr sz="1200" b="1" spc="-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4D4D4D"/>
                </a:solidFill>
                <a:latin typeface="Calibri"/>
                <a:cs typeface="Calibri"/>
              </a:rPr>
              <a:t>vs.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55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6205220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50" dirty="0"/>
              <a:t>BİYOTEKNOLOJİNİN</a:t>
            </a:r>
            <a:r>
              <a:rPr sz="3600" spc="-190" dirty="0"/>
              <a:t> </a:t>
            </a:r>
            <a:r>
              <a:rPr sz="3600" spc="-185" dirty="0"/>
              <a:t>ORTAYA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45" dirty="0"/>
              <a:t>ÇIKIŞI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1765" y="1718858"/>
            <a:ext cx="6085840" cy="4123054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2800" b="1" spc="-20" dirty="0">
                <a:solidFill>
                  <a:srgbClr val="4D4D4D"/>
                </a:solidFill>
                <a:latin typeface="Calibri"/>
                <a:cs typeface="Calibri"/>
              </a:rPr>
              <a:t>M.Ö. </a:t>
            </a:r>
            <a:r>
              <a:rPr sz="2800" b="1" spc="-5" dirty="0">
                <a:solidFill>
                  <a:srgbClr val="4D4D4D"/>
                </a:solidFill>
                <a:latin typeface="Calibri"/>
                <a:cs typeface="Calibri"/>
              </a:rPr>
              <a:t>6000</a:t>
            </a:r>
            <a:endParaRPr sz="28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5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400" b="1" dirty="0">
                <a:solidFill>
                  <a:srgbClr val="4D4D4D"/>
                </a:solidFill>
                <a:latin typeface="Calibri"/>
                <a:cs typeface="Calibri"/>
              </a:rPr>
              <a:t>Sümerler </a:t>
            </a:r>
            <a:r>
              <a:rPr sz="2400" b="1" spc="-10" dirty="0">
                <a:solidFill>
                  <a:srgbClr val="4D4D4D"/>
                </a:solidFill>
                <a:latin typeface="Calibri"/>
                <a:cs typeface="Calibri"/>
              </a:rPr>
              <a:t>ve</a:t>
            </a:r>
            <a:r>
              <a:rPr sz="2400" b="1" spc="-4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Babiller</a:t>
            </a:r>
            <a:endParaRPr sz="2400">
              <a:latin typeface="Calibri"/>
              <a:cs typeface="Calibri"/>
            </a:endParaRPr>
          </a:p>
          <a:p>
            <a:pPr marL="488315" marR="5080" lvl="1" indent="-182880">
              <a:lnSpc>
                <a:spcPts val="2160"/>
              </a:lnSpc>
              <a:spcBef>
                <a:spcPts val="650"/>
              </a:spcBef>
              <a:buClr>
                <a:srgbClr val="E38312"/>
              </a:buClr>
              <a:buFont typeface="Arial"/>
              <a:buChar char="◦"/>
              <a:tabLst>
                <a:tab pos="542925" algn="l"/>
                <a:tab pos="543560" algn="l"/>
              </a:tabLst>
            </a:pPr>
            <a:r>
              <a:rPr dirty="0"/>
              <a:t>	</a:t>
            </a:r>
            <a:r>
              <a:rPr sz="2000" b="1" dirty="0">
                <a:solidFill>
                  <a:srgbClr val="4D4D4D"/>
                </a:solidFill>
                <a:latin typeface="Calibri"/>
                <a:cs typeface="Calibri"/>
              </a:rPr>
              <a:t>ilk </a:t>
            </a:r>
            <a:r>
              <a:rPr sz="2000" b="1" spc="-30" dirty="0">
                <a:solidFill>
                  <a:srgbClr val="4D4D4D"/>
                </a:solidFill>
                <a:latin typeface="Calibri"/>
                <a:cs typeface="Calibri"/>
              </a:rPr>
              <a:t>kez </a:t>
            </a:r>
            <a:r>
              <a:rPr sz="2000" b="1" spc="-10" dirty="0">
                <a:solidFill>
                  <a:srgbClr val="4D4D4D"/>
                </a:solidFill>
                <a:latin typeface="Calibri"/>
                <a:cs typeface="Calibri"/>
              </a:rPr>
              <a:t>mayanın </a:t>
            </a:r>
            <a:r>
              <a:rPr sz="2000" b="1" spc="-15" dirty="0">
                <a:solidFill>
                  <a:srgbClr val="4D4D4D"/>
                </a:solidFill>
                <a:latin typeface="Calibri"/>
                <a:cs typeface="Calibri"/>
              </a:rPr>
              <a:t>fermantasyon </a:t>
            </a:r>
            <a:r>
              <a:rPr sz="2000" b="1" spc="-5" dirty="0">
                <a:solidFill>
                  <a:srgbClr val="4D4D4D"/>
                </a:solidFill>
                <a:latin typeface="Calibri"/>
                <a:cs typeface="Calibri"/>
              </a:rPr>
              <a:t>tekniği </a:t>
            </a:r>
            <a:r>
              <a:rPr sz="2000" b="1" spc="-10" dirty="0">
                <a:solidFill>
                  <a:srgbClr val="4D4D4D"/>
                </a:solidFill>
                <a:latin typeface="Calibri"/>
                <a:cs typeface="Calibri"/>
              </a:rPr>
              <a:t>kullanarak </a:t>
            </a:r>
            <a:r>
              <a:rPr sz="2000" b="1" spc="-15" dirty="0">
                <a:solidFill>
                  <a:srgbClr val="4D4D4D"/>
                </a:solidFill>
                <a:latin typeface="Calibri"/>
                <a:cs typeface="Calibri"/>
              </a:rPr>
              <a:t>bira  </a:t>
            </a:r>
            <a:r>
              <a:rPr sz="2000" b="1" spc="-5" dirty="0">
                <a:solidFill>
                  <a:srgbClr val="4D4D4D"/>
                </a:solidFill>
                <a:latin typeface="Calibri"/>
                <a:cs typeface="Calibri"/>
              </a:rPr>
              <a:t>yapımında</a:t>
            </a:r>
            <a:r>
              <a:rPr sz="2000" b="1" spc="-4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D4D4D"/>
                </a:solidFill>
                <a:latin typeface="Calibri"/>
                <a:cs typeface="Calibri"/>
              </a:rPr>
              <a:t>kullanması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2800" b="1" spc="-20" dirty="0">
                <a:solidFill>
                  <a:srgbClr val="4D4D4D"/>
                </a:solidFill>
                <a:latin typeface="Calibri"/>
                <a:cs typeface="Calibri"/>
              </a:rPr>
              <a:t>M.Ö. </a:t>
            </a:r>
            <a:r>
              <a:rPr sz="2800" b="1" spc="-5" dirty="0">
                <a:solidFill>
                  <a:srgbClr val="4D4D4D"/>
                </a:solidFill>
                <a:latin typeface="Calibri"/>
                <a:cs typeface="Calibri"/>
              </a:rPr>
              <a:t>4000</a:t>
            </a:r>
            <a:endParaRPr sz="28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3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400" b="1" spc="-10" dirty="0">
                <a:solidFill>
                  <a:srgbClr val="4D4D4D"/>
                </a:solidFill>
                <a:latin typeface="Calibri"/>
                <a:cs typeface="Calibri"/>
              </a:rPr>
              <a:t>Orta</a:t>
            </a: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4D4D4D"/>
                </a:solidFill>
                <a:latin typeface="Calibri"/>
                <a:cs typeface="Calibri"/>
              </a:rPr>
              <a:t>Asya</a:t>
            </a:r>
            <a:endParaRPr sz="2400">
              <a:latin typeface="Calibri"/>
              <a:cs typeface="Calibri"/>
            </a:endParaRPr>
          </a:p>
          <a:p>
            <a:pPr marL="488315" lvl="1" indent="-183515">
              <a:lnSpc>
                <a:spcPct val="100000"/>
              </a:lnSpc>
              <a:spcBef>
                <a:spcPts val="390"/>
              </a:spcBef>
              <a:buClr>
                <a:srgbClr val="E38312"/>
              </a:buClr>
              <a:buFont typeface="Arial"/>
              <a:buChar char="◦"/>
              <a:tabLst>
                <a:tab pos="488950" algn="l"/>
              </a:tabLst>
            </a:pPr>
            <a:r>
              <a:rPr sz="2000" b="1" spc="-10" dirty="0">
                <a:solidFill>
                  <a:srgbClr val="4D4D4D"/>
                </a:solidFill>
                <a:latin typeface="Calibri"/>
                <a:cs typeface="Calibri"/>
              </a:rPr>
              <a:t>Sütten </a:t>
            </a:r>
            <a:r>
              <a:rPr sz="2000" b="1" spc="-5" dirty="0">
                <a:solidFill>
                  <a:srgbClr val="4D4D4D"/>
                </a:solidFill>
                <a:latin typeface="Calibri"/>
                <a:cs typeface="Calibri"/>
              </a:rPr>
              <a:t>yoğurt </a:t>
            </a:r>
            <a:r>
              <a:rPr sz="2000" b="1" spc="-15" dirty="0">
                <a:solidFill>
                  <a:srgbClr val="4D4D4D"/>
                </a:solidFill>
                <a:latin typeface="Calibri"/>
                <a:cs typeface="Calibri"/>
              </a:rPr>
              <a:t>ve </a:t>
            </a:r>
            <a:r>
              <a:rPr sz="2000" b="1" spc="-5" dirty="0">
                <a:solidFill>
                  <a:srgbClr val="4D4D4D"/>
                </a:solidFill>
                <a:latin typeface="Calibri"/>
                <a:cs typeface="Calibri"/>
              </a:rPr>
              <a:t>peynir</a:t>
            </a:r>
            <a:r>
              <a:rPr sz="2000" b="1" spc="-2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D4D4D"/>
                </a:solidFill>
                <a:latin typeface="Calibri"/>
                <a:cs typeface="Calibri"/>
              </a:rPr>
              <a:t>yapımı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2800" b="1" spc="-20" dirty="0">
                <a:solidFill>
                  <a:srgbClr val="4D4D4D"/>
                </a:solidFill>
                <a:latin typeface="Calibri"/>
                <a:cs typeface="Calibri"/>
              </a:rPr>
              <a:t>M.Ö. </a:t>
            </a:r>
            <a:r>
              <a:rPr sz="2800" b="1" spc="-5" dirty="0">
                <a:solidFill>
                  <a:srgbClr val="4D4D4D"/>
                </a:solidFill>
                <a:latin typeface="Calibri"/>
                <a:cs typeface="Calibri"/>
              </a:rPr>
              <a:t>1300</a:t>
            </a:r>
            <a:endParaRPr sz="28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4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Mısırlılar</a:t>
            </a:r>
            <a:endParaRPr sz="2400">
              <a:latin typeface="Calibri"/>
              <a:cs typeface="Calibri"/>
            </a:endParaRPr>
          </a:p>
          <a:p>
            <a:pPr marL="542925" lvl="1" indent="-238125">
              <a:lnSpc>
                <a:spcPct val="100000"/>
              </a:lnSpc>
              <a:spcBef>
                <a:spcPts val="385"/>
              </a:spcBef>
              <a:buClr>
                <a:srgbClr val="E38312"/>
              </a:buClr>
              <a:buFont typeface="Arial"/>
              <a:buChar char="◦"/>
              <a:tabLst>
                <a:tab pos="542925" algn="l"/>
                <a:tab pos="543560" algn="l"/>
              </a:tabLst>
            </a:pPr>
            <a:r>
              <a:rPr sz="2000" b="1" dirty="0">
                <a:solidFill>
                  <a:srgbClr val="4D4D4D"/>
                </a:solidFill>
                <a:latin typeface="Calibri"/>
                <a:cs typeface="Calibri"/>
              </a:rPr>
              <a:t>ekmek </a:t>
            </a:r>
            <a:r>
              <a:rPr sz="2000" b="1" spc="-10" dirty="0">
                <a:solidFill>
                  <a:srgbClr val="4D4D4D"/>
                </a:solidFill>
                <a:latin typeface="Calibri"/>
                <a:cs typeface="Calibri"/>
              </a:rPr>
              <a:t>mayasını </a:t>
            </a:r>
            <a:r>
              <a:rPr sz="2000" b="1" spc="-5" dirty="0">
                <a:solidFill>
                  <a:srgbClr val="4D4D4D"/>
                </a:solidFill>
                <a:latin typeface="Calibri"/>
                <a:cs typeface="Calibri"/>
              </a:rPr>
              <a:t>kullanmaları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39026" y="2997073"/>
            <a:ext cx="2051050" cy="1970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39026" y="5102225"/>
            <a:ext cx="2051050" cy="12334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5</a:t>
            </a:fld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90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6205220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50" dirty="0"/>
              <a:t>BİYOTEKNOLOJİNİN</a:t>
            </a:r>
            <a:r>
              <a:rPr sz="3600" spc="-190" dirty="0"/>
              <a:t> </a:t>
            </a:r>
            <a:r>
              <a:rPr sz="3600" spc="-185" dirty="0"/>
              <a:t>ORTAYA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45" dirty="0"/>
              <a:t>ÇIKIŞI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5967" y="2191257"/>
            <a:ext cx="5742940" cy="205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Üzüm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suyu,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şarap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yapımı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 marR="67945">
              <a:lnSpc>
                <a:spcPts val="216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Başlangıçta farkında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olmaksızın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kullanılan bu süreçlerin  bilimsel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teknolojik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kontrolü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biyolojik bilimlerde</a:t>
            </a:r>
            <a:r>
              <a:rPr sz="20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18.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1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yüzyılda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ortaya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çıkan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gelişmelere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paralel olarak</a:t>
            </a:r>
            <a:r>
              <a:rPr sz="20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devreye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girer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56325" y="4292663"/>
            <a:ext cx="2668651" cy="1458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56425" y="1800225"/>
            <a:ext cx="1958975" cy="1470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6</a:t>
            </a:fld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147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8101" y="2004948"/>
            <a:ext cx="1782699" cy="2171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7191" y="533626"/>
            <a:ext cx="573024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16905" algn="l"/>
              </a:tabLst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 smtClean="0"/>
              <a:t>BİYOTEKNOLOJİ-TAR</a:t>
            </a:r>
            <a:r>
              <a:rPr lang="tr-TR" spc="-70" dirty="0" smtClean="0"/>
              <a:t>İHÇE</a:t>
            </a:r>
            <a:r>
              <a:rPr spc="-70" dirty="0"/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47490" y="628716"/>
            <a:ext cx="636905" cy="567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15"/>
              </a:lnSpc>
            </a:pPr>
            <a:r>
              <a:rPr sz="4000" spc="-50" dirty="0">
                <a:latin typeface="Arial"/>
                <a:cs typeface="Arial"/>
              </a:rPr>
              <a:t>İ</a:t>
            </a:r>
            <a:r>
              <a:rPr sz="4000" spc="-60" dirty="0">
                <a:latin typeface="Arial"/>
                <a:cs typeface="Arial"/>
              </a:rPr>
              <a:t>H</a:t>
            </a:r>
            <a:r>
              <a:rPr sz="4000" spc="-5" dirty="0">
                <a:latin typeface="Arial"/>
                <a:cs typeface="Arial"/>
              </a:rPr>
              <a:t>İ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641" y="1723491"/>
            <a:ext cx="5641340" cy="120459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393065" indent="-381000">
              <a:lnSpc>
                <a:spcPct val="100000"/>
              </a:lnSpc>
              <a:spcBef>
                <a:spcPts val="1260"/>
              </a:spcBef>
              <a:buAutoNum type="arabicPeriod" startAt="17"/>
              <a:tabLst>
                <a:tab pos="393700" algn="l"/>
              </a:tabLst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YY-19.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YY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1665 </a:t>
            </a:r>
            <a:r>
              <a:rPr sz="2000" spc="-10" dirty="0">
                <a:solidFill>
                  <a:srgbClr val="626F52"/>
                </a:solidFill>
                <a:latin typeface="Calibri"/>
                <a:cs typeface="Calibri"/>
              </a:rPr>
              <a:t>Robert</a:t>
            </a:r>
            <a:r>
              <a:rPr sz="2000" spc="-55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626F52"/>
                </a:solidFill>
                <a:latin typeface="Calibri"/>
                <a:cs typeface="Calibri"/>
              </a:rPr>
              <a:t>Hooke</a:t>
            </a:r>
            <a:endParaRPr sz="2000">
              <a:latin typeface="Calibri"/>
              <a:cs typeface="Calibri"/>
            </a:endParaRPr>
          </a:p>
          <a:p>
            <a:pPr marL="303530" lvl="1" indent="-183515">
              <a:lnSpc>
                <a:spcPct val="100000"/>
              </a:lnSpc>
              <a:spcBef>
                <a:spcPts val="23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mikroskop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ile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tüm canlıların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hücrelerden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oluştuğunu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keşfetmiştir.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3115" y="3998722"/>
            <a:ext cx="13925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oynayabileceğini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1641" y="3326588"/>
            <a:ext cx="3968115" cy="1160780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1673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Anton van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Leeuwenhoek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4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mikroskop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ile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protozoa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bakterileri</a:t>
            </a:r>
            <a:r>
              <a:rPr sz="16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keşfetti</a:t>
            </a:r>
            <a:endParaRPr sz="1600">
              <a:latin typeface="Calibri"/>
              <a:cs typeface="Calibri"/>
            </a:endParaRPr>
          </a:p>
          <a:p>
            <a:pPr marL="303530" marR="32384" indent="-182880">
              <a:lnSpc>
                <a:spcPts val="1730"/>
              </a:lnSpc>
              <a:spcBef>
                <a:spcPts val="63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Protozoa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bakterilerin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fermentasyonda rol 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açıklayan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ilk bilim</a:t>
            </a:r>
            <a:r>
              <a:rPr sz="16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adamı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641" y="5044919"/>
            <a:ext cx="5887720" cy="86169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1856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Louis </a:t>
            </a:r>
            <a:r>
              <a:rPr sz="2000" spc="-15" dirty="0">
                <a:solidFill>
                  <a:srgbClr val="626F52"/>
                </a:solidFill>
                <a:latin typeface="Calibri"/>
                <a:cs typeface="Calibri"/>
              </a:rPr>
              <a:t>Pasteur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(1822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-1895)</a:t>
            </a:r>
            <a:endParaRPr sz="2000">
              <a:latin typeface="Calibri"/>
              <a:cs typeface="Calibri"/>
            </a:endParaRPr>
          </a:p>
          <a:p>
            <a:pPr marL="303530" marR="5080" indent="-182880">
              <a:lnSpc>
                <a:spcPts val="1730"/>
              </a:lnSpc>
              <a:spcBef>
                <a:spcPts val="45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mikroorganizmaların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fermentasyondan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sorumlu olduklarını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kesin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bir 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şekilde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tanımladı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35825" y="600075"/>
            <a:ext cx="1300099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37526" y="4365625"/>
            <a:ext cx="1293749" cy="1495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48300" y="5729286"/>
            <a:ext cx="2133600" cy="10747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7</a:t>
            </a:fld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10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8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5496" y="1722071"/>
            <a:ext cx="6208395" cy="24828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1856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Louis </a:t>
            </a:r>
            <a:r>
              <a:rPr sz="2000" spc="-15" dirty="0">
                <a:solidFill>
                  <a:srgbClr val="626F52"/>
                </a:solidFill>
                <a:latin typeface="Calibri"/>
                <a:cs typeface="Calibri"/>
              </a:rPr>
              <a:t>Pasteur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(1822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-1895)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3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Kimyager</a:t>
            </a:r>
            <a:endParaRPr sz="1600">
              <a:latin typeface="Calibri"/>
              <a:cs typeface="Calibri"/>
            </a:endParaRPr>
          </a:p>
          <a:p>
            <a:pPr marL="303530" marR="450850" indent="-182880">
              <a:lnSpc>
                <a:spcPts val="1730"/>
              </a:lnSpc>
              <a:spcBef>
                <a:spcPts val="62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Şarapların bozunma nedenini araştırır ve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bazı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mikroorganizmaların 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fermantasyonu bozduğunu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belirler</a:t>
            </a:r>
            <a:endParaRPr sz="1600">
              <a:latin typeface="Calibri"/>
              <a:cs typeface="Calibri"/>
            </a:endParaRPr>
          </a:p>
          <a:p>
            <a:pPr marL="303530" marR="570865" indent="-182880">
              <a:lnSpc>
                <a:spcPts val="1720"/>
              </a:lnSpc>
              <a:spcBef>
                <a:spcPts val="61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Üzüm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suyunu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63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°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C’ye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kadar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ısıtır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şarap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yapımını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bozan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zararlı  mikroorganizmaları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öldürür</a:t>
            </a:r>
            <a:endParaRPr sz="1600">
              <a:latin typeface="Calibri"/>
              <a:cs typeface="Calibri"/>
            </a:endParaRPr>
          </a:p>
          <a:p>
            <a:pPr marL="303530" marR="5080" indent="-182880">
              <a:lnSpc>
                <a:spcPts val="1730"/>
              </a:lnSpc>
              <a:spcBef>
                <a:spcPts val="6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Üzüm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suyunu 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soğutur,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fermantasyon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yapan mikroorganizmaları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ekler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 bozunmadan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şarap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elde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eder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38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«PASTÖRİZASYON»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63700" y="4231894"/>
            <a:ext cx="40646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5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  <a:tab pos="347091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os</a:t>
            </a:r>
            <a:r>
              <a:rPr sz="1600" spc="-65" dirty="0">
                <a:solidFill>
                  <a:srgbClr val="404040"/>
                </a:solidFill>
                <a:latin typeface="Calibri"/>
                <a:cs typeface="Calibri"/>
              </a:rPr>
              <a:t>k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1600" spc="-3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adan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üçü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k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mik</a:t>
            </a:r>
            <a:r>
              <a:rPr sz="1600" spc="-4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80886" y="4231894"/>
            <a:ext cx="17164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adını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verdiği</a:t>
            </a:r>
            <a:r>
              <a:rPr sz="16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canlıları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3700" y="4398543"/>
            <a:ext cx="6037580" cy="61785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509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belirler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bu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canlılara mikroorganizma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adını</a:t>
            </a:r>
            <a:r>
              <a:rPr sz="16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verir</a:t>
            </a:r>
            <a:endParaRPr sz="16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</a:tabLst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Fermantasyonun kimyasal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değil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biyolojik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bir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süreç olduğunu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tespit</a:t>
            </a:r>
            <a:r>
              <a:rPr sz="160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eder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3700" y="5043042"/>
            <a:ext cx="5169535" cy="83566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95580" marR="5080" indent="-182880">
              <a:lnSpc>
                <a:spcPts val="1730"/>
              </a:lnSpc>
              <a:spcBef>
                <a:spcPts val="310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  <a:tab pos="1641475" algn="l"/>
              </a:tabLst>
            </a:pP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1857’de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Laktik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asit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fermantasyonu»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başlıklı makale- 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mikrobiyoloji ve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kimyanın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başlangıcı</a:t>
            </a:r>
            <a:endParaRPr sz="1600">
              <a:latin typeface="Calibri"/>
              <a:cs typeface="Calibri"/>
            </a:endParaRPr>
          </a:p>
          <a:p>
            <a:pPr marL="269875">
              <a:lnSpc>
                <a:spcPct val="100000"/>
              </a:lnSpc>
              <a:spcBef>
                <a:spcPts val="305"/>
              </a:spcBef>
            </a:pP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GELENEKSEL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 BİYOTEKNOLOJİ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278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1765" y="1722071"/>
            <a:ext cx="6033770" cy="421195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000" dirty="0">
                <a:solidFill>
                  <a:srgbClr val="626F52"/>
                </a:solidFill>
                <a:latin typeface="Calibri"/>
                <a:cs typeface="Calibri"/>
              </a:rPr>
              <a:t>1883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Robert</a:t>
            </a:r>
            <a:r>
              <a:rPr sz="2000" spc="-65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626F52"/>
                </a:solidFill>
                <a:latin typeface="Calibri"/>
                <a:cs typeface="Calibri"/>
              </a:rPr>
              <a:t>Koch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3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Patojen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mikroorganizmaların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keşfi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Tüberküloz, 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kolera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antraks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patojenlerinin</a:t>
            </a:r>
            <a:r>
              <a:rPr sz="16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tanımlanması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38312"/>
              </a:buClr>
              <a:buFont typeface="Arial"/>
              <a:buChar char="◦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E38312"/>
              </a:buClr>
              <a:buFont typeface="Arial"/>
              <a:buChar char="◦"/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1865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Gregor</a:t>
            </a:r>
            <a:r>
              <a:rPr sz="20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Mendel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4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bezelyeler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çalışarak kalıtım kurallarını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ortaya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koydu.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genetik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biliminin</a:t>
            </a:r>
            <a:r>
              <a:rPr sz="16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başlangıcı</a:t>
            </a:r>
            <a:endParaRPr sz="160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  <a:spcBef>
                <a:spcPts val="132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1881-1955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Alexander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Fleming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ts val="1825"/>
              </a:lnSpc>
              <a:spcBef>
                <a:spcPts val="23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petri kaplarında bir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parça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küfle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çevrelenmiş bölümde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tüm</a:t>
            </a:r>
            <a:r>
              <a:rPr sz="160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bakterilerin</a:t>
            </a:r>
            <a:endParaRPr sz="1600">
              <a:latin typeface="Calibri"/>
              <a:cs typeface="Calibri"/>
            </a:endParaRPr>
          </a:p>
          <a:p>
            <a:pPr marL="303530">
              <a:lnSpc>
                <a:spcPts val="1825"/>
              </a:lnSpc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1600" i="1" spc="-15" dirty="0">
                <a:solidFill>
                  <a:srgbClr val="404040"/>
                </a:solidFill>
                <a:latin typeface="Calibri"/>
                <a:cs typeface="Calibri"/>
              </a:rPr>
              <a:t>Staphylococcus </a:t>
            </a:r>
            <a:r>
              <a:rPr sz="1600" i="1" spc="-5" dirty="0">
                <a:solidFill>
                  <a:srgbClr val="404040"/>
                </a:solidFill>
                <a:latin typeface="Calibri"/>
                <a:cs typeface="Calibri"/>
              </a:rPr>
              <a:t>aureus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)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öldüğünü</a:t>
            </a:r>
            <a:r>
              <a:rPr sz="16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keşfetti.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Antibiyotik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keşfi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(Penisilin)</a:t>
            </a:r>
            <a:endParaRPr sz="1600">
              <a:latin typeface="Calibri"/>
              <a:cs typeface="Calibri"/>
            </a:endParaRPr>
          </a:p>
          <a:p>
            <a:pPr marL="378460" marR="518159">
              <a:lnSpc>
                <a:spcPts val="1730"/>
              </a:lnSpc>
              <a:spcBef>
                <a:spcPts val="625"/>
              </a:spcBef>
            </a:pPr>
            <a:r>
              <a:rPr sz="1600" spc="-15" dirty="0">
                <a:solidFill>
                  <a:srgbClr val="00AF50"/>
                </a:solidFill>
                <a:latin typeface="Calibri"/>
                <a:cs typeface="Calibri"/>
              </a:rPr>
              <a:t>BİYOTEKNOLOJİDE </a:t>
            </a:r>
            <a:r>
              <a:rPr sz="1600" spc="-5" dirty="0">
                <a:solidFill>
                  <a:srgbClr val="00AF50"/>
                </a:solidFill>
                <a:latin typeface="Calibri"/>
                <a:cs typeface="Calibri"/>
              </a:rPr>
              <a:t>İKİNCİ AŞAMA: </a:t>
            </a:r>
            <a:r>
              <a:rPr sz="1600" spc="-10" dirty="0">
                <a:solidFill>
                  <a:srgbClr val="00AF50"/>
                </a:solidFill>
                <a:latin typeface="Calibri"/>
                <a:cs typeface="Calibri"/>
              </a:rPr>
              <a:t>ENZİM </a:t>
            </a:r>
            <a:r>
              <a:rPr sz="1600" spc="-5" dirty="0">
                <a:solidFill>
                  <a:srgbClr val="00AF50"/>
                </a:solidFill>
                <a:latin typeface="Calibri"/>
                <a:cs typeface="Calibri"/>
              </a:rPr>
              <a:t>DÖNEMİ </a:t>
            </a:r>
            <a:r>
              <a:rPr sz="1600" spc="-15" dirty="0">
                <a:solidFill>
                  <a:srgbClr val="00AF50"/>
                </a:solidFill>
                <a:latin typeface="Calibri"/>
                <a:cs typeface="Calibri"/>
              </a:rPr>
              <a:t>(BİYOİŞLEM  </a:t>
            </a:r>
            <a:r>
              <a:rPr sz="1600" spc="-10" dirty="0">
                <a:solidFill>
                  <a:srgbClr val="00AF50"/>
                </a:solidFill>
                <a:latin typeface="Calibri"/>
                <a:cs typeface="Calibri"/>
              </a:rPr>
              <a:t>TEKNOLOJİSİ, </a:t>
            </a:r>
            <a:r>
              <a:rPr sz="1600" spc="-5" dirty="0">
                <a:solidFill>
                  <a:srgbClr val="00AF50"/>
                </a:solidFill>
                <a:latin typeface="Calibri"/>
                <a:cs typeface="Calibri"/>
              </a:rPr>
              <a:t>ARA</a:t>
            </a:r>
            <a:r>
              <a:rPr sz="1600" spc="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50"/>
                </a:solidFill>
                <a:latin typeface="Calibri"/>
                <a:cs typeface="Calibri"/>
              </a:rPr>
              <a:t>DÖNEM)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51725" y="5300662"/>
            <a:ext cx="1219200" cy="1412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9</a:t>
            </a:fld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3588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8117" y="1612466"/>
            <a:ext cx="6227445" cy="460057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2000" dirty="0">
                <a:solidFill>
                  <a:srgbClr val="00AF50"/>
                </a:solidFill>
                <a:latin typeface="Calibri"/>
                <a:cs typeface="Calibri"/>
              </a:rPr>
              <a:t>ENZİM</a:t>
            </a:r>
            <a:r>
              <a:rPr sz="2000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AF50"/>
                </a:solidFill>
                <a:latin typeface="Calibri"/>
                <a:cs typeface="Calibri"/>
              </a:rPr>
              <a:t>TEKNOLOJİLERİ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116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Enzim: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Canlı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organizmalarda kimyasal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değişimlerin daha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hızlı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gerçekleşmesini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sağlayan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moleküllerdir</a:t>
            </a:r>
            <a:endParaRPr sz="2000">
              <a:latin typeface="Calibri"/>
              <a:cs typeface="Calibri"/>
            </a:endParaRPr>
          </a:p>
          <a:p>
            <a:pPr marL="304165" indent="-183515">
              <a:lnSpc>
                <a:spcPct val="100000"/>
              </a:lnSpc>
              <a:spcBef>
                <a:spcPts val="234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Enzim</a:t>
            </a:r>
            <a:r>
              <a:rPr sz="16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üretimi</a:t>
            </a:r>
            <a:endParaRPr sz="1600">
              <a:latin typeface="Calibri"/>
              <a:cs typeface="Calibri"/>
            </a:endParaRPr>
          </a:p>
          <a:p>
            <a:pPr marL="304165" indent="-183515">
              <a:lnSpc>
                <a:spcPct val="100000"/>
              </a:lnSpc>
              <a:spcBef>
                <a:spcPts val="40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Saflaştırılması</a:t>
            </a:r>
            <a:endParaRPr sz="1600">
              <a:latin typeface="Calibri"/>
              <a:cs typeface="Calibri"/>
            </a:endParaRPr>
          </a:p>
          <a:p>
            <a:pPr marL="304165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Hareketsizleştirilmesi</a:t>
            </a:r>
            <a:endParaRPr sz="1600">
              <a:latin typeface="Calibri"/>
              <a:cs typeface="Calibri"/>
            </a:endParaRPr>
          </a:p>
          <a:p>
            <a:pPr marL="304165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Endüstriyel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üretimi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Times New Roman"/>
              <a:cs typeface="Times New Roman"/>
            </a:endParaRPr>
          </a:p>
          <a:p>
            <a:pPr marL="378460">
              <a:lnSpc>
                <a:spcPct val="100000"/>
              </a:lnSpc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Meyve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sularının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berraklaştırılması</a:t>
            </a:r>
            <a:endParaRPr sz="1600">
              <a:latin typeface="Calibri"/>
              <a:cs typeface="Calibri"/>
            </a:endParaRPr>
          </a:p>
          <a:p>
            <a:pPr marL="378460" marR="835660">
              <a:lnSpc>
                <a:spcPts val="1730"/>
              </a:lnSpc>
              <a:spcBef>
                <a:spcPts val="62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Daha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kolay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yüksek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miktarda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peynir üretimi (renin, kimozin 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enzimleri)</a:t>
            </a:r>
            <a:endParaRPr sz="1600">
              <a:latin typeface="Calibri"/>
              <a:cs typeface="Calibri"/>
            </a:endParaRPr>
          </a:p>
          <a:p>
            <a:pPr marL="378460" marR="3911600">
              <a:lnSpc>
                <a:spcPts val="2330"/>
              </a:lnSpc>
              <a:spcBef>
                <a:spcPts val="114"/>
              </a:spcBef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Alkollü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içki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üretimi 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Fruktoz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şurubu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üretimi,</a:t>
            </a:r>
            <a:endParaRPr sz="1600">
              <a:latin typeface="Calibri"/>
              <a:cs typeface="Calibri"/>
            </a:endParaRPr>
          </a:p>
          <a:p>
            <a:pPr marL="378460">
              <a:lnSpc>
                <a:spcPct val="100000"/>
              </a:lnSpc>
              <a:spcBef>
                <a:spcPts val="260"/>
              </a:spcBef>
            </a:pP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Temizlik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deterjanı üretimi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vs.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9739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11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5496" y="1612466"/>
            <a:ext cx="6242050" cy="390652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2000" spc="-15" dirty="0">
                <a:solidFill>
                  <a:srgbClr val="626F52"/>
                </a:solidFill>
                <a:latin typeface="Calibri"/>
                <a:cs typeface="Calibri"/>
              </a:rPr>
              <a:t>BİYOTEKNOLOJİ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TERİMİ VE </a:t>
            </a:r>
            <a:r>
              <a:rPr sz="2000" dirty="0">
                <a:solidFill>
                  <a:srgbClr val="626F52"/>
                </a:solidFill>
                <a:latin typeface="Calibri"/>
                <a:cs typeface="Calibri"/>
              </a:rPr>
              <a:t>İLK</a:t>
            </a:r>
            <a:r>
              <a:rPr sz="2000" spc="-95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626F52"/>
                </a:solidFill>
                <a:latin typeface="Calibri"/>
                <a:cs typeface="Calibri"/>
              </a:rPr>
              <a:t>TANIMI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dirty="0">
                <a:solidFill>
                  <a:srgbClr val="626F52"/>
                </a:solidFill>
                <a:latin typeface="Calibri"/>
                <a:cs typeface="Calibri"/>
              </a:rPr>
              <a:t>1919 </a:t>
            </a:r>
            <a:r>
              <a:rPr sz="2000" spc="-10" dirty="0">
                <a:solidFill>
                  <a:srgbClr val="626F52"/>
                </a:solidFill>
                <a:latin typeface="Calibri"/>
                <a:cs typeface="Calibri"/>
              </a:rPr>
              <a:t>Karl</a:t>
            </a:r>
            <a:r>
              <a:rPr sz="2000" spc="-55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Ereky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34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İlk </a:t>
            </a:r>
            <a:r>
              <a:rPr sz="1600" spc="-20" dirty="0">
                <a:solidFill>
                  <a:srgbClr val="626F52"/>
                </a:solidFill>
                <a:latin typeface="Calibri"/>
                <a:cs typeface="Calibri"/>
              </a:rPr>
              <a:t>defa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biyoteknoloji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teriminin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kullanılması</a:t>
            </a:r>
            <a:endParaRPr sz="1600">
              <a:latin typeface="Calibri"/>
              <a:cs typeface="Calibri"/>
            </a:endParaRPr>
          </a:p>
          <a:p>
            <a:pPr marL="303530" marR="45085" indent="-182880">
              <a:lnSpc>
                <a:spcPct val="90100"/>
              </a:lnSpc>
              <a:spcBef>
                <a:spcPts val="59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Biyoteknoloji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teriminin o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zamanki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tanımı, anlamı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ve kapsamı, günümüze  kadar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gelişen modern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tekniklerin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bu alana uygulanması ile,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önemli 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ölçüde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değişikliklere</a:t>
            </a:r>
            <a:r>
              <a:rPr sz="1600" spc="-25" dirty="0">
                <a:solidFill>
                  <a:srgbClr val="626F52"/>
                </a:solidFill>
                <a:latin typeface="Calibri"/>
                <a:cs typeface="Calibri"/>
              </a:rPr>
              <a:t> uğramıştır.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38312"/>
              </a:buClr>
              <a:buFont typeface="Arial"/>
              <a:buChar char="◦"/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E38312"/>
              </a:buClr>
              <a:buFont typeface="Arial"/>
              <a:buChar char="◦"/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E38312"/>
              </a:buClr>
              <a:buFont typeface="Arial"/>
              <a:buChar char="◦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ct val="90100"/>
              </a:lnSpc>
            </a:pPr>
            <a:r>
              <a:rPr sz="2000" spc="-10" dirty="0">
                <a:solidFill>
                  <a:srgbClr val="626F52"/>
                </a:solidFill>
                <a:latin typeface="Calibri"/>
                <a:cs typeface="Calibri"/>
              </a:rPr>
              <a:t>Karl </a:t>
            </a:r>
            <a:r>
              <a:rPr sz="2000" spc="-30" dirty="0">
                <a:solidFill>
                  <a:srgbClr val="626F52"/>
                </a:solidFill>
                <a:latin typeface="Calibri"/>
                <a:cs typeface="Calibri"/>
              </a:rPr>
              <a:t>Ereky, </a:t>
            </a:r>
            <a:r>
              <a:rPr sz="2000" dirty="0">
                <a:solidFill>
                  <a:srgbClr val="626F52"/>
                </a:solidFill>
                <a:latin typeface="Calibri"/>
                <a:cs typeface="Calibri"/>
              </a:rPr>
              <a:t>Macar bir mühendis, «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Biotechnology of Meat,  </a:t>
            </a:r>
            <a:r>
              <a:rPr sz="2000" spc="-25" dirty="0">
                <a:solidFill>
                  <a:srgbClr val="626F52"/>
                </a:solidFill>
                <a:latin typeface="Calibri"/>
                <a:cs typeface="Calibri"/>
              </a:rPr>
              <a:t>Fat </a:t>
            </a:r>
            <a:r>
              <a:rPr sz="2000" dirty="0">
                <a:solidFill>
                  <a:srgbClr val="626F52"/>
                </a:solidFill>
                <a:latin typeface="Calibri"/>
                <a:cs typeface="Calibri"/>
              </a:rPr>
              <a:t>and Milk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Production </a:t>
            </a:r>
            <a:r>
              <a:rPr sz="2000" dirty="0">
                <a:solidFill>
                  <a:srgbClr val="626F52"/>
                </a:solidFill>
                <a:latin typeface="Calibri"/>
                <a:cs typeface="Calibri"/>
              </a:rPr>
              <a:t>in an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Agricultural Large-Scale </a:t>
            </a:r>
            <a:r>
              <a:rPr sz="2000" spc="-10" dirty="0">
                <a:solidFill>
                  <a:srgbClr val="626F52"/>
                </a:solidFill>
                <a:latin typeface="Calibri"/>
                <a:cs typeface="Calibri"/>
              </a:rPr>
              <a:t>Farm»  </a:t>
            </a:r>
            <a:r>
              <a:rPr sz="2000" spc="-5" dirty="0">
                <a:solidFill>
                  <a:srgbClr val="626F52"/>
                </a:solidFill>
                <a:latin typeface="Calibri"/>
                <a:cs typeface="Calibri"/>
              </a:rPr>
              <a:t>başlıklı kitabında biyoteknoloji terimini</a:t>
            </a:r>
            <a:r>
              <a:rPr sz="2000" spc="15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626F52"/>
                </a:solidFill>
                <a:latin typeface="Calibri"/>
                <a:cs typeface="Calibri"/>
              </a:rPr>
              <a:t>kullanmıştır.</a:t>
            </a:r>
            <a:endParaRPr sz="2000">
              <a:latin typeface="Calibri"/>
              <a:cs typeface="Calibri"/>
            </a:endParaRPr>
          </a:p>
          <a:p>
            <a:pPr marL="303530" marR="374650" indent="-182880">
              <a:lnSpc>
                <a:spcPts val="1730"/>
              </a:lnSpc>
              <a:spcBef>
                <a:spcPts val="44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Biyoteknolojiyi ‘Biyoteknolojik Sistemler </a:t>
            </a:r>
            <a:r>
              <a:rPr sz="1600" spc="-20" dirty="0">
                <a:solidFill>
                  <a:srgbClr val="626F52"/>
                </a:solidFill>
                <a:latin typeface="Calibri"/>
                <a:cs typeface="Calibri"/>
              </a:rPr>
              <a:t>Yardımıyla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Hammaddelerin  </a:t>
            </a:r>
            <a:r>
              <a:rPr sz="1600" spc="-35" dirty="0">
                <a:solidFill>
                  <a:srgbClr val="626F52"/>
                </a:solidFill>
                <a:latin typeface="Calibri"/>
                <a:cs typeface="Calibri"/>
              </a:rPr>
              <a:t>Yeni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Ürünlere Dönüştürüldüğü </a:t>
            </a:r>
            <a:r>
              <a:rPr sz="1600" spc="-5" dirty="0">
                <a:solidFill>
                  <a:srgbClr val="626F52"/>
                </a:solidFill>
                <a:latin typeface="Calibri"/>
                <a:cs typeface="Calibri"/>
              </a:rPr>
              <a:t>işlemlerdir’ </a:t>
            </a:r>
            <a:r>
              <a:rPr sz="1600" spc="-10" dirty="0">
                <a:solidFill>
                  <a:srgbClr val="626F52"/>
                </a:solidFill>
                <a:latin typeface="Calibri"/>
                <a:cs typeface="Calibri"/>
              </a:rPr>
              <a:t>şeklinde</a:t>
            </a:r>
            <a:r>
              <a:rPr sz="1600" spc="125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626F52"/>
                </a:solidFill>
                <a:latin typeface="Calibri"/>
                <a:cs typeface="Calibri"/>
              </a:rPr>
              <a:t>tanımlamıştır.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9692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10969" y="1613763"/>
            <a:ext cx="6249035" cy="465328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000" dirty="0">
                <a:solidFill>
                  <a:srgbClr val="626F52"/>
                </a:solidFill>
                <a:latin typeface="Calibri"/>
                <a:cs typeface="Calibri"/>
              </a:rPr>
              <a:t>1944-1976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1944 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Avery,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Macleod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McCarty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3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genetik materyal (aktarılan)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DNA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1953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Watson ve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Crick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DNA’nın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ikili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sarmal yapısının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belirlenmsi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1075"/>
              </a:spcBef>
            </a:pPr>
            <a:r>
              <a:rPr sz="2100" b="1" dirty="0">
                <a:solidFill>
                  <a:srgbClr val="4D4D4D"/>
                </a:solidFill>
                <a:latin typeface="Calibri"/>
                <a:cs typeface="Calibri"/>
              </a:rPr>
              <a:t>1973: </a:t>
            </a:r>
            <a:r>
              <a:rPr sz="2100" spc="-10" dirty="0">
                <a:solidFill>
                  <a:srgbClr val="4D4D4D"/>
                </a:solidFill>
                <a:latin typeface="Calibri"/>
                <a:cs typeface="Calibri"/>
              </a:rPr>
              <a:t>Boyer </a:t>
            </a:r>
            <a:r>
              <a:rPr sz="2100" spc="-15" dirty="0">
                <a:solidFill>
                  <a:srgbClr val="4D4D4D"/>
                </a:solidFill>
                <a:latin typeface="Calibri"/>
                <a:cs typeface="Calibri"/>
              </a:rPr>
              <a:t>ve</a:t>
            </a:r>
            <a:r>
              <a:rPr sz="2100" spc="-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4D4D4D"/>
                </a:solidFill>
                <a:latin typeface="Calibri"/>
                <a:cs typeface="Calibri"/>
              </a:rPr>
              <a:t>Cohen</a:t>
            </a:r>
            <a:endParaRPr sz="2100">
              <a:latin typeface="Calibri"/>
              <a:cs typeface="Calibri"/>
            </a:endParaRPr>
          </a:p>
          <a:p>
            <a:pPr marL="303530" indent="-183515">
              <a:lnSpc>
                <a:spcPts val="2995"/>
              </a:lnSpc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600" b="1" spc="-15" dirty="0">
                <a:solidFill>
                  <a:srgbClr val="4D4D4D"/>
                </a:solidFill>
                <a:latin typeface="Calibri"/>
                <a:cs typeface="Calibri"/>
              </a:rPr>
              <a:t>Rekombinant </a:t>
            </a:r>
            <a:r>
              <a:rPr sz="2600" b="1" dirty="0">
                <a:solidFill>
                  <a:srgbClr val="4D4D4D"/>
                </a:solidFill>
                <a:latin typeface="Calibri"/>
                <a:cs typeface="Calibri"/>
              </a:rPr>
              <a:t>DNA </a:t>
            </a:r>
            <a:r>
              <a:rPr sz="2600" b="1" spc="-25" dirty="0">
                <a:solidFill>
                  <a:srgbClr val="4D4D4D"/>
                </a:solidFill>
                <a:latin typeface="Calibri"/>
                <a:cs typeface="Calibri"/>
              </a:rPr>
              <a:t>Teknolojisi</a:t>
            </a:r>
            <a:endParaRPr sz="2600">
              <a:latin typeface="Calibri"/>
              <a:cs typeface="Calibri"/>
            </a:endParaRPr>
          </a:p>
          <a:p>
            <a:pPr marL="303530" marR="5080" indent="-182880">
              <a:lnSpc>
                <a:spcPts val="1820"/>
              </a:lnSpc>
              <a:spcBef>
                <a:spcPts val="61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Herhangi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bir canlıdan alınan bir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gen, bakteri </a:t>
            </a:r>
            <a:r>
              <a:rPr sz="1900" spc="-40" dirty="0">
                <a:solidFill>
                  <a:srgbClr val="4D4D4D"/>
                </a:solidFill>
                <a:latin typeface="Calibri"/>
                <a:cs typeface="Calibri"/>
              </a:rPr>
              <a:t>DNA’sı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(plazmid)  içine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yerleştirilerek, yeni genin bakteri, bitki </a:t>
            </a:r>
            <a:r>
              <a:rPr sz="1900" spc="-15" dirty="0">
                <a:solidFill>
                  <a:srgbClr val="4D4D4D"/>
                </a:solidFill>
                <a:latin typeface="Calibri"/>
                <a:cs typeface="Calibri"/>
              </a:rPr>
              <a:t>ya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da </a:t>
            </a:r>
            <a:r>
              <a:rPr sz="1900" spc="-15" dirty="0">
                <a:solidFill>
                  <a:srgbClr val="4D4D4D"/>
                </a:solidFill>
                <a:latin typeface="Calibri"/>
                <a:cs typeface="Calibri"/>
              </a:rPr>
              <a:t>hayvan 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hücresi </a:t>
            </a:r>
            <a:r>
              <a:rPr sz="1900" spc="-15" dirty="0">
                <a:solidFill>
                  <a:srgbClr val="4D4D4D"/>
                </a:solidFill>
                <a:latin typeface="Calibri"/>
                <a:cs typeface="Calibri"/>
              </a:rPr>
              <a:t>tarafından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ifadesi </a:t>
            </a:r>
            <a:r>
              <a:rPr sz="1900" spc="-15" dirty="0">
                <a:solidFill>
                  <a:srgbClr val="4D4D4D"/>
                </a:solidFill>
                <a:latin typeface="Calibri"/>
                <a:cs typeface="Calibri"/>
              </a:rPr>
              <a:t>(ekspresyonu)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yolu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ile insan sağlığı  </a:t>
            </a:r>
            <a:r>
              <a:rPr sz="1900" spc="-20" dirty="0">
                <a:solidFill>
                  <a:srgbClr val="4D4D4D"/>
                </a:solidFill>
                <a:latin typeface="Calibri"/>
                <a:cs typeface="Calibri"/>
              </a:rPr>
              <a:t>ve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kullanım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için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önemli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bir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çok ürünün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eldesi </a:t>
            </a:r>
            <a:r>
              <a:rPr sz="1900" spc="-25" dirty="0">
                <a:solidFill>
                  <a:srgbClr val="4D4D4D"/>
                </a:solidFill>
                <a:latin typeface="Calibri"/>
                <a:cs typeface="Calibri"/>
              </a:rPr>
              <a:t>(aşılar,</a:t>
            </a:r>
            <a:r>
              <a:rPr sz="1900" spc="16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insülin,</a:t>
            </a:r>
            <a:endParaRPr sz="1900">
              <a:latin typeface="Calibri"/>
              <a:cs typeface="Calibri"/>
            </a:endParaRPr>
          </a:p>
          <a:p>
            <a:pPr marL="303530">
              <a:lnSpc>
                <a:spcPts val="1850"/>
              </a:lnSpc>
            </a:pP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ilaç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sanayi, </a:t>
            </a:r>
            <a:r>
              <a:rPr sz="1900" spc="-15" dirty="0">
                <a:solidFill>
                  <a:srgbClr val="4D4D4D"/>
                </a:solidFill>
                <a:latin typeface="Calibri"/>
                <a:cs typeface="Calibri"/>
              </a:rPr>
              <a:t>zirai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amaçlı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kullanım, </a:t>
            </a:r>
            <a:r>
              <a:rPr sz="1900" spc="-15" dirty="0">
                <a:solidFill>
                  <a:srgbClr val="4D4D4D"/>
                </a:solidFill>
                <a:latin typeface="Calibri"/>
                <a:cs typeface="Calibri"/>
              </a:rPr>
              <a:t>biyodegradasyon</a:t>
            </a:r>
            <a:r>
              <a:rPr sz="1900" spc="1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D4D4D"/>
                </a:solidFill>
                <a:latin typeface="Calibri"/>
                <a:cs typeface="Calibri"/>
              </a:rPr>
              <a:t>gibi)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50">
              <a:latin typeface="Times New Roman"/>
              <a:cs typeface="Times New Roman"/>
            </a:endParaRPr>
          </a:p>
          <a:p>
            <a:pPr marL="378460">
              <a:lnSpc>
                <a:spcPct val="100000"/>
              </a:lnSpc>
            </a:pPr>
            <a:r>
              <a:rPr sz="2600" b="1" dirty="0">
                <a:solidFill>
                  <a:srgbClr val="00AF50"/>
                </a:solidFill>
                <a:latin typeface="Calibri"/>
                <a:cs typeface="Calibri"/>
              </a:rPr>
              <a:t>MODERN</a:t>
            </a:r>
            <a:r>
              <a:rPr sz="2600" b="1" spc="-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0AF50"/>
                </a:solidFill>
                <a:latin typeface="Calibri"/>
                <a:cs typeface="Calibri"/>
              </a:rPr>
              <a:t>BİYOTEKNOLOJİ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43726" y="1773301"/>
            <a:ext cx="2150999" cy="1636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12</a:t>
            </a:fld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0059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52130" y="6563759"/>
            <a:ext cx="19177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13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82344" y="1718310"/>
            <a:ext cx="6090920" cy="3810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10"/>
              </a:lnSpc>
              <a:spcBef>
                <a:spcPts val="95"/>
              </a:spcBef>
            </a:pPr>
            <a:r>
              <a:rPr sz="1900" spc="-5" dirty="0">
                <a:solidFill>
                  <a:srgbClr val="626F52"/>
                </a:solidFill>
                <a:latin typeface="Calibri"/>
                <a:cs typeface="Calibri"/>
              </a:rPr>
              <a:t>1978:</a:t>
            </a:r>
            <a:endParaRPr sz="1900">
              <a:latin typeface="Calibri"/>
              <a:cs typeface="Calibri"/>
            </a:endParaRPr>
          </a:p>
          <a:p>
            <a:pPr marL="303530" indent="-183515">
              <a:lnSpc>
                <a:spcPts val="1730"/>
              </a:lnSpc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10" dirty="0">
                <a:solidFill>
                  <a:srgbClr val="626F52"/>
                </a:solidFill>
                <a:latin typeface="Calibri"/>
                <a:cs typeface="Calibri"/>
              </a:rPr>
              <a:t>Rekombinant </a:t>
            </a:r>
            <a:r>
              <a:rPr sz="1500" dirty="0">
                <a:solidFill>
                  <a:srgbClr val="626F52"/>
                </a:solidFill>
                <a:latin typeface="Calibri"/>
                <a:cs typeface="Calibri"/>
              </a:rPr>
              <a:t>insülin </a:t>
            </a:r>
            <a:r>
              <a:rPr sz="1500" spc="-5" dirty="0">
                <a:solidFill>
                  <a:srgbClr val="626F52"/>
                </a:solidFill>
                <a:latin typeface="Calibri"/>
                <a:cs typeface="Calibri"/>
              </a:rPr>
              <a:t>geninin </a:t>
            </a:r>
            <a:r>
              <a:rPr sz="1500" i="1" spc="-5" dirty="0">
                <a:solidFill>
                  <a:srgbClr val="626F52"/>
                </a:solidFill>
                <a:latin typeface="Calibri"/>
                <a:cs typeface="Calibri"/>
              </a:rPr>
              <a:t>Escherichia </a:t>
            </a:r>
            <a:r>
              <a:rPr sz="1500" i="1" spc="-10" dirty="0">
                <a:solidFill>
                  <a:srgbClr val="626F52"/>
                </a:solidFill>
                <a:latin typeface="Calibri"/>
                <a:cs typeface="Calibri"/>
              </a:rPr>
              <a:t>coli </a:t>
            </a:r>
            <a:r>
              <a:rPr sz="1500" spc="-5" dirty="0">
                <a:solidFill>
                  <a:srgbClr val="626F52"/>
                </a:solidFill>
                <a:latin typeface="Calibri"/>
                <a:cs typeface="Calibri"/>
              </a:rPr>
              <a:t>içerisine</a:t>
            </a:r>
            <a:r>
              <a:rPr sz="1500" spc="40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626F52"/>
                </a:solidFill>
                <a:latin typeface="Calibri"/>
                <a:cs typeface="Calibri"/>
              </a:rPr>
              <a:t>aktarılması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900" b="1" spc="-10" dirty="0">
                <a:solidFill>
                  <a:srgbClr val="404040"/>
                </a:solidFill>
                <a:latin typeface="Calibri"/>
                <a:cs typeface="Calibri"/>
              </a:rPr>
              <a:t>1982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303530" marR="5080" indent="-182880">
              <a:lnSpc>
                <a:spcPct val="70000"/>
              </a:lnSpc>
              <a:spcBef>
                <a:spcPts val="121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15" dirty="0">
                <a:solidFill>
                  <a:srgbClr val="404040"/>
                </a:solidFill>
                <a:latin typeface="Calibri"/>
                <a:cs typeface="Calibri"/>
              </a:rPr>
              <a:t>Şeker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hastaları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için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kullanılan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insülinin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bakteriler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tarafından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üretilebilir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hale 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gelmesi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ilk insülin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içeren ticari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ürün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olan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humulin in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piyasaya</a:t>
            </a:r>
            <a:r>
              <a:rPr sz="15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sürülmesi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38312"/>
              </a:buClr>
              <a:buFont typeface="Arial"/>
              <a:buChar char="◦"/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E38312"/>
              </a:buClr>
              <a:buFont typeface="Arial"/>
              <a:buChar char="◦"/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210"/>
              </a:lnSpc>
            </a:pPr>
            <a:r>
              <a:rPr sz="1900" b="1" spc="-5" dirty="0">
                <a:solidFill>
                  <a:srgbClr val="404040"/>
                </a:solidFill>
                <a:latin typeface="Calibri"/>
                <a:cs typeface="Calibri"/>
              </a:rPr>
              <a:t>1975-1977 </a:t>
            </a:r>
            <a:r>
              <a:rPr sz="1900" b="1" spc="-10" dirty="0">
                <a:solidFill>
                  <a:srgbClr val="404040"/>
                </a:solidFill>
                <a:latin typeface="Calibri"/>
                <a:cs typeface="Calibri"/>
              </a:rPr>
              <a:t>DNA </a:t>
            </a:r>
            <a:r>
              <a:rPr sz="1900" b="1" spc="-5" dirty="0">
                <a:solidFill>
                  <a:srgbClr val="404040"/>
                </a:solidFill>
                <a:latin typeface="Calibri"/>
                <a:cs typeface="Calibri"/>
              </a:rPr>
              <a:t>dizileme </a:t>
            </a:r>
            <a:r>
              <a:rPr sz="1900" b="1" spc="-10" dirty="0">
                <a:solidFill>
                  <a:srgbClr val="404040"/>
                </a:solidFill>
                <a:latin typeface="Calibri"/>
                <a:cs typeface="Calibri"/>
              </a:rPr>
              <a:t>yöntemlerinin</a:t>
            </a:r>
            <a:r>
              <a:rPr sz="19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Calibri"/>
                <a:cs typeface="Calibri"/>
              </a:rPr>
              <a:t>geliştirilmesi</a:t>
            </a:r>
            <a:endParaRPr sz="1900">
              <a:latin typeface="Calibri"/>
              <a:cs typeface="Calibri"/>
            </a:endParaRPr>
          </a:p>
          <a:p>
            <a:pPr marL="303530" indent="-183515">
              <a:lnSpc>
                <a:spcPts val="1730"/>
              </a:lnSpc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Sanger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Yöntemi,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Zincir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Sonlandırma</a:t>
            </a:r>
            <a:r>
              <a:rPr sz="15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Yöntemi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Font typeface="Arial"/>
              <a:buChar char="◦"/>
            </a:pPr>
            <a:endParaRPr sz="1650">
              <a:latin typeface="Times New Roman"/>
              <a:cs typeface="Times New Roman"/>
            </a:endParaRPr>
          </a:p>
          <a:p>
            <a:pPr marL="303530" indent="-183515">
              <a:lnSpc>
                <a:spcPct val="100000"/>
              </a:lnSpc>
              <a:spcBef>
                <a:spcPts val="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Maxam-Gilbert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Yöntemi,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Kimyasal Kırılma</a:t>
            </a:r>
            <a:r>
              <a:rPr sz="15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Yöntemi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900" b="1" spc="-10" dirty="0">
                <a:solidFill>
                  <a:srgbClr val="4D4D4D"/>
                </a:solidFill>
                <a:latin typeface="Calibri"/>
                <a:cs typeface="Calibri"/>
              </a:rPr>
              <a:t>1983 Kary </a:t>
            </a:r>
            <a:r>
              <a:rPr sz="1900" b="1" spc="-5" dirty="0">
                <a:solidFill>
                  <a:srgbClr val="4D4D4D"/>
                </a:solidFill>
                <a:latin typeface="Calibri"/>
                <a:cs typeface="Calibri"/>
              </a:rPr>
              <a:t>Mullis </a:t>
            </a:r>
            <a:r>
              <a:rPr sz="1900" b="1" spc="-15" dirty="0">
                <a:solidFill>
                  <a:srgbClr val="4D4D4D"/>
                </a:solidFill>
                <a:latin typeface="Calibri"/>
                <a:cs typeface="Calibri"/>
              </a:rPr>
              <a:t>Polimeraz </a:t>
            </a:r>
            <a:r>
              <a:rPr sz="1900" b="1" spc="-5" dirty="0">
                <a:solidFill>
                  <a:srgbClr val="4D4D4D"/>
                </a:solidFill>
                <a:latin typeface="Calibri"/>
                <a:cs typeface="Calibri"/>
              </a:rPr>
              <a:t>Zincir</a:t>
            </a:r>
            <a:r>
              <a:rPr sz="1900" b="1" spc="5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4D4D4D"/>
                </a:solidFill>
                <a:latin typeface="Calibri"/>
                <a:cs typeface="Calibri"/>
              </a:rPr>
              <a:t>Reaksiyonu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8104" y="5776061"/>
            <a:ext cx="32600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AF50"/>
                </a:solidFill>
                <a:latin typeface="Calibri"/>
                <a:cs typeface="Calibri"/>
              </a:rPr>
              <a:t>MODERN</a:t>
            </a:r>
            <a:r>
              <a:rPr sz="2400" b="1" spc="-7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AF50"/>
                </a:solidFill>
                <a:latin typeface="Calibri"/>
                <a:cs typeface="Calibri"/>
              </a:rPr>
              <a:t>BİYOTEKNOLOJİ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8695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6142" y="642873"/>
            <a:ext cx="60363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u="none" spc="-50" dirty="0">
                <a:solidFill>
                  <a:srgbClr val="404040"/>
                </a:solidFill>
              </a:rPr>
              <a:t>Biyoteknoloji:</a:t>
            </a:r>
            <a:r>
              <a:rPr sz="4800" u="none" spc="-210" dirty="0">
                <a:solidFill>
                  <a:srgbClr val="404040"/>
                </a:solidFill>
              </a:rPr>
              <a:t> </a:t>
            </a:r>
            <a:r>
              <a:rPr sz="4800" u="none" spc="-110" dirty="0">
                <a:solidFill>
                  <a:srgbClr val="404040"/>
                </a:solidFill>
              </a:rPr>
              <a:t>Tarihçesi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8051672" y="5567578"/>
            <a:ext cx="147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D4D4D"/>
                </a:solidFill>
                <a:latin typeface="Corbel"/>
                <a:cs typeface="Corbel"/>
              </a:rPr>
              <a:t>14</a:t>
            </a:r>
            <a:endParaRPr sz="1000">
              <a:latin typeface="Corbel"/>
              <a:cs typeface="Corbe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0512" y="1311275"/>
            <a:ext cx="7315200" cy="421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4061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817" y="1625465"/>
            <a:ext cx="6979920" cy="480695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1996 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Biyosensörlerin</a:t>
            </a:r>
            <a:r>
              <a:rPr sz="2400" spc="-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D4D4D"/>
                </a:solidFill>
                <a:latin typeface="Calibri"/>
                <a:cs typeface="Calibri"/>
              </a:rPr>
              <a:t>kullanılması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750060" algn="l"/>
              </a:tabLst>
            </a:pP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*1997	</a:t>
            </a:r>
            <a:r>
              <a:rPr sz="2400" spc="-15" dirty="0">
                <a:solidFill>
                  <a:srgbClr val="4D4D4D"/>
                </a:solidFill>
                <a:latin typeface="Calibri"/>
                <a:cs typeface="Calibri"/>
              </a:rPr>
              <a:t>Koyun 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(Dolly) klonlandı. </a:t>
            </a:r>
            <a:r>
              <a:rPr sz="2400" spc="-10" dirty="0">
                <a:solidFill>
                  <a:srgbClr val="4D4D4D"/>
                </a:solidFill>
                <a:latin typeface="Calibri"/>
                <a:cs typeface="Calibri"/>
              </a:rPr>
              <a:t>(2003’te</a:t>
            </a:r>
            <a:r>
              <a:rPr sz="2400" spc="-5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öldü)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 marR="1597660">
              <a:lnSpc>
                <a:spcPct val="70000"/>
              </a:lnSpc>
              <a:tabLst>
                <a:tab pos="1750060" algn="l"/>
              </a:tabLst>
            </a:pP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*1998	</a:t>
            </a:r>
            <a:r>
              <a:rPr sz="2400" spc="-10" dirty="0">
                <a:solidFill>
                  <a:srgbClr val="4D4D4D"/>
                </a:solidFill>
                <a:latin typeface="Calibri"/>
                <a:cs typeface="Calibri"/>
              </a:rPr>
              <a:t>Embriyonik </a:t>
            </a:r>
            <a:r>
              <a:rPr sz="2400" spc="-30" dirty="0">
                <a:solidFill>
                  <a:srgbClr val="4D4D4D"/>
                </a:solidFill>
                <a:latin typeface="Calibri"/>
                <a:cs typeface="Calibri"/>
              </a:rPr>
              <a:t>kök </a:t>
            </a:r>
            <a:r>
              <a:rPr sz="2400" spc="-15" dirty="0">
                <a:solidFill>
                  <a:srgbClr val="4D4D4D"/>
                </a:solidFill>
                <a:latin typeface="Calibri"/>
                <a:cs typeface="Calibri"/>
              </a:rPr>
              <a:t>hücre </a:t>
            </a:r>
            <a:r>
              <a:rPr sz="2400" spc="-10" dirty="0">
                <a:solidFill>
                  <a:srgbClr val="4D4D4D"/>
                </a:solidFill>
                <a:latin typeface="Calibri"/>
                <a:cs typeface="Calibri"/>
              </a:rPr>
              <a:t>üretimi  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gerçekleştirildi.</a:t>
            </a:r>
            <a:endParaRPr sz="2400">
              <a:latin typeface="Calibri"/>
              <a:cs typeface="Calibri"/>
            </a:endParaRPr>
          </a:p>
          <a:p>
            <a:pPr marL="12700" marR="190500">
              <a:lnSpc>
                <a:spcPct val="70000"/>
              </a:lnSpc>
              <a:spcBef>
                <a:spcPts val="1405"/>
              </a:spcBef>
              <a:tabLst>
                <a:tab pos="763905" algn="l"/>
              </a:tabLst>
            </a:pPr>
            <a:r>
              <a:rPr sz="2400" b="1" spc="-5" dirty="0">
                <a:solidFill>
                  <a:srgbClr val="4D4D4D"/>
                </a:solidFill>
                <a:latin typeface="Calibri"/>
                <a:cs typeface="Calibri"/>
              </a:rPr>
              <a:t>1999	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Deli dana </a:t>
            </a:r>
            <a:r>
              <a:rPr sz="2400" spc="-10" dirty="0">
                <a:solidFill>
                  <a:srgbClr val="4D4D4D"/>
                </a:solidFill>
                <a:latin typeface="Calibri"/>
                <a:cs typeface="Calibri"/>
              </a:rPr>
              <a:t>hastalığı </a:t>
            </a:r>
            <a:r>
              <a:rPr sz="2400" dirty="0">
                <a:solidFill>
                  <a:srgbClr val="4D4D4D"/>
                </a:solidFill>
                <a:latin typeface="Calibri"/>
                <a:cs typeface="Calibri"/>
              </a:rPr>
              <a:t>için 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hızlı </a:t>
            </a:r>
            <a:r>
              <a:rPr sz="2400" spc="-20" dirty="0">
                <a:solidFill>
                  <a:srgbClr val="4D4D4D"/>
                </a:solidFill>
                <a:latin typeface="Calibri"/>
                <a:cs typeface="Calibri"/>
              </a:rPr>
              <a:t>ve 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hassas </a:t>
            </a:r>
            <a:r>
              <a:rPr sz="2400" spc="-10" dirty="0">
                <a:solidFill>
                  <a:srgbClr val="4D4D4D"/>
                </a:solidFill>
                <a:latin typeface="Calibri"/>
                <a:cs typeface="Calibri"/>
              </a:rPr>
              <a:t>tanı sistemi  </a:t>
            </a:r>
            <a:r>
              <a:rPr sz="2400" spc="-5" dirty="0">
                <a:solidFill>
                  <a:srgbClr val="4D4D4D"/>
                </a:solidFill>
                <a:latin typeface="Calibri"/>
                <a:cs typeface="Calibri"/>
              </a:rPr>
              <a:t>geliştirildi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ts val="1735"/>
              </a:lnSpc>
            </a:pP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2000 </a:t>
            </a:r>
            <a:r>
              <a:rPr sz="1700" spc="-10" dirty="0">
                <a:solidFill>
                  <a:srgbClr val="4D4D4D"/>
                </a:solidFill>
                <a:latin typeface="Calibri"/>
                <a:cs typeface="Calibri"/>
              </a:rPr>
              <a:t>Dolly’den sonra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araştırmacılar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insana </a:t>
            </a:r>
            <a:r>
              <a:rPr sz="1700" spc="-10" dirty="0">
                <a:solidFill>
                  <a:srgbClr val="4D4D4D"/>
                </a:solidFill>
                <a:latin typeface="Calibri"/>
                <a:cs typeface="Calibri"/>
              </a:rPr>
              <a:t>organ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transplantı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için</a:t>
            </a:r>
            <a:r>
              <a:rPr sz="1700" spc="-19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domuz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ts val="1430"/>
              </a:lnSpc>
            </a:pPr>
            <a:r>
              <a:rPr sz="1700" spc="-20" dirty="0">
                <a:solidFill>
                  <a:srgbClr val="4D4D4D"/>
                </a:solidFill>
                <a:latin typeface="Calibri"/>
                <a:cs typeface="Calibri"/>
              </a:rPr>
              <a:t>klonladılar.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70000"/>
              </a:lnSpc>
              <a:spcBef>
                <a:spcPts val="305"/>
              </a:spcBef>
            </a:pPr>
            <a:r>
              <a:rPr sz="1700" b="1" dirty="0">
                <a:solidFill>
                  <a:srgbClr val="4D4D4D"/>
                </a:solidFill>
                <a:latin typeface="Calibri"/>
                <a:cs typeface="Calibri"/>
              </a:rPr>
              <a:t>2000 </a:t>
            </a:r>
            <a:r>
              <a:rPr sz="1700" b="1" spc="-5" dirty="0">
                <a:solidFill>
                  <a:srgbClr val="4D4D4D"/>
                </a:solidFill>
                <a:latin typeface="Calibri"/>
                <a:cs typeface="Calibri"/>
              </a:rPr>
              <a:t>Üçüncü </a:t>
            </a:r>
            <a:r>
              <a:rPr sz="1700" b="1" spc="-15" dirty="0">
                <a:solidFill>
                  <a:srgbClr val="4D4D4D"/>
                </a:solidFill>
                <a:latin typeface="Calibri"/>
                <a:cs typeface="Calibri"/>
              </a:rPr>
              <a:t>dünya </a:t>
            </a:r>
            <a:r>
              <a:rPr sz="1700" b="1" spc="-10" dirty="0">
                <a:solidFill>
                  <a:srgbClr val="4D4D4D"/>
                </a:solidFill>
                <a:latin typeface="Calibri"/>
                <a:cs typeface="Calibri"/>
              </a:rPr>
              <a:t>ülkelerindeki körlükle </a:t>
            </a:r>
            <a:r>
              <a:rPr sz="1700" b="1" spc="-5" dirty="0">
                <a:solidFill>
                  <a:srgbClr val="4D4D4D"/>
                </a:solidFill>
                <a:latin typeface="Calibri"/>
                <a:cs typeface="Calibri"/>
              </a:rPr>
              <a:t>mücadele edebilmek </a:t>
            </a:r>
            <a:r>
              <a:rPr sz="1700" b="1" dirty="0">
                <a:solidFill>
                  <a:srgbClr val="4D4D4D"/>
                </a:solidFill>
                <a:latin typeface="Calibri"/>
                <a:cs typeface="Calibri"/>
              </a:rPr>
              <a:t>için A </a:t>
            </a:r>
            <a:r>
              <a:rPr sz="1700" b="1" spc="-5" dirty="0">
                <a:solidFill>
                  <a:srgbClr val="4D4D4D"/>
                </a:solidFill>
                <a:latin typeface="Calibri"/>
                <a:cs typeface="Calibri"/>
              </a:rPr>
              <a:t>vitamini  </a:t>
            </a:r>
            <a:r>
              <a:rPr sz="1700" b="1" spc="-10" dirty="0">
                <a:solidFill>
                  <a:srgbClr val="4D4D4D"/>
                </a:solidFill>
                <a:latin typeface="Calibri"/>
                <a:cs typeface="Calibri"/>
              </a:rPr>
              <a:t>üretmek </a:t>
            </a:r>
            <a:r>
              <a:rPr sz="1700" b="1" spc="-20" dirty="0">
                <a:solidFill>
                  <a:srgbClr val="4D4D4D"/>
                </a:solidFill>
                <a:latin typeface="Calibri"/>
                <a:cs typeface="Calibri"/>
              </a:rPr>
              <a:t>üzere </a:t>
            </a:r>
            <a:r>
              <a:rPr sz="1700" b="1" spc="-5" dirty="0">
                <a:solidFill>
                  <a:srgbClr val="4D4D4D"/>
                </a:solidFill>
                <a:latin typeface="Calibri"/>
                <a:cs typeface="Calibri"/>
              </a:rPr>
              <a:t>modifiye edilen </a:t>
            </a:r>
            <a:r>
              <a:rPr sz="1700" b="1" dirty="0">
                <a:solidFill>
                  <a:srgbClr val="4D4D4D"/>
                </a:solidFill>
                <a:latin typeface="Calibri"/>
                <a:cs typeface="Calibri"/>
              </a:rPr>
              <a:t>Altın </a:t>
            </a:r>
            <a:r>
              <a:rPr sz="1700" b="1" spc="-5" dirty="0">
                <a:solidFill>
                  <a:srgbClr val="4D4D4D"/>
                </a:solidFill>
                <a:latin typeface="Calibri"/>
                <a:cs typeface="Calibri"/>
              </a:rPr>
              <a:t>Pirinç</a:t>
            </a:r>
            <a:r>
              <a:rPr sz="1700" b="1" spc="-7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700" b="1" spc="-5" dirty="0">
                <a:solidFill>
                  <a:srgbClr val="4D4D4D"/>
                </a:solidFill>
                <a:latin typeface="Calibri"/>
                <a:cs typeface="Calibri"/>
              </a:rPr>
              <a:t>üretildi.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ts val="1220"/>
              </a:lnSpc>
            </a:pP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2000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Menejite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sebep olan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bakterinin gen haritası</a:t>
            </a:r>
            <a:r>
              <a:rPr sz="1700" spc="-18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çıkarıldı.</a:t>
            </a:r>
            <a:endParaRPr sz="1700">
              <a:latin typeface="Calibri"/>
              <a:cs typeface="Calibri"/>
            </a:endParaRPr>
          </a:p>
          <a:p>
            <a:pPr marL="194945" marR="378460">
              <a:lnSpc>
                <a:spcPct val="70000"/>
              </a:lnSpc>
              <a:spcBef>
                <a:spcPts val="400"/>
              </a:spcBef>
              <a:tabLst>
                <a:tab pos="835025" algn="l"/>
              </a:tabLst>
            </a:pP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2001	İnsan Genom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Projesi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büyük ölçüde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tamamlandı.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İnsan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gen</a:t>
            </a:r>
            <a:r>
              <a:rPr sz="1700" spc="-17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haritası  çıkarılmış</a:t>
            </a:r>
            <a:r>
              <a:rPr sz="1700" spc="-5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oldu.</a:t>
            </a:r>
            <a:endParaRPr sz="1700">
              <a:latin typeface="Calibri"/>
              <a:cs typeface="Calibri"/>
            </a:endParaRPr>
          </a:p>
          <a:p>
            <a:pPr marL="194945">
              <a:lnSpc>
                <a:spcPts val="1330"/>
              </a:lnSpc>
              <a:tabLst>
                <a:tab pos="835025" algn="l"/>
              </a:tabLst>
            </a:pP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2002	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Gen çipleri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(complete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human gene </a:t>
            </a:r>
            <a:r>
              <a:rPr sz="1700" spc="-10" dirty="0">
                <a:solidFill>
                  <a:srgbClr val="4D4D4D"/>
                </a:solidFill>
                <a:latin typeface="Calibri"/>
                <a:cs typeface="Calibri"/>
              </a:rPr>
              <a:t>microarrays) </a:t>
            </a:r>
            <a:r>
              <a:rPr sz="1700" dirty="0">
                <a:solidFill>
                  <a:srgbClr val="4D4D4D"/>
                </a:solidFill>
                <a:latin typeface="Calibri"/>
                <a:cs typeface="Calibri"/>
              </a:rPr>
              <a:t>ticari ürün</a:t>
            </a:r>
            <a:r>
              <a:rPr sz="1700" spc="-23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olarak</a:t>
            </a:r>
            <a:endParaRPr sz="1700">
              <a:latin typeface="Calibri"/>
              <a:cs typeface="Calibri"/>
            </a:endParaRPr>
          </a:p>
          <a:p>
            <a:pPr marL="194945">
              <a:lnSpc>
                <a:spcPts val="1530"/>
              </a:lnSpc>
            </a:pPr>
            <a:r>
              <a:rPr sz="1700" spc="-15" dirty="0">
                <a:solidFill>
                  <a:srgbClr val="4D4D4D"/>
                </a:solidFill>
                <a:latin typeface="Calibri"/>
                <a:cs typeface="Calibri"/>
              </a:rPr>
              <a:t>piyasaya</a:t>
            </a:r>
            <a:r>
              <a:rPr sz="1700" spc="-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D4D4D"/>
                </a:solidFill>
                <a:latin typeface="Calibri"/>
                <a:cs typeface="Calibri"/>
              </a:rPr>
              <a:t>sürüldü</a:t>
            </a:r>
            <a:endParaRPr sz="1700">
              <a:latin typeface="Calibri"/>
              <a:cs typeface="Calibri"/>
            </a:endParaRPr>
          </a:p>
          <a:p>
            <a:pPr marL="3175">
              <a:lnSpc>
                <a:spcPts val="1835"/>
              </a:lnSpc>
            </a:pPr>
            <a:r>
              <a:rPr sz="1700" dirty="0">
                <a:solidFill>
                  <a:srgbClr val="FFFFFF"/>
                </a:solidFill>
                <a:latin typeface="Georgia"/>
                <a:cs typeface="Georgia"/>
              </a:rPr>
              <a:t>•</a:t>
            </a:r>
            <a:endParaRPr sz="17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64830" y="6551777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0404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50148" y="5567578"/>
            <a:ext cx="1479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D4D4D"/>
                </a:solidFill>
                <a:latin typeface="Corbel"/>
                <a:cs typeface="Corbel"/>
              </a:rPr>
              <a:t>16</a:t>
            </a:r>
            <a:endParaRPr sz="10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1336" y="930402"/>
            <a:ext cx="6051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u="none" spc="-487" baseline="1851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4800" u="none" spc="-50" dirty="0">
                <a:solidFill>
                  <a:srgbClr val="404040"/>
                </a:solidFill>
              </a:rPr>
              <a:t>Biyoteknoloji:</a:t>
            </a:r>
            <a:r>
              <a:rPr sz="4800" u="none" spc="-210" dirty="0">
                <a:solidFill>
                  <a:srgbClr val="404040"/>
                </a:solidFill>
              </a:rPr>
              <a:t> </a:t>
            </a:r>
            <a:r>
              <a:rPr sz="4800" u="none" spc="-105" dirty="0">
                <a:solidFill>
                  <a:srgbClr val="404040"/>
                </a:solidFill>
              </a:rPr>
              <a:t>Tarihçesi</a:t>
            </a:r>
            <a:endParaRPr sz="4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1336" y="1597914"/>
            <a:ext cx="7181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050" algn="l"/>
              </a:tabLst>
            </a:pP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.</a:t>
            </a:r>
            <a:r>
              <a:rPr sz="1500" spc="-1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 	 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336" y="1852421"/>
            <a:ext cx="3586479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735">
              <a:lnSpc>
                <a:spcPct val="100000"/>
              </a:lnSpc>
              <a:spcBef>
                <a:spcPts val="100"/>
              </a:spcBef>
            </a:pPr>
            <a:r>
              <a:rPr sz="1500" spc="5" dirty="0">
                <a:solidFill>
                  <a:srgbClr val="4D4D4D"/>
                </a:solidFill>
                <a:latin typeface="Microsoft Sans Serif"/>
                <a:cs typeface="Microsoft Sans Serif"/>
              </a:rPr>
              <a:t>2002 </a:t>
            </a:r>
            <a:r>
              <a:rPr sz="1500" spc="-10" dirty="0">
                <a:solidFill>
                  <a:srgbClr val="4D4D4D"/>
                </a:solidFill>
                <a:latin typeface="Microsoft Sans Serif"/>
                <a:cs typeface="Microsoft Sans Serif"/>
              </a:rPr>
              <a:t>Bilim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adamları, pirinç için önemli  ekonomik kayıplara (yıllık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60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milyon  insanın beslenmesine karşılık</a:t>
            </a:r>
            <a:r>
              <a:rPr sz="1500" spc="-6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gelen </a:t>
            </a: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tabLst>
                <a:tab pos="2483485" algn="l"/>
              </a:tabLst>
            </a:pP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miktarda) sebep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olan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küfün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taslak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genetik 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haritasını</a:t>
            </a:r>
            <a:r>
              <a:rPr sz="1500" spc="-7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çıkardılar.</a:t>
            </a:r>
            <a:r>
              <a:rPr sz="1500" spc="-1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 	 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336" y="2994151"/>
            <a:ext cx="2567305" cy="5346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500" spc="5" dirty="0">
                <a:solidFill>
                  <a:srgbClr val="4D4D4D"/>
                </a:solidFill>
                <a:latin typeface="Microsoft Sans Serif"/>
                <a:cs typeface="Microsoft Sans Serif"/>
              </a:rPr>
              <a:t>2004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İlk kez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kedi</a:t>
            </a:r>
            <a:r>
              <a:rPr sz="1500" spc="-1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klonlandı.  </a:t>
            </a:r>
            <a:endParaRPr sz="1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00776" y="1784350"/>
            <a:ext cx="2843149" cy="1519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71646" y="2967608"/>
            <a:ext cx="3590290" cy="246888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517525">
              <a:lnSpc>
                <a:spcPct val="100000"/>
              </a:lnSpc>
              <a:spcBef>
                <a:spcPts val="509"/>
              </a:spcBef>
            </a:pP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endParaRPr sz="1500">
              <a:latin typeface="Microsoft Sans Serif"/>
              <a:cs typeface="Microsoft Sans Serif"/>
            </a:endParaRPr>
          </a:p>
          <a:p>
            <a:pPr marL="12700" marR="316865" algn="just">
              <a:lnSpc>
                <a:spcPct val="100000"/>
              </a:lnSpc>
              <a:spcBef>
                <a:spcPts val="415"/>
              </a:spcBef>
            </a:pPr>
            <a:r>
              <a:rPr sz="1500" b="1" spc="5" dirty="0">
                <a:solidFill>
                  <a:srgbClr val="4D4D4D"/>
                </a:solidFill>
                <a:latin typeface="Microsoft Sans Serif"/>
                <a:cs typeface="Microsoft Sans Serif"/>
              </a:rPr>
              <a:t>2004 </a:t>
            </a:r>
            <a:r>
              <a:rPr sz="1500" b="1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Monoklonal </a:t>
            </a:r>
            <a:r>
              <a:rPr sz="1500" b="1" dirty="0">
                <a:solidFill>
                  <a:srgbClr val="4D4D4D"/>
                </a:solidFill>
                <a:latin typeface="Microsoft Sans Serif"/>
                <a:cs typeface="Microsoft Sans Serif"/>
              </a:rPr>
              <a:t>antikor </a:t>
            </a:r>
            <a:r>
              <a:rPr sz="1500" b="1" spc="5" dirty="0">
                <a:solidFill>
                  <a:srgbClr val="4D4D4D"/>
                </a:solidFill>
                <a:latin typeface="Microsoft Sans Serif"/>
                <a:cs typeface="Microsoft Sans Serif"/>
              </a:rPr>
              <a:t>yöntemi </a:t>
            </a:r>
            <a:r>
              <a:rPr sz="1500" b="1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ile  </a:t>
            </a:r>
            <a:r>
              <a:rPr sz="1500" b="1" dirty="0">
                <a:solidFill>
                  <a:srgbClr val="4D4D4D"/>
                </a:solidFill>
                <a:latin typeface="Microsoft Sans Serif"/>
                <a:cs typeface="Microsoft Sans Serif"/>
              </a:rPr>
              <a:t>üretilen </a:t>
            </a:r>
            <a:r>
              <a:rPr sz="1500" b="1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ilk </a:t>
            </a:r>
            <a:r>
              <a:rPr sz="1500" b="1" dirty="0">
                <a:solidFill>
                  <a:srgbClr val="4D4D4D"/>
                </a:solidFill>
                <a:latin typeface="Microsoft Sans Serif"/>
                <a:cs typeface="Microsoft Sans Serif"/>
              </a:rPr>
              <a:t>kanser ilacını FDA </a:t>
            </a:r>
            <a:r>
              <a:rPr sz="1500" b="1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olayladı.  AVASTIN®</a:t>
            </a:r>
            <a:r>
              <a:rPr sz="1500" b="1" spc="-6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b="1" dirty="0">
                <a:solidFill>
                  <a:srgbClr val="4D4D4D"/>
                </a:solidFill>
                <a:latin typeface="Microsoft Sans Serif"/>
                <a:cs typeface="Microsoft Sans Serif"/>
              </a:rPr>
              <a:t>(bevacizumab).</a:t>
            </a:r>
            <a:r>
              <a:rPr sz="1500" b="1" spc="-3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b="1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b="1" spc="7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b="1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04"/>
              </a:spcBef>
              <a:tabLst>
                <a:tab pos="1568450" algn="l"/>
              </a:tabLst>
            </a:pPr>
            <a:r>
              <a:rPr sz="1500" b="1" spc="5" dirty="0">
                <a:solidFill>
                  <a:srgbClr val="4D4D4D"/>
                </a:solidFill>
                <a:latin typeface="Microsoft Sans Serif"/>
                <a:cs typeface="Microsoft Sans Serif"/>
              </a:rPr>
              <a:t>2005 </a:t>
            </a:r>
            <a:r>
              <a:rPr sz="1500" b="1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Araştırmacılar </a:t>
            </a:r>
            <a:r>
              <a:rPr sz="1500" b="1" spc="5" dirty="0">
                <a:solidFill>
                  <a:srgbClr val="4D4D4D"/>
                </a:solidFill>
                <a:latin typeface="Microsoft Sans Serif"/>
                <a:cs typeface="Microsoft Sans Serif"/>
              </a:rPr>
              <a:t>karkas </a:t>
            </a:r>
            <a:r>
              <a:rPr sz="1500" b="1" dirty="0">
                <a:solidFill>
                  <a:srgbClr val="4D4D4D"/>
                </a:solidFill>
                <a:latin typeface="Microsoft Sans Serif"/>
                <a:cs typeface="Microsoft Sans Serif"/>
              </a:rPr>
              <a:t>hücresinden  inek</a:t>
            </a:r>
            <a:r>
              <a:rPr sz="1500" b="1" spc="-7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b="1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klonladılar.</a:t>
            </a:r>
            <a:r>
              <a:rPr sz="1500" b="1" spc="-4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 	 </a:t>
            </a:r>
            <a:endParaRPr sz="1500">
              <a:latin typeface="Microsoft Sans Serif"/>
              <a:cs typeface="Microsoft Sans Serif"/>
            </a:endParaRPr>
          </a:p>
          <a:p>
            <a:pPr marL="12700" marR="26670">
              <a:lnSpc>
                <a:spcPct val="100000"/>
              </a:lnSpc>
              <a:spcBef>
                <a:spcPts val="204"/>
              </a:spcBef>
            </a:pPr>
            <a:r>
              <a:rPr sz="1500" spc="5" dirty="0">
                <a:solidFill>
                  <a:srgbClr val="4D4D4D"/>
                </a:solidFill>
                <a:latin typeface="Microsoft Sans Serif"/>
                <a:cs typeface="Microsoft Sans Serif"/>
              </a:rPr>
              <a:t>2006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Göğüs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kanserinin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tekrarlaması  üzerine 10.000 hasta üzerinde 10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yıl  </a:t>
            </a: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sürecek genetik test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çalışmaları</a:t>
            </a:r>
            <a:r>
              <a:rPr sz="1500" spc="-11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başlatıldı. </a:t>
            </a:r>
            <a:endParaRPr sz="1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05"/>
              </a:spcBef>
              <a:tabLst>
                <a:tab pos="654050" algn="l"/>
              </a:tabLst>
            </a:pPr>
            <a:r>
              <a:rPr sz="1500" dirty="0">
                <a:solidFill>
                  <a:srgbClr val="4D4D4D"/>
                </a:solidFill>
                <a:latin typeface="Microsoft Sans Serif"/>
                <a:cs typeface="Microsoft Sans Serif"/>
              </a:rPr>
              <a:t> 	 </a:t>
            </a:r>
            <a:endParaRPr sz="15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532320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4535">
              <a:lnSpc>
                <a:spcPct val="100000"/>
              </a:lnSpc>
              <a:spcBef>
                <a:spcPts val="95"/>
              </a:spcBef>
            </a:pPr>
            <a:r>
              <a:rPr spc="-1005" dirty="0">
                <a:latin typeface="Times New Roman"/>
                <a:cs typeface="Times New Roman"/>
              </a:rPr>
              <a:t> </a:t>
            </a:r>
            <a:r>
              <a:rPr spc="-70" dirty="0"/>
              <a:t>BİYOTEKNOLOJİ-TARİHİ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69389" y="1680209"/>
            <a:ext cx="5860415" cy="3069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6265" marR="589280" algn="ctr">
              <a:lnSpc>
                <a:spcPct val="138800"/>
              </a:lnSpc>
              <a:spcBef>
                <a:spcPts val="95"/>
              </a:spcBef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GELENEKSEL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BİYOTEKNOLOJİ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DÖNEMİ  (1919-1939)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ARA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DÖNEM (1940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1972)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MODERN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BİYOTEKNOLOJİ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(1973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GÜNÜMÜZE)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7406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5843905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45" dirty="0"/>
              <a:t>MODERN</a:t>
            </a:r>
            <a:r>
              <a:rPr sz="3600" spc="-170" dirty="0"/>
              <a:t> </a:t>
            </a:r>
            <a:r>
              <a:rPr sz="3600" spc="-50" dirty="0"/>
              <a:t>BİYOTEKNOLOJİ-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125" dirty="0"/>
              <a:t>Tanım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6870" y="1650038"/>
            <a:ext cx="6259830" cy="182562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15"/>
              </a:spcBef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1982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OECD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raporundaki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tanım:</a:t>
            </a:r>
            <a:endParaRPr sz="2400">
              <a:latin typeface="Calibri"/>
              <a:cs typeface="Calibri"/>
            </a:endParaRPr>
          </a:p>
          <a:p>
            <a:pPr marL="303530" marR="5080" indent="-182880" algn="just">
              <a:lnSpc>
                <a:spcPts val="2160"/>
              </a:lnSpc>
              <a:spcBef>
                <a:spcPts val="45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Temel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Bilimlerin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mühendislik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ilkelerinin, ham 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maddelerin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biyolojik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araçlar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yardımıyla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ürünlere  dönüştürüldüğü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süreçlere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uygulandığı bir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teknoloji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260"/>
              </a:spcBef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1989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Avrupa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Birliği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Federasyonu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tanımı: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17954" y="3747261"/>
            <a:ext cx="55067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2340" algn="l"/>
                <a:tab pos="2339975" algn="l"/>
                <a:tab pos="3856354" algn="l"/>
                <a:tab pos="4989195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hizm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sek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örün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ulanmas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ı	amacıyla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ğ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35073" y="3472941"/>
            <a:ext cx="614616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82880" algn="r">
              <a:lnSpc>
                <a:spcPts val="2280"/>
              </a:lnSpc>
              <a:spcBef>
                <a:spcPts val="105"/>
              </a:spcBef>
              <a:buClr>
                <a:srgbClr val="E38312"/>
              </a:buClr>
              <a:buFont typeface="Arial"/>
              <a:buChar char="◦"/>
              <a:tabLst>
                <a:tab pos="182880" algn="l"/>
                <a:tab pos="1517650" algn="l"/>
                <a:tab pos="2267585" algn="l"/>
                <a:tab pos="2900045" algn="l"/>
                <a:tab pos="3923029" algn="l"/>
                <a:tab pos="5340350" algn="l"/>
                <a:tab pos="588645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rg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anizma,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ü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	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bu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nlar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ı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	kısıml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ı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nın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	mal	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ts val="2280"/>
              </a:lnSpc>
            </a:pP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6870" y="3884619"/>
            <a:ext cx="4259580" cy="998219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118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mühendislik bilimlerinin</a:t>
            </a:r>
            <a:r>
              <a:rPr sz="20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entegrasyonu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1992 Biyoçeşitlilik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Sözleşmesi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5073" y="4879975"/>
            <a:ext cx="42887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  <a:tab pos="1067435" algn="l"/>
                <a:tab pos="2383790" algn="l"/>
                <a:tab pos="3513454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Ö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z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ü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	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k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ullan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ı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	amacıy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ür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ü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nler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7665" y="4879975"/>
            <a:ext cx="166623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675" algn="l"/>
              </a:tabLst>
            </a:pP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veya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prosesler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7954" y="5153990"/>
            <a:ext cx="5969635" cy="115443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45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meydana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getirmek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veya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var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olanı değişime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uğratmak 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üzere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biyolojik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sistemlerin, canlı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organizmaların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veya 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bunların türevlerinin kullanıldığı her türlü teknolojik  uygulama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282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6630034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50" dirty="0"/>
              <a:t>BİYOTEKNOLOJİ-Disiplinlerarası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35" dirty="0"/>
              <a:t>bir </a:t>
            </a:r>
            <a:r>
              <a:rPr sz="3600" spc="-40" dirty="0"/>
              <a:t>bilim</a:t>
            </a:r>
            <a:r>
              <a:rPr sz="3600" spc="-220" dirty="0"/>
              <a:t> </a:t>
            </a:r>
            <a:r>
              <a:rPr sz="3600" spc="-40" dirty="0"/>
              <a:t>dalı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8670" y="2404719"/>
            <a:ext cx="1986280" cy="2287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10310">
              <a:lnSpc>
                <a:spcPct val="148500"/>
              </a:lnSpc>
              <a:spcBef>
                <a:spcPts val="100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Bi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oloji 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Kimya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3560"/>
              </a:lnSpc>
              <a:spcBef>
                <a:spcPts val="30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Gıda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mühendisliği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Çevre</a:t>
            </a:r>
            <a:r>
              <a:rPr sz="20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mühendisliği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Doku</a:t>
            </a:r>
            <a:r>
              <a:rPr sz="20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mühendisliği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70551" y="1916112"/>
            <a:ext cx="3744849" cy="4311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66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065" y="830326"/>
            <a:ext cx="5191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u="none" spc="-50" dirty="0">
                <a:solidFill>
                  <a:srgbClr val="404040"/>
                </a:solidFill>
              </a:rPr>
              <a:t>Biyoteknoloji</a:t>
            </a:r>
            <a:r>
              <a:rPr sz="4800" u="none" spc="-135" dirty="0">
                <a:solidFill>
                  <a:srgbClr val="404040"/>
                </a:solidFill>
              </a:rPr>
              <a:t> </a:t>
            </a:r>
            <a:r>
              <a:rPr sz="4800" u="none" spc="-50" dirty="0">
                <a:solidFill>
                  <a:srgbClr val="404040"/>
                </a:solidFill>
              </a:rPr>
              <a:t>nedir?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547216" y="1842287"/>
            <a:ext cx="8273255" cy="4327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8430">
              <a:lnSpc>
                <a:spcPct val="143100"/>
              </a:lnSpc>
              <a:spcBef>
                <a:spcPts val="100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Biyoloji ve teknolojinin birlikte kullanımı  Biyolojik sistemlerin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kullanımı</a:t>
            </a:r>
            <a:endParaRPr sz="20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65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Mikroorganizmalar</a:t>
            </a:r>
            <a:endParaRPr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11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Bitki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hücre </a:t>
            </a: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dokuları</a:t>
            </a:r>
            <a:endParaRPr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1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Hayvan hücre </a:t>
            </a: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dokuları</a:t>
            </a:r>
            <a:endParaRPr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10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Enzimler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proteinler</a:t>
            </a:r>
            <a:endParaRPr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110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Genetik materyal</a:t>
            </a:r>
            <a:endParaRPr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Büyük çaplı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üretim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Ticari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getiri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/İnsan sağlığı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faydasına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yönelik ürün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eldesi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44053" y="5567578"/>
            <a:ext cx="1543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orbel"/>
                <a:cs typeface="Corbel"/>
              </a:rPr>
              <a:t>20</a:t>
            </a:r>
            <a:endParaRPr sz="1000"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611191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5734050" cy="104140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 indent="-635">
              <a:lnSpc>
                <a:spcPts val="3670"/>
              </a:lnSpc>
              <a:spcBef>
                <a:spcPts val="765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55" dirty="0"/>
              <a:t>BİYOTEK</a:t>
            </a:r>
            <a:r>
              <a:rPr sz="3600" spc="-45" dirty="0"/>
              <a:t>N</a:t>
            </a:r>
            <a:r>
              <a:rPr sz="3600" spc="-55" dirty="0"/>
              <a:t>O</a:t>
            </a:r>
            <a:r>
              <a:rPr sz="3600" spc="-50" dirty="0"/>
              <a:t>L</a:t>
            </a:r>
            <a:r>
              <a:rPr sz="3600" spc="-55" dirty="0"/>
              <a:t>OJİ</a:t>
            </a:r>
            <a:r>
              <a:rPr sz="3600" spc="-50" dirty="0"/>
              <a:t>-</a:t>
            </a:r>
            <a:r>
              <a:rPr sz="3600" spc="-55" dirty="0"/>
              <a:t>G</a:t>
            </a:r>
            <a:r>
              <a:rPr sz="3600" spc="-50" dirty="0"/>
              <a:t>e</a:t>
            </a:r>
            <a:r>
              <a:rPr sz="3600" spc="-45" dirty="0"/>
              <a:t>l</a:t>
            </a:r>
            <a:r>
              <a:rPr sz="3600" spc="-50" dirty="0"/>
              <a:t>e</a:t>
            </a:r>
            <a:r>
              <a:rPr sz="3600" spc="-55" dirty="0"/>
              <a:t>c</a:t>
            </a:r>
            <a:r>
              <a:rPr sz="3600" spc="-50" dirty="0"/>
              <a:t>eğ</a:t>
            </a:r>
            <a:r>
              <a:rPr sz="3600" spc="-55" dirty="0"/>
              <a:t>i</a:t>
            </a:r>
            <a:r>
              <a:rPr sz="3600" dirty="0"/>
              <a:t>n </a:t>
            </a:r>
            <a:r>
              <a:rPr sz="3600" u="none" dirty="0"/>
              <a:t> </a:t>
            </a:r>
            <a:r>
              <a:rPr sz="3600" spc="-50" dirty="0"/>
              <a:t>teknolojisi?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561" y="1722071"/>
            <a:ext cx="7937064" cy="4208203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Birleşmiş Milletler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Nüfus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Fonu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verilerine</a:t>
            </a:r>
            <a:r>
              <a:rPr sz="28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göre:</a:t>
            </a:r>
            <a:endParaRPr sz="28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3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Bugüne dek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yaklaşık 110 milyar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insan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doğmuştur</a:t>
            </a:r>
            <a:endParaRPr sz="20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1802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 1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milyar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olan insan nüfusu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2010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 6.9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milyara</a:t>
            </a:r>
            <a:r>
              <a:rPr sz="20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ulaşmıştır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Birleşmiş Milletler tahmini</a:t>
            </a:r>
            <a:r>
              <a:rPr sz="28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(2005):</a:t>
            </a:r>
            <a:endParaRPr sz="28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2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2020’de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7.75</a:t>
            </a:r>
            <a:r>
              <a:rPr sz="20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milyar</a:t>
            </a:r>
            <a:endParaRPr sz="20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2100’de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11.21</a:t>
            </a:r>
            <a:r>
              <a:rPr sz="20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milyar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600"/>
              </a:spcBef>
              <a:tabLst>
                <a:tab pos="802005" algn="l"/>
                <a:tab pos="2309495" algn="l"/>
                <a:tab pos="3519804" algn="l"/>
                <a:tab pos="4899025" algn="l"/>
                <a:tab pos="5853430" algn="l"/>
              </a:tabLst>
            </a:pP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Dü</a:t>
            </a:r>
            <a:r>
              <a:rPr sz="2800" spc="-5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800" spc="-3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a	</a:t>
            </a:r>
            <a:r>
              <a:rPr sz="2800" spc="-40" dirty="0">
                <a:solidFill>
                  <a:srgbClr val="404040"/>
                </a:solidFill>
                <a:latin typeface="Calibri"/>
                <a:cs typeface="Calibri"/>
              </a:rPr>
              <a:t>ka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nakla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ının	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«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er</a:t>
            </a:r>
            <a:r>
              <a:rPr sz="2800" spc="-70" dirty="0">
                <a:solidFill>
                  <a:srgbClr val="404040"/>
                </a:solidFill>
                <a:latin typeface="Calibri"/>
                <a:cs typeface="Calibri"/>
              </a:rPr>
              <a:t>k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»	</a:t>
            </a: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800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tm</a:t>
            </a: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ey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ecek	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k</a:t>
            </a:r>
            <a:r>
              <a:rPr sz="2800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800" spc="-4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800" spc="-3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a	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ğ</a:t>
            </a: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u 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hızla</a:t>
            </a:r>
            <a:r>
              <a:rPr sz="2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ilerlemekte</a:t>
            </a:r>
            <a:endParaRPr sz="28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1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Biyoteknoloji</a:t>
            </a:r>
            <a:endParaRPr sz="20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Nanoteknoloji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6507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5911850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45" dirty="0"/>
              <a:t>RENKLERLE</a:t>
            </a:r>
            <a:r>
              <a:rPr sz="3600" spc="-165" dirty="0"/>
              <a:t> </a:t>
            </a:r>
            <a:r>
              <a:rPr sz="3600" spc="-50" dirty="0"/>
              <a:t>BELİRLENMİŞ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50" dirty="0"/>
              <a:t>BİYOTEKNOLOJİ</a:t>
            </a:r>
            <a:r>
              <a:rPr sz="3600" spc="-204" dirty="0"/>
              <a:t> </a:t>
            </a:r>
            <a:r>
              <a:rPr sz="3600" spc="-45" dirty="0"/>
              <a:t>SAHALARI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3195" y="1683867"/>
            <a:ext cx="4510405" cy="454850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Kırmızı: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Sağlık</a:t>
            </a:r>
            <a:endParaRPr sz="2000">
              <a:latin typeface="Calibri"/>
              <a:cs typeface="Calibri"/>
            </a:endParaRPr>
          </a:p>
          <a:p>
            <a:pPr marL="12700" marR="2425700">
              <a:lnSpc>
                <a:spcPct val="148000"/>
              </a:lnSpc>
              <a:spcBef>
                <a:spcPts val="15"/>
              </a:spcBef>
            </a:pP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Yeşil: 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Tarım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çevre  Mavi: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deniz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Sarı: Gıda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beslenme</a:t>
            </a:r>
            <a:endParaRPr sz="2000">
              <a:latin typeface="Calibri"/>
              <a:cs typeface="Calibri"/>
            </a:endParaRPr>
          </a:p>
          <a:p>
            <a:pPr marL="12700" marR="667385">
              <a:lnSpc>
                <a:spcPct val="148400"/>
              </a:lnSpc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Beyaz: Genlere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dayalı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biyoendüstriler 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Kahve: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Sulama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çölleşme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Karanlık/Koyu: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Biyo-terör,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biyo-suç 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Mor: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Patent,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fikri mülkiyet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hakları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Altın: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Biyoinformatik,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nanoteknoloji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Gri: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Fermantasyon ve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biyoproses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teknolojisi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5297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5334635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u="heavy" spc="-9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KIRMIZI</a:t>
            </a:r>
            <a:r>
              <a:rPr sz="3600" u="heavy" spc="-1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BİYOTEKNOLOJİ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u="heavy" spc="-9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(Sağlık </a:t>
            </a:r>
            <a:r>
              <a:rPr sz="3600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ve </a:t>
            </a:r>
            <a:r>
              <a:rPr sz="3600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ilaç</a:t>
            </a:r>
            <a:r>
              <a:rPr sz="3600" u="heavy" spc="-3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sektörü)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561" y="1982555"/>
            <a:ext cx="8078160" cy="359072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spc="-35" dirty="0">
                <a:solidFill>
                  <a:srgbClr val="FF0000"/>
                </a:solidFill>
                <a:latin typeface="Calibri"/>
                <a:cs typeface="Calibri"/>
              </a:rPr>
              <a:t>Tanı:</a:t>
            </a:r>
            <a:endParaRPr sz="2000" dirty="0">
              <a:latin typeface="Calibri"/>
              <a:cs typeface="Calibri"/>
            </a:endParaRPr>
          </a:p>
          <a:p>
            <a:pPr marL="303530" marR="5715" indent="-182880" algn="just">
              <a:lnSpc>
                <a:spcPts val="1730"/>
              </a:lnSpc>
              <a:spcBef>
                <a:spcPts val="44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Biyoteknolojik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yöntemlerin kullanılması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insan gen haritasının  çıkarılması, hastalıkların daha kısa sürede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ve daha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büyük kesinlikle  saptanması</a:t>
            </a:r>
            <a:endParaRPr sz="1600" dirty="0">
              <a:latin typeface="Calibri"/>
              <a:cs typeface="Calibri"/>
            </a:endParaRPr>
          </a:p>
          <a:p>
            <a:pPr marL="303530" indent="-183515" algn="just">
              <a:lnSpc>
                <a:spcPct val="100000"/>
              </a:lnSpc>
              <a:spcBef>
                <a:spcPts val="38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Hamilelik testleri, HIV testi,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kolesterol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testi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vb. Daha çabuk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kesin</a:t>
            </a:r>
            <a:r>
              <a:rPr sz="16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teşhis</a:t>
            </a:r>
            <a:endParaRPr sz="1600" dirty="0">
              <a:latin typeface="Calibri"/>
              <a:cs typeface="Calibri"/>
            </a:endParaRPr>
          </a:p>
          <a:p>
            <a:pPr marL="303530" indent="-183515" algn="just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Doğum öncesi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bebeğin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hastalık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geni taşıyıp taşımadığının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belirlenmesi</a:t>
            </a:r>
            <a:endParaRPr sz="1600" dirty="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  <a:spcBef>
                <a:spcPts val="1340"/>
              </a:spcBef>
            </a:pP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İlaç:</a:t>
            </a:r>
            <a:endParaRPr sz="20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2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30 bin civarında hastalığın 10 binine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etkili tedavi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sunulabilmektedir.</a:t>
            </a:r>
            <a:endParaRPr sz="1600" dirty="0">
              <a:latin typeface="Calibri"/>
              <a:cs typeface="Calibri"/>
            </a:endParaRPr>
          </a:p>
          <a:p>
            <a:pPr marL="303530" indent="-183515">
              <a:lnSpc>
                <a:spcPts val="1825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Biyoteknolojik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ilaç: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üretim süreci, mikroorganizmaların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ya</a:t>
            </a:r>
            <a:r>
              <a:rPr sz="16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da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canlıların</a:t>
            </a:r>
            <a:endParaRPr sz="1600" dirty="0">
              <a:latin typeface="Calibri"/>
              <a:cs typeface="Calibri"/>
            </a:endParaRPr>
          </a:p>
          <a:p>
            <a:pPr marL="303530">
              <a:lnSpc>
                <a:spcPts val="1825"/>
              </a:lnSpc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ürettiği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enzim gibi maddeleri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kapsayan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ilaçlardır.</a:t>
            </a:r>
            <a:endParaRPr sz="16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2000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yılında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tedavilerdeki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genel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payı %5, 2005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ise %15</a:t>
            </a:r>
            <a:r>
              <a:rPr sz="160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404040"/>
                </a:solidFill>
                <a:latin typeface="Calibri"/>
                <a:cs typeface="Calibri"/>
              </a:rPr>
              <a:t>tir.</a:t>
            </a:r>
            <a:endParaRPr sz="1600" dirty="0">
              <a:latin typeface="Calibri"/>
              <a:cs typeface="Calibri"/>
            </a:endParaRPr>
          </a:p>
          <a:p>
            <a:pPr marL="303530" marR="5080" indent="-182880">
              <a:lnSpc>
                <a:spcPts val="1730"/>
              </a:lnSpc>
              <a:spcBef>
                <a:spcPts val="62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İlaç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patentleri;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2015 yılında ABD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başvuruların %8.5 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biyoteknolojik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ilaç 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ile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ilişkilidir.</a:t>
            </a:r>
            <a:endParaRPr sz="1600" dirty="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38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2015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yılında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biyoteknolojik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ilaçların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reçeteli ilaçlardaki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oranı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%17</a:t>
            </a:r>
            <a:r>
              <a:rPr sz="160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404040"/>
                </a:solidFill>
                <a:latin typeface="Calibri"/>
                <a:cs typeface="Calibri"/>
              </a:rPr>
              <a:t>dir.</a:t>
            </a:r>
            <a:endParaRPr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0005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90" y="1809750"/>
            <a:ext cx="7295515" cy="100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0000"/>
                </a:solidFill>
                <a:latin typeface="Calibri"/>
                <a:cs typeface="Calibri"/>
              </a:rPr>
              <a:t>Aşı:</a:t>
            </a:r>
            <a:endParaRPr sz="1500">
              <a:latin typeface="Calibri"/>
              <a:cs typeface="Calibri"/>
            </a:endParaRPr>
          </a:p>
          <a:p>
            <a:pPr marL="290830" indent="-183515">
              <a:lnSpc>
                <a:spcPct val="100000"/>
              </a:lnSpc>
              <a:spcBef>
                <a:spcPts val="5"/>
              </a:spcBef>
              <a:buClr>
                <a:srgbClr val="E38312"/>
              </a:buClr>
              <a:buFont typeface="Arial"/>
              <a:buChar char="◦"/>
              <a:tabLst>
                <a:tab pos="290830" algn="l"/>
                <a:tab pos="291465" algn="l"/>
              </a:tabLst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Biyoteknolojik</a:t>
            </a:r>
            <a:r>
              <a:rPr sz="11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aşılar</a:t>
            </a:r>
            <a:endParaRPr sz="1100">
              <a:latin typeface="Calibri"/>
              <a:cs typeface="Calibri"/>
            </a:endParaRPr>
          </a:p>
          <a:p>
            <a:pPr marL="290830" indent="-183515">
              <a:lnSpc>
                <a:spcPct val="100000"/>
              </a:lnSpc>
              <a:spcBef>
                <a:spcPts val="200"/>
              </a:spcBef>
              <a:buClr>
                <a:srgbClr val="E38312"/>
              </a:buClr>
              <a:buFont typeface="Arial"/>
              <a:buChar char="◦"/>
              <a:tabLst>
                <a:tab pos="290830" algn="l"/>
                <a:tab pos="291465" algn="l"/>
              </a:tabLst>
            </a:pP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Hepatit</a:t>
            </a:r>
            <a:r>
              <a:rPr sz="11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B</a:t>
            </a:r>
            <a:r>
              <a:rPr sz="11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aşısı</a:t>
            </a:r>
            <a:r>
              <a:rPr sz="1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HBsAg</a:t>
            </a:r>
            <a:r>
              <a:rPr sz="1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içerir, 1986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da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biyokimyasal</a:t>
            </a:r>
            <a:r>
              <a:rPr sz="11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yolla</a:t>
            </a:r>
            <a:r>
              <a:rPr sz="11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saflaştırılmış</a:t>
            </a:r>
            <a:r>
              <a:rPr sz="11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aşı</a:t>
            </a:r>
            <a:r>
              <a:rPr sz="11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olarak</a:t>
            </a:r>
            <a:r>
              <a:rPr sz="11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üretilmiştir</a:t>
            </a:r>
            <a:r>
              <a:rPr sz="11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(Amerikan</a:t>
            </a:r>
            <a:r>
              <a:rPr sz="11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Gıda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 ve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İlaç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Dairesi)</a:t>
            </a:r>
            <a:endParaRPr sz="1100">
              <a:latin typeface="Calibri"/>
              <a:cs typeface="Calibri"/>
            </a:endParaRPr>
          </a:p>
          <a:p>
            <a:pPr marL="290830" indent="-183515">
              <a:lnSpc>
                <a:spcPct val="100000"/>
              </a:lnSpc>
              <a:spcBef>
                <a:spcPts val="204"/>
              </a:spcBef>
              <a:buClr>
                <a:srgbClr val="E38312"/>
              </a:buClr>
              <a:buFont typeface="Arial"/>
              <a:buChar char="◦"/>
              <a:tabLst>
                <a:tab pos="290830" algn="l"/>
                <a:tab pos="291465" algn="l"/>
              </a:tabLst>
            </a:pP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1992de DNA aşıları, antijen genleri içeren</a:t>
            </a:r>
            <a:r>
              <a:rPr sz="11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aşılar.</a:t>
            </a:r>
            <a:endParaRPr sz="1100">
              <a:latin typeface="Calibri"/>
              <a:cs typeface="Calibri"/>
            </a:endParaRPr>
          </a:p>
          <a:p>
            <a:pPr marL="290830" indent="-183515">
              <a:lnSpc>
                <a:spcPct val="100000"/>
              </a:lnSpc>
              <a:spcBef>
                <a:spcPts val="204"/>
              </a:spcBef>
              <a:buClr>
                <a:srgbClr val="E38312"/>
              </a:buClr>
              <a:buFont typeface="Arial"/>
              <a:buChar char="◦"/>
              <a:tabLst>
                <a:tab pos="290830" algn="l"/>
                <a:tab pos="291465" algn="l"/>
              </a:tabLst>
            </a:pP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1997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ebola, 1999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da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kolera için rekombinant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aşılar</a:t>
            </a:r>
            <a:r>
              <a:rPr sz="1100" spc="-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üretildi.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1064" y="536905"/>
            <a:ext cx="5942965" cy="1153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440"/>
              </a:lnSpc>
              <a:spcBef>
                <a:spcPts val="95"/>
              </a:spcBef>
            </a:pPr>
            <a:r>
              <a:rPr u="heavy" spc="-10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KIRMIZI</a:t>
            </a:r>
            <a:r>
              <a:rPr u="heavy" spc="-1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BİYOTEKNOLOJİ</a:t>
            </a:r>
          </a:p>
          <a:p>
            <a:pPr marL="12700">
              <a:lnSpc>
                <a:spcPts val="4440"/>
              </a:lnSpc>
            </a:pPr>
            <a:r>
              <a:rPr u="heavy" spc="-10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(Sağlık </a:t>
            </a:r>
            <a:r>
              <a:rPr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ve </a:t>
            </a:r>
            <a:r>
              <a:rPr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ilaç</a:t>
            </a:r>
            <a:r>
              <a:rPr u="heavy" spc="-2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sektörü)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1090" y="2902711"/>
            <a:ext cx="7480300" cy="2905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15"/>
              </a:lnSpc>
              <a:spcBef>
                <a:spcPts val="95"/>
              </a:spcBef>
            </a:pPr>
            <a:r>
              <a:rPr sz="1900" spc="-20" dirty="0">
                <a:solidFill>
                  <a:srgbClr val="FF0000"/>
                </a:solidFill>
                <a:latin typeface="Calibri"/>
                <a:cs typeface="Calibri"/>
              </a:rPr>
              <a:t>Kök </a:t>
            </a:r>
            <a:r>
              <a:rPr sz="1900" spc="-10" dirty="0">
                <a:solidFill>
                  <a:srgbClr val="FF0000"/>
                </a:solidFill>
                <a:latin typeface="Calibri"/>
                <a:cs typeface="Calibri"/>
              </a:rPr>
              <a:t>hücre </a:t>
            </a:r>
            <a:r>
              <a:rPr sz="1900" spc="-20" dirty="0">
                <a:solidFill>
                  <a:srgbClr val="FF0000"/>
                </a:solidFill>
                <a:latin typeface="Calibri"/>
                <a:cs typeface="Calibri"/>
              </a:rPr>
              <a:t>ve </a:t>
            </a:r>
            <a:r>
              <a:rPr sz="1900" spc="-10" dirty="0">
                <a:solidFill>
                  <a:srgbClr val="FF0000"/>
                </a:solidFill>
                <a:latin typeface="Calibri"/>
                <a:cs typeface="Calibri"/>
              </a:rPr>
              <a:t>gen</a:t>
            </a:r>
            <a:r>
              <a:rPr sz="19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FF0000"/>
                </a:solidFill>
                <a:latin typeface="Calibri"/>
                <a:cs typeface="Calibri"/>
              </a:rPr>
              <a:t>tedavisi</a:t>
            </a:r>
            <a:endParaRPr sz="1900">
              <a:latin typeface="Calibri"/>
              <a:cs typeface="Calibri"/>
            </a:endParaRPr>
          </a:p>
          <a:p>
            <a:pPr marL="303530" indent="-183515">
              <a:lnSpc>
                <a:spcPts val="1735"/>
              </a:lnSpc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Farklılaşma potansiyeline sahip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,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yaşam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kaynağı</a:t>
            </a:r>
            <a:r>
              <a:rPr sz="15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hücrelerdir.</a:t>
            </a:r>
            <a:endParaRPr sz="1500">
              <a:latin typeface="Calibri"/>
              <a:cs typeface="Calibri"/>
            </a:endParaRPr>
          </a:p>
          <a:p>
            <a:pPr marL="303530" marR="5080" indent="-183515">
              <a:lnSpc>
                <a:spcPct val="70000"/>
              </a:lnSpc>
              <a:spcBef>
                <a:spcPts val="6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Totipotent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her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yönde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farklılaşma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yeteneği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olan döllenmeden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sonraki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ilk 5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günde oluşan  hücreler</a:t>
            </a:r>
            <a:endParaRPr sz="1500">
              <a:latin typeface="Calibri"/>
              <a:cs typeface="Calibri"/>
            </a:endParaRPr>
          </a:p>
          <a:p>
            <a:pPr marL="303530" indent="-183515">
              <a:lnSpc>
                <a:spcPts val="1530"/>
              </a:lnSpc>
              <a:spcBef>
                <a:spcPts val="6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  <a:tab pos="1338580" algn="l"/>
                <a:tab pos="1765300" algn="l"/>
                <a:tab pos="2357120" algn="l"/>
                <a:tab pos="3356610" algn="l"/>
                <a:tab pos="4181475" algn="l"/>
                <a:tab pos="4725670" algn="l"/>
                <a:tab pos="5324475" algn="l"/>
                <a:tab pos="6172200" algn="l"/>
                <a:tab pos="6726555" algn="l"/>
              </a:tabLst>
            </a:pP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Pluripotent	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çok	yönlü	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farklılaşma	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yeteneği	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olan,	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belirli	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şartlarda	diğer	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hücrelere</a:t>
            </a:r>
            <a:endParaRPr sz="1500">
              <a:latin typeface="Calibri"/>
              <a:cs typeface="Calibri"/>
            </a:endParaRPr>
          </a:p>
          <a:p>
            <a:pPr marL="303530">
              <a:lnSpc>
                <a:spcPts val="1530"/>
              </a:lnSpc>
            </a:pP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dönüşebilirler</a:t>
            </a:r>
            <a:endParaRPr sz="1500">
              <a:latin typeface="Calibri"/>
              <a:cs typeface="Calibri"/>
            </a:endParaRPr>
          </a:p>
          <a:p>
            <a:pPr marL="303530" marR="5080" indent="-183515">
              <a:lnSpc>
                <a:spcPct val="70000"/>
              </a:lnSpc>
              <a:spcBef>
                <a:spcPts val="6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Erişkin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kök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hücreler: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kemik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iliği,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göbek </a:t>
            </a:r>
            <a:r>
              <a:rPr sz="1500" spc="-15" dirty="0">
                <a:solidFill>
                  <a:srgbClr val="404040"/>
                </a:solidFill>
                <a:latin typeface="Calibri"/>
                <a:cs typeface="Calibri"/>
              </a:rPr>
              <a:t>kordonu,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göz, </a:t>
            </a:r>
            <a:r>
              <a:rPr sz="1500" spc="-25" dirty="0">
                <a:solidFill>
                  <a:srgbClr val="404040"/>
                </a:solidFill>
                <a:latin typeface="Calibri"/>
                <a:cs typeface="Calibri"/>
              </a:rPr>
              <a:t>sinir,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karaciğer,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deri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gibi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dokularda 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bulunur</a:t>
            </a:r>
            <a:endParaRPr sz="1500">
              <a:latin typeface="Calibri"/>
              <a:cs typeface="Calibri"/>
            </a:endParaRPr>
          </a:p>
          <a:p>
            <a:pPr marL="303530" marR="5715" indent="-183515">
              <a:lnSpc>
                <a:spcPct val="70000"/>
              </a:lnSpc>
              <a:spcBef>
                <a:spcPts val="6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Son 20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yılda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kök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hücre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nakli, ile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Akdeniz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anemisi, lösemi,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lenfoma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gibi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hastalıkların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bazı 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kanser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türlerinin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tedavileri</a:t>
            </a:r>
            <a:r>
              <a:rPr sz="15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yapılmaktadır</a:t>
            </a:r>
            <a:endParaRPr sz="1500">
              <a:latin typeface="Calibri"/>
              <a:cs typeface="Calibri"/>
            </a:endParaRPr>
          </a:p>
          <a:p>
            <a:pPr marL="303530" indent="-183515">
              <a:lnSpc>
                <a:spcPts val="1530"/>
              </a:lnSpc>
              <a:spcBef>
                <a:spcPts val="6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spc="-15" dirty="0">
                <a:solidFill>
                  <a:srgbClr val="404040"/>
                </a:solidFill>
                <a:latin typeface="Calibri"/>
                <a:cs typeface="Calibri"/>
              </a:rPr>
              <a:t>Alzhemier,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Parkinson, </a:t>
            </a:r>
            <a:r>
              <a:rPr sz="1500" spc="-15" dirty="0">
                <a:solidFill>
                  <a:srgbClr val="404040"/>
                </a:solidFill>
                <a:latin typeface="Calibri"/>
                <a:cs typeface="Calibri"/>
              </a:rPr>
              <a:t>kaza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sonrası felç, kemik,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eklem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iltihabı,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şeker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gibi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hastalıklar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kök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 hücre</a:t>
            </a:r>
            <a:endParaRPr sz="1500">
              <a:latin typeface="Calibri"/>
              <a:cs typeface="Calibri"/>
            </a:endParaRPr>
          </a:p>
          <a:p>
            <a:pPr marL="303530">
              <a:lnSpc>
                <a:spcPts val="1530"/>
              </a:lnSpc>
            </a:pP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tedavisi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ile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 iyileştirilebilecektir.</a:t>
            </a:r>
            <a:endParaRPr sz="1500">
              <a:latin typeface="Calibri"/>
              <a:cs typeface="Calibri"/>
            </a:endParaRPr>
          </a:p>
          <a:p>
            <a:pPr marL="303530" marR="7620" indent="-183515">
              <a:lnSpc>
                <a:spcPct val="70000"/>
              </a:lnSpc>
              <a:spcBef>
                <a:spcPts val="6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Gen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tedavisi/terapisi </a:t>
            </a:r>
            <a:r>
              <a:rPr sz="1500" dirty="0">
                <a:solidFill>
                  <a:srgbClr val="404040"/>
                </a:solidFill>
                <a:latin typeface="Calibri"/>
                <a:cs typeface="Calibri"/>
              </a:rPr>
              <a:t>ilaç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yerine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hastanın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genetik yapısının değiştirilmesi </a:t>
            </a:r>
            <a:r>
              <a:rPr sz="1500" spc="-15" dirty="0">
                <a:solidFill>
                  <a:srgbClr val="404040"/>
                </a:solidFill>
                <a:latin typeface="Calibri"/>
                <a:cs typeface="Calibri"/>
              </a:rPr>
              <a:t>veya </a:t>
            </a:r>
            <a:r>
              <a:rPr sz="1500" spc="-5" dirty="0">
                <a:solidFill>
                  <a:srgbClr val="404040"/>
                </a:solidFill>
                <a:latin typeface="Calibri"/>
                <a:cs typeface="Calibri"/>
              </a:rPr>
              <a:t>hücrelerine  eksik olan genin verilmesi </a:t>
            </a:r>
            <a:r>
              <a:rPr sz="1500" spc="-10" dirty="0">
                <a:solidFill>
                  <a:srgbClr val="404040"/>
                </a:solidFill>
                <a:latin typeface="Calibri"/>
                <a:cs typeface="Calibri"/>
              </a:rPr>
              <a:t>olarak</a:t>
            </a:r>
            <a:r>
              <a:rPr sz="15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Calibri"/>
                <a:cs typeface="Calibri"/>
              </a:rPr>
              <a:t>tanımlanır.</a:t>
            </a:r>
            <a:endParaRPr sz="15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6841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5334635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u="heavy" spc="-9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KIRMIZI</a:t>
            </a:r>
            <a:r>
              <a:rPr sz="3600" u="heavy" spc="-1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BİYOTEKNOLOJİ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u="heavy" spc="-9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(Sağlık </a:t>
            </a:r>
            <a:r>
              <a:rPr sz="3600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ve </a:t>
            </a:r>
            <a:r>
              <a:rPr sz="3600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ilaç</a:t>
            </a:r>
            <a:r>
              <a:rPr sz="3600" u="heavy" spc="-3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sektörü)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2642" y="1649053"/>
            <a:ext cx="6486525" cy="472059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Kök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hücre 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ve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gen</a:t>
            </a:r>
            <a:r>
              <a:rPr sz="20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tedavisi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2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Gen tedavisinin</a:t>
            </a:r>
            <a:r>
              <a:rPr sz="16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başarısı: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Hastalığın hangi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gen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ile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ilişkili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olduğunun</a:t>
            </a:r>
            <a:r>
              <a:rPr sz="16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tespiti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Aktarılacak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genin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tanımlanması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Hedef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hücrelere</a:t>
            </a:r>
            <a:r>
              <a:rPr sz="16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aktarım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Genin çalışıp çalışmadığının</a:t>
            </a:r>
            <a:r>
              <a:rPr sz="16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kontrolü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Beklenmeyen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yan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etkilerin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ölçülmesi ne</a:t>
            </a:r>
            <a:r>
              <a:rPr sz="16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bağlıdır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Somatik gen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tedavisi*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İlk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ticari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örneklerden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biri</a:t>
            </a:r>
            <a:endParaRPr sz="1600">
              <a:latin typeface="Calibri"/>
              <a:cs typeface="Calibri"/>
            </a:endParaRPr>
          </a:p>
          <a:p>
            <a:pPr marL="303530" marR="5080" indent="-182880">
              <a:lnSpc>
                <a:spcPts val="1730"/>
              </a:lnSpc>
              <a:spcBef>
                <a:spcPts val="62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İnsan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veya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domuz kanından insülin alınması ve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bunun </a:t>
            </a:r>
            <a:r>
              <a:rPr sz="1600" i="1" spc="-5" dirty="0">
                <a:solidFill>
                  <a:srgbClr val="404040"/>
                </a:solidFill>
                <a:latin typeface="Calibri"/>
                <a:cs typeface="Calibri"/>
              </a:rPr>
              <a:t>E. </a:t>
            </a:r>
            <a:r>
              <a:rPr sz="1600" i="1" spc="-10" dirty="0">
                <a:solidFill>
                  <a:srgbClr val="404040"/>
                </a:solidFill>
                <a:latin typeface="Calibri"/>
                <a:cs typeface="Calibri"/>
              </a:rPr>
              <a:t>coli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ye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aktarılarak  hormon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elde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edilmesi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38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2007-2014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yıllarında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gen tedavisi patent başvuru</a:t>
            </a:r>
            <a:r>
              <a:rPr sz="16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sayıları</a:t>
            </a:r>
            <a:endParaRPr sz="1600">
              <a:latin typeface="Calibri"/>
              <a:cs typeface="Calibri"/>
            </a:endParaRPr>
          </a:p>
          <a:p>
            <a:pPr marL="488315" lvl="1" indent="-183515">
              <a:lnSpc>
                <a:spcPct val="100000"/>
              </a:lnSpc>
              <a:spcBef>
                <a:spcPts val="484"/>
              </a:spcBef>
              <a:buClr>
                <a:srgbClr val="E38312"/>
              </a:buClr>
              <a:buFont typeface="Arial"/>
              <a:buChar char="◦"/>
              <a:tabLst>
                <a:tab pos="488315" algn="l"/>
                <a:tab pos="48895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ABD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1419</a:t>
            </a:r>
            <a:endParaRPr sz="1200">
              <a:latin typeface="Calibri"/>
              <a:cs typeface="Calibri"/>
            </a:endParaRPr>
          </a:p>
          <a:p>
            <a:pPr marL="488315" lvl="1" indent="-183515">
              <a:lnSpc>
                <a:spcPct val="100000"/>
              </a:lnSpc>
              <a:spcBef>
                <a:spcPts val="455"/>
              </a:spcBef>
              <a:buClr>
                <a:srgbClr val="E38312"/>
              </a:buClr>
              <a:buFont typeface="Arial"/>
              <a:buChar char="◦"/>
              <a:tabLst>
                <a:tab pos="488315" algn="l"/>
                <a:tab pos="48895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Avrupa</a:t>
            </a:r>
            <a:r>
              <a:rPr sz="1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675</a:t>
            </a:r>
            <a:endParaRPr sz="1200">
              <a:latin typeface="Calibri"/>
              <a:cs typeface="Calibri"/>
            </a:endParaRPr>
          </a:p>
          <a:p>
            <a:pPr marL="488315" lvl="1" indent="-183515">
              <a:lnSpc>
                <a:spcPct val="100000"/>
              </a:lnSpc>
              <a:spcBef>
                <a:spcPts val="459"/>
              </a:spcBef>
              <a:buClr>
                <a:srgbClr val="E38312"/>
              </a:buClr>
              <a:buFont typeface="Arial"/>
              <a:buChar char="◦"/>
              <a:tabLst>
                <a:tab pos="488315" algn="l"/>
                <a:tab pos="48895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Çin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459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Biyosensörler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biyoçipler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1483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5334635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u="heavy" spc="-9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KIRMIZI</a:t>
            </a:r>
            <a:r>
              <a:rPr sz="3600" u="heavy" spc="-1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BİYOTEKNOLOJİ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u="heavy" spc="-9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(Sağlık </a:t>
            </a:r>
            <a:r>
              <a:rPr sz="3600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ve </a:t>
            </a:r>
            <a:r>
              <a:rPr sz="3600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ilaç</a:t>
            </a:r>
            <a:r>
              <a:rPr sz="3600" u="heavy" spc="-3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600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sektörü)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4270" y="1793579"/>
            <a:ext cx="6487160" cy="13766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00"/>
              </a:spcBef>
            </a:pP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Biyosensörler 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ve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biyoçipler</a:t>
            </a:r>
            <a:endParaRPr sz="2000" dirty="0">
              <a:latin typeface="Calibri"/>
              <a:cs typeface="Calibri"/>
            </a:endParaRPr>
          </a:p>
          <a:p>
            <a:pPr marL="303530" marR="5080" indent="-182880" algn="just">
              <a:lnSpc>
                <a:spcPts val="1730"/>
              </a:lnSpc>
              <a:spcBef>
                <a:spcPts val="44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Biyolojik detektörler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(algılayıcılar) biyolojik materyal içeren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ve/veya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bunları  çeşitli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ortamlarda miktar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özellik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itibari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ile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tespit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ederek ölçülebilir 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sinyallere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dönüştüren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aletlerdir.</a:t>
            </a:r>
            <a:endParaRPr sz="1600" dirty="0">
              <a:latin typeface="Calibri"/>
              <a:cs typeface="Calibri"/>
            </a:endParaRPr>
          </a:p>
          <a:p>
            <a:pPr marL="303530" indent="-183515" algn="just">
              <a:lnSpc>
                <a:spcPct val="100000"/>
              </a:lnSpc>
              <a:spcBef>
                <a:spcPts val="38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Biyosensörler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üç kısımdan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meydan</a:t>
            </a:r>
            <a:r>
              <a:rPr sz="16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gelir: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6879" y="3105904"/>
            <a:ext cx="5573395" cy="975994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885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Tanıyıcı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bölüm</a:t>
            </a:r>
            <a:endParaRPr sz="1200" dirty="0">
              <a:latin typeface="Calibri"/>
              <a:cs typeface="Calibri"/>
            </a:endParaRPr>
          </a:p>
          <a:p>
            <a:pPr marL="378460" lvl="1" indent="-183515">
              <a:lnSpc>
                <a:spcPct val="100000"/>
              </a:lnSpc>
              <a:spcBef>
                <a:spcPts val="535"/>
              </a:spcBef>
              <a:buClr>
                <a:srgbClr val="E38312"/>
              </a:buClr>
              <a:buFont typeface="Arial"/>
              <a:buChar char="◦"/>
              <a:tabLst>
                <a:tab pos="377825" algn="l"/>
                <a:tab pos="378460" algn="l"/>
              </a:tabLst>
            </a:pPr>
            <a:r>
              <a:rPr sz="800" spc="-5" dirty="0">
                <a:solidFill>
                  <a:srgbClr val="404040"/>
                </a:solidFill>
                <a:latin typeface="Calibri"/>
                <a:cs typeface="Calibri"/>
              </a:rPr>
              <a:t>Enzimler, mikroorganizmalar, </a:t>
            </a:r>
            <a:r>
              <a:rPr sz="800" spc="-10" dirty="0">
                <a:solidFill>
                  <a:srgbClr val="404040"/>
                </a:solidFill>
                <a:latin typeface="Calibri"/>
                <a:cs typeface="Calibri"/>
              </a:rPr>
              <a:t>bitkisel </a:t>
            </a:r>
            <a:r>
              <a:rPr sz="800" spc="-5" dirty="0">
                <a:solidFill>
                  <a:srgbClr val="404040"/>
                </a:solidFill>
                <a:latin typeface="Calibri"/>
                <a:cs typeface="Calibri"/>
              </a:rPr>
              <a:t>ve hayvansal dokular, antikorlar, nükleik</a:t>
            </a:r>
            <a:r>
              <a:rPr sz="8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404040"/>
                </a:solidFill>
                <a:latin typeface="Calibri"/>
                <a:cs typeface="Calibri"/>
              </a:rPr>
              <a:t>asitler</a:t>
            </a:r>
            <a:endParaRPr sz="800" dirty="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425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Tanıyan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ile tanınan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arasındaki etkileşmeyi elektrik sinyaline çeviren çevirici</a:t>
            </a:r>
            <a:r>
              <a:rPr sz="1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(transduser)</a:t>
            </a:r>
            <a:endParaRPr sz="1200" dirty="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459"/>
              </a:spcBef>
              <a:buClr>
                <a:srgbClr val="E38312"/>
              </a:buClr>
              <a:buFont typeface="Arial"/>
              <a:buChar char="◦"/>
              <a:tabLst>
                <a:tab pos="194945" algn="l"/>
                <a:tab pos="19558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Elektronik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bölüm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04480" y="4105097"/>
            <a:ext cx="498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ç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şi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2475" y="4105097"/>
            <a:ext cx="6379210" cy="202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ts val="1825"/>
              </a:lnSpc>
              <a:spcBef>
                <a:spcPts val="95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  <a:tab pos="925194" algn="l"/>
                <a:tab pos="1262380" algn="l"/>
                <a:tab pos="2098675" algn="l"/>
                <a:tab pos="3291204" algn="l"/>
                <a:tab pos="3885565" algn="l"/>
                <a:tab pos="4690110" algn="l"/>
                <a:tab pos="533336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Kalıtsal	ve	biyolojik	hastalıkların,	çevre	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sağlığını	tehdit	eden</a:t>
            </a:r>
            <a:endParaRPr sz="1600" dirty="0">
              <a:latin typeface="Calibri"/>
              <a:cs typeface="Calibri"/>
            </a:endParaRPr>
          </a:p>
          <a:p>
            <a:pPr marL="195580">
              <a:lnSpc>
                <a:spcPts val="1825"/>
              </a:lnSpc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mikroorganizmaların tanısında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kullanılabilir</a:t>
            </a:r>
            <a:endParaRPr sz="1600" dirty="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Biyoçip-bir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çeşit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sensör</a:t>
            </a:r>
            <a:endParaRPr sz="1600" dirty="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Biyolojik olarak kullanılabilen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mikroişlemciler</a:t>
            </a:r>
            <a:endParaRPr sz="1600" dirty="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405"/>
              </a:spcBef>
              <a:buClr>
                <a:srgbClr val="E38312"/>
              </a:buClr>
              <a:buFont typeface="Arial"/>
              <a:buChar char="◦"/>
              <a:tabLst>
                <a:tab pos="19558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Sağlık, tarım,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çevre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sektörlerinde;</a:t>
            </a:r>
            <a:endParaRPr sz="1600" dirty="0">
              <a:latin typeface="Calibri"/>
              <a:cs typeface="Calibri"/>
            </a:endParaRPr>
          </a:p>
          <a:p>
            <a:pPr marL="379730" marR="5080" lvl="1" indent="-182880">
              <a:lnSpc>
                <a:spcPts val="1300"/>
              </a:lnSpc>
              <a:spcBef>
                <a:spcPts val="650"/>
              </a:spcBef>
              <a:buClr>
                <a:srgbClr val="E38312"/>
              </a:buClr>
              <a:buFont typeface="Arial"/>
              <a:buChar char="◦"/>
              <a:tabLst>
                <a:tab pos="379730" algn="l"/>
                <a:tab pos="380365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Çeşitli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enfeksiyonların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tespiti,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kimyasal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maddelerin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saptanması ve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tanımlanması gibi işlemlerin 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hızlı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daha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düşük maliyetli gerçekleştirilmelerini</a:t>
            </a:r>
            <a:r>
              <a:rPr sz="12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sağlar</a:t>
            </a:r>
            <a:endParaRPr sz="1200" dirty="0">
              <a:latin typeface="Calibri"/>
              <a:cs typeface="Calibri"/>
            </a:endParaRPr>
          </a:p>
          <a:p>
            <a:pPr marL="379730" lvl="1" indent="-183515">
              <a:lnSpc>
                <a:spcPct val="100000"/>
              </a:lnSpc>
              <a:spcBef>
                <a:spcPts val="430"/>
              </a:spcBef>
              <a:buClr>
                <a:srgbClr val="E38312"/>
              </a:buClr>
              <a:buFont typeface="Arial"/>
              <a:buChar char="◦"/>
              <a:tabLst>
                <a:tab pos="379730" algn="l"/>
                <a:tab pos="380365" algn="l"/>
              </a:tabLst>
            </a:pPr>
            <a:r>
              <a:rPr sz="1200" spc="-45" dirty="0">
                <a:solidFill>
                  <a:srgbClr val="404040"/>
                </a:solidFill>
                <a:latin typeface="Calibri"/>
                <a:cs typeface="Calibri"/>
              </a:rPr>
              <a:t>Ör.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S4MS çip-deri altına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yerleştirilir, 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şeker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hastalarının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glukoz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seviyesi sürekli 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kontrol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edilebilir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2995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6090285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u="heavy" spc="-90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YEŞİL</a:t>
            </a:r>
            <a:r>
              <a:rPr sz="3600" u="heavy" spc="-26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sz="3600" u="heavy" spc="-5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BİYOTEKNOLOJİ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u="heavy" spc="-90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heavy" spc="-1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(Tarım </a:t>
            </a:r>
            <a:r>
              <a:rPr sz="3600" u="heavy" spc="-2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ve </a:t>
            </a:r>
            <a:r>
              <a:rPr sz="3600" u="heavy" spc="-5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Hayvancılık</a:t>
            </a:r>
            <a:r>
              <a:rPr sz="3600" u="heavy" spc="-28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sz="3600"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Sektörü)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0969" y="1722071"/>
            <a:ext cx="6490335" cy="270256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Modern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Biyoteknolojinini en geniş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kullanım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alanı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23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Rekombinant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aşılar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409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Büyük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küçük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baş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hayvanların hastalıklardan korunmaları</a:t>
            </a:r>
            <a:endParaRPr sz="1600">
              <a:latin typeface="Calibri"/>
              <a:cs typeface="Calibri"/>
            </a:endParaRPr>
          </a:p>
          <a:p>
            <a:pPr marL="303530" marR="7620" indent="-182880" algn="just">
              <a:lnSpc>
                <a:spcPts val="1730"/>
              </a:lnSpc>
              <a:spcBef>
                <a:spcPts val="62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Daha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kaliteli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et,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süt, yün elde edilmesi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ile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Hastalığa dayanıklı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hayvanların 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geliştirilmesiyle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ilgili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genlerin</a:t>
            </a:r>
            <a:r>
              <a:rPr sz="16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saptanması</a:t>
            </a:r>
            <a:endParaRPr sz="1600">
              <a:latin typeface="Calibri"/>
              <a:cs typeface="Calibri"/>
            </a:endParaRPr>
          </a:p>
          <a:p>
            <a:pPr marL="303530" marR="5080" indent="-182880" algn="just">
              <a:lnSpc>
                <a:spcPts val="1730"/>
              </a:lnSpc>
              <a:spcBef>
                <a:spcPts val="59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Moleküler tarım (molecular farming/Bio-farming);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bitki ve hayvanların  transgenik yöntemlerle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rekombinant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protein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ve diğer tıbbi farmasötik  ürünlerin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üretilmesinde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kullanılmaları</a:t>
            </a:r>
            <a:endParaRPr sz="1600">
              <a:latin typeface="Calibri"/>
              <a:cs typeface="Calibri"/>
            </a:endParaRPr>
          </a:p>
          <a:p>
            <a:pPr marL="303530" marR="5715" indent="-182880" algn="just">
              <a:lnSpc>
                <a:spcPts val="1730"/>
              </a:lnSpc>
              <a:spcBef>
                <a:spcPts val="59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50" dirty="0">
                <a:solidFill>
                  <a:srgbClr val="404040"/>
                </a:solidFill>
                <a:latin typeface="Calibri"/>
                <a:cs typeface="Calibri"/>
              </a:rPr>
              <a:t>Ör,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transgenik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tütün; </a:t>
            </a:r>
            <a:r>
              <a:rPr sz="1600" spc="-30" dirty="0">
                <a:solidFill>
                  <a:srgbClr val="404040"/>
                </a:solidFill>
                <a:latin typeface="Calibri"/>
                <a:cs typeface="Calibri"/>
              </a:rPr>
              <a:t>kanser,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iltihaplı hastalıklar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vb.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hastalıklara karşı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tedavi 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edici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proteinler,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monoklonal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antikorlar ve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aşı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üretiminde</a:t>
            </a:r>
            <a:r>
              <a:rPr sz="160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kullanılmaktadır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746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090" y="1832610"/>
            <a:ext cx="7464425" cy="278511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48895">
              <a:lnSpc>
                <a:spcPts val="2160"/>
              </a:lnSpc>
              <a:spcBef>
                <a:spcPts val="37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Endüstriyel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ilaçlar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biyoteknolojik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yöntemlerle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bitki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hayvanlardan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elde 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edilmektedir.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40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Bitkide ilk ticari ürün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1997-transgenik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mısırdan avidin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(yumurta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proteini) 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bakteriyel beta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glukorunidaz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2000 yılında insan büyüme</a:t>
            </a:r>
            <a:r>
              <a:rPr sz="20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hormonu</a:t>
            </a:r>
            <a:endParaRPr sz="2000">
              <a:latin typeface="Calibri"/>
              <a:cs typeface="Calibri"/>
            </a:endParaRPr>
          </a:p>
          <a:p>
            <a:pPr marL="12700" marR="250825">
              <a:lnSpc>
                <a:spcPts val="2160"/>
              </a:lnSpc>
              <a:spcBef>
                <a:spcPts val="1440"/>
              </a:spcBef>
            </a:pP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Mısır,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tütün,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börülce, pirinç,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soya,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kanola,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arpa,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bezelye,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yalancı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safran  (safflower),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Arabidopsis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çeşitli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protein,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enzim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aşıların eldesinde 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kullanılmıştır.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64" y="536905"/>
            <a:ext cx="6795134" cy="1153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440"/>
              </a:lnSpc>
              <a:spcBef>
                <a:spcPts val="95"/>
              </a:spcBef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4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YEŞİL</a:t>
            </a:r>
            <a:r>
              <a:rPr u="heavy" spc="-27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5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BİYOTEKNOLOJİ</a:t>
            </a:r>
          </a:p>
          <a:p>
            <a:pPr marL="12700">
              <a:lnSpc>
                <a:spcPts val="4440"/>
              </a:lnSpc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114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(Tarım </a:t>
            </a:r>
            <a:r>
              <a:rPr u="heavy" spc="-2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ve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Hayvancılık</a:t>
            </a:r>
            <a:r>
              <a:rPr u="heavy" spc="-21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Sektörü)</a:t>
            </a:r>
          </a:p>
        </p:txBody>
      </p:sp>
    </p:spTree>
    <p:extLst>
      <p:ext uri="{BB962C8B-B14F-4D97-AF65-F5344CB8AC3E}">
        <p14:creationId xmlns:p14="http://schemas.microsoft.com/office/powerpoint/2010/main" val="2903010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4917" y="1937978"/>
            <a:ext cx="6486525" cy="369633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İneklerde süt veriminin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artırılması</a:t>
            </a:r>
            <a:endParaRPr sz="2000">
              <a:latin typeface="Calibri"/>
              <a:cs typeface="Calibri"/>
            </a:endParaRPr>
          </a:p>
          <a:p>
            <a:pPr marL="303530" marR="7620" indent="-182880">
              <a:lnSpc>
                <a:spcPts val="1730"/>
              </a:lnSpc>
              <a:spcBef>
                <a:spcPts val="445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  <a:tab pos="1122045" algn="l"/>
                <a:tab pos="2032000" algn="l"/>
                <a:tab pos="2792730" algn="l"/>
                <a:tab pos="4117340" algn="l"/>
                <a:tab pos="4813935" algn="l"/>
                <a:tab pos="570865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Bü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yü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mo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(bovin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	s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om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ot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op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po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fiz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zi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nde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gı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nı</a:t>
            </a:r>
            <a:r>
              <a:rPr sz="1600" spc="-14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, 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laktasyon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ve büyüme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için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önemli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bir</a:t>
            </a:r>
            <a:r>
              <a:rPr sz="16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endokrindir.</a:t>
            </a:r>
            <a:endParaRPr sz="16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spcBef>
                <a:spcPts val="38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i="1" spc="-5" dirty="0">
                <a:solidFill>
                  <a:srgbClr val="404040"/>
                </a:solidFill>
                <a:latin typeface="Calibri"/>
                <a:cs typeface="Calibri"/>
              </a:rPr>
              <a:t>E. </a:t>
            </a:r>
            <a:r>
              <a:rPr sz="1600" i="1" spc="-10" dirty="0">
                <a:solidFill>
                  <a:srgbClr val="404040"/>
                </a:solidFill>
                <a:latin typeface="Calibri"/>
                <a:cs typeface="Calibri"/>
              </a:rPr>
              <a:t>coli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BST hormonunun üretilmesi, 1994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FDA</a:t>
            </a:r>
            <a:r>
              <a:rPr sz="1600" spc="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onaylı</a:t>
            </a:r>
            <a:endParaRPr sz="1600">
              <a:latin typeface="Calibri"/>
              <a:cs typeface="Calibri"/>
            </a:endParaRPr>
          </a:p>
          <a:p>
            <a:pPr marL="12700" marR="6350">
              <a:lnSpc>
                <a:spcPts val="2160"/>
              </a:lnSpc>
              <a:spcBef>
                <a:spcPts val="1614"/>
              </a:spcBef>
              <a:tabLst>
                <a:tab pos="704215" algn="l"/>
                <a:tab pos="1143635" algn="l"/>
                <a:tab pos="1551940" algn="l"/>
                <a:tab pos="2493645" algn="l"/>
                <a:tab pos="3254375" algn="l"/>
                <a:tab pos="4678045" algn="l"/>
                <a:tab pos="5289550" algn="l"/>
                <a:tab pos="615315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19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	de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k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tik	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pıs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ı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ği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ş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rilmiş	gıda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ürünü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süt  pıhtılaştırma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ajanı-kimozin-geliştirilmiştir.</a:t>
            </a:r>
            <a:endParaRPr sz="2000">
              <a:latin typeface="Calibri"/>
              <a:cs typeface="Calibri"/>
            </a:endParaRPr>
          </a:p>
          <a:p>
            <a:pPr marL="303530" indent="-183515">
              <a:lnSpc>
                <a:spcPts val="1825"/>
              </a:lnSpc>
              <a:spcBef>
                <a:spcPts val="200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  <a:tab pos="991235" algn="l"/>
                <a:tab pos="1557655" algn="l"/>
                <a:tab pos="2277110" algn="l"/>
                <a:tab pos="2943860" algn="l"/>
                <a:tab pos="3620135" algn="l"/>
                <a:tab pos="4629150" algn="l"/>
                <a:tab pos="5835015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Buzağı	mide	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mayası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yerine	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peynir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yapımında	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rekombinant	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kimozin</a:t>
            </a:r>
            <a:endParaRPr sz="1600">
              <a:latin typeface="Calibri"/>
              <a:cs typeface="Calibri"/>
            </a:endParaRPr>
          </a:p>
          <a:p>
            <a:pPr marL="303530">
              <a:lnSpc>
                <a:spcPts val="1825"/>
              </a:lnSpc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kullanılmıştır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Fitaz;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hayvanlarda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fitik asidi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hidroliz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ederek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yemlerde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mineral  protein-aminoasit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nişasta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sindirimine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imkan 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verir,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ilgili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genin 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rekombinant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ifadesi sağlanmış,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fitin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fosforundan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hayvanların  faydalanması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sağlanmıştır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64" y="536905"/>
            <a:ext cx="6795134" cy="1153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440"/>
              </a:lnSpc>
              <a:spcBef>
                <a:spcPts val="95"/>
              </a:spcBef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4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YEŞİL</a:t>
            </a:r>
            <a:r>
              <a:rPr u="heavy" spc="-27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5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BİYOTEKNOLOJİ</a:t>
            </a:r>
          </a:p>
          <a:p>
            <a:pPr marL="12700">
              <a:lnSpc>
                <a:spcPts val="4440"/>
              </a:lnSpc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114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(Tarım </a:t>
            </a:r>
            <a:r>
              <a:rPr u="heavy" spc="-2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ve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Hayvancılık</a:t>
            </a:r>
            <a:r>
              <a:rPr u="heavy" spc="-21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Sektörü)</a:t>
            </a:r>
          </a:p>
        </p:txBody>
      </p:sp>
    </p:spTree>
    <p:extLst>
      <p:ext uri="{BB962C8B-B14F-4D97-AF65-F5344CB8AC3E}">
        <p14:creationId xmlns:p14="http://schemas.microsoft.com/office/powerpoint/2010/main" val="3251970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4917" y="1828266"/>
            <a:ext cx="6487160" cy="313880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60"/>
              </a:spcBef>
            </a:pP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Keratin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geni-koyunlarda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yün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kalitesinin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artırılması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000"/>
              </a:lnSpc>
              <a:spcBef>
                <a:spcPts val="1405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Nexia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adlı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biyoteknolojişirketi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Kanada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bazı örümcek 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türlerinde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bulunan genleri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keçilere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aktararak sütte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çok esnek,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dayanıklı,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hafif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ipek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telleri üretmişlerdir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(askeri,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tıbbi 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kullanım).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155"/>
              </a:spcBef>
            </a:pP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Transgenik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hayvanlar;</a:t>
            </a:r>
            <a:endParaRPr sz="2000">
              <a:latin typeface="Calibri"/>
              <a:cs typeface="Calibri"/>
            </a:endParaRPr>
          </a:p>
          <a:p>
            <a:pPr marL="303530" marR="6350" indent="-182880" algn="just">
              <a:lnSpc>
                <a:spcPct val="90000"/>
              </a:lnSpc>
              <a:spcBef>
                <a:spcPts val="434"/>
              </a:spcBef>
              <a:buClr>
                <a:srgbClr val="E38312"/>
              </a:buClr>
              <a:buFont typeface="Arial"/>
              <a:buChar char="◦"/>
              <a:tabLst>
                <a:tab pos="304165" algn="l"/>
              </a:tabLst>
            </a:pP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Yağsız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et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eldesi,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hastalıklara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dirençli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hayvan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geliştirilmesi, biyoaktif 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moleküllerin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hayvanlarda ürettirilmeleri,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organ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nakli amacıyla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transgenik  hayvanların yetiştirilmesi,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zirai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sistemde kullanılacak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böcek elde edilmesi  vb.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uygulama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alanları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söz </a:t>
            </a:r>
            <a:r>
              <a:rPr sz="1600" spc="-30" dirty="0">
                <a:solidFill>
                  <a:srgbClr val="404040"/>
                </a:solidFill>
                <a:latin typeface="Calibri"/>
                <a:cs typeface="Calibri"/>
              </a:rPr>
              <a:t>konusudur.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64" y="536905"/>
            <a:ext cx="6795134" cy="1153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440"/>
              </a:lnSpc>
              <a:spcBef>
                <a:spcPts val="95"/>
              </a:spcBef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4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YEŞİL</a:t>
            </a:r>
            <a:r>
              <a:rPr u="heavy" spc="-27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5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BİYOTEKNOLOJİ</a:t>
            </a:r>
          </a:p>
          <a:p>
            <a:pPr marL="12700">
              <a:lnSpc>
                <a:spcPts val="4440"/>
              </a:lnSpc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114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(Tarım </a:t>
            </a:r>
            <a:r>
              <a:rPr u="heavy" spc="-2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ve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Hayvancılık</a:t>
            </a:r>
            <a:r>
              <a:rPr u="heavy" spc="-21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Sektörü)</a:t>
            </a:r>
          </a:p>
        </p:txBody>
      </p:sp>
    </p:spTree>
    <p:extLst>
      <p:ext uri="{BB962C8B-B14F-4D97-AF65-F5344CB8AC3E}">
        <p14:creationId xmlns:p14="http://schemas.microsoft.com/office/powerpoint/2010/main" val="1391557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pc="-5" dirty="0"/>
              <a:t>Deniz</a:t>
            </a:r>
            <a:r>
              <a:rPr spc="-30" dirty="0"/>
              <a:t> </a:t>
            </a:r>
            <a:r>
              <a:rPr spc="-5" dirty="0"/>
              <a:t>hayvanlarında;</a:t>
            </a:r>
          </a:p>
          <a:p>
            <a:pPr marL="12700">
              <a:lnSpc>
                <a:spcPts val="2280"/>
              </a:lnSpc>
              <a:spcBef>
                <a:spcPts val="1165"/>
              </a:spcBef>
            </a:pPr>
            <a:r>
              <a:rPr spc="-5" dirty="0"/>
              <a:t>Balık çiftliklerinde, </a:t>
            </a:r>
            <a:r>
              <a:rPr spc="-10" dirty="0"/>
              <a:t>soğuğa dayanıklı, </a:t>
            </a:r>
            <a:r>
              <a:rPr dirty="0"/>
              <a:t>büyümeyi </a:t>
            </a:r>
            <a:r>
              <a:rPr spc="-5" dirty="0"/>
              <a:t>hızlandırıcı,</a:t>
            </a:r>
            <a:r>
              <a:rPr spc="85" dirty="0"/>
              <a:t> </a:t>
            </a:r>
            <a:r>
              <a:rPr spc="-10" dirty="0"/>
              <a:t>hastalıklara</a:t>
            </a:r>
          </a:p>
          <a:p>
            <a:pPr marL="12700">
              <a:lnSpc>
                <a:spcPts val="2280"/>
              </a:lnSpc>
            </a:pPr>
            <a:r>
              <a:rPr spc="-5" dirty="0"/>
              <a:t>dirençli çeşitler</a:t>
            </a:r>
            <a:r>
              <a:rPr spc="10" dirty="0"/>
              <a:t> </a:t>
            </a:r>
            <a:r>
              <a:rPr spc="-5" dirty="0"/>
              <a:t>eldesi</a:t>
            </a:r>
          </a:p>
          <a:p>
            <a:pPr>
              <a:lnSpc>
                <a:spcPct val="100000"/>
              </a:lnSpc>
            </a:pPr>
            <a:endParaRPr spc="-5" dirty="0"/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ts val="2280"/>
              </a:lnSpc>
            </a:pPr>
            <a:r>
              <a:rPr spc="-5" dirty="0"/>
              <a:t>Aquabonty firması AquaAdvantage </a:t>
            </a:r>
            <a:r>
              <a:rPr dirty="0"/>
              <a:t>adını </a:t>
            </a:r>
            <a:r>
              <a:rPr spc="-10" dirty="0"/>
              <a:t>verdikleri </a:t>
            </a:r>
            <a:r>
              <a:rPr spc="-5" dirty="0"/>
              <a:t>transgenik</a:t>
            </a:r>
            <a:r>
              <a:rPr spc="-20" dirty="0"/>
              <a:t> </a:t>
            </a:r>
            <a:r>
              <a:rPr spc="-5" dirty="0"/>
              <a:t>somonu</a:t>
            </a:r>
          </a:p>
          <a:p>
            <a:pPr marL="12700" marR="447040">
              <a:lnSpc>
                <a:spcPts val="2160"/>
              </a:lnSpc>
              <a:spcBef>
                <a:spcPts val="155"/>
              </a:spcBef>
            </a:pPr>
            <a:r>
              <a:rPr spc="-5" dirty="0"/>
              <a:t>normal sürenin </a:t>
            </a:r>
            <a:r>
              <a:rPr spc="-10" dirty="0"/>
              <a:t>yarısı kadar </a:t>
            </a:r>
            <a:r>
              <a:rPr spc="-5" dirty="0"/>
              <a:t>bir </a:t>
            </a:r>
            <a:r>
              <a:rPr spc="-10" dirty="0"/>
              <a:t>zaman </a:t>
            </a:r>
            <a:r>
              <a:rPr spc="-5" dirty="0"/>
              <a:t>diliminde normal somonun  eriştiği </a:t>
            </a:r>
            <a:r>
              <a:rPr dirty="0"/>
              <a:t>büyüklüğe </a:t>
            </a:r>
            <a:r>
              <a:rPr spc="-25" dirty="0"/>
              <a:t>ulaşmaktadır. </a:t>
            </a:r>
            <a:r>
              <a:rPr dirty="0"/>
              <a:t>Bu </a:t>
            </a:r>
            <a:r>
              <a:rPr spc="-5" dirty="0"/>
              <a:t>somonun güvenli olduğu </a:t>
            </a:r>
            <a:r>
              <a:rPr dirty="0"/>
              <a:t>2010  yılında </a:t>
            </a:r>
            <a:r>
              <a:rPr spc="-10" dirty="0"/>
              <a:t>FDA tarafından </a:t>
            </a:r>
            <a:r>
              <a:rPr spc="-5" dirty="0"/>
              <a:t>kabul</a:t>
            </a:r>
            <a:r>
              <a:rPr spc="-35" dirty="0"/>
              <a:t> </a:t>
            </a:r>
            <a:r>
              <a:rPr spc="-25" dirty="0"/>
              <a:t>edilmiştir.</a:t>
            </a:r>
          </a:p>
          <a:p>
            <a:pPr>
              <a:lnSpc>
                <a:spcPct val="100000"/>
              </a:lnSpc>
            </a:pPr>
            <a:endParaRPr spc="-25" dirty="0"/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 marR="106680">
              <a:lnSpc>
                <a:spcPts val="2160"/>
              </a:lnSpc>
            </a:pPr>
            <a:r>
              <a:rPr spc="-5" dirty="0"/>
              <a:t>İnsanlarda </a:t>
            </a:r>
            <a:r>
              <a:rPr spc="-20" dirty="0"/>
              <a:t>ortaya </a:t>
            </a:r>
            <a:r>
              <a:rPr spc="-10" dirty="0"/>
              <a:t>çıkan </a:t>
            </a:r>
            <a:r>
              <a:rPr spc="-5" dirty="0"/>
              <a:t>hastalıkların tedavisinde </a:t>
            </a:r>
            <a:r>
              <a:rPr dirty="0"/>
              <a:t>1984 </a:t>
            </a:r>
            <a:r>
              <a:rPr spc="-5" dirty="0"/>
              <a:t>oncogen </a:t>
            </a:r>
            <a:r>
              <a:rPr spc="-20" dirty="0"/>
              <a:t>fareye  aktarılmıştır, </a:t>
            </a:r>
            <a:r>
              <a:rPr spc="-5" dirty="0"/>
              <a:t>onco </a:t>
            </a:r>
            <a:r>
              <a:rPr dirty="0"/>
              <a:t>Mouse adı </a:t>
            </a:r>
            <a:r>
              <a:rPr spc="-5" dirty="0"/>
              <a:t>verilmiş </a:t>
            </a:r>
            <a:r>
              <a:rPr spc="-10" dirty="0"/>
              <a:t>FDA </a:t>
            </a:r>
            <a:r>
              <a:rPr spc="-15" dirty="0"/>
              <a:t>ve </a:t>
            </a:r>
            <a:r>
              <a:rPr dirty="0"/>
              <a:t>EPO </a:t>
            </a:r>
            <a:r>
              <a:rPr spc="-10" dirty="0"/>
              <a:t>tarafından </a:t>
            </a:r>
            <a:r>
              <a:rPr spc="-15" dirty="0"/>
              <a:t>patent  </a:t>
            </a:r>
            <a:r>
              <a:rPr spc="-25" dirty="0"/>
              <a:t>verilmiştir.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064" y="536905"/>
            <a:ext cx="6795134" cy="1153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440"/>
              </a:lnSpc>
              <a:spcBef>
                <a:spcPts val="95"/>
              </a:spcBef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4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YEŞİL</a:t>
            </a:r>
            <a:r>
              <a:rPr u="heavy" spc="-27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5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BİYOTEKNOLOJİ</a:t>
            </a:r>
          </a:p>
          <a:p>
            <a:pPr marL="12700">
              <a:lnSpc>
                <a:spcPts val="4440"/>
              </a:lnSpc>
            </a:pPr>
            <a:r>
              <a:rPr u="heavy" spc="-100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114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(Tarım </a:t>
            </a:r>
            <a:r>
              <a:rPr u="heavy" spc="-2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ve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Hayvancılık</a:t>
            </a:r>
            <a:r>
              <a:rPr u="heavy" spc="-21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Sektörü)</a:t>
            </a:r>
          </a:p>
        </p:txBody>
      </p:sp>
    </p:spTree>
    <p:extLst>
      <p:ext uri="{BB962C8B-B14F-4D97-AF65-F5344CB8AC3E}">
        <p14:creationId xmlns:p14="http://schemas.microsoft.com/office/powerpoint/2010/main" val="3289920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8152130" y="6563759"/>
            <a:ext cx="191134" cy="16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163525"/>
            <a:ext cx="5499735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95" dirty="0"/>
              <a:t>BEYAZ</a:t>
            </a:r>
            <a:r>
              <a:rPr sz="3600" spc="-155" dirty="0"/>
              <a:t> </a:t>
            </a:r>
            <a:r>
              <a:rPr sz="3600" spc="-50" dirty="0"/>
              <a:t>BİYOTEKNOLOJİ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995"/>
              </a:lnSpc>
            </a:pPr>
            <a:r>
              <a:rPr sz="3600" spc="-900" dirty="0">
                <a:latin typeface="Times New Roman"/>
                <a:cs typeface="Times New Roman"/>
              </a:rPr>
              <a:t> </a:t>
            </a:r>
            <a:r>
              <a:rPr sz="3600" spc="-50" dirty="0"/>
              <a:t>(Endüstri </a:t>
            </a:r>
            <a:r>
              <a:rPr sz="3600" spc="-25" dirty="0"/>
              <a:t>ve </a:t>
            </a:r>
            <a:r>
              <a:rPr sz="3600" spc="-40" dirty="0"/>
              <a:t>Çevre</a:t>
            </a:r>
            <a:r>
              <a:rPr sz="3600" spc="-345" dirty="0"/>
              <a:t> </a:t>
            </a:r>
            <a:r>
              <a:rPr sz="3600" spc="-45" dirty="0"/>
              <a:t>Sektörü)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5496" y="1556105"/>
            <a:ext cx="6488430" cy="456692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Çevre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kirliliğini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atıkları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azaltılması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Enerji, hammadde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su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kullanımının</a:t>
            </a:r>
            <a:r>
              <a:rPr sz="1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düşürülmesi</a:t>
            </a:r>
            <a:endParaRPr sz="1400">
              <a:latin typeface="Calibri"/>
              <a:cs typeface="Calibri"/>
            </a:endParaRPr>
          </a:p>
          <a:p>
            <a:pPr marL="12700" marR="544830">
              <a:lnSpc>
                <a:spcPct val="153600"/>
              </a:lnSpc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Gıda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ürünlerinde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fermantasyon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tekniklerinin elde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edilen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enzimlerle hızlandırılması 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Atıklardan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yeni malzemelerin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biyoyakıtların üretilmesini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sağlayan</a:t>
            </a:r>
            <a:r>
              <a:rPr sz="1400" spc="1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teknolojidir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Çevre</a:t>
            </a:r>
            <a:r>
              <a:rPr sz="20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Biyoteknolojisi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Biyolojik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temizleme-biyoremediasyon</a:t>
            </a:r>
            <a:endParaRPr sz="1400">
              <a:latin typeface="Calibri"/>
              <a:cs typeface="Calibri"/>
            </a:endParaRPr>
          </a:p>
          <a:p>
            <a:pPr marL="303530" indent="-183515">
              <a:lnSpc>
                <a:spcPct val="100000"/>
              </a:lnSpc>
              <a:buClr>
                <a:srgbClr val="E38312"/>
              </a:buClr>
              <a:buFont typeface="Arial"/>
              <a:buChar char="◦"/>
              <a:tabLst>
                <a:tab pos="303530" algn="l"/>
                <a:tab pos="304165" algn="l"/>
              </a:tabLst>
            </a:pP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Geleneksel yöntemlere kıyasla 10 kat ucuz</a:t>
            </a:r>
            <a:r>
              <a:rPr sz="1100" spc="-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maliyet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Temiz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yakıt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temini:</a:t>
            </a:r>
            <a:endParaRPr sz="1400">
              <a:latin typeface="Calibri"/>
              <a:cs typeface="Calibri"/>
            </a:endParaRPr>
          </a:p>
          <a:p>
            <a:pPr marL="303530" indent="-183515">
              <a:lnSpc>
                <a:spcPts val="1120"/>
              </a:lnSpc>
              <a:spcBef>
                <a:spcPts val="5"/>
              </a:spcBef>
              <a:buClr>
                <a:srgbClr val="E38312"/>
              </a:buClr>
              <a:buFont typeface="Arial"/>
              <a:buChar char="◦"/>
              <a:tabLst>
                <a:tab pos="303530" algn="l"/>
                <a:tab pos="304165" algn="l"/>
              </a:tabLst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Nişasta,</a:t>
            </a:r>
            <a:r>
              <a:rPr sz="110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selüloz,</a:t>
            </a:r>
            <a:r>
              <a:rPr sz="11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bitkisel</a:t>
            </a:r>
            <a:r>
              <a:rPr sz="11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yağlar,</a:t>
            </a:r>
            <a:r>
              <a:rPr sz="110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tarımsal</a:t>
            </a:r>
            <a:r>
              <a:rPr sz="11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atıklar</a:t>
            </a:r>
            <a:r>
              <a:rPr sz="1100" spc="1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404040"/>
                </a:solidFill>
                <a:latin typeface="Calibri"/>
                <a:cs typeface="Calibri"/>
              </a:rPr>
              <a:t>gibi</a:t>
            </a:r>
            <a:r>
              <a:rPr sz="11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biyokütle</a:t>
            </a:r>
            <a:r>
              <a:rPr sz="110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hammadde</a:t>
            </a:r>
            <a:r>
              <a:rPr sz="110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olarak</a:t>
            </a:r>
            <a:r>
              <a:rPr sz="11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kullanılarak</a:t>
            </a:r>
            <a:r>
              <a:rPr sz="110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ucuz</a:t>
            </a:r>
            <a:r>
              <a:rPr sz="11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11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temiz</a:t>
            </a:r>
            <a:endParaRPr sz="1100">
              <a:latin typeface="Calibri"/>
              <a:cs typeface="Calibri"/>
            </a:endParaRPr>
          </a:p>
          <a:p>
            <a:pPr marL="303530">
              <a:lnSpc>
                <a:spcPts val="1120"/>
              </a:lnSpc>
            </a:pP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yakıt</a:t>
            </a:r>
            <a:r>
              <a:rPr sz="11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üretimi</a:t>
            </a:r>
            <a:endParaRPr sz="1100">
              <a:latin typeface="Calibri"/>
              <a:cs typeface="Calibri"/>
            </a:endParaRPr>
          </a:p>
          <a:p>
            <a:pPr marL="303530" marR="5080" indent="-182880">
              <a:lnSpc>
                <a:spcPct val="70000"/>
              </a:lnSpc>
              <a:spcBef>
                <a:spcPts val="600"/>
              </a:spcBef>
              <a:buClr>
                <a:srgbClr val="E38312"/>
              </a:buClr>
              <a:buFont typeface="Arial"/>
              <a:buChar char="◦"/>
              <a:tabLst>
                <a:tab pos="303530" algn="l"/>
                <a:tab pos="304165" algn="l"/>
              </a:tabLst>
            </a:pP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1 l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ham petrol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1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milyon litre içme suyunu kirletmektedir., biyodizel yakıtlar </a:t>
            </a:r>
            <a:r>
              <a:rPr sz="1100" spc="-10" dirty="0">
                <a:solidFill>
                  <a:srgbClr val="404040"/>
                </a:solidFill>
                <a:latin typeface="Calibri"/>
                <a:cs typeface="Calibri"/>
              </a:rPr>
              <a:t>sucul 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ekosisteme toksik bir etki  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yaratmaz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Endüstriyel</a:t>
            </a:r>
            <a:r>
              <a:rPr sz="20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Biyoteknoloji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Gıda,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tekstil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deterjan</a:t>
            </a:r>
            <a:r>
              <a:rPr sz="14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sektörü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Daha 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kolay,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hızlı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ve çevreye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en az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zararla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ilgili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enzimlerin biyoteknoloji</a:t>
            </a:r>
            <a:r>
              <a:rPr sz="140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üretimleri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3166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090" y="0"/>
            <a:ext cx="5349875" cy="179514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 marR="5080" algn="just">
              <a:lnSpc>
                <a:spcPct val="85000"/>
              </a:lnSpc>
              <a:spcBef>
                <a:spcPts val="869"/>
              </a:spcBef>
            </a:pPr>
            <a:r>
              <a:rPr sz="4300" b="1" u="none" spc="-70" dirty="0">
                <a:solidFill>
                  <a:srgbClr val="404040"/>
                </a:solidFill>
                <a:latin typeface="Arial"/>
                <a:cs typeface="Arial"/>
              </a:rPr>
              <a:t>Avrupa</a:t>
            </a:r>
            <a:r>
              <a:rPr sz="4300" b="1" u="none" spc="-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4300" b="1" u="none" spc="-50" dirty="0">
                <a:solidFill>
                  <a:srgbClr val="404040"/>
                </a:solidFill>
                <a:latin typeface="Arial"/>
                <a:cs typeface="Arial"/>
              </a:rPr>
              <a:t>Biyoteknoloji  Federasyonu tanımı;  Biyoteknoloji</a:t>
            </a:r>
            <a:endParaRPr sz="4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36306" y="6505221"/>
            <a:ext cx="30861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2110"/>
              </a:lnSpc>
            </a:pPr>
            <a:fld id="{81D60167-4931-47E6-BA6A-407CBD079E47}" type="slidenum"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33</a:t>
            </a:fld>
            <a:endParaRPr sz="18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9378" y="2242921"/>
            <a:ext cx="7391400" cy="139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50100"/>
              </a:lnSpc>
              <a:spcBef>
                <a:spcPts val="95"/>
              </a:spcBef>
              <a:buClr>
                <a:srgbClr val="855540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İnsan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çevre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sağlığını olumsuz etkilemeyecek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yöntemlerle,</a:t>
            </a:r>
            <a:r>
              <a:rPr sz="2000" spc="-10" dirty="0">
                <a:solidFill>
                  <a:srgbClr val="626F52"/>
                </a:solidFill>
                <a:latin typeface="Calibri"/>
                <a:cs typeface="Calibri"/>
              </a:rPr>
              <a:t> </a:t>
            </a:r>
            <a:r>
              <a:rPr sz="2000" u="heavy" spc="-10" dirty="0">
                <a:solidFill>
                  <a:srgbClr val="626F52"/>
                </a:solidFill>
                <a:uFill>
                  <a:solidFill>
                    <a:srgbClr val="626F52"/>
                  </a:solidFill>
                </a:uFill>
                <a:latin typeface="Calibri"/>
                <a:cs typeface="Calibri"/>
              </a:rPr>
              <a:t>biyolojik  sistemler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u="heavy" spc="-10" dirty="0">
                <a:solidFill>
                  <a:srgbClr val="8E4220"/>
                </a:solidFill>
                <a:uFill>
                  <a:solidFill>
                    <a:srgbClr val="8E422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solidFill>
                  <a:srgbClr val="8E4220"/>
                </a:solidFill>
                <a:uFill>
                  <a:solidFill>
                    <a:srgbClr val="8E4220"/>
                  </a:solidFill>
                </a:uFill>
                <a:latin typeface="Calibri"/>
                <a:cs typeface="Calibri"/>
              </a:rPr>
              <a:t>bilim </a:t>
            </a:r>
            <a:r>
              <a:rPr sz="2000" u="heavy" spc="-15" dirty="0">
                <a:solidFill>
                  <a:srgbClr val="8E4220"/>
                </a:solidFill>
                <a:uFill>
                  <a:solidFill>
                    <a:srgbClr val="8E4220"/>
                  </a:solidFill>
                </a:uFill>
                <a:latin typeface="Calibri"/>
                <a:cs typeface="Calibri"/>
              </a:rPr>
              <a:t>ve </a:t>
            </a:r>
            <a:r>
              <a:rPr sz="2000" u="heavy" dirty="0">
                <a:solidFill>
                  <a:srgbClr val="8E4220"/>
                </a:solidFill>
                <a:uFill>
                  <a:solidFill>
                    <a:srgbClr val="8E4220"/>
                  </a:solidFill>
                </a:uFill>
                <a:latin typeface="Calibri"/>
                <a:cs typeface="Calibri"/>
              </a:rPr>
              <a:t>mühendislik </a:t>
            </a:r>
            <a:r>
              <a:rPr sz="2000" u="heavy" spc="-10" dirty="0">
                <a:solidFill>
                  <a:srgbClr val="8E4220"/>
                </a:solidFill>
                <a:uFill>
                  <a:solidFill>
                    <a:srgbClr val="8E4220"/>
                  </a:solidFill>
                </a:uFill>
                <a:latin typeface="Calibri"/>
                <a:cs typeface="Calibri"/>
              </a:rPr>
              <a:t>ilkeleri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ne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dayalı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olarak</a:t>
            </a:r>
            <a:r>
              <a:rPr sz="2000" u="heavy" spc="-10" dirty="0">
                <a:solidFill>
                  <a:srgbClr val="DF9778"/>
                </a:solidFill>
                <a:uFill>
                  <a:solidFill>
                    <a:srgbClr val="DF9778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solidFill>
                  <a:srgbClr val="DF9778"/>
                </a:solidFill>
                <a:uFill>
                  <a:solidFill>
                    <a:srgbClr val="DF9778"/>
                  </a:solidFill>
                </a:uFill>
                <a:latin typeface="Calibri"/>
                <a:cs typeface="Calibri"/>
              </a:rPr>
              <a:t>ürün</a:t>
            </a:r>
            <a:r>
              <a:rPr sz="2000" u="heavy" spc="135" dirty="0">
                <a:solidFill>
                  <a:srgbClr val="DF9778"/>
                </a:solidFill>
                <a:uFill>
                  <a:solidFill>
                    <a:srgbClr val="DF9778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20" dirty="0">
                <a:solidFill>
                  <a:srgbClr val="DF9778"/>
                </a:solidFill>
                <a:uFill>
                  <a:solidFill>
                    <a:srgbClr val="DF9778"/>
                  </a:solidFill>
                </a:uFill>
                <a:latin typeface="Calibri"/>
                <a:cs typeface="Calibri"/>
              </a:rPr>
              <a:t>ve</a:t>
            </a:r>
            <a:endParaRPr sz="2000">
              <a:latin typeface="Calibri"/>
              <a:cs typeface="Calibri"/>
            </a:endParaRPr>
          </a:p>
          <a:p>
            <a:pPr marL="268605">
              <a:lnSpc>
                <a:spcPct val="100000"/>
              </a:lnSpc>
              <a:spcBef>
                <a:spcPts val="1200"/>
              </a:spcBef>
            </a:pPr>
            <a:r>
              <a:rPr sz="2000" u="heavy" spc="-500" dirty="0">
                <a:solidFill>
                  <a:srgbClr val="DF9778"/>
                </a:solidFill>
                <a:uFill>
                  <a:solidFill>
                    <a:srgbClr val="DF9778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10" dirty="0">
                <a:solidFill>
                  <a:srgbClr val="DF9778"/>
                </a:solidFill>
                <a:uFill>
                  <a:solidFill>
                    <a:srgbClr val="DF9778"/>
                  </a:solidFill>
                </a:uFill>
                <a:latin typeface="Calibri"/>
                <a:cs typeface="Calibri"/>
              </a:rPr>
              <a:t>hizmet </a:t>
            </a:r>
            <a:r>
              <a:rPr sz="2000" u="heavy" spc="-5" dirty="0">
                <a:solidFill>
                  <a:srgbClr val="DF9778"/>
                </a:solidFill>
                <a:uFill>
                  <a:solidFill>
                    <a:srgbClr val="DF9778"/>
                  </a:solidFill>
                </a:uFill>
                <a:latin typeface="Calibri"/>
                <a:cs typeface="Calibri"/>
              </a:rPr>
              <a:t>üretimi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kullanılmasıdır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5416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090" y="308305"/>
            <a:ext cx="7226934" cy="137922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980"/>
              </a:spcBef>
            </a:pPr>
            <a:r>
              <a:rPr sz="4800" u="none" spc="-50" dirty="0">
                <a:solidFill>
                  <a:srgbClr val="404040"/>
                </a:solidFill>
              </a:rPr>
              <a:t>Biyoteknoloji kapsamındaki  </a:t>
            </a:r>
            <a:r>
              <a:rPr sz="4800" u="none" spc="-45" dirty="0">
                <a:solidFill>
                  <a:srgbClr val="404040"/>
                </a:solidFill>
              </a:rPr>
              <a:t>biyolojik</a:t>
            </a:r>
            <a:r>
              <a:rPr sz="4800" u="none" spc="-105" dirty="0">
                <a:solidFill>
                  <a:srgbClr val="404040"/>
                </a:solidFill>
              </a:rPr>
              <a:t> </a:t>
            </a:r>
            <a:r>
              <a:rPr sz="4800" u="none" spc="-45" dirty="0">
                <a:solidFill>
                  <a:srgbClr val="404040"/>
                </a:solidFill>
              </a:rPr>
              <a:t>sistemler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8036306" y="6505221"/>
            <a:ext cx="30861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2110"/>
              </a:lnSpc>
            </a:pPr>
            <a:fld id="{81D60167-4931-47E6-BA6A-407CBD079E47}" type="slidenum"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34</a:t>
            </a:fld>
            <a:endParaRPr sz="18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9650" y="2420874"/>
            <a:ext cx="2831465" cy="287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9710" indent="-207645">
              <a:lnSpc>
                <a:spcPct val="100000"/>
              </a:lnSpc>
              <a:spcBef>
                <a:spcPts val="105"/>
              </a:spcBef>
              <a:buClr>
                <a:srgbClr val="E38312"/>
              </a:buClr>
              <a:buFont typeface="Courier New"/>
              <a:buChar char="o"/>
              <a:tabLst>
                <a:tab pos="220345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Mikroorganizmalar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E38312"/>
              </a:buClr>
              <a:buFont typeface="Courier New"/>
              <a:buChar char="o"/>
            </a:pPr>
            <a:endParaRPr sz="2250">
              <a:latin typeface="Times New Roman"/>
              <a:cs typeface="Times New Roman"/>
            </a:endParaRPr>
          </a:p>
          <a:p>
            <a:pPr marL="219710" indent="-207645">
              <a:lnSpc>
                <a:spcPct val="100000"/>
              </a:lnSpc>
              <a:buClr>
                <a:srgbClr val="E38312"/>
              </a:buClr>
              <a:buFont typeface="Courier New"/>
              <a:buChar char="o"/>
              <a:tabLst>
                <a:tab pos="22034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Bitki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hücre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dokuları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E38312"/>
              </a:buClr>
              <a:buFont typeface="Courier New"/>
              <a:buChar char="o"/>
            </a:pPr>
            <a:endParaRPr sz="2250">
              <a:latin typeface="Times New Roman"/>
              <a:cs typeface="Times New Roman"/>
            </a:endParaRPr>
          </a:p>
          <a:p>
            <a:pPr marL="219710" indent="-207645">
              <a:lnSpc>
                <a:spcPct val="100000"/>
              </a:lnSpc>
              <a:buClr>
                <a:srgbClr val="E38312"/>
              </a:buClr>
              <a:buFont typeface="Courier New"/>
              <a:buChar char="o"/>
              <a:tabLst>
                <a:tab pos="220345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Hayvan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hücre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dokuları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E38312"/>
              </a:buClr>
              <a:buFont typeface="Courier New"/>
              <a:buChar char="o"/>
            </a:pPr>
            <a:endParaRPr sz="2250">
              <a:latin typeface="Times New Roman"/>
              <a:cs typeface="Times New Roman"/>
            </a:endParaRPr>
          </a:p>
          <a:p>
            <a:pPr marL="219710" indent="-207645">
              <a:lnSpc>
                <a:spcPct val="100000"/>
              </a:lnSpc>
              <a:buClr>
                <a:srgbClr val="E38312"/>
              </a:buClr>
              <a:buFont typeface="Courier New"/>
              <a:buChar char="o"/>
              <a:tabLst>
                <a:tab pos="220345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Enzimler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ve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proteinler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E38312"/>
              </a:buClr>
              <a:buFont typeface="Courier New"/>
              <a:buChar char="o"/>
            </a:pPr>
            <a:endParaRPr sz="2250">
              <a:latin typeface="Times New Roman"/>
              <a:cs typeface="Times New Roman"/>
            </a:endParaRPr>
          </a:p>
          <a:p>
            <a:pPr marL="219710" indent="-207645">
              <a:lnSpc>
                <a:spcPct val="100000"/>
              </a:lnSpc>
              <a:buClr>
                <a:srgbClr val="E38312"/>
              </a:buClr>
              <a:buFont typeface="Courier New"/>
              <a:buChar char="o"/>
              <a:tabLst>
                <a:tab pos="220345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Genetik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materyal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2279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65226"/>
            <a:ext cx="14300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u="none" spc="-45" dirty="0">
                <a:solidFill>
                  <a:srgbClr val="404040"/>
                </a:solidFill>
                <a:latin typeface="Arial"/>
                <a:cs typeface="Arial"/>
              </a:rPr>
              <a:t>Ür</a:t>
            </a:r>
            <a:r>
              <a:rPr sz="4800" b="1" u="none" spc="-55" dirty="0">
                <a:solidFill>
                  <a:srgbClr val="404040"/>
                </a:solidFill>
                <a:latin typeface="Arial"/>
                <a:cs typeface="Arial"/>
              </a:rPr>
              <a:t>ü</a:t>
            </a:r>
            <a:r>
              <a:rPr sz="4800" b="1" u="none" dirty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endParaRPr sz="4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xfrm>
            <a:off x="539552" y="1422146"/>
            <a:ext cx="3816424" cy="51737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25" dirty="0"/>
              <a:t>Enzimler,</a:t>
            </a:r>
            <a:r>
              <a:rPr spc="5" dirty="0"/>
              <a:t> </a:t>
            </a:r>
            <a:r>
              <a:rPr spc="-10" dirty="0"/>
              <a:t>biyopolimerler</a:t>
            </a:r>
          </a:p>
          <a:p>
            <a:pPr marL="12700">
              <a:lnSpc>
                <a:spcPts val="214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20" dirty="0"/>
              <a:t>Antibiyotikler, </a:t>
            </a:r>
            <a:r>
              <a:rPr spc="-25" dirty="0"/>
              <a:t>steroidler,</a:t>
            </a:r>
            <a:r>
              <a:rPr spc="35" dirty="0"/>
              <a:t> </a:t>
            </a:r>
            <a:r>
              <a:rPr spc="-10" dirty="0"/>
              <a:t>alkaloidler</a:t>
            </a:r>
          </a:p>
          <a:p>
            <a:pPr marL="12700">
              <a:lnSpc>
                <a:spcPts val="214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dirty="0"/>
              <a:t>Gıda</a:t>
            </a:r>
            <a:r>
              <a:rPr spc="-5" dirty="0"/>
              <a:t> </a:t>
            </a:r>
            <a:r>
              <a:rPr spc="-10" dirty="0"/>
              <a:t>katkıları</a:t>
            </a:r>
          </a:p>
          <a:p>
            <a:pPr marL="12700">
              <a:lnSpc>
                <a:spcPts val="2155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i="1" u="heavy" spc="-10" dirty="0"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Ticari</a:t>
            </a:r>
            <a:r>
              <a:rPr i="1" u="heavy" dirty="0"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i="1" u="heavy" spc="-10" dirty="0"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kimyasallar</a:t>
            </a:r>
          </a:p>
          <a:p>
            <a:pPr marL="760730" indent="-219710">
              <a:lnSpc>
                <a:spcPct val="100000"/>
              </a:lnSpc>
              <a:spcBef>
                <a:spcPts val="65"/>
              </a:spcBef>
              <a:buClr>
                <a:srgbClr val="E38312"/>
              </a:buClr>
              <a:buFont typeface="Wingdings 2"/>
              <a:buChar char=""/>
              <a:tabLst>
                <a:tab pos="760730" algn="l"/>
                <a:tab pos="761365" algn="l"/>
              </a:tabLst>
            </a:pPr>
            <a:r>
              <a:rPr sz="1400" spc="-5" dirty="0"/>
              <a:t>Büyük hacimli üretilen </a:t>
            </a:r>
            <a:r>
              <a:rPr sz="1400" spc="-10" dirty="0"/>
              <a:t>ucuz</a:t>
            </a:r>
            <a:r>
              <a:rPr sz="1400" dirty="0"/>
              <a:t> </a:t>
            </a:r>
            <a:r>
              <a:rPr sz="1400" spc="-5" dirty="0"/>
              <a:t>kimyasallar</a:t>
            </a:r>
            <a:endParaRPr sz="1400" dirty="0"/>
          </a:p>
          <a:p>
            <a:pPr marL="760730" indent="-219710"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Font typeface="Wingdings 2"/>
              <a:buChar char=""/>
              <a:tabLst>
                <a:tab pos="760730" algn="l"/>
                <a:tab pos="761365" algn="l"/>
              </a:tabLst>
            </a:pPr>
            <a:r>
              <a:rPr sz="1400" spc="-5" dirty="0"/>
              <a:t>Etanol, sitrik </a:t>
            </a:r>
            <a:r>
              <a:rPr sz="1400" dirty="0"/>
              <a:t>asit</a:t>
            </a:r>
            <a:r>
              <a:rPr sz="1400" spc="-15" dirty="0"/>
              <a:t> </a:t>
            </a:r>
            <a:r>
              <a:rPr sz="1400" dirty="0"/>
              <a:t>vb.</a:t>
            </a:r>
          </a:p>
          <a:p>
            <a:pPr marL="760730" indent="-219710">
              <a:lnSpc>
                <a:spcPts val="1660"/>
              </a:lnSpc>
              <a:spcBef>
                <a:spcPts val="35"/>
              </a:spcBef>
              <a:buClr>
                <a:srgbClr val="E38312"/>
              </a:buClr>
              <a:buFont typeface="Wingdings 2"/>
              <a:buChar char=""/>
              <a:tabLst>
                <a:tab pos="760730" algn="l"/>
                <a:tab pos="761365" algn="l"/>
              </a:tabLst>
            </a:pPr>
            <a:r>
              <a:rPr sz="1400" spc="-5" dirty="0"/>
              <a:t>Metan</a:t>
            </a:r>
            <a:endParaRPr sz="1400" dirty="0"/>
          </a:p>
          <a:p>
            <a:pPr marL="12700">
              <a:lnSpc>
                <a:spcPts val="213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15" dirty="0"/>
              <a:t>Atık </a:t>
            </a:r>
            <a:r>
              <a:rPr spc="-5" dirty="0"/>
              <a:t>su</a:t>
            </a:r>
            <a:r>
              <a:rPr dirty="0"/>
              <a:t> </a:t>
            </a:r>
            <a:r>
              <a:rPr spc="-5" dirty="0"/>
              <a:t>arıtımı</a:t>
            </a:r>
          </a:p>
          <a:p>
            <a:pPr marL="12700">
              <a:lnSpc>
                <a:spcPts val="2145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10" dirty="0"/>
              <a:t>Biyoyakıt</a:t>
            </a:r>
          </a:p>
          <a:p>
            <a:pPr marL="12700">
              <a:lnSpc>
                <a:spcPts val="215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10" dirty="0"/>
              <a:t>Biyoremediasyon</a:t>
            </a:r>
          </a:p>
          <a:p>
            <a:pPr marL="12700">
              <a:lnSpc>
                <a:spcPts val="214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5" dirty="0"/>
              <a:t>Asit drenajlarının</a:t>
            </a:r>
            <a:r>
              <a:rPr spc="-15" dirty="0"/>
              <a:t> </a:t>
            </a:r>
            <a:r>
              <a:rPr spc="-5" dirty="0"/>
              <a:t>ıslahı</a:t>
            </a:r>
          </a:p>
          <a:p>
            <a:pPr marL="12700">
              <a:lnSpc>
                <a:spcPts val="214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10" dirty="0"/>
              <a:t>Biyopestisitler</a:t>
            </a:r>
          </a:p>
          <a:p>
            <a:pPr marL="12700">
              <a:lnSpc>
                <a:spcPts val="215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10" dirty="0"/>
              <a:t>Biyosensörler</a:t>
            </a:r>
          </a:p>
          <a:p>
            <a:pPr marL="12700">
              <a:lnSpc>
                <a:spcPts val="2145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10" dirty="0"/>
              <a:t>Biyoreaktörler</a:t>
            </a:r>
          </a:p>
          <a:p>
            <a:pPr marL="12700">
              <a:lnSpc>
                <a:spcPts val="2140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20" dirty="0"/>
              <a:t>Transgenik </a:t>
            </a:r>
            <a:r>
              <a:rPr spc="-5" dirty="0"/>
              <a:t>bitki ve </a:t>
            </a:r>
            <a:r>
              <a:rPr spc="-10" dirty="0"/>
              <a:t>hayvanlar</a:t>
            </a:r>
          </a:p>
          <a:p>
            <a:pPr marL="12700">
              <a:lnSpc>
                <a:spcPts val="2155"/>
              </a:lnSpc>
              <a:tabLst>
                <a:tab pos="259079" algn="l"/>
              </a:tabLst>
            </a:pPr>
            <a:r>
              <a:rPr dirty="0">
                <a:solidFill>
                  <a:srgbClr val="E38312"/>
                </a:solidFill>
                <a:latin typeface="Georgia"/>
                <a:cs typeface="Georgia"/>
              </a:rPr>
              <a:t>▫	</a:t>
            </a:r>
            <a:r>
              <a:rPr spc="-5" dirty="0" err="1"/>
              <a:t>Aşılar</a:t>
            </a:r>
            <a:r>
              <a:rPr spc="-5" dirty="0"/>
              <a:t>/</a:t>
            </a:r>
            <a:r>
              <a:rPr spc="-5" dirty="0" err="1"/>
              <a:t>Monoklonal</a:t>
            </a:r>
            <a:r>
              <a:rPr dirty="0"/>
              <a:t> </a:t>
            </a:r>
            <a:r>
              <a:rPr lang="tr-TR" dirty="0" smtClean="0"/>
              <a:t>A</a:t>
            </a:r>
            <a:r>
              <a:rPr spc="-5" dirty="0" err="1" smtClean="0"/>
              <a:t>ntibadiler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036306" y="6505221"/>
            <a:ext cx="30861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2110"/>
              </a:lnSpc>
            </a:pPr>
            <a:fld id="{81D60167-4931-47E6-BA6A-407CBD079E47}" type="slidenum"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35</a:t>
            </a:fld>
            <a:endParaRPr sz="18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20310" y="665226"/>
            <a:ext cx="3308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710" algn="l"/>
              </a:tabLst>
            </a:pPr>
            <a:r>
              <a:rPr sz="4800" b="1" dirty="0">
                <a:solidFill>
                  <a:srgbClr val="404040"/>
                </a:solidFill>
                <a:latin typeface="Arial"/>
                <a:cs typeface="Arial"/>
              </a:rPr>
              <a:t>/	</a:t>
            </a:r>
            <a:r>
              <a:rPr sz="4800" b="1" spc="-50" dirty="0">
                <a:solidFill>
                  <a:srgbClr val="404040"/>
                </a:solidFill>
                <a:latin typeface="Arial"/>
                <a:cs typeface="Arial"/>
              </a:rPr>
              <a:t>Hiz</a:t>
            </a:r>
            <a:r>
              <a:rPr sz="4800" b="1" spc="-45" dirty="0">
                <a:solidFill>
                  <a:srgbClr val="404040"/>
                </a:solidFill>
                <a:latin typeface="Arial"/>
                <a:cs typeface="Arial"/>
              </a:rPr>
              <a:t>m</a:t>
            </a:r>
            <a:r>
              <a:rPr sz="4800" b="1" spc="-60" dirty="0">
                <a:solidFill>
                  <a:srgbClr val="404040"/>
                </a:solidFill>
                <a:latin typeface="Arial"/>
                <a:cs typeface="Arial"/>
              </a:rPr>
              <a:t>e</a:t>
            </a:r>
            <a:r>
              <a:rPr sz="4800" b="1" spc="-55" dirty="0">
                <a:solidFill>
                  <a:srgbClr val="404040"/>
                </a:solidFill>
                <a:latin typeface="Arial"/>
                <a:cs typeface="Arial"/>
              </a:rPr>
              <a:t>t</a:t>
            </a:r>
            <a:r>
              <a:rPr sz="4800" b="1" spc="-50" dirty="0">
                <a:solidFill>
                  <a:srgbClr val="404040"/>
                </a:solidFill>
                <a:latin typeface="Arial"/>
                <a:cs typeface="Arial"/>
              </a:rPr>
              <a:t>l</a:t>
            </a:r>
            <a:r>
              <a:rPr sz="4800" b="1" spc="-60" dirty="0">
                <a:solidFill>
                  <a:srgbClr val="404040"/>
                </a:solidFill>
                <a:latin typeface="Arial"/>
                <a:cs typeface="Arial"/>
              </a:rPr>
              <a:t>e</a:t>
            </a:r>
            <a:r>
              <a:rPr sz="4800" b="1" spc="-5" dirty="0">
                <a:solidFill>
                  <a:srgbClr val="404040"/>
                </a:solidFill>
                <a:latin typeface="Arial"/>
                <a:cs typeface="Arial"/>
              </a:rPr>
              <a:t>r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1290" y="2418885"/>
            <a:ext cx="3802379" cy="286067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55"/>
              </a:spcBef>
              <a:buClr>
                <a:srgbClr val="855540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Atık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teknolojisi:</a:t>
            </a:r>
            <a:endParaRPr sz="2000">
              <a:latin typeface="Calibri"/>
              <a:cs typeface="Calibri"/>
            </a:endParaRPr>
          </a:p>
          <a:p>
            <a:pPr marL="268605" indent="-256540">
              <a:lnSpc>
                <a:spcPct val="100000"/>
              </a:lnSpc>
              <a:spcBef>
                <a:spcPts val="965"/>
              </a:spcBef>
              <a:buClr>
                <a:srgbClr val="855540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–Atıkların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yeniden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kullanılabilmesi</a:t>
            </a:r>
            <a:endParaRPr sz="2000">
              <a:latin typeface="Calibri"/>
              <a:cs typeface="Calibri"/>
            </a:endParaRPr>
          </a:p>
          <a:p>
            <a:pPr marL="268605" indent="-256540">
              <a:lnSpc>
                <a:spcPct val="100000"/>
              </a:lnSpc>
              <a:spcBef>
                <a:spcPts val="960"/>
              </a:spcBef>
              <a:buClr>
                <a:srgbClr val="855540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–Atıklardan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yeni ürün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eldesi</a:t>
            </a:r>
            <a:endParaRPr sz="2000">
              <a:latin typeface="Calibri"/>
              <a:cs typeface="Calibri"/>
            </a:endParaRPr>
          </a:p>
          <a:p>
            <a:pPr marL="268605" indent="-256540">
              <a:lnSpc>
                <a:spcPct val="100000"/>
              </a:lnSpc>
              <a:spcBef>
                <a:spcPts val="960"/>
              </a:spcBef>
              <a:buClr>
                <a:srgbClr val="855540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Hastalık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tanılarının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geliştirilmesi</a:t>
            </a:r>
            <a:endParaRPr sz="2000">
              <a:latin typeface="Calibri"/>
              <a:cs typeface="Calibri"/>
            </a:endParaRPr>
          </a:p>
          <a:p>
            <a:pPr marL="268605" indent="-256540">
              <a:lnSpc>
                <a:spcPct val="100000"/>
              </a:lnSpc>
              <a:spcBef>
                <a:spcPts val="960"/>
              </a:spcBef>
              <a:buClr>
                <a:srgbClr val="855540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Aşıların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geliştirilmesi</a:t>
            </a:r>
            <a:endParaRPr sz="2000">
              <a:latin typeface="Calibri"/>
              <a:cs typeface="Calibri"/>
            </a:endParaRPr>
          </a:p>
          <a:p>
            <a:pPr marL="268605" marR="973455" indent="-256540">
              <a:lnSpc>
                <a:spcPts val="2160"/>
              </a:lnSpc>
              <a:spcBef>
                <a:spcPts val="1235"/>
              </a:spcBef>
              <a:buClr>
                <a:srgbClr val="855540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•İnsan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ve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diğer canlıların 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genomunun</a:t>
            </a:r>
            <a:r>
              <a:rPr sz="2000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incelenmesi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7156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lga Biçimi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Dalga Biçimi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ga Biçim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</TotalTime>
  <Words>1955</Words>
  <Application>Microsoft Office PowerPoint</Application>
  <PresentationFormat>Ekran Gösterisi (4:3)</PresentationFormat>
  <Paragraphs>419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6" baseType="lpstr">
      <vt:lpstr>Dalga Biçimi</vt:lpstr>
      <vt:lpstr>TBT633 MİKROBİYAL BİYOTEKNOLOJİ</vt:lpstr>
      <vt:lpstr>Ders içeriği</vt:lpstr>
      <vt:lpstr> BİYO-TEKNOLOJİ</vt:lpstr>
      <vt:lpstr> BİYOTEKNOLOJİNİN ORTAYA  ÇIKIŞI</vt:lpstr>
      <vt:lpstr> BİYOTEKNOLOJİNİN ORTAYA  ÇIKIŞI</vt:lpstr>
      <vt:lpstr> BİYOTEKNOLOJİNİN ORTAYA  ÇIKIŞI</vt:lpstr>
      <vt:lpstr> BİYOTEKNOLOJİ-TARİHÇE </vt:lpstr>
      <vt:lpstr> BİYOTEKNOLOJİ-TARİHİ</vt:lpstr>
      <vt:lpstr> BİYOTEKNOLOJİ-TARİHİ</vt:lpstr>
      <vt:lpstr> BİYOTEKNOLOJİ-TARİHİ</vt:lpstr>
      <vt:lpstr> BİYOTEKNOLOJİ-TARİHİ</vt:lpstr>
      <vt:lpstr> BİYOTEKNOLOJİ-TARİHİ</vt:lpstr>
      <vt:lpstr> BİYOTEKNOLOJİ-TARİHİ</vt:lpstr>
      <vt:lpstr>Biyoteknoloji: Tarihçesi</vt:lpstr>
      <vt:lpstr> BİYOTEKNOLOJİ-TARİHİ</vt:lpstr>
      <vt:lpstr> Biyoteknoloji: Tarihçesi</vt:lpstr>
      <vt:lpstr> BİYOTEKNOLOJİ-TARİHİ</vt:lpstr>
      <vt:lpstr> MODERN BİYOTEKNOLOJİ-  Tanım</vt:lpstr>
      <vt:lpstr> BİYOTEKNOLOJİ-Disiplinlerarası  bir bilim dalı</vt:lpstr>
      <vt:lpstr>Biyoteknoloji nedir?</vt:lpstr>
      <vt:lpstr> BİYOTEKNOLOJİ-Geleceğin  teknolojisi?</vt:lpstr>
      <vt:lpstr> RENKLERLE BELİRLENMİŞ  BİYOTEKNOLOJİ SAHALARI</vt:lpstr>
      <vt:lpstr> KIRMIZI BİYOTEKNOLOJİ  (Sağlık ve ilaç sektörü)</vt:lpstr>
      <vt:lpstr> KIRMIZI BİYOTEKNOLOJİ  (Sağlık ve ilaç sektörü)</vt:lpstr>
      <vt:lpstr> KIRMIZI BİYOTEKNOLOJİ  (Sağlık ve ilaç sektörü)</vt:lpstr>
      <vt:lpstr> KIRMIZI BİYOTEKNOLOJİ  (Sağlık ve ilaç sektörü)</vt:lpstr>
      <vt:lpstr> YEŞİL BİYOTEKNOLOJİ  (Tarım ve Hayvancılık Sektörü)</vt:lpstr>
      <vt:lpstr> YEŞİL BİYOTEKNOLOJİ  (Tarım ve Hayvancılık Sektörü)</vt:lpstr>
      <vt:lpstr> YEŞİL BİYOTEKNOLOJİ  (Tarım ve Hayvancılık Sektörü)</vt:lpstr>
      <vt:lpstr> YEŞİL BİYOTEKNOLOJİ  (Tarım ve Hayvancılık Sektörü)</vt:lpstr>
      <vt:lpstr> YEŞİL BİYOTEKNOLOJİ  (Tarım ve Hayvancılık Sektörü)</vt:lpstr>
      <vt:lpstr> BEYAZ BİYOTEKNOLOJİ  (Endüstri ve Çevre Sektörü)</vt:lpstr>
      <vt:lpstr>Avrupa Biyoteknoloji  Federasyonu tanımı;  Biyoteknoloji</vt:lpstr>
      <vt:lpstr>Biyoteknoloji kapsamındaki  biyolojik sistemler</vt:lpstr>
      <vt:lpstr>Ürün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TBT633 MİKROBİYAL BİYOTEKNOLOJİ</dc:title>
  <dc:creator>ASLIHAN KURT KIZILDOĞAN</dc:creator>
  <cp:lastModifiedBy>ASLIHAN KURT KIZILDOĞAN</cp:lastModifiedBy>
  <cp:revision>4</cp:revision>
  <dcterms:created xsi:type="dcterms:W3CDTF">2020-11-26T19:27:53Z</dcterms:created>
  <dcterms:modified xsi:type="dcterms:W3CDTF">2020-11-26T19:47:36Z</dcterms:modified>
</cp:coreProperties>
</file>