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82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10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12/24/2020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12/24/2020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12/24/2020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12/24/2020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12/24/2020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i="1" dirty="0" err="1" smtClean="0"/>
              <a:t>Mikrobiyal</a:t>
            </a:r>
            <a:r>
              <a:rPr lang="tr-TR" i="1" dirty="0" smtClean="0"/>
              <a:t> </a:t>
            </a:r>
            <a:r>
              <a:rPr lang="tr-TR" i="1" dirty="0" err="1" smtClean="0"/>
              <a:t>polisakkaritler</a:t>
            </a:r>
            <a:r>
              <a:rPr lang="tr-TR" i="1" dirty="0" smtClean="0"/>
              <a:t> ve </a:t>
            </a:r>
            <a:r>
              <a:rPr lang="tr-TR" i="1" dirty="0" err="1" smtClean="0"/>
              <a:t>biyopolimerler</a:t>
            </a:r>
            <a:endParaRPr lang="tr-TR" i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90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Mikrobiyal</a:t>
            </a:r>
            <a:r>
              <a:rPr lang="tr-TR" dirty="0" smtClean="0"/>
              <a:t> </a:t>
            </a:r>
            <a:r>
              <a:rPr lang="tr-TR" dirty="0" err="1" smtClean="0"/>
              <a:t>polisakkaritler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268" y="968590"/>
            <a:ext cx="6772275" cy="441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754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14400" y="614597"/>
            <a:ext cx="10180092" cy="624340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1.Ekzopolisakkarit (EPS) </a:t>
            </a:r>
            <a:r>
              <a:rPr lang="tr-T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lerin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Genel Özellikleri</a:t>
            </a:r>
          </a:p>
          <a:p>
            <a:pPr algn="just">
              <a:lnSpc>
                <a:spcPct val="150000"/>
              </a:lnSpc>
            </a:pP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Monosakkaritlerin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glikozidik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bağ ile bağlanmasıyla oluşan düz veya dallanmış yapıdaki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biyopolimerlerdir</a:t>
            </a:r>
            <a:r>
              <a:rPr lang="tr-TR" dirty="0" smtClean="0"/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Erdi ve ark. 2016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50000"/>
              </a:lnSpc>
              <a:buNone/>
            </a:pP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yapıyı oluşturan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monosakkaritler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çoğunlukla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heksozlardır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Erdi ve ark. 2016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Yuvarlatılmış Dikdörtgen 1"/>
          <p:cNvSpPr/>
          <p:nvPr/>
        </p:nvSpPr>
        <p:spPr>
          <a:xfrm>
            <a:off x="1200098" y="2937792"/>
            <a:ext cx="9608695" cy="1047354"/>
          </a:xfrm>
          <a:prstGeom prst="roundRect">
            <a:avLst/>
          </a:prstGeom>
          <a:solidFill>
            <a:schemeClr val="bg1">
              <a:alpha val="4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tr-TR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Biyopolimerler</a:t>
            </a:r>
            <a:r>
              <a:rPr lang="tr-T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bakteri, alg ve </a:t>
            </a:r>
            <a:r>
              <a:rPr lang="tr-TR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fungus</a:t>
            </a:r>
            <a:r>
              <a:rPr lang="tr-T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mikroorganizmaların doğal faaliyetleri sonucu tamamen </a:t>
            </a:r>
            <a:r>
              <a:rPr lang="tr-TR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yıkılabilen materyallerdir</a:t>
            </a:r>
            <a:r>
              <a:rPr lang="tr-TR" sz="2000" dirty="0" smtClean="0">
                <a:solidFill>
                  <a:srgbClr val="FF0000"/>
                </a:solidFill>
              </a:rPr>
              <a:t> </a:t>
            </a:r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(Erdi </a:t>
            </a:r>
            <a:r>
              <a:rPr lang="tr-T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ark. 2016</a:t>
            </a:r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25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734518" y="1282059"/>
            <a:ext cx="6335022" cy="2160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Mikroorganizmaların çevresini saran, sıcaklık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basınç ve ışık yoğunluğu gibi çevresel baskılara karşı koruyan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polimerik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maddelerdir</a:t>
            </a:r>
            <a:r>
              <a:rPr lang="tr-TR" sz="2400" dirty="0" smtClean="0"/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(Ali ve ark. 2016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256956" y="434674"/>
            <a:ext cx="75322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1.Ekzopolisakkarit (EPS)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lerin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Genel Özellikleri </a:t>
            </a: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(Devamı)</a:t>
            </a:r>
            <a:endParaRPr lang="tr-T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625336" y="3546637"/>
            <a:ext cx="993420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Bakteriyi koruma özelliği antibiyotiklere karşı fiziksel bir koruyuculuk şeklinde de meydana gelebilir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(Ali ve ark. 2016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Ortamdaki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metalik iyonların tutulmasını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sağlarlar,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ayrıca bitki, insan ve hayvan patojenlerinin ürettikleri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EPS’lerin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virulans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faktörler oldukları da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bilinmektedir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(Ali ve ark. 2016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089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86854" y="95534"/>
            <a:ext cx="11464119" cy="6762466"/>
          </a:xfrm>
        </p:spPr>
        <p:txBody>
          <a:bodyPr>
            <a:noAutofit/>
          </a:bodyPr>
          <a:lstStyle/>
          <a:p>
            <a:pPr algn="just">
              <a:lnSpc>
                <a:spcPct val="160000"/>
              </a:lnSpc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Proteinler, nükleik asitler, ve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fosfolipidlerden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oluşabilirler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(Ali ve ark. 2016).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EPS’lerin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üretimi mikroorganizmalar ve bitkiler tarafından gerçekleşmektedir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(Ali ve ark. 2016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Mikrobiyal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EPS’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bakteri, maya, küf ve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arke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gibi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mikroorganizmalar tarafından üretilmektedir</a:t>
            </a:r>
            <a:r>
              <a:rPr lang="tr-TR" dirty="0" smtClean="0"/>
              <a:t>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(Erdi ve ark.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Fakat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mikroorganizmalardan EPS üretimi bitkisel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üretime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göre çok daha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avantajlıdır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(Ali ve ark. 2016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6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60000"/>
              </a:lnSpc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880728" y="5025953"/>
            <a:ext cx="10658006" cy="1320256"/>
          </a:xfrm>
          <a:prstGeom prst="roundRect">
            <a:avLst/>
          </a:prstGeom>
          <a:solidFill>
            <a:schemeClr val="bg1">
              <a:alpha val="4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Mikroorganizmalardan üretim birkaç gün içinde sağlanırken bitkilerde bu süreç 3-6 ay sürebilir. </a:t>
            </a:r>
            <a:r>
              <a:rPr lang="tr-TR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Bitkisel üretim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çeşitli çevre koşullarından </a:t>
            </a:r>
            <a:r>
              <a:rPr lang="tr-T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oldukça fazla </a:t>
            </a:r>
            <a:r>
              <a:rPr lang="tr-TR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etkilenmektedir </a:t>
            </a:r>
            <a:r>
              <a:rPr lang="tr-TR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 ve ark. 2016</a:t>
            </a:r>
            <a:r>
              <a:rPr lang="tr-TR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1099093" y="259306"/>
            <a:ext cx="88112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1.Ekzopolisakkarit (EPS)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lerin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Genel Özellikleri </a:t>
            </a: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(Devamı)</a:t>
            </a:r>
            <a:endParaRPr lang="tr-T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13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94479" y="794479"/>
            <a:ext cx="10559321" cy="577009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Mikrobiyal EPS’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ler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yapılarında bulunan basit şekerlere göre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homopolisakkaritler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heteropolisakkaritler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olarak iki şekilde incelenmektedir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 Erdi ve ark. 2016).</a:t>
            </a:r>
          </a:p>
          <a:p>
            <a:pPr algn="just">
              <a:lnSpc>
                <a:spcPct val="150000"/>
              </a:lnSpc>
            </a:pPr>
            <a:endParaRPr lang="tr-TR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Jellan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ksantan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önemli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heteropolisakkaritlerdir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Genellikle hücre içinde sentezlenirler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 ve ark. 2016).</a:t>
            </a:r>
          </a:p>
          <a:p>
            <a:pPr algn="just">
              <a:lnSpc>
                <a:spcPct val="150000"/>
              </a:lnSpc>
            </a:pPr>
            <a:endParaRPr lang="tr-TR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1034321" y="2489709"/>
            <a:ext cx="10319479" cy="1094282"/>
          </a:xfrm>
          <a:prstGeom prst="roundRect">
            <a:avLst/>
          </a:prstGeom>
          <a:solidFill>
            <a:schemeClr val="bg1">
              <a:alpha val="4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Homopolisakkarit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yapısında bulunanlardan bazıları; selüloz,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dekstran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pullulan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kurdlandır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Erdi ve ark. 2016</a:t>
            </a:r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159444" y="466090"/>
            <a:ext cx="5349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sz="2400" b="1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2</a:t>
            </a:r>
            <a:r>
              <a:rPr lang="tr-TR" altLang="tr-TR" sz="2400" b="1" dirty="0" smtClean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.Mikrobiyal </a:t>
            </a:r>
            <a:r>
              <a:rPr lang="tr-TR" altLang="tr-TR" sz="2400" b="1" dirty="0" err="1" smtClean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EPS’lerin</a:t>
            </a:r>
            <a:r>
              <a:rPr lang="tr-TR" altLang="tr-TR" sz="2400" b="1" dirty="0" smtClean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Genel Yapıları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426756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2512" y="826111"/>
            <a:ext cx="10965865" cy="592953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Farklı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fizikokimyasal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reolojik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özelliklerinden dolayı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tekstil endüstrisinde,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dere yatağı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temizlemeleri çevre konularında,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jelleştirici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kalınlaştırıcı ajanlar olarak gıda işleme sektörlerinde ve endüstriyel atık arıtımı gibi birçok uygulama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alanlarında işlev görmektedirler</a:t>
            </a:r>
            <a:r>
              <a:rPr lang="tr-TR" dirty="0" smtClean="0"/>
              <a:t>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Eugene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 ark. 2013).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903806"/>
              </p:ext>
            </p:extLst>
          </p:nvPr>
        </p:nvGraphicFramePr>
        <p:xfrm>
          <a:off x="5236930" y="640048"/>
          <a:ext cx="6469038" cy="38221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42698"/>
                <a:gridCol w="4326340"/>
              </a:tblGrid>
              <a:tr h="62262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Biyopolimerler</a:t>
                      </a:r>
                      <a:r>
                        <a:rPr lang="tr-TR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7101" marR="57101" marT="0" marB="0">
                    <a:solidFill>
                      <a:srgbClr val="1E184A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Muhtemel uygulamalar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7101" marR="57101" marT="0" marB="0">
                    <a:solidFill>
                      <a:srgbClr val="1E184A">
                        <a:alpha val="0"/>
                      </a:srgbClr>
                    </a:solidFill>
                  </a:tcPr>
                </a:tc>
              </a:tr>
              <a:tr h="55709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Asetan</a:t>
                      </a:r>
                      <a:r>
                        <a:rPr lang="tr-TR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7101" marR="57101" marT="0" marB="0">
                    <a:solidFill>
                      <a:srgbClr val="1E184A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Viskozite ve </a:t>
                      </a:r>
                      <a:r>
                        <a:rPr lang="tr-TR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jelleştirici</a:t>
                      </a:r>
                      <a:r>
                        <a:rPr lang="tr-TR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madde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7101" marR="57101" marT="0" marB="0">
                    <a:solidFill>
                      <a:srgbClr val="1E184A">
                        <a:alpha val="0"/>
                      </a:srgbClr>
                    </a:solidFill>
                  </a:tcPr>
                </a:tc>
              </a:tr>
              <a:tr h="5492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Aljinat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7101" marR="57101" marT="0" marB="0">
                    <a:solidFill>
                      <a:srgbClr val="1E184A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Hareketsizleştirme ve mikro </a:t>
                      </a:r>
                      <a:r>
                        <a:rPr lang="tr-TR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kapsülleme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7101" marR="57101" marT="0" marB="0">
                    <a:solidFill>
                      <a:srgbClr val="1E184A">
                        <a:alpha val="0"/>
                      </a:srgbClr>
                    </a:solidFill>
                  </a:tcPr>
                </a:tc>
              </a:tr>
              <a:tr h="48427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tr-TR" sz="20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urdlan</a:t>
                      </a:r>
                      <a:r>
                        <a:rPr lang="tr-TR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7101" marR="57101" marT="0" marB="0">
                    <a:solidFill>
                      <a:srgbClr val="1E184A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Jelleştirici</a:t>
                      </a:r>
                      <a:r>
                        <a:rPr lang="tr-TR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madde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7101" marR="57101" marT="0" marB="0">
                    <a:solidFill>
                      <a:srgbClr val="1E184A">
                        <a:alpha val="0"/>
                      </a:srgbClr>
                    </a:solidFill>
                  </a:tcPr>
                </a:tc>
              </a:tr>
              <a:tr h="5560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Emülsan</a:t>
                      </a:r>
                      <a:r>
                        <a:rPr lang="tr-TR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7101" marR="57101" marT="0" marB="0">
                    <a:solidFill>
                      <a:srgbClr val="1E184A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Emülsifikasyon</a:t>
                      </a:r>
                      <a:r>
                        <a:rPr lang="tr-TR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ve hareketsizleştirme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7101" marR="57101" marT="0" marB="0">
                    <a:solidFill>
                      <a:srgbClr val="1E184A">
                        <a:alpha val="0"/>
                      </a:srgbClr>
                    </a:solidFill>
                  </a:tcPr>
                </a:tc>
              </a:tr>
              <a:tr h="4988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Kefiran </a:t>
                      </a:r>
                      <a:endParaRPr lang="tr-TR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7101" marR="57101" marT="0" marB="0">
                    <a:solidFill>
                      <a:srgbClr val="1E184A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Jelatinleştirme ve </a:t>
                      </a:r>
                      <a:r>
                        <a:rPr lang="tr-TR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viskoelastiklik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7101" marR="57101" marT="0" marB="0">
                    <a:solidFill>
                      <a:srgbClr val="1E184A">
                        <a:alpha val="0"/>
                      </a:srgbClr>
                    </a:solidFill>
                  </a:tcPr>
                </a:tc>
              </a:tr>
              <a:tr h="5539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Ksantan</a:t>
                      </a:r>
                      <a:r>
                        <a:rPr lang="tr-TR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7101" marR="57101" marT="0" marB="0">
                    <a:solidFill>
                      <a:srgbClr val="1E184A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Emülsifikasyon</a:t>
                      </a:r>
                      <a:r>
                        <a:rPr lang="tr-TR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ve </a:t>
                      </a:r>
                      <a:r>
                        <a:rPr lang="tr-TR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jelatinizasyon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7101" marR="57101" marT="0" marB="0">
                    <a:solidFill>
                      <a:srgbClr val="1E184A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Dikdörtgen 4"/>
          <p:cNvSpPr/>
          <p:nvPr/>
        </p:nvSpPr>
        <p:spPr>
          <a:xfrm>
            <a:off x="730044" y="2598500"/>
            <a:ext cx="2487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sz="2000" b="1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endParaRPr lang="tr-TR" altLang="tr-T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134289" y="364446"/>
            <a:ext cx="52293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sz="2400" b="1" dirty="0" smtClean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3.Mikrobiyal </a:t>
            </a:r>
            <a:r>
              <a:rPr lang="tr-TR" altLang="tr-TR" sz="2400" b="1" dirty="0" err="1" smtClean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EPS’ler</a:t>
            </a:r>
            <a:r>
              <a:rPr lang="tr-TR" altLang="tr-TR" sz="2400" b="1" dirty="0" smtClean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tr-TR" altLang="tr-TR" sz="2400" b="1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ve </a:t>
            </a:r>
            <a:r>
              <a:rPr lang="tr-TR" altLang="tr-TR" sz="2400" b="1" dirty="0" smtClean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Uygulamaları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7585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56677" y="1433016"/>
            <a:ext cx="10766946" cy="475759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Çoğunluğu sudan özellikle deniz ekosistemlerinden izole edilmiştir</a:t>
            </a:r>
            <a:r>
              <a:rPr lang="tr-TR" dirty="0" smtClean="0"/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Eugene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ark. 2013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Bazı </a:t>
            </a:r>
            <a:r>
              <a:rPr lang="tr-T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Bacillus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türlerinin ürettiği EPS’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emülgatör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ağır metal temizleme kapasitesi ve farmakolojik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aktivite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gibi özelliklere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sahiptir</a:t>
            </a:r>
            <a:r>
              <a:rPr lang="tr-TR" dirty="0" smtClean="0"/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Eugene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ark. 2013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1197871" y="1723636"/>
            <a:ext cx="5353055" cy="616163"/>
          </a:xfrm>
          <a:prstGeom prst="roundRect">
            <a:avLst/>
          </a:prstGeom>
          <a:solidFill>
            <a:schemeClr val="bg1">
              <a:alpha val="4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tr-TR" sz="24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Bacillus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sp. B3-15 </a:t>
            </a:r>
            <a:r>
              <a:rPr lang="tr-TR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suşu</a:t>
            </a:r>
            <a:endParaRPr lang="tr-T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336865" y="779989"/>
            <a:ext cx="46410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4</a:t>
            </a:r>
            <a:r>
              <a:rPr lang="tr-TR" sz="2400" b="1" dirty="0" smtClean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.EPS Üreten Mikroorganizmalar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63649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16178" y="917194"/>
            <a:ext cx="10563367" cy="602353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Halofilik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arkeler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arasında </a:t>
            </a:r>
            <a:r>
              <a:rPr lang="tr-TR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Haloferax</a:t>
            </a:r>
            <a:r>
              <a:rPr lang="tr-TR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Halococcus</a:t>
            </a:r>
            <a:r>
              <a:rPr lang="tr-TR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Halomonas</a:t>
            </a:r>
            <a:r>
              <a:rPr lang="tr-TR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Halobacterium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türleri bulunur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Eugene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ark. 2013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lnSpc>
                <a:spcPct val="150000"/>
              </a:lnSpc>
            </a:pP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Siyanobakteriler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Yaşama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Alanları: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Volkanik ve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hidrotermal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deniz alanları ve sığ denizaltı termal kaynakları EPS üreten bakterilerin yeni kaynağı olarak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gözlenmiştir</a:t>
            </a:r>
            <a:r>
              <a:rPr lang="tr-TR" dirty="0" smtClean="0"/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Eugene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ark. 2013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954352" y="2007836"/>
            <a:ext cx="10034237" cy="1028049"/>
          </a:xfrm>
          <a:prstGeom prst="roundRect">
            <a:avLst/>
          </a:prstGeom>
          <a:solidFill>
            <a:schemeClr val="bg1">
              <a:alpha val="4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tr-TR" sz="24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Halomonas</a:t>
            </a:r>
            <a:r>
              <a:rPr lang="tr-TR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türleri önemli miktarda sülfat ve </a:t>
            </a:r>
            <a:r>
              <a:rPr lang="tr-TR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üronik</a:t>
            </a:r>
            <a:r>
              <a:rPr lang="tr-T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asit üretir ve bu da jelleşme özelliğini </a:t>
            </a:r>
            <a:r>
              <a:rPr lang="tr-T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belirler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Eugene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ark. 2013</a:t>
            </a:r>
            <a:r>
              <a:rPr lang="tr-T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Köşeli Çift Ayraç 1"/>
          <p:cNvSpPr/>
          <p:nvPr/>
        </p:nvSpPr>
        <p:spPr>
          <a:xfrm>
            <a:off x="792637" y="5027821"/>
            <a:ext cx="323430" cy="451499"/>
          </a:xfrm>
          <a:prstGeom prst="chevron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136273" y="-180408"/>
            <a:ext cx="55235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4.EPS 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Üreten 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Mikroorganizmalar </a:t>
            </a: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(Devamı)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34700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241945" y="614589"/>
            <a:ext cx="10672549" cy="1163424"/>
          </a:xfrm>
        </p:spPr>
        <p:txBody>
          <a:bodyPr>
            <a:normAutofit/>
          </a:bodyPr>
          <a:lstStyle/>
          <a:p>
            <a:r>
              <a:rPr lang="tr-T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tr-TR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.EPS </a:t>
            </a:r>
            <a:r>
              <a:rPr lang="tr-TR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KompozisyonU</a:t>
            </a:r>
            <a:r>
              <a:rPr lang="tr-TR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Karakterizasyonu</a:t>
            </a:r>
            <a:endParaRPr lang="tr-T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20003" y="1603948"/>
            <a:ext cx="10766946" cy="483779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Doğrusal veya dallanmış konfigürasyonlarda bir araya gelen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monosakkarit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ünitelerinin değişik kombinasyonları ile yüksek bir çeşitlilik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gösterirler</a:t>
            </a:r>
            <a:r>
              <a:rPr lang="tr-TR" dirty="0" smtClean="0"/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Eugene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ark. 2013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EPS’ler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proteinler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lipidler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inorganik iyonlar ve bakteri hücre yüzeyinin diğer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makromoleküllerinin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dahil olduğu matrisin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diğer bileşenleri ile etkileşime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girebilirler</a:t>
            </a:r>
            <a:r>
              <a:rPr lang="tr-TR" dirty="0" smtClean="0"/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Eugene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ark. 2013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87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/>
          </p:nvPr>
        </p:nvGraphicFramePr>
        <p:xfrm>
          <a:off x="1678673" y="1364775"/>
          <a:ext cx="6373505" cy="5165704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2856863"/>
                <a:gridCol w="3516642"/>
              </a:tblGrid>
              <a:tr h="49182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Bileşenler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Örnekler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2251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>
                          <a:effectLst/>
                        </a:rPr>
                        <a:t>Pentoz</a:t>
                      </a:r>
                      <a:r>
                        <a:rPr lang="tr-TR" sz="1600" dirty="0">
                          <a:effectLst/>
                        </a:rPr>
                        <a:t> şekerler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D-</a:t>
                      </a:r>
                      <a:r>
                        <a:rPr lang="tr-TR" sz="1600" dirty="0" err="1">
                          <a:effectLst/>
                        </a:rPr>
                        <a:t>arabinoz</a:t>
                      </a:r>
                      <a:endParaRPr lang="tr-TR" sz="14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D-</a:t>
                      </a:r>
                      <a:r>
                        <a:rPr lang="tr-TR" sz="1600" dirty="0" err="1">
                          <a:effectLst/>
                        </a:rPr>
                        <a:t>riboz</a:t>
                      </a:r>
                      <a:endParaRPr lang="tr-TR" sz="14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D-</a:t>
                      </a:r>
                      <a:r>
                        <a:rPr lang="tr-TR" sz="1600" dirty="0" err="1">
                          <a:effectLst/>
                        </a:rPr>
                        <a:t>ksiloz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2251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>
                          <a:effectLst/>
                        </a:rPr>
                        <a:t>Heksoz</a:t>
                      </a:r>
                      <a:r>
                        <a:rPr lang="tr-TR" sz="1600" dirty="0">
                          <a:effectLst/>
                        </a:rPr>
                        <a:t> şekerler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D-glikoz</a:t>
                      </a:r>
                      <a:endParaRPr lang="tr-TR" sz="14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D-</a:t>
                      </a:r>
                      <a:r>
                        <a:rPr lang="tr-TR" sz="1600" dirty="0" err="1">
                          <a:effectLst/>
                        </a:rPr>
                        <a:t>galaktoz</a:t>
                      </a:r>
                      <a:endParaRPr lang="tr-TR" sz="14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D-</a:t>
                      </a:r>
                      <a:r>
                        <a:rPr lang="tr-TR" sz="1600" dirty="0" err="1">
                          <a:effectLst/>
                        </a:rPr>
                        <a:t>manoz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483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Amino şekerler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D-glukosamin</a:t>
                      </a:r>
                      <a:endParaRPr lang="tr-TR" sz="14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D-galaktosamin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483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Üronik asitler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D-glukuronik asit</a:t>
                      </a:r>
                      <a:endParaRPr lang="tr-TR" sz="14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D-galakturonik asit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3217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Organik </a:t>
                      </a:r>
                      <a:r>
                        <a:rPr lang="tr-TR" sz="1600" dirty="0" err="1">
                          <a:effectLst/>
                        </a:rPr>
                        <a:t>substituents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Asetat</a:t>
                      </a:r>
                      <a:endParaRPr lang="tr-TR" sz="14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>
                          <a:effectLst/>
                        </a:rPr>
                        <a:t>Piruvat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289336" y="2220650"/>
            <a:ext cx="6373506" cy="36933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  <a:softEdge rad="1270000"/>
          </a:effectLst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/>
          </p:nvPr>
        </p:nvGraphicFramePr>
        <p:xfrm>
          <a:off x="1678673" y="1364776"/>
          <a:ext cx="6373505" cy="5165704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6373505"/>
              </a:tblGrid>
              <a:tr h="5165704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6" name="Yuvarlatılmış Dikdörtgen 5"/>
          <p:cNvSpPr/>
          <p:nvPr/>
        </p:nvSpPr>
        <p:spPr>
          <a:xfrm>
            <a:off x="1678672" y="442879"/>
            <a:ext cx="6373505" cy="771772"/>
          </a:xfrm>
          <a:prstGeom prst="roundRect">
            <a:avLst/>
          </a:prstGeom>
          <a:solidFill>
            <a:srgbClr val="CED6E4"/>
          </a:solidFill>
          <a:ln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>
                <a:solidFill>
                  <a:schemeClr val="bg1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Yaygın bakteriyel </a:t>
            </a:r>
            <a:r>
              <a:rPr lang="tr-TR" altLang="tr-TR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EPS </a:t>
            </a:r>
            <a:r>
              <a:rPr lang="tr-TR" altLang="tr-TR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bileşenleri</a:t>
            </a:r>
            <a:endParaRPr lang="tr-TR" altLang="tr-TR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Köşeli Çift Ayraç 6"/>
          <p:cNvSpPr/>
          <p:nvPr/>
        </p:nvSpPr>
        <p:spPr>
          <a:xfrm>
            <a:off x="854439" y="442879"/>
            <a:ext cx="674557" cy="644577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03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04340" y="682388"/>
            <a:ext cx="10349459" cy="549457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1161950" y="2029049"/>
            <a:ext cx="10034237" cy="1683142"/>
          </a:xfrm>
          <a:prstGeom prst="roundRect">
            <a:avLst/>
          </a:prstGeom>
          <a:solidFill>
            <a:schemeClr val="bg1">
              <a:alpha val="4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tr-T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 /UV tespitli HPLC, </a:t>
            </a:r>
            <a:r>
              <a:rPr lang="tr-TR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mikrobiyal</a:t>
            </a:r>
            <a:r>
              <a:rPr lang="tr-T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ekzopolisakkaritte</a:t>
            </a:r>
            <a:r>
              <a:rPr lang="tr-T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bulunan çeşitli </a:t>
            </a:r>
            <a:r>
              <a:rPr lang="tr-TR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monosakkaritler</a:t>
            </a:r>
            <a:r>
              <a:rPr lang="tr-T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oligosakkaritler</a:t>
            </a:r>
            <a:r>
              <a:rPr lang="tr-T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üronik</a:t>
            </a:r>
            <a:r>
              <a:rPr lang="tr-T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asitlerin nitel ve nicel tayinleri için </a:t>
            </a:r>
            <a:r>
              <a:rPr lang="tr-T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kullanılır. 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Eugene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ark. 2013)</a:t>
            </a:r>
          </a:p>
        </p:txBody>
      </p:sp>
      <p:sp>
        <p:nvSpPr>
          <p:cNvPr id="5" name="Yuvarlatılmış Dikdörtgen 4"/>
          <p:cNvSpPr/>
          <p:nvPr/>
        </p:nvSpPr>
        <p:spPr>
          <a:xfrm>
            <a:off x="1163840" y="3916527"/>
            <a:ext cx="10034237" cy="1142325"/>
          </a:xfrm>
          <a:prstGeom prst="roundRect">
            <a:avLst/>
          </a:prstGeom>
          <a:solidFill>
            <a:schemeClr val="bg1">
              <a:alpha val="4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tr-T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GC-MS, </a:t>
            </a:r>
            <a:r>
              <a:rPr lang="tr-TR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monomer</a:t>
            </a:r>
            <a:r>
              <a:rPr lang="tr-T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ünitelerinin belirlenmesi için uygulanan bir başka hassas yöntemdir. 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Eugene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ark. 2013)</a:t>
            </a:r>
          </a:p>
        </p:txBody>
      </p:sp>
      <p:sp>
        <p:nvSpPr>
          <p:cNvPr id="6" name="Yuvarlatılmış Dikdörtgen 5"/>
          <p:cNvSpPr/>
          <p:nvPr/>
        </p:nvSpPr>
        <p:spPr>
          <a:xfrm>
            <a:off x="1161950" y="5263188"/>
            <a:ext cx="10034237" cy="1028049"/>
          </a:xfrm>
          <a:prstGeom prst="roundRect">
            <a:avLst/>
          </a:prstGeom>
          <a:solidFill>
            <a:schemeClr val="bg1">
              <a:alpha val="4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tr-T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EPS' de bulunan fonksiyonel gruplar ve bağlar, FTIR ve NMR ile analiz edilir. 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Eugene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ark. 2013)</a:t>
            </a:r>
          </a:p>
        </p:txBody>
      </p:sp>
      <p:sp>
        <p:nvSpPr>
          <p:cNvPr id="7" name="Yuvarlatılmış Dikdörtgen 6"/>
          <p:cNvSpPr/>
          <p:nvPr/>
        </p:nvSpPr>
        <p:spPr>
          <a:xfrm>
            <a:off x="1161949" y="796664"/>
            <a:ext cx="10034237" cy="1028049"/>
          </a:xfrm>
          <a:prstGeom prst="roundRect">
            <a:avLst/>
          </a:prstGeom>
          <a:solidFill>
            <a:schemeClr val="bg1">
              <a:alpha val="4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tr-T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EPS' </a:t>
            </a:r>
            <a:r>
              <a:rPr lang="tr-TR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lerin</a:t>
            </a:r>
            <a:r>
              <a:rPr lang="tr-T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protein içeriği, BSA' </a:t>
            </a:r>
            <a:r>
              <a:rPr lang="tr-TR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nın</a:t>
            </a:r>
            <a:r>
              <a:rPr lang="tr-T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standart olarak alındığı </a:t>
            </a:r>
            <a:r>
              <a:rPr lang="tr-TR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Lowry</a:t>
            </a:r>
            <a:r>
              <a:rPr lang="tr-T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yöntemi ile belirlenir. 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Eugene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ark. 2013)</a:t>
            </a:r>
          </a:p>
        </p:txBody>
      </p:sp>
      <p:sp>
        <p:nvSpPr>
          <p:cNvPr id="2" name="Dikdörtgen 1"/>
          <p:cNvSpPr/>
          <p:nvPr/>
        </p:nvSpPr>
        <p:spPr>
          <a:xfrm>
            <a:off x="1161948" y="154886"/>
            <a:ext cx="910116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tr-TR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.EPS Kompozisyonu ve </a:t>
            </a:r>
            <a:r>
              <a:rPr lang="tr-TR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Karakterizasyonu</a:t>
            </a:r>
            <a:r>
              <a:rPr lang="tr-TR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(Devamı)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202614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9291" y="996286"/>
            <a:ext cx="10412123" cy="570476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Fizikokimyasal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özellikleri ve diğer uygulamaları, farklı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solventlerdeki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emülsiyonlaşma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aktivitesine, değişen pH, sıcaklık ve stres altındaki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reolojik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davranışa,  jel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gücüne,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biyolojik olarak parçalanabilmesine,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immünojeniteye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termostabiliteye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doğasına ve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aşağı akışlı işlemlere (fermantasyon ve ticarileştirme)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bağlıdır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Eugene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ark. 2013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419925" y="534621"/>
            <a:ext cx="97308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.EPS 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Kompozisyon ve </a:t>
            </a:r>
            <a:r>
              <a:rPr lang="tr-T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Karakterizasyonu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(Devamı)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169573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55155" y="406068"/>
            <a:ext cx="10589302" cy="917765"/>
          </a:xfrm>
        </p:spPr>
        <p:txBody>
          <a:bodyPr>
            <a:normAutofit/>
          </a:bodyPr>
          <a:lstStyle/>
          <a:p>
            <a:r>
              <a:rPr lang="tr-TR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6.EPS’Lerin </a:t>
            </a:r>
            <a:r>
              <a:rPr lang="tr-T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Fizyolojik Özellikleri</a:t>
            </a:r>
            <a:endParaRPr lang="tr-T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59370" y="1214651"/>
            <a:ext cx="10589302" cy="5643349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Bağışıklık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sistemini geliştirici, kolesterolü düşürücü,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antiülser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antitümör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etki gibi sağlık üzerine olumlu etkileri olduğu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belirlenmiştir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(Ali ve ark. 2016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Serbest radikallerin yaşayan organizmaya verdiği hasarı önlemek amacıyla sentetik ve doğal antioksidanlar kullanılmaktadır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(Ali ve ark. 2016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Yapılan araştırmalarda antioksidan ve serbest radikal bağlayıcısı olduğu kanıtlanmıştır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(Ali ve ark. 2016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04341" y="794479"/>
            <a:ext cx="10349459" cy="592022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Yoğurt üretiminde özellikle yapının düzenlenmesi, viskozite ve su tutma kapasitesinin geliştirilmesi ve serum ayrılmasını azaltmak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amacı ile </a:t>
            </a:r>
            <a:r>
              <a:rPr lang="tr-TR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Streptococcus</a:t>
            </a:r>
            <a:r>
              <a:rPr lang="tr-TR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salivarus</a:t>
            </a:r>
            <a:r>
              <a:rPr lang="tr-T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subsp</a:t>
            </a:r>
            <a:r>
              <a:rPr lang="tr-T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thermophilus</a:t>
            </a:r>
            <a:r>
              <a:rPr lang="tr-T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S. </a:t>
            </a:r>
            <a:r>
              <a:rPr lang="tr-TR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Tthermophilus</a:t>
            </a:r>
            <a:r>
              <a:rPr lang="tr-T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Leuconostoc</a:t>
            </a:r>
            <a:r>
              <a:rPr lang="tr-T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delbrueckii</a:t>
            </a:r>
            <a:r>
              <a:rPr lang="tr-T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subsp</a:t>
            </a:r>
            <a:r>
              <a:rPr lang="tr-T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bulgaricus</a:t>
            </a:r>
            <a:r>
              <a:rPr lang="tr-T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(L. </a:t>
            </a:r>
            <a:r>
              <a:rPr lang="tr-TR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bulgaricus</a:t>
            </a:r>
            <a:r>
              <a:rPr lang="tr-T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suşları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yaygın olarak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kullanılmaktadır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(Murat ve ark. 2007).</a:t>
            </a:r>
          </a:p>
          <a:p>
            <a:pPr algn="just">
              <a:lnSpc>
                <a:spcPct val="150000"/>
              </a:lnSpc>
            </a:pP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Mükemmel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su tutma kapasitesine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sahip olduğu için özellikle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düşük yağlı peynirlerin fonksiyonel özelliklerini geliştirmek amacı ile peynir teknolojisinde geniş bir kullanım alanına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sahiptir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(Murat ve ark. 2007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1207365" y="3517843"/>
            <a:ext cx="10080531" cy="1049312"/>
          </a:xfrm>
          <a:prstGeom prst="roundRect">
            <a:avLst/>
          </a:prstGeom>
          <a:solidFill>
            <a:schemeClr val="bg1">
              <a:alpha val="4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tr-T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Yoğurdun duyusal özelliklerinin raf ömrü süresince korunabilmesi açısından önem arz etmektedir.</a:t>
            </a:r>
          </a:p>
        </p:txBody>
      </p:sp>
      <p:sp>
        <p:nvSpPr>
          <p:cNvPr id="2" name="Dikdörtgen 1"/>
          <p:cNvSpPr/>
          <p:nvPr/>
        </p:nvSpPr>
        <p:spPr>
          <a:xfrm>
            <a:off x="1562820" y="425147"/>
            <a:ext cx="70230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.Ekzopolisakkaritlerin 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Fizyolojik 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Özellikleri </a:t>
            </a: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(Devamı)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344935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69094" y="664065"/>
            <a:ext cx="10409420" cy="569357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Hamura yeterli miktarda EPS ilavesi ile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glutenin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yumuşayarak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tekstürün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gelişmesi, raf ömrünün uzaması ve son üründe hacim artışı meydana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gelmektedir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(Murat ve ark. 2007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Başka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çalışmada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laktobasil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streptokok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suşları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tarafından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üretilenlerin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antiülser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etkiye sahip olduğu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kanıtlanmıştır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 ve ark. 2016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1186217" y="4749694"/>
            <a:ext cx="9428814" cy="1492866"/>
          </a:xfrm>
          <a:prstGeom prst="roundRect">
            <a:avLst/>
          </a:prstGeom>
          <a:solidFill>
            <a:schemeClr val="bg1">
              <a:alpha val="4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tr-T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EPS-protein etkileşiminin mide koruyucu etkisi olabileceği ifade </a:t>
            </a:r>
            <a:r>
              <a:rPr lang="tr-T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edilmiştir </a:t>
            </a:r>
            <a:r>
              <a:rPr lang="tr-T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(Ali ve ark. 2016</a:t>
            </a:r>
            <a:r>
              <a:rPr lang="tr-TR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1370903" y="365186"/>
            <a:ext cx="5432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6.EPS’lerin 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Fizyolojik Özellikleri </a:t>
            </a: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(Devamı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83594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28049" y="1399776"/>
            <a:ext cx="6596726" cy="2889393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50000"/>
              </a:lnSpc>
            </a:pPr>
            <a:r>
              <a:rPr lang="tr-T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Sindirim </a:t>
            </a:r>
            <a:r>
              <a:rPr lang="tr-TR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sistemindeki </a:t>
            </a:r>
            <a:r>
              <a:rPr lang="tr-T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bakteriler tarafından </a:t>
            </a:r>
            <a:r>
              <a:rPr lang="tr-TR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parçalanamadıkları </a:t>
            </a:r>
            <a:r>
              <a:rPr lang="tr-T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için </a:t>
            </a:r>
            <a:r>
              <a:rPr lang="tr-TR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prebiyotik</a:t>
            </a:r>
            <a:r>
              <a:rPr lang="tr-TR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özellik </a:t>
            </a:r>
            <a:r>
              <a:rPr lang="tr-T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göstermektedir. 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(Ali ve ark. 2016)</a:t>
            </a:r>
          </a:p>
          <a:p>
            <a:pPr algn="just">
              <a:lnSpc>
                <a:spcPct val="150000"/>
              </a:lnSpc>
            </a:pPr>
            <a:endParaRPr lang="tr-TR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1208924" y="801634"/>
            <a:ext cx="5432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6.EPS’lerin 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Fizyolojik Özellikleri </a:t>
            </a: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(Devamı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368371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1814" y="950645"/>
            <a:ext cx="11016204" cy="630996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Dekstran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-demir kompleksi anemi vakalarında,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dekstran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-kalsiyum kompleksi ise hayvan beslemede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hipokalsemi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tedavisinde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kullanılır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(Murat ve ark. 2007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Kefir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daneleri tarafından üretilen suda çözünür EPS’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lerin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ağız yolu tüketimi ile tümör gelişimini geciktirici etkisi olduğu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belirlenmiştir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(Ali ve ark. 2016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Fermente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süt ürünleri ve yoğurt ürünlerinin üretiminde EPS’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kıvamın ve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tekstürün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istenilen miktarda olması için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kullanılır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(Ali ve ark. 2016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Yapılan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çalışmada farklı yağ seviyeleri (% 25-100) ve EPS içeren çözeltinin farklı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konsantrasyonları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(% 9.25-37) kullanılarak yağ oranı azaltılmış kek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üretilmiştir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(Murat ve ark. 2007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329960" y="473839"/>
            <a:ext cx="5432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6.EPS’lerin 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Fizyolojik Özellikleri </a:t>
            </a: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(Devamı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61858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Yuvarlatılmış Dikdörtgen 3"/>
          <p:cNvSpPr/>
          <p:nvPr/>
        </p:nvSpPr>
        <p:spPr>
          <a:xfrm>
            <a:off x="753850" y="1801504"/>
            <a:ext cx="7316725" cy="3266442"/>
          </a:xfrm>
          <a:prstGeom prst="roundRect">
            <a:avLst/>
          </a:prstGeom>
          <a:solidFill>
            <a:schemeClr val="bg1">
              <a:alpha val="4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tr-T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Üretilen keklerin sertlik, yapışkanlık ve esneklik değerlerinin yağ ve EPS </a:t>
            </a:r>
            <a:r>
              <a:rPr lang="tr-TR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interaksiyonundan</a:t>
            </a:r>
            <a:r>
              <a:rPr lang="tr-T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önemli seviyede etkilendiği, tüm kek özellikleri göz önüne alındığında yağ ve EPS oranının artmasıyla beğenilirlik değerinin arttığı </a:t>
            </a:r>
            <a:r>
              <a:rPr lang="tr-TR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gözlenmiştir 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(Murat ve ark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2007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705" y="1423280"/>
            <a:ext cx="3465993" cy="3011798"/>
          </a:xfrm>
          <a:prstGeom prst="rect">
            <a:avLst/>
          </a:prstGeom>
          <a:effectLst>
            <a:softEdge rad="241300"/>
          </a:effectLst>
          <a:scene3d>
            <a:camera prst="orthographicFront">
              <a:rot lat="1200000" lon="8400000" rev="6600000"/>
            </a:camera>
            <a:lightRig rig="threePt" dir="t"/>
          </a:scene3d>
        </p:spPr>
      </p:pic>
      <p:sp>
        <p:nvSpPr>
          <p:cNvPr id="2" name="Dikdörtgen 1"/>
          <p:cNvSpPr/>
          <p:nvPr/>
        </p:nvSpPr>
        <p:spPr>
          <a:xfrm>
            <a:off x="1111596" y="883271"/>
            <a:ext cx="5253361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6.EPS’lerin </a:t>
            </a:r>
            <a:r>
              <a:rPr lang="tr-TR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Fizyolojik Özellikleri </a:t>
            </a: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(Devamı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376760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89928" y="-87665"/>
            <a:ext cx="11424052" cy="646221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tr-TR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tr-TR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.Mikrobiyal EPS Üretimi</a:t>
            </a:r>
          </a:p>
          <a:p>
            <a:pPr>
              <a:lnSpc>
                <a:spcPct val="150000"/>
              </a:lnSpc>
            </a:pPr>
            <a:r>
              <a:rPr lang="tr-TR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Karbon </a:t>
            </a:r>
            <a:r>
              <a:rPr lang="tr-TR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kaynağı olarak </a:t>
            </a:r>
            <a:r>
              <a:rPr lang="tr-TR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sükroz</a:t>
            </a:r>
            <a:r>
              <a:rPr lang="tr-TR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glukoz</a:t>
            </a:r>
            <a:r>
              <a:rPr lang="tr-TR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laktoz, maltoz, </a:t>
            </a:r>
            <a:r>
              <a:rPr lang="tr-TR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mannitol</a:t>
            </a:r>
            <a:r>
              <a:rPr lang="tr-TR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sorbitol</a:t>
            </a:r>
            <a:r>
              <a:rPr lang="tr-TR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nişasta, </a:t>
            </a:r>
            <a:r>
              <a:rPr lang="tr-TR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fruktoz</a:t>
            </a:r>
            <a:r>
              <a:rPr lang="tr-TR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şeker konsantreleri gibi çeşitli karbon kaynakları </a:t>
            </a:r>
            <a:r>
              <a:rPr lang="tr-TR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mikrobiyal</a:t>
            </a:r>
            <a:r>
              <a:rPr lang="tr-TR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EPS üretiminde </a:t>
            </a:r>
            <a:r>
              <a:rPr lang="tr-TR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kullanılır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Erdi ve ark. 2016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Son </a:t>
            </a:r>
            <a:r>
              <a:rPr lang="tr-TR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yıllarda yapılan çalışmalarda </a:t>
            </a:r>
            <a:r>
              <a:rPr lang="tr-TR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sakkarozun</a:t>
            </a:r>
            <a:r>
              <a:rPr lang="tr-TR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karbon kaynağı olarak kullanılmasının levan tipi EPS verimini artırdığı rapor </a:t>
            </a:r>
            <a:r>
              <a:rPr lang="tr-TR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edilmiştir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(Murat ve ark. 2007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Karbon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azot kaynakları EPS üretiminde başlıca etken kaynaklar olmasına rağmen iz element ve vitamin ilave edilmesi bakteriyel gelişimi ve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üretimi arttırır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Erdi ve ark. 2016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Bakteriyel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EPS üretimi genellikle aerobik koşullar altında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gerçekleşmektedir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(Murat ve ark. 2007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752640" y="5851310"/>
            <a:ext cx="10410091" cy="897508"/>
          </a:xfrm>
          <a:prstGeom prst="roundRect">
            <a:avLst/>
          </a:prstGeom>
          <a:solidFill>
            <a:schemeClr val="bg1">
              <a:alpha val="4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tr-TR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Ksantam</a:t>
            </a:r>
            <a:r>
              <a:rPr lang="tr-TR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gum</a:t>
            </a:r>
            <a:r>
              <a:rPr lang="tr-T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bazı </a:t>
            </a:r>
            <a:r>
              <a:rPr lang="tr-TR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EPS’ler</a:t>
            </a:r>
            <a:r>
              <a:rPr lang="tr-T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için maksimum havalandırma gerekirken, bakteriyel </a:t>
            </a:r>
            <a:r>
              <a:rPr lang="tr-TR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aljinat</a:t>
            </a:r>
            <a:r>
              <a:rPr lang="tr-T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için </a:t>
            </a:r>
            <a:r>
              <a:rPr lang="tr-TR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mikroaerofilik</a:t>
            </a:r>
            <a:r>
              <a:rPr lang="tr-T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koşullar </a:t>
            </a:r>
            <a:r>
              <a:rPr lang="tr-TR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gerekmektedir 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(Murat ve ark. 2007</a:t>
            </a:r>
            <a:r>
              <a:rPr lang="tr-T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07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41412" y="1419368"/>
            <a:ext cx="6050958" cy="543863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8.1.Ksantan 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Xanthan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oğal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polisakkarit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önemli bir endüstriyel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biyopolimerdir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(Demirci 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ark. 2008</a:t>
            </a:r>
            <a:r>
              <a:rPr lang="tr-TR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Karbonhidratın </a:t>
            </a:r>
            <a:r>
              <a:rPr lang="tr-T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Xanthomonas</a:t>
            </a:r>
            <a:r>
              <a:rPr lang="tr-T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campestris</a:t>
            </a:r>
            <a:r>
              <a:rPr lang="tr-T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bakterisiyle fermantasyonu sonucu elde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edilir.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1969’da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FDA tarafından ABD’ de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ksantanın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besinlerde kullanımına izin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verilmiştir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İçerik Yer Tutucusu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381" y="1992573"/>
            <a:ext cx="4585649" cy="4093731"/>
          </a:xfrm>
          <a:prstGeom prst="rect">
            <a:avLst/>
          </a:prstGeom>
          <a:effectLst>
            <a:softEdge rad="381000"/>
          </a:effectLst>
        </p:spPr>
      </p:pic>
      <p:sp>
        <p:nvSpPr>
          <p:cNvPr id="5" name="Dikdörtgen 4"/>
          <p:cNvSpPr/>
          <p:nvPr/>
        </p:nvSpPr>
        <p:spPr>
          <a:xfrm>
            <a:off x="7642746" y="5455271"/>
            <a:ext cx="37258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err="1">
                <a:latin typeface="Times New Roman" panose="02020603050405020304" pitchFamily="18" charset="0"/>
              </a:rPr>
              <a:t>Ksantanın</a:t>
            </a:r>
            <a:r>
              <a:rPr lang="tr-TR" sz="1400" dirty="0">
                <a:latin typeface="Times New Roman" panose="02020603050405020304" pitchFamily="18" charset="0"/>
              </a:rPr>
              <a:t> kimyasal </a:t>
            </a:r>
            <a:r>
              <a:rPr lang="tr-TR" sz="1400" dirty="0" smtClean="0">
                <a:latin typeface="Times New Roman" panose="02020603050405020304" pitchFamily="18" charset="0"/>
              </a:rPr>
              <a:t>yapısı</a:t>
            </a:r>
            <a:endParaRPr lang="tr-TR" sz="1400" dirty="0"/>
          </a:p>
        </p:txBody>
      </p:sp>
      <p:sp>
        <p:nvSpPr>
          <p:cNvPr id="7" name="Dikdörtgen 6"/>
          <p:cNvSpPr/>
          <p:nvPr/>
        </p:nvSpPr>
        <p:spPr>
          <a:xfrm>
            <a:off x="9688318" y="5359425"/>
            <a:ext cx="1680268" cy="3768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(Murat ve ark. 2007)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1040918" y="30392"/>
            <a:ext cx="7369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8.Endüstriyel 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Öneme Sahip Bazı </a:t>
            </a:r>
            <a:r>
              <a:rPr lang="tr-T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EPS’ler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038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41445" y="768319"/>
            <a:ext cx="11027391" cy="626432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tr-TR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eolojik</a:t>
            </a:r>
            <a:r>
              <a:rPr lang="tr-T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özelliklerden dolayı birçok endüstriyel alanda </a:t>
            </a:r>
            <a:r>
              <a:rPr lang="tr-T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kullanılabilmektedir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Erdi ve ark. 2016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yaygın ve en geniş ölçüde kabul gören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mikrobiyal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biyopolimer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olan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ksantanın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çeşitli kaynaklardan yıllık üretimi 20 000 tonun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üzerindedir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Erdi ve ark. 2016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Emülsiyon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stabilizasyonu, sıcaklık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stabilitesi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psödoplastik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reolojik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özellikleri gibi çok sayıda önemli sebepler dolayısı ile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kullanılmaktadır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(Demirci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ark. 2008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Gıda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maddesinin tadının algılanmasını hızlandırır veya protein,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lipid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karbonhidrat gibi diğer gıda bileşenlerinin tadını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kuvvetlendirir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Erdi ve ark. 2016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Petrol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eczacılık, kozmetik, kağıt, boya, tekstil endüstrilerinde de yer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bulmuştur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(Demirci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ark. 2008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300775" y="295408"/>
            <a:ext cx="4076757" cy="5799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8.1.Ksantan 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Xanthan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(Devamı)</a:t>
            </a:r>
            <a:endParaRPr lang="tr-T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08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01722" y="1593612"/>
            <a:ext cx="6531591" cy="5148382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ilimsel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olarak araştırılan ve endüstriyel düzeyde kullanılan, üretilen ilk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mikrobiyal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polisakkarittir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(Demirci </a:t>
            </a:r>
            <a:r>
              <a:rPr lang="tr-TR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ark. 2008</a:t>
            </a:r>
            <a:r>
              <a:rPr lang="tr-TR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Leuconostoc</a:t>
            </a:r>
            <a:r>
              <a:rPr lang="tr-TR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mesenteroides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tarafından bakteriyel fermantasyon yolu ile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üretilmektedir </a:t>
            </a:r>
            <a:r>
              <a:rPr lang="tr-TR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(Demirci 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ark. 2008)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Hücre 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dışında, </a:t>
            </a:r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sükrozun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katalize edilmesi ile </a:t>
            </a:r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dekstransükraz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aktivitesi ile üretilir ve bakteriyi yokluk zamanında, asit ve alkali koşullarda </a:t>
            </a: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korur</a:t>
            </a:r>
            <a:r>
              <a:rPr lang="tr-TR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Erdi ve ark. 2016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İçerik Yer Tutucusu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381" y="1094282"/>
            <a:ext cx="4531057" cy="507450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effectLst>
            <a:softEdge rad="431800"/>
          </a:effectLst>
        </p:spPr>
      </p:pic>
      <p:sp>
        <p:nvSpPr>
          <p:cNvPr id="5" name="Dikdörtgen 4"/>
          <p:cNvSpPr/>
          <p:nvPr/>
        </p:nvSpPr>
        <p:spPr>
          <a:xfrm>
            <a:off x="7749419" y="5483243"/>
            <a:ext cx="24769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Dekstranın</a:t>
            </a:r>
            <a:r>
              <a:rPr lang="tr-TR" sz="1600" dirty="0">
                <a:solidFill>
                  <a:schemeClr val="bg1"/>
                </a:solidFill>
                <a:latin typeface="Times New Roman" panose="02020603050405020304" pitchFamily="18" charset="0"/>
              </a:rPr>
              <a:t> kimyasal </a:t>
            </a:r>
            <a:r>
              <a:rPr lang="tr-TR" sz="16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yapısı</a:t>
            </a:r>
            <a:endParaRPr lang="tr-TR" sz="1600" dirty="0">
              <a:solidFill>
                <a:schemeClr val="bg1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0033873" y="5430042"/>
            <a:ext cx="1680268" cy="3768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(Murat ve ark. 2007)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1119116" y="968991"/>
            <a:ext cx="4612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8.2.Dekstran 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Dextran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3217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59809" y="1809058"/>
            <a:ext cx="6534269" cy="2647977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Jöleli şekerler ve dondurmada jelleştirme ve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kristalizasyon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inhibitörü olarak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kullanılır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Erdi ve ark. 2016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786" y="2448731"/>
            <a:ext cx="4469540" cy="2561741"/>
          </a:xfrm>
          <a:prstGeom prst="rect">
            <a:avLst/>
          </a:prstGeom>
          <a:effectLst>
            <a:reflection stA="94000" endPos="40000" dir="5400000" sy="-100000" algn="bl" rotWithShape="0"/>
            <a:softEdge rad="165100"/>
          </a:effectLst>
          <a:scene3d>
            <a:camera prst="orthographicFront">
              <a:rot lat="2400000" lon="0" rev="1200000"/>
            </a:camera>
            <a:lightRig rig="threePt" dir="t"/>
          </a:scene3d>
        </p:spPr>
      </p:pic>
      <p:sp>
        <p:nvSpPr>
          <p:cNvPr id="2" name="Dikdörtgen 1"/>
          <p:cNvSpPr/>
          <p:nvPr/>
        </p:nvSpPr>
        <p:spPr>
          <a:xfrm>
            <a:off x="1078943" y="1045023"/>
            <a:ext cx="6096000" cy="6924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7.2.Dekstran (</a:t>
            </a:r>
            <a:r>
              <a:rPr lang="tr-TR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Dextran</a:t>
            </a:r>
            <a:r>
              <a:rPr lang="tr-TR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(Devamı)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424368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569627"/>
            <a:ext cx="7432343" cy="5059707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60000"/>
              </a:lnSpc>
            </a:pPr>
            <a:r>
              <a:rPr lang="tr-TR" sz="3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Sphingomonas</a:t>
            </a:r>
            <a:r>
              <a:rPr lang="tr-TR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paucimobilis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tarafından üretilen, yüksek moleküler ağırlığa sahip </a:t>
            </a:r>
            <a:r>
              <a:rPr lang="tr-TR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heteropolisakkarittir</a:t>
            </a: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Erdi ve ark. 2016</a:t>
            </a:r>
            <a:r>
              <a:rPr lang="tr-T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60000"/>
              </a:lnSpc>
            </a:pP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İlk 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olarak 1970’li yıllarda </a:t>
            </a: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keşfedilmiştir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tr-TR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Ergene ve ark. 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2016) </a:t>
            </a:r>
            <a:endParaRPr lang="tr-TR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1988 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yılında </a:t>
            </a: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Japonya’da 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gıdalarda kullanımına onay </a:t>
            </a: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verilmiştir</a:t>
            </a:r>
            <a:r>
              <a:rPr lang="tr-T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Erdi ve ark. 2016</a:t>
            </a:r>
            <a:r>
              <a:rPr lang="tr-T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Jellan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alkali muamelesiyle kolayca ayrılabilen O-</a:t>
            </a:r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açil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gruplarını içerir. İşlevselliği </a:t>
            </a:r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açillenme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derecesine ve iyonların varlığına </a:t>
            </a: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bağlıdır</a:t>
            </a:r>
            <a:r>
              <a:rPr lang="tr-TR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(Demirci </a:t>
            </a:r>
            <a:r>
              <a:rPr lang="tr-TR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ark. 2008</a:t>
            </a:r>
            <a:r>
              <a:rPr lang="tr-TR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843569" y="5705003"/>
            <a:ext cx="10410091" cy="947640"/>
          </a:xfrm>
          <a:prstGeom prst="roundRect">
            <a:avLst/>
          </a:prstGeom>
          <a:solidFill>
            <a:schemeClr val="bg1">
              <a:alpha val="4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tr-TR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Açil</a:t>
            </a:r>
            <a:r>
              <a:rPr lang="tr-T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grupları, </a:t>
            </a:r>
            <a:r>
              <a:rPr lang="tr-TR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jellan</a:t>
            </a:r>
            <a:r>
              <a:rPr lang="tr-T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zincirine lokalize olmuş bölgelerin kristalize olmasını engeller ve zayıf, elastik, sıcaklıkla </a:t>
            </a:r>
            <a:r>
              <a:rPr lang="tr-TR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bozunur</a:t>
            </a:r>
            <a:r>
              <a:rPr lang="tr-T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jel </a:t>
            </a:r>
            <a:r>
              <a:rPr lang="tr-TR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oluşturur 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Erdi ve ark. 2016)</a:t>
            </a:r>
          </a:p>
        </p:txBody>
      </p:sp>
      <p:pic>
        <p:nvPicPr>
          <p:cNvPr id="5" name="İçerik Yer Tutucusu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361" y="569627"/>
            <a:ext cx="4030639" cy="5285264"/>
          </a:xfrm>
          <a:prstGeom prst="rect">
            <a:avLst/>
          </a:prstGeom>
          <a:effectLst>
            <a:softEdge rad="469900"/>
          </a:effectLst>
        </p:spPr>
      </p:pic>
      <p:sp>
        <p:nvSpPr>
          <p:cNvPr id="6" name="Dikdörtgen 5"/>
          <p:cNvSpPr/>
          <p:nvPr/>
        </p:nvSpPr>
        <p:spPr>
          <a:xfrm>
            <a:off x="8633875" y="4907251"/>
            <a:ext cx="21643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dirty="0" err="1">
                <a:latin typeface="Times New Roman" panose="02020603050405020304" pitchFamily="18" charset="0"/>
              </a:rPr>
              <a:t>Jellanın</a:t>
            </a:r>
            <a:r>
              <a:rPr lang="tr-TR" sz="1600" dirty="0">
                <a:latin typeface="Times New Roman" panose="02020603050405020304" pitchFamily="18" charset="0"/>
              </a:rPr>
              <a:t> kimyasal </a:t>
            </a:r>
            <a:r>
              <a:rPr lang="tr-TR" sz="1600" dirty="0" smtClean="0">
                <a:latin typeface="Times New Roman" panose="02020603050405020304" pitchFamily="18" charset="0"/>
              </a:rPr>
              <a:t>yapısı</a:t>
            </a:r>
            <a:endParaRPr lang="tr-TR" sz="1600" dirty="0"/>
          </a:p>
        </p:txBody>
      </p:sp>
      <p:sp>
        <p:nvSpPr>
          <p:cNvPr id="7" name="Dikdörtgen 6"/>
          <p:cNvSpPr/>
          <p:nvPr/>
        </p:nvSpPr>
        <p:spPr>
          <a:xfrm>
            <a:off x="8633875" y="5101918"/>
            <a:ext cx="1680268" cy="3768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(Murat ve ark. 2007)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1255595" y="154128"/>
            <a:ext cx="4094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.3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Jellan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Gellan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7399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27135" y="1042375"/>
            <a:ext cx="10821537" cy="534445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Gıda ürünlerinde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tekstürü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iyileştirme, sıvı gıdalarda fiziksel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stabilite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sağlama, fırıncılık ürünlerinde daha düzgün bir yapı ve ağızda daha iyi bir tat bırakma gibi amaçlarla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kullanılmaktadır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(Demirci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ark. 2008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Ayrıca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ürünlerin depolama sürelerini, ısıl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stabilitelerini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arttırmak ve nem kaybını azaltmak amacıyla da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kullanılmaktadır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(Demirci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ark. 2008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205553" y="567351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tr-TR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.3</a:t>
            </a:r>
            <a:r>
              <a:rPr lang="tr-T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Jellan</a:t>
            </a:r>
            <a:r>
              <a:rPr lang="tr-T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Gellan</a:t>
            </a:r>
            <a:r>
              <a:rPr lang="tr-TR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(Devamı)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2200" dirty="0"/>
          </a:p>
        </p:txBody>
      </p:sp>
    </p:spTree>
    <p:extLst>
      <p:ext uri="{BB962C8B-B14F-4D97-AF65-F5344CB8AC3E}">
        <p14:creationId xmlns:p14="http://schemas.microsoft.com/office/powerpoint/2010/main" val="170583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3458" y="1078784"/>
            <a:ext cx="6545239" cy="484495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Rhizobium</a:t>
            </a:r>
            <a:r>
              <a:rPr lang="tr-T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radiobacter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türleri tarafından üretilen ticari EPS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türüdür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Erdi ve ark. 2016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Birçok gıda sisteminde jelleştirme ajanı olarak kullanımı uygundur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(Demirci ve ark. 2008).</a:t>
            </a:r>
          </a:p>
          <a:p>
            <a:pPr algn="just">
              <a:lnSpc>
                <a:spcPct val="150000"/>
              </a:lnSpc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Film ve lif hazırlamak için kullanılabilir ve hiçbir kalori değeri yoktur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Demirci ve ark. 2008).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1172539" y="5749287"/>
            <a:ext cx="10410091" cy="1108713"/>
          </a:xfrm>
          <a:prstGeom prst="roundRect">
            <a:avLst/>
          </a:prstGeom>
          <a:solidFill>
            <a:schemeClr val="bg1">
              <a:alpha val="4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tr-T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Jeli; tatsız, kokusuz ve renksiz olma özelliğinden dolayı son üründe duyusal değişikliklere sebep </a:t>
            </a:r>
            <a:r>
              <a:rPr lang="tr-T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olmaz 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Demirci ve ark. 2008)</a:t>
            </a:r>
            <a:endParaRPr lang="tr-T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sim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438" y="791570"/>
            <a:ext cx="4808561" cy="4367284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6" name="Dikdörtgen 5"/>
          <p:cNvSpPr/>
          <p:nvPr/>
        </p:nvSpPr>
        <p:spPr>
          <a:xfrm>
            <a:off x="7678710" y="4499928"/>
            <a:ext cx="24080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dirty="0" err="1">
                <a:latin typeface="Times New Roman" panose="02020603050405020304" pitchFamily="18" charset="0"/>
              </a:rPr>
              <a:t>Kurdlanın</a:t>
            </a:r>
            <a:r>
              <a:rPr lang="tr-TR" sz="1600" dirty="0">
                <a:latin typeface="Times New Roman" panose="02020603050405020304" pitchFamily="18" charset="0"/>
              </a:rPr>
              <a:t> kimyasal </a:t>
            </a:r>
            <a:r>
              <a:rPr lang="tr-TR" sz="16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yapısı</a:t>
            </a:r>
            <a:endParaRPr lang="tr-TR" sz="1600" dirty="0">
              <a:solidFill>
                <a:schemeClr val="bg1"/>
              </a:solidFill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10001718" y="4415289"/>
            <a:ext cx="1680268" cy="3768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(Murat ve ark. 2007)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1179394" y="791570"/>
            <a:ext cx="3242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8.4.Kurdlan 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Curdlan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06616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1319" y="382136"/>
            <a:ext cx="10863618" cy="614149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tr-TR" b="1" dirty="0"/>
              <a:t> </a:t>
            </a:r>
            <a:r>
              <a:rPr lang="tr-TR" b="1" dirty="0" smtClean="0"/>
              <a:t>       </a:t>
            </a:r>
            <a:r>
              <a:rPr lang="tr-TR" sz="6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KAYNAKLAR</a:t>
            </a:r>
            <a:endParaRPr lang="tr-TR" sz="6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b="1" dirty="0"/>
              <a:t> </a:t>
            </a:r>
            <a:endParaRPr lang="tr-TR" dirty="0"/>
          </a:p>
          <a:p>
            <a:pPr marL="0" indent="0" algn="just">
              <a:lnSpc>
                <a:spcPct val="170000"/>
              </a:lnSpc>
              <a:buNone/>
            </a:pPr>
            <a:r>
              <a:rPr lang="tr-T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[1] Ergene, Erdi, Avcı, Ayşe (2016). </a:t>
            </a:r>
            <a:r>
              <a:rPr lang="tr-TR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Mikrobiyel</a:t>
            </a:r>
            <a:r>
              <a:rPr lang="tr-T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Ekzopolisakkaritler</a:t>
            </a:r>
            <a:r>
              <a:rPr lang="tr-T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SAÜ Fen Bil Der 20. Cilt, 2. Sayı, s. 193-202.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tr-T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2] </a:t>
            </a:r>
            <a:r>
              <a:rPr lang="tr-TR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Soyuçok</a:t>
            </a:r>
            <a:r>
              <a:rPr lang="tr-T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Ali, Ekiz, Teslime, Başyiğit Kılıç, Gülden (2016).  </a:t>
            </a:r>
            <a:r>
              <a:rPr lang="tr-TR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Ekzopolisakkaritlerin</a:t>
            </a:r>
            <a:r>
              <a:rPr lang="tr-T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Özellikleri </a:t>
            </a:r>
            <a:r>
              <a:rPr lang="tr-T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Gıda Sanayindeki Önemi: Nevşehir Bilim ve Teknoloji Dergisi TARGİD Özel Sayı 332-344 2016 DOI: </a:t>
            </a: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10.17100/nevbiltek.48986</a:t>
            </a:r>
            <a:r>
              <a:rPr lang="tr-T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[3] </a:t>
            </a:r>
            <a:r>
              <a:rPr lang="tr-TR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Rosenberg</a:t>
            </a: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Eugene</a:t>
            </a: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Delong</a:t>
            </a: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F. Edward, </a:t>
            </a:r>
            <a:r>
              <a:rPr lang="tr-TR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Lory</a:t>
            </a: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Stephen</a:t>
            </a: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Stackebrandt</a:t>
            </a: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Erko</a:t>
            </a: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Thompson</a:t>
            </a: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Fabiano</a:t>
            </a: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(2013). </a:t>
            </a:r>
            <a:r>
              <a:rPr lang="tr-TR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Prokaryotes</a:t>
            </a: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Springer</a:t>
            </a: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Reference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[4] Yılmaz, Murat, Yuvalı Çelik, Gökçen (2007).Bakteriyel </a:t>
            </a:r>
            <a:r>
              <a:rPr lang="tr-TR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Ekstraselüler</a:t>
            </a: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Polisakkaritler</a:t>
            </a: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(EPS): </a:t>
            </a:r>
            <a:r>
              <a:rPr lang="tr-TR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Orlab</a:t>
            </a: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On-</a:t>
            </a:r>
            <a:r>
              <a:rPr lang="tr-TR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</a:t>
            </a: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Mikrobiyoloji Dergisi Yıl: 2007 Cilt: 05 Sayı: 2 Sayfa: 7-13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tr-T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5] </a:t>
            </a: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slideplayer.biz.tr/</a:t>
            </a:r>
            <a:r>
              <a:rPr lang="tr-TR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slide</a:t>
            </a:r>
            <a:r>
              <a:rPr lang="tr-T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/2478519/) </a:t>
            </a:r>
            <a:endParaRPr lang="tr-TR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tr-T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6] Demirci, A. Şükrü, Arıcı, Muhammet (2008). </a:t>
            </a:r>
            <a:r>
              <a:rPr lang="tr-TR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Mikrobiyal</a:t>
            </a:r>
            <a:r>
              <a:rPr lang="tr-T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Yolla Üretilen Gamlar Ve Gıda Sanayinde Kullanımı: Namık Kemal Üniversitesi Ziraat Fakültesi Gıda Mühendisliği Bölümü, Tekirdağ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tr-T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8544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Çerçev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TM03457475[[fn=Çerçeve]]</Template>
  <TotalTime>88</TotalTime>
  <Words>1834</Words>
  <Application>Microsoft Office PowerPoint</Application>
  <PresentationFormat>Geniş ekran</PresentationFormat>
  <Paragraphs>176</Paragraphs>
  <Slides>28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34" baseType="lpstr">
      <vt:lpstr>Arial</vt:lpstr>
      <vt:lpstr>Corbel</vt:lpstr>
      <vt:lpstr>MS Mincho</vt:lpstr>
      <vt:lpstr>Times New Roman</vt:lpstr>
      <vt:lpstr>Wingdings 2</vt:lpstr>
      <vt:lpstr>Çerçeve</vt:lpstr>
      <vt:lpstr>Mikrobiyal polisakkaritler ve biyopolimerler</vt:lpstr>
      <vt:lpstr>Mikrobiyal polisakkaritler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5.EPS KompozisyonU ve Karakterizasyonu</vt:lpstr>
      <vt:lpstr>PowerPoint Sunusu</vt:lpstr>
      <vt:lpstr>PowerPoint Sunusu</vt:lpstr>
      <vt:lpstr>PowerPoint Sunusu</vt:lpstr>
      <vt:lpstr>6.EPS’Lerin Fizyolojik Özellikleri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SilentAll Team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Bacillus thuringiensis</dc:title>
  <dc:creator>Windows Kullanıcısı</dc:creator>
  <cp:lastModifiedBy>Windows Kullanıcısı</cp:lastModifiedBy>
  <cp:revision>15</cp:revision>
  <dcterms:created xsi:type="dcterms:W3CDTF">2020-12-17T12:47:45Z</dcterms:created>
  <dcterms:modified xsi:type="dcterms:W3CDTF">2020-12-24T13:52:39Z</dcterms:modified>
</cp:coreProperties>
</file>