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326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858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8A381-1FB6-4E04-831A-1018EA3A03DF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3C995-1B21-4F2C-87B6-0275DB7662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4689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3C9DC92-6F28-4C25-9A42-57EA7AF9D0D7}" type="datetimeFigureOut">
              <a:rPr lang="tr-TR" smtClean="0"/>
              <a:t>30.03.2021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A98A2B4-309C-4839-9CE5-E8739EDA1BE1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İnsan İNSÜLİN HORMONUNUN REKOMBİNANT DNA TEKNOLOJİSİ İLE ÜRETİMİ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3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İnsülin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İnsülin, pankreasın </a:t>
            </a:r>
            <a:r>
              <a:rPr lang="tr-TR" dirty="0" err="1"/>
              <a:t>Langerhans</a:t>
            </a:r>
            <a:r>
              <a:rPr lang="tr-TR" dirty="0"/>
              <a:t> adacıklarının </a:t>
            </a:r>
            <a:r>
              <a:rPr lang="el-GR" dirty="0"/>
              <a:t>β </a:t>
            </a:r>
            <a:r>
              <a:rPr lang="tr-TR" dirty="0"/>
              <a:t>hücreleri tarafından üretilen bir hormondur. </a:t>
            </a:r>
            <a:endParaRPr lang="tr-TR" dirty="0" smtClean="0"/>
          </a:p>
          <a:p>
            <a:r>
              <a:rPr lang="tr-TR" dirty="0" err="1" smtClean="0"/>
              <a:t>Sir</a:t>
            </a:r>
            <a:r>
              <a:rPr lang="tr-TR" dirty="0" smtClean="0"/>
              <a:t> </a:t>
            </a:r>
            <a:r>
              <a:rPr lang="tr-TR" dirty="0"/>
              <a:t>Edward </a:t>
            </a:r>
            <a:r>
              <a:rPr lang="tr-TR" dirty="0" err="1"/>
              <a:t>Sharpey</a:t>
            </a:r>
            <a:r>
              <a:rPr lang="tr-TR" dirty="0"/>
              <a:t> </a:t>
            </a:r>
            <a:r>
              <a:rPr lang="tr-TR" dirty="0" err="1"/>
              <a:t>Schafer</a:t>
            </a:r>
            <a:r>
              <a:rPr lang="tr-TR" dirty="0"/>
              <a:t> (1916) tarafından </a:t>
            </a:r>
            <a:r>
              <a:rPr lang="tr-TR" dirty="0" err="1"/>
              <a:t>Langerhans</a:t>
            </a:r>
            <a:r>
              <a:rPr lang="tr-TR" dirty="0"/>
              <a:t> Adacıkları üzerinde çalışırken keşfedilmiştir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Pankreas</a:t>
            </a:r>
            <a:r>
              <a:rPr lang="tr-TR" dirty="0"/>
              <a:t>, mide ve dalağın arkasında üst karın boyunca enlemesine yerleştirilmiş karışık bir bezdir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İnsülin</a:t>
            </a:r>
            <a:r>
              <a:rPr lang="tr-TR" dirty="0"/>
              <a:t>, pankreas tarafından üretilen bir </a:t>
            </a:r>
            <a:r>
              <a:rPr lang="tr-TR" dirty="0" err="1"/>
              <a:t>peptit</a:t>
            </a:r>
            <a:r>
              <a:rPr lang="tr-TR" dirty="0"/>
              <a:t> hormonudur ve vücuttaki karbonhidratların ve yağ metabolizmasının merkezi bir düzenleyicisidir.</a:t>
            </a:r>
          </a:p>
        </p:txBody>
      </p:sp>
    </p:spTree>
    <p:extLst>
      <p:ext uri="{BB962C8B-B14F-4D97-AF65-F5344CB8AC3E}">
        <p14:creationId xmlns:p14="http://schemas.microsoft.com/office/powerpoint/2010/main" val="376736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İnsülin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Keşfedilen </a:t>
            </a:r>
            <a:r>
              <a:rPr lang="tr-TR" dirty="0"/>
              <a:t>ilk </a:t>
            </a:r>
            <a:r>
              <a:rPr lang="tr-TR" dirty="0" err="1"/>
              <a:t>peptid</a:t>
            </a:r>
            <a:r>
              <a:rPr lang="tr-TR" dirty="0"/>
              <a:t> hormonudur (</a:t>
            </a:r>
            <a:r>
              <a:rPr lang="tr-TR" dirty="0" err="1"/>
              <a:t>Frederick</a:t>
            </a:r>
            <a:r>
              <a:rPr lang="tr-TR" dirty="0"/>
              <a:t> </a:t>
            </a:r>
            <a:r>
              <a:rPr lang="tr-TR" dirty="0" err="1"/>
              <a:t>Banting</a:t>
            </a:r>
            <a:r>
              <a:rPr lang="tr-TR" dirty="0"/>
              <a:t> ve Charles </a:t>
            </a:r>
            <a:r>
              <a:rPr lang="tr-TR" dirty="0" err="1"/>
              <a:t>Herbert</a:t>
            </a:r>
            <a:r>
              <a:rPr lang="tr-TR" dirty="0"/>
              <a:t> Best, 1921 tarafından). </a:t>
            </a:r>
            <a:endParaRPr lang="tr-TR" dirty="0" smtClean="0"/>
          </a:p>
          <a:p>
            <a:r>
              <a:rPr lang="tr-TR" dirty="0" smtClean="0"/>
              <a:t>1951'de </a:t>
            </a:r>
            <a:r>
              <a:rPr lang="tr-TR" dirty="0" err="1"/>
              <a:t>Frederick</a:t>
            </a:r>
            <a:r>
              <a:rPr lang="tr-TR" dirty="0"/>
              <a:t> </a:t>
            </a:r>
            <a:r>
              <a:rPr lang="tr-TR" dirty="0" err="1"/>
              <a:t>Sanger</a:t>
            </a:r>
            <a:r>
              <a:rPr lang="tr-TR" dirty="0"/>
              <a:t> tarafından </a:t>
            </a:r>
            <a:r>
              <a:rPr lang="tr-TR" dirty="0" err="1"/>
              <a:t>dizilenen</a:t>
            </a:r>
            <a:r>
              <a:rPr lang="tr-TR" dirty="0"/>
              <a:t> ilk proteindir. </a:t>
            </a:r>
            <a:endParaRPr lang="tr-TR" dirty="0" smtClean="0"/>
          </a:p>
          <a:p>
            <a:r>
              <a:rPr lang="tr-TR" dirty="0" err="1" smtClean="0"/>
              <a:t>Dorothy</a:t>
            </a:r>
            <a:r>
              <a:rPr lang="tr-TR" dirty="0" smtClean="0"/>
              <a:t> </a:t>
            </a:r>
            <a:r>
              <a:rPr lang="tr-TR" dirty="0" err="1"/>
              <a:t>Hodgkin</a:t>
            </a:r>
            <a:r>
              <a:rPr lang="tr-TR" dirty="0"/>
              <a:t>, 1969 yılında insülinin kristal yapısını belirlemiştir. </a:t>
            </a:r>
            <a:endParaRPr lang="tr-TR" dirty="0" smtClean="0"/>
          </a:p>
          <a:p>
            <a:r>
              <a:rPr lang="tr-TR" dirty="0" smtClean="0"/>
              <a:t>Bununla </a:t>
            </a:r>
            <a:r>
              <a:rPr lang="tr-TR" dirty="0"/>
              <a:t>birlikte, </a:t>
            </a:r>
            <a:r>
              <a:rPr lang="tr-TR" dirty="0" err="1"/>
              <a:t>rekombinant</a:t>
            </a:r>
            <a:r>
              <a:rPr lang="tr-TR" dirty="0"/>
              <a:t> DNA teknolojisi ile sentezlenen ilk hormondur.</a:t>
            </a:r>
          </a:p>
        </p:txBody>
      </p:sp>
    </p:spTree>
    <p:extLst>
      <p:ext uri="{BB962C8B-B14F-4D97-AF65-F5344CB8AC3E}">
        <p14:creationId xmlns:p14="http://schemas.microsoft.com/office/powerpoint/2010/main" val="117005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İnsan insülininin yapısı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511114"/>
            <a:ext cx="5194920" cy="4876800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Kimyasal </a:t>
            </a:r>
            <a:r>
              <a:rPr lang="tr-TR" dirty="0"/>
              <a:t>olarak İnsan insülini, 51 amino asit dizisinden oluşan küçük, basit bir proteindir ve 5808 </a:t>
            </a:r>
            <a:r>
              <a:rPr lang="tr-TR" dirty="0" err="1"/>
              <a:t>Da'lık</a:t>
            </a:r>
            <a:r>
              <a:rPr lang="tr-TR" dirty="0"/>
              <a:t> bir moleküler ağırlığa sahiptir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İnsülin </a:t>
            </a:r>
            <a:r>
              <a:rPr lang="tr-TR" dirty="0"/>
              <a:t>hormonu, bir </a:t>
            </a:r>
            <a:r>
              <a:rPr lang="tr-TR" dirty="0" err="1"/>
              <a:t>disülfid</a:t>
            </a:r>
            <a:r>
              <a:rPr lang="tr-TR" dirty="0"/>
              <a:t> bağı ile birbirine bağlanan bir A-zinciri ve bir B-zincirinin bir </a:t>
            </a:r>
            <a:r>
              <a:rPr lang="tr-TR" dirty="0" err="1"/>
              <a:t>dimeridir</a:t>
            </a:r>
            <a:r>
              <a:rPr lang="tr-TR" dirty="0" smtClean="0"/>
              <a:t>. </a:t>
            </a:r>
          </a:p>
          <a:p>
            <a:r>
              <a:rPr lang="tr-TR" dirty="0" smtClean="0"/>
              <a:t>İnsülin </a:t>
            </a:r>
            <a:r>
              <a:rPr lang="tr-TR" dirty="0"/>
              <a:t>iki </a:t>
            </a:r>
            <a:r>
              <a:rPr lang="tr-TR" dirty="0" err="1"/>
              <a:t>polipeptit</a:t>
            </a:r>
            <a:r>
              <a:rPr lang="tr-TR" dirty="0"/>
              <a:t> zincirinden </a:t>
            </a:r>
            <a:r>
              <a:rPr lang="tr-TR" dirty="0" smtClean="0"/>
              <a:t>oluşur,</a:t>
            </a:r>
          </a:p>
          <a:p>
            <a:pPr lvl="1"/>
            <a:r>
              <a:rPr lang="tr-TR" dirty="0" smtClean="0"/>
              <a:t>Zincir </a:t>
            </a:r>
            <a:r>
              <a:rPr lang="tr-TR" dirty="0"/>
              <a:t>A-21 amino asit </a:t>
            </a:r>
            <a:r>
              <a:rPr lang="tr-TR" dirty="0" smtClean="0"/>
              <a:t>uzunluğunda </a:t>
            </a:r>
          </a:p>
          <a:p>
            <a:pPr lvl="1"/>
            <a:r>
              <a:rPr lang="tr-TR" dirty="0" smtClean="0"/>
              <a:t>Zincir </a:t>
            </a:r>
            <a:r>
              <a:rPr lang="tr-TR" dirty="0"/>
              <a:t>B-30 amino asit </a:t>
            </a:r>
            <a:r>
              <a:rPr lang="tr-TR" dirty="0" smtClean="0"/>
              <a:t>uzunluğunda</a:t>
            </a:r>
          </a:p>
          <a:p>
            <a:r>
              <a:rPr lang="tr-TR" dirty="0" smtClean="0"/>
              <a:t>Her </a:t>
            </a:r>
            <a:r>
              <a:rPr lang="tr-TR" dirty="0"/>
              <a:t>iki zincir, iki </a:t>
            </a:r>
            <a:r>
              <a:rPr lang="tr-TR" dirty="0" err="1"/>
              <a:t>sistein</a:t>
            </a:r>
            <a:r>
              <a:rPr lang="tr-TR" dirty="0"/>
              <a:t> kalıntısı arasındaki </a:t>
            </a:r>
            <a:r>
              <a:rPr lang="tr-TR" dirty="0" err="1"/>
              <a:t>disülfür</a:t>
            </a:r>
            <a:r>
              <a:rPr lang="tr-TR" dirty="0"/>
              <a:t> bağıyla birbirine bağlanır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378333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93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Pankreas içinde üretilen insülin: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İlk </a:t>
            </a:r>
            <a:r>
              <a:rPr lang="tr-TR" dirty="0"/>
              <a:t>başta Pankreas </a:t>
            </a:r>
            <a:r>
              <a:rPr lang="el-GR" dirty="0"/>
              <a:t>β </a:t>
            </a:r>
            <a:r>
              <a:rPr lang="tr-TR" dirty="0"/>
              <a:t>hücreleri, 109 amino asit uzunluğunda bir </a:t>
            </a:r>
            <a:r>
              <a:rPr lang="tr-TR" dirty="0" err="1"/>
              <a:t>polipeptit</a:t>
            </a:r>
            <a:r>
              <a:rPr lang="tr-TR" dirty="0"/>
              <a:t> olan </a:t>
            </a:r>
            <a:r>
              <a:rPr lang="tr-TR" dirty="0" err="1"/>
              <a:t>pre</a:t>
            </a:r>
            <a:r>
              <a:rPr lang="tr-TR" dirty="0"/>
              <a:t>-</a:t>
            </a:r>
            <a:r>
              <a:rPr lang="tr-TR" dirty="0" err="1"/>
              <a:t>pro</a:t>
            </a:r>
            <a:r>
              <a:rPr lang="tr-TR" dirty="0"/>
              <a:t>-insülin </a:t>
            </a:r>
            <a:r>
              <a:rPr lang="tr-TR" dirty="0" smtClean="0"/>
              <a:t>sentezler.</a:t>
            </a:r>
          </a:p>
          <a:p>
            <a:r>
              <a:rPr lang="tr-TR" dirty="0"/>
              <a:t>1</a:t>
            </a:r>
            <a:r>
              <a:rPr lang="tr-TR" dirty="0" smtClean="0"/>
              <a:t>09 </a:t>
            </a:r>
            <a:r>
              <a:rPr lang="tr-TR" dirty="0"/>
              <a:t>amino asit arasında 23 amino asit, </a:t>
            </a:r>
            <a:r>
              <a:rPr lang="tr-TR" dirty="0" err="1"/>
              <a:t>pre</a:t>
            </a:r>
            <a:r>
              <a:rPr lang="tr-TR" dirty="0"/>
              <a:t>-</a:t>
            </a:r>
            <a:r>
              <a:rPr lang="tr-TR" dirty="0" err="1"/>
              <a:t>pro</a:t>
            </a:r>
            <a:r>
              <a:rPr lang="tr-TR" dirty="0"/>
              <a:t>-insülinin hücre zarından geçmesine izin veren sinyal </a:t>
            </a:r>
            <a:r>
              <a:rPr lang="tr-TR" dirty="0" smtClean="0"/>
              <a:t>molekülleridir.</a:t>
            </a:r>
          </a:p>
          <a:p>
            <a:r>
              <a:rPr lang="tr-TR" dirty="0" smtClean="0"/>
              <a:t>Hücre </a:t>
            </a:r>
            <a:r>
              <a:rPr lang="tr-TR" dirty="0"/>
              <a:t>içine girerek 86 amino asit uzunluğunda </a:t>
            </a:r>
            <a:r>
              <a:rPr lang="tr-TR" dirty="0" err="1"/>
              <a:t>pro</a:t>
            </a:r>
            <a:r>
              <a:rPr lang="tr-TR" dirty="0"/>
              <a:t>-insülin olur. </a:t>
            </a:r>
            <a:r>
              <a:rPr lang="tr-TR" dirty="0" smtClean="0"/>
              <a:t>«Hala </a:t>
            </a:r>
            <a:r>
              <a:rPr lang="tr-TR" dirty="0"/>
              <a:t>aktif </a:t>
            </a:r>
            <a:r>
              <a:rPr lang="tr-TR" dirty="0" smtClean="0"/>
              <a:t>değil».</a:t>
            </a:r>
          </a:p>
          <a:p>
            <a:r>
              <a:rPr lang="tr-TR" dirty="0" smtClean="0"/>
              <a:t>Bazı </a:t>
            </a:r>
            <a:r>
              <a:rPr lang="tr-TR" dirty="0" err="1"/>
              <a:t>Proteolitik</a:t>
            </a:r>
            <a:r>
              <a:rPr lang="tr-TR" dirty="0"/>
              <a:t> enzimler, </a:t>
            </a:r>
            <a:r>
              <a:rPr lang="tr-TR" dirty="0" err="1"/>
              <a:t>pro</a:t>
            </a:r>
            <a:r>
              <a:rPr lang="tr-TR" dirty="0"/>
              <a:t> insülinin aktif bölgesini kesip açığa çıkararak onu 51 amino asit uzunluğundaki aktif </a:t>
            </a:r>
            <a:r>
              <a:rPr lang="tr-TR" dirty="0" smtClean="0"/>
              <a:t>insülin </a:t>
            </a:r>
            <a:r>
              <a:rPr lang="tr-TR" dirty="0"/>
              <a:t>formuna dönüştürür.</a:t>
            </a:r>
          </a:p>
        </p:txBody>
      </p:sp>
    </p:spTree>
    <p:extLst>
      <p:ext uri="{BB962C8B-B14F-4D97-AF65-F5344CB8AC3E}">
        <p14:creationId xmlns:p14="http://schemas.microsoft.com/office/powerpoint/2010/main" val="232783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Rekombinant</a:t>
            </a:r>
            <a:r>
              <a:rPr lang="tr-TR" dirty="0"/>
              <a:t> DNA teknolojisi ile üretilen insülin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R</a:t>
            </a:r>
            <a:r>
              <a:rPr lang="tr-TR" dirty="0" err="1" smtClean="0"/>
              <a:t>ekombinant</a:t>
            </a:r>
            <a:r>
              <a:rPr lang="tr-TR" dirty="0" smtClean="0"/>
              <a:t> </a:t>
            </a:r>
            <a:r>
              <a:rPr lang="tr-TR" dirty="0"/>
              <a:t>DNA teknolojisindeki temel adım, insülin üretimi için de benzerdir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İlk </a:t>
            </a:r>
            <a:r>
              <a:rPr lang="tr-TR" dirty="0"/>
              <a:t>olarak uygun vektör (</a:t>
            </a:r>
            <a:r>
              <a:rPr lang="tr-TR" dirty="0" err="1"/>
              <a:t>plazmid</a:t>
            </a:r>
            <a:r>
              <a:rPr lang="tr-TR" dirty="0"/>
              <a:t>), </a:t>
            </a:r>
            <a:r>
              <a:rPr lang="tr-TR" i="1" dirty="0" err="1" smtClean="0"/>
              <a:t>Escherichia</a:t>
            </a:r>
            <a:r>
              <a:rPr lang="tr-TR" i="1" dirty="0" smtClean="0"/>
              <a:t> </a:t>
            </a:r>
            <a:r>
              <a:rPr lang="tr-TR" i="1" dirty="0" err="1"/>
              <a:t>coli</a:t>
            </a:r>
            <a:r>
              <a:rPr lang="tr-TR" dirty="0" err="1"/>
              <a:t>'den</a:t>
            </a:r>
            <a:r>
              <a:rPr lang="tr-TR" dirty="0"/>
              <a:t> izole edilir ve daha sonra </a:t>
            </a:r>
            <a:r>
              <a:rPr lang="tr-TR" dirty="0" err="1" smtClean="0"/>
              <a:t>restriksiyon</a:t>
            </a:r>
            <a:r>
              <a:rPr lang="tr-TR" dirty="0" smtClean="0"/>
              <a:t> </a:t>
            </a:r>
            <a:r>
              <a:rPr lang="tr-TR" dirty="0" err="1"/>
              <a:t>endonükleaz</a:t>
            </a:r>
            <a:r>
              <a:rPr lang="tr-TR" dirty="0"/>
              <a:t> enzimi ile kesilerek açılır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İnsülin </a:t>
            </a:r>
            <a:r>
              <a:rPr lang="tr-TR" dirty="0"/>
              <a:t>kodlama </a:t>
            </a:r>
            <a:r>
              <a:rPr lang="tr-TR" dirty="0" smtClean="0"/>
              <a:t>geni </a:t>
            </a:r>
            <a:r>
              <a:rPr lang="el-GR" dirty="0" smtClean="0"/>
              <a:t>β</a:t>
            </a:r>
            <a:r>
              <a:rPr lang="tr-TR" dirty="0" smtClean="0"/>
              <a:t>-hücresinden </a:t>
            </a:r>
            <a:r>
              <a:rPr lang="tr-TR" dirty="0"/>
              <a:t>izole edilir ve açılmış </a:t>
            </a:r>
            <a:r>
              <a:rPr lang="tr-TR" dirty="0" err="1"/>
              <a:t>plazmide</a:t>
            </a:r>
            <a:r>
              <a:rPr lang="tr-TR" dirty="0"/>
              <a:t> eklenir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Plazmid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smtClean="0"/>
              <a:t>insülin geni, </a:t>
            </a:r>
            <a:r>
              <a:rPr lang="tr-TR" dirty="0"/>
              <a:t>DNA </a:t>
            </a:r>
            <a:r>
              <a:rPr lang="tr-TR" dirty="0" err="1"/>
              <a:t>ligaz</a:t>
            </a:r>
            <a:r>
              <a:rPr lang="tr-TR" dirty="0"/>
              <a:t> enzimi ile yeniden birleştirilir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Bu </a:t>
            </a:r>
            <a:r>
              <a:rPr lang="tr-TR" dirty="0"/>
              <a:t>yeniden birleştirilen </a:t>
            </a:r>
            <a:r>
              <a:rPr lang="tr-TR" dirty="0" err="1"/>
              <a:t>plazmit</a:t>
            </a:r>
            <a:r>
              <a:rPr lang="tr-TR" dirty="0"/>
              <a:t>, uygun konakçı hücreye (yani </a:t>
            </a:r>
            <a:r>
              <a:rPr lang="tr-TR" i="1" dirty="0"/>
              <a:t>E. </a:t>
            </a:r>
            <a:r>
              <a:rPr lang="tr-TR" i="1" dirty="0" err="1"/>
              <a:t>coli</a:t>
            </a:r>
            <a:r>
              <a:rPr lang="tr-TR" dirty="0"/>
              <a:t>) sokulur ve şimdi bu yeniden birleştirilen konakçı hücre, insülin hormonu üretmeye başlar.</a:t>
            </a:r>
          </a:p>
        </p:txBody>
      </p:sp>
    </p:spTree>
    <p:extLst>
      <p:ext uri="{BB962C8B-B14F-4D97-AF65-F5344CB8AC3E}">
        <p14:creationId xmlns:p14="http://schemas.microsoft.com/office/powerpoint/2010/main" val="193243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Rekombinant</a:t>
            </a:r>
            <a:r>
              <a:rPr lang="tr-TR" dirty="0"/>
              <a:t> DNA teknolojisi ile üretilen insülin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/>
              <a:t>Hakura</a:t>
            </a:r>
            <a:r>
              <a:rPr lang="tr-TR" dirty="0"/>
              <a:t> </a:t>
            </a:r>
            <a:r>
              <a:rPr lang="tr-TR" dirty="0" err="1" smtClean="0"/>
              <a:t>vd</a:t>
            </a:r>
            <a:r>
              <a:rPr lang="tr-TR" dirty="0" smtClean="0"/>
              <a:t> </a:t>
            </a:r>
            <a:r>
              <a:rPr lang="tr-TR" dirty="0"/>
              <a:t>(1977), </a:t>
            </a:r>
            <a:r>
              <a:rPr lang="tr-TR" dirty="0" smtClean="0"/>
              <a:t>insüline ait A </a:t>
            </a:r>
            <a:r>
              <a:rPr lang="tr-TR" dirty="0"/>
              <a:t>ve B zinciri </a:t>
            </a:r>
            <a:r>
              <a:rPr lang="tr-TR" dirty="0" smtClean="0"/>
              <a:t>kodlayan iki </a:t>
            </a:r>
            <a:r>
              <a:rPr lang="tr-TR" dirty="0"/>
              <a:t>DNA dizisini kimyasal olarak </a:t>
            </a:r>
            <a:r>
              <a:rPr lang="tr-TR" dirty="0" smtClean="0"/>
              <a:t>sentezlemiştir.</a:t>
            </a:r>
          </a:p>
          <a:p>
            <a:r>
              <a:rPr lang="tr-TR" dirty="0" smtClean="0"/>
              <a:t>Bu iki DNA molekülü  </a:t>
            </a:r>
            <a:r>
              <a:rPr lang="tr-TR" dirty="0"/>
              <a:t>iki PBR322 </a:t>
            </a:r>
            <a:r>
              <a:rPr lang="tr-TR" dirty="0" err="1"/>
              <a:t>plazmit</a:t>
            </a:r>
            <a:r>
              <a:rPr lang="tr-TR" dirty="0"/>
              <a:t> vektörüne ayrı ayrı yerleştirilir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Bu </a:t>
            </a:r>
            <a:r>
              <a:rPr lang="tr-TR" dirty="0"/>
              <a:t>gen, </a:t>
            </a:r>
            <a:r>
              <a:rPr lang="tr-TR" dirty="0" err="1"/>
              <a:t>plazmidin</a:t>
            </a:r>
            <a:r>
              <a:rPr lang="tr-TR" dirty="0"/>
              <a:t> </a:t>
            </a:r>
            <a:r>
              <a:rPr lang="el-GR" dirty="0"/>
              <a:t>β-</a:t>
            </a:r>
            <a:r>
              <a:rPr lang="tr-TR" dirty="0" err="1"/>
              <a:t>galaktosidaz</a:t>
            </a:r>
            <a:r>
              <a:rPr lang="tr-TR" dirty="0"/>
              <a:t> geninin yanında eklenir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Rekombinant</a:t>
            </a:r>
            <a:r>
              <a:rPr lang="tr-TR" dirty="0" smtClean="0"/>
              <a:t> </a:t>
            </a:r>
            <a:r>
              <a:rPr lang="tr-TR" dirty="0" err="1"/>
              <a:t>plazmit</a:t>
            </a:r>
            <a:r>
              <a:rPr lang="tr-TR" dirty="0"/>
              <a:t> daha sonra ayrı ayrı </a:t>
            </a:r>
            <a:r>
              <a:rPr lang="tr-TR" i="1" dirty="0"/>
              <a:t>E. </a:t>
            </a:r>
            <a:r>
              <a:rPr lang="tr-TR" i="1" dirty="0" err="1"/>
              <a:t>coli</a:t>
            </a:r>
            <a:r>
              <a:rPr lang="tr-TR" i="1" dirty="0"/>
              <a:t> </a:t>
            </a:r>
            <a:r>
              <a:rPr lang="tr-TR" dirty="0"/>
              <a:t>konakçıya </a:t>
            </a:r>
            <a:r>
              <a:rPr lang="tr-TR" dirty="0" smtClean="0"/>
              <a:t>aktarılmıştır.</a:t>
            </a:r>
          </a:p>
          <a:p>
            <a:r>
              <a:rPr lang="tr-TR" dirty="0" err="1" smtClean="0"/>
              <a:t>Rekombinant</a:t>
            </a:r>
            <a:r>
              <a:rPr lang="tr-TR" dirty="0" smtClean="0"/>
              <a:t> konakçı ayrı ayrı </a:t>
            </a:r>
            <a:r>
              <a:rPr lang="tr-TR" dirty="0" err="1"/>
              <a:t>pro</a:t>
            </a:r>
            <a:r>
              <a:rPr lang="tr-TR" dirty="0"/>
              <a:t>-insülin </a:t>
            </a:r>
            <a:r>
              <a:rPr lang="tr-TR" dirty="0" smtClean="0"/>
              <a:t>zincirlerini üretir üretir: kaynaşmış </a:t>
            </a:r>
            <a:r>
              <a:rPr lang="el-GR" dirty="0"/>
              <a:t>β-</a:t>
            </a:r>
            <a:r>
              <a:rPr lang="tr-TR" dirty="0" err="1"/>
              <a:t>galaktosidaz</a:t>
            </a:r>
            <a:r>
              <a:rPr lang="tr-TR" dirty="0"/>
              <a:t>-A zinciri ve </a:t>
            </a:r>
            <a:r>
              <a:rPr lang="el-GR" dirty="0"/>
              <a:t>β-</a:t>
            </a:r>
            <a:r>
              <a:rPr lang="tr-TR" dirty="0" err="1" smtClean="0"/>
              <a:t>galaktosidaz</a:t>
            </a:r>
            <a:r>
              <a:rPr lang="tr-TR" dirty="0" smtClean="0"/>
              <a:t>-B-zinciri.</a:t>
            </a:r>
          </a:p>
          <a:p>
            <a:r>
              <a:rPr lang="tr-TR" dirty="0" smtClean="0"/>
              <a:t>Bu </a:t>
            </a:r>
            <a:r>
              <a:rPr lang="tr-TR" dirty="0" err="1" smtClean="0"/>
              <a:t>pro</a:t>
            </a:r>
            <a:r>
              <a:rPr lang="tr-TR" dirty="0" smtClean="0"/>
              <a:t>-insülin </a:t>
            </a:r>
            <a:r>
              <a:rPr lang="tr-TR" dirty="0"/>
              <a:t>zincirleri A ve B, siyanojen bromür ile işleme tabi tutularak </a:t>
            </a:r>
            <a:r>
              <a:rPr lang="el-GR" dirty="0"/>
              <a:t>β</a:t>
            </a:r>
            <a:r>
              <a:rPr lang="tr-TR" dirty="0" smtClean="0"/>
              <a:t>-</a:t>
            </a:r>
            <a:r>
              <a:rPr lang="tr-TR" dirty="0" err="1" smtClean="0"/>
              <a:t>galaktosidazdan</a:t>
            </a:r>
            <a:r>
              <a:rPr lang="tr-TR" dirty="0" smtClean="0"/>
              <a:t> ayrılmıştır. </a:t>
            </a:r>
          </a:p>
          <a:p>
            <a:r>
              <a:rPr lang="tr-TR" dirty="0" smtClean="0"/>
              <a:t>Pro-insülin </a:t>
            </a:r>
            <a:r>
              <a:rPr lang="tr-TR" dirty="0"/>
              <a:t>zincirlerinin </a:t>
            </a:r>
            <a:r>
              <a:rPr lang="el-GR" dirty="0"/>
              <a:t>β</a:t>
            </a:r>
            <a:r>
              <a:rPr lang="tr-TR" dirty="0" smtClean="0"/>
              <a:t>-</a:t>
            </a:r>
            <a:r>
              <a:rPr lang="tr-TR" dirty="0" err="1" smtClean="0"/>
              <a:t>galaktosidazdan</a:t>
            </a:r>
            <a:r>
              <a:rPr lang="tr-TR" dirty="0" smtClean="0"/>
              <a:t> </a:t>
            </a:r>
            <a:r>
              <a:rPr lang="tr-TR" dirty="0"/>
              <a:t>ayrılması mümkündür, çünkü A ve B-zinciri için her genin N-terminaline fazladan bir </a:t>
            </a:r>
            <a:r>
              <a:rPr lang="tr-TR" dirty="0" err="1"/>
              <a:t>kodon</a:t>
            </a:r>
            <a:r>
              <a:rPr lang="tr-TR" dirty="0"/>
              <a:t> formu </a:t>
            </a:r>
            <a:r>
              <a:rPr lang="tr-TR" dirty="0" err="1"/>
              <a:t>metiyonin</a:t>
            </a:r>
            <a:r>
              <a:rPr lang="tr-TR" dirty="0"/>
              <a:t> ilave edilmiştir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Ayrıldıktan </a:t>
            </a:r>
            <a:r>
              <a:rPr lang="tr-TR" dirty="0"/>
              <a:t>sonra, A ve B zincirleri, </a:t>
            </a:r>
            <a:r>
              <a:rPr lang="tr-TR" dirty="0" err="1"/>
              <a:t>peptit</a:t>
            </a:r>
            <a:r>
              <a:rPr lang="tr-TR" dirty="0"/>
              <a:t> zincirlerini sodyum </a:t>
            </a:r>
            <a:r>
              <a:rPr lang="tr-TR" dirty="0" err="1"/>
              <a:t>disülfonat</a:t>
            </a:r>
            <a:r>
              <a:rPr lang="tr-TR" dirty="0"/>
              <a:t> ve sodyum sülfit ile </a:t>
            </a:r>
            <a:r>
              <a:rPr lang="tr-TR" dirty="0" err="1"/>
              <a:t>sülfonatlayarak</a:t>
            </a:r>
            <a:r>
              <a:rPr lang="tr-TR" dirty="0"/>
              <a:t> saf insülini yeniden oluşturmak için </a:t>
            </a:r>
            <a:r>
              <a:rPr lang="tr-TR" dirty="0" smtClean="0"/>
              <a:t>in </a:t>
            </a:r>
            <a:r>
              <a:rPr lang="tr-TR" dirty="0" err="1" smtClean="0"/>
              <a:t>vitro</a:t>
            </a:r>
            <a:r>
              <a:rPr lang="tr-TR" dirty="0" smtClean="0"/>
              <a:t> </a:t>
            </a:r>
            <a:r>
              <a:rPr lang="tr-TR" dirty="0"/>
              <a:t>olarak birleştirilir.</a:t>
            </a:r>
          </a:p>
        </p:txBody>
      </p:sp>
    </p:spTree>
    <p:extLst>
      <p:ext uri="{BB962C8B-B14F-4D97-AF65-F5344CB8AC3E}">
        <p14:creationId xmlns:p14="http://schemas.microsoft.com/office/powerpoint/2010/main" val="293444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548680"/>
            <a:ext cx="8410575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34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İşlem basamakları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1. İnsülin A ve B </a:t>
            </a:r>
            <a:r>
              <a:rPr lang="tr-TR" dirty="0" err="1" smtClean="0"/>
              <a:t>polipeptitlerini</a:t>
            </a:r>
            <a:r>
              <a:rPr lang="tr-TR" dirty="0" smtClean="0"/>
              <a:t> kodlayan genlerin yüksek seviyede ifade olan beta </a:t>
            </a:r>
            <a:r>
              <a:rPr lang="tr-TR" dirty="0" err="1" smtClean="0"/>
              <a:t>galaktozidaz</a:t>
            </a:r>
            <a:r>
              <a:rPr lang="tr-TR" dirty="0" smtClean="0"/>
              <a:t> geninin devamına füzyon şeklinde yerleştirilmeleri- iki farklı </a:t>
            </a:r>
            <a:r>
              <a:rPr lang="tr-TR" dirty="0" err="1" smtClean="0"/>
              <a:t>plazmide</a:t>
            </a:r>
            <a:r>
              <a:rPr lang="tr-TR" dirty="0" smtClean="0"/>
              <a:t> klonlanmaları</a:t>
            </a:r>
          </a:p>
          <a:p>
            <a:r>
              <a:rPr lang="tr-TR" dirty="0" smtClean="0"/>
              <a:t>2. </a:t>
            </a:r>
            <a:r>
              <a:rPr lang="tr-TR" dirty="0" err="1" smtClean="0"/>
              <a:t>Rekombinant</a:t>
            </a:r>
            <a:r>
              <a:rPr lang="tr-TR" dirty="0" smtClean="0"/>
              <a:t> ekspresyon </a:t>
            </a:r>
            <a:r>
              <a:rPr lang="tr-TR" dirty="0" err="1" smtClean="0"/>
              <a:t>plazmitlerinin</a:t>
            </a:r>
            <a:r>
              <a:rPr lang="tr-TR" dirty="0" smtClean="0"/>
              <a:t> </a:t>
            </a:r>
            <a:r>
              <a:rPr lang="tr-TR" i="1" dirty="0" smtClean="0"/>
              <a:t>E. </a:t>
            </a:r>
            <a:r>
              <a:rPr lang="tr-TR" i="1" dirty="0" err="1" smtClean="0"/>
              <a:t>coli</a:t>
            </a:r>
            <a:r>
              <a:rPr lang="tr-TR" i="1" dirty="0" smtClean="0"/>
              <a:t> </a:t>
            </a:r>
            <a:r>
              <a:rPr lang="tr-TR" dirty="0" smtClean="0"/>
              <a:t>hücrelerine transformasyon ile aktarılmaları, </a:t>
            </a:r>
            <a:r>
              <a:rPr lang="tr-TR" dirty="0" err="1" smtClean="0"/>
              <a:t>rekombinant</a:t>
            </a:r>
            <a:r>
              <a:rPr lang="tr-TR" dirty="0" smtClean="0"/>
              <a:t> hücrelerin antibiyotik seçilimi ile belirlenmesi</a:t>
            </a:r>
          </a:p>
          <a:p>
            <a:r>
              <a:rPr lang="tr-TR" dirty="0" smtClean="0"/>
              <a:t>3. Füzyon proteinlerin saflaştırılmaları</a:t>
            </a:r>
          </a:p>
          <a:p>
            <a:r>
              <a:rPr lang="tr-TR" dirty="0" smtClean="0"/>
              <a:t>4. İnsülin </a:t>
            </a:r>
            <a:r>
              <a:rPr lang="tr-TR" dirty="0" err="1" smtClean="0"/>
              <a:t>polipeptitlerinin</a:t>
            </a:r>
            <a:r>
              <a:rPr lang="tr-TR" dirty="0" smtClean="0"/>
              <a:t> </a:t>
            </a:r>
            <a:r>
              <a:rPr lang="tr-TR" dirty="0" err="1" smtClean="0"/>
              <a:t>betagalaktozidaz</a:t>
            </a:r>
            <a:r>
              <a:rPr lang="tr-TR" dirty="0" smtClean="0"/>
              <a:t> proteininden kimyasal olarak ayrılmaları</a:t>
            </a:r>
          </a:p>
          <a:p>
            <a:r>
              <a:rPr lang="tr-TR" dirty="0" smtClean="0"/>
              <a:t>5. Fonksiyonel insülin elde etmek için iki insülin </a:t>
            </a:r>
            <a:r>
              <a:rPr lang="tr-TR" dirty="0" err="1" smtClean="0"/>
              <a:t>polipeptidinin</a:t>
            </a:r>
            <a:r>
              <a:rPr lang="tr-TR" dirty="0" smtClean="0"/>
              <a:t> bir araya getirilmeleri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422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b="1" dirty="0" smtClean="0"/>
              <a:t>Ekspresyon vektörü</a:t>
            </a:r>
            <a:endParaRPr lang="tr-TR" sz="44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Bir ifade vektörü klonlanan genin </a:t>
            </a:r>
            <a:r>
              <a:rPr lang="tr-TR" dirty="0" err="1" smtClean="0"/>
              <a:t>transkribe</a:t>
            </a:r>
            <a:r>
              <a:rPr lang="tr-TR" dirty="0" smtClean="0"/>
              <a:t> mi yoksa </a:t>
            </a:r>
            <a:r>
              <a:rPr lang="tr-TR" dirty="0" err="1" smtClean="0"/>
              <a:t>transle</a:t>
            </a:r>
            <a:r>
              <a:rPr lang="tr-TR" dirty="0" smtClean="0"/>
              <a:t> mi olacağına göre tasarlanır. </a:t>
            </a:r>
          </a:p>
          <a:p>
            <a:r>
              <a:rPr lang="tr-TR" dirty="0" smtClean="0"/>
              <a:t>Yabancı genin ekspresyonu için gereken tüm bileşenleri içerir.</a:t>
            </a:r>
          </a:p>
          <a:p>
            <a:r>
              <a:rPr lang="tr-TR" dirty="0" err="1" smtClean="0"/>
              <a:t>Plazmit</a:t>
            </a:r>
            <a:r>
              <a:rPr lang="tr-TR" dirty="0" smtClean="0"/>
              <a:t> vektörler </a:t>
            </a:r>
            <a:r>
              <a:rPr lang="tr-TR" dirty="0" err="1" smtClean="0"/>
              <a:t>prokaryotik</a:t>
            </a:r>
            <a:r>
              <a:rPr lang="tr-TR" dirty="0" smtClean="0"/>
              <a:t> sistemde yabancı bir genin klonlanması ve ifadesi için kullanılır.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77072"/>
            <a:ext cx="39814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3995936" y="6240736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 smtClean="0"/>
              <a:t>E. </a:t>
            </a:r>
            <a:r>
              <a:rPr lang="tr-TR" i="1" dirty="0" err="1" smtClean="0"/>
              <a:t>coli</a:t>
            </a:r>
            <a:r>
              <a:rPr lang="tr-TR" i="1" dirty="0" smtClean="0"/>
              <a:t> </a:t>
            </a:r>
            <a:r>
              <a:rPr lang="tr-TR" dirty="0" smtClean="0"/>
              <a:t>ifade vektörünün temel bileşenleri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143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Ekspresyon vektörü</a:t>
            </a:r>
            <a:endParaRPr lang="tr-TR" dirty="0"/>
          </a:p>
        </p:txBody>
      </p:sp>
      <p:sp>
        <p:nvSpPr>
          <p:cNvPr id="4" name="object 3"/>
          <p:cNvSpPr>
            <a:spLocks noGrp="1"/>
          </p:cNvSpPr>
          <p:nvPr>
            <p:ph idx="1"/>
          </p:nvPr>
        </p:nvSpPr>
        <p:spPr>
          <a:xfrm>
            <a:off x="323528" y="1700808"/>
            <a:ext cx="8229600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tr-TR" dirty="0" smtClean="0"/>
              <a:t>/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660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Enzimler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Restriksiyon</a:t>
            </a:r>
            <a:r>
              <a:rPr lang="tr-TR" dirty="0" smtClean="0"/>
              <a:t> </a:t>
            </a:r>
            <a:r>
              <a:rPr lang="tr-TR" dirty="0" err="1" smtClean="0"/>
              <a:t>endonukleazlar</a:t>
            </a:r>
            <a:endParaRPr lang="tr-TR" dirty="0" smtClean="0"/>
          </a:p>
          <a:p>
            <a:r>
              <a:rPr lang="tr-TR" dirty="0" smtClean="0"/>
              <a:t>DNA </a:t>
            </a:r>
            <a:r>
              <a:rPr lang="tr-TR" dirty="0" err="1" smtClean="0"/>
              <a:t>polimeraz</a:t>
            </a:r>
            <a:endParaRPr lang="tr-TR" dirty="0" smtClean="0"/>
          </a:p>
          <a:p>
            <a:r>
              <a:rPr lang="tr-TR" dirty="0" smtClean="0"/>
              <a:t>DNA </a:t>
            </a:r>
            <a:r>
              <a:rPr lang="tr-TR" dirty="0" err="1" smtClean="0"/>
              <a:t>ligaz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296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lik">
  <a:themeElements>
    <a:clrScheme name="Netlik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tli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1243</TotalTime>
  <Words>619</Words>
  <Application>Microsoft Office PowerPoint</Application>
  <PresentationFormat>Ekran Gösterisi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Netlik</vt:lpstr>
      <vt:lpstr>İnsan İNSÜLİN HORMONUNUN REKOMBİNANT DNA TEKNOLOJİSİ İLE ÜRETİMİ</vt:lpstr>
      <vt:lpstr>İnsülin</vt:lpstr>
      <vt:lpstr>İnsülin</vt:lpstr>
      <vt:lpstr>İnsan insülininin yapısı</vt:lpstr>
      <vt:lpstr>Pankreas içinde üretilen insülin:</vt:lpstr>
      <vt:lpstr>Rekombinant DNA teknolojisi ile üretilen insülin</vt:lpstr>
      <vt:lpstr>Rekombinant DNA teknolojisi ile üretilen insülin</vt:lpstr>
      <vt:lpstr>PowerPoint Sunusu</vt:lpstr>
      <vt:lpstr>İşlem basamakları</vt:lpstr>
      <vt:lpstr>Ekspresyon vektörü</vt:lpstr>
      <vt:lpstr>Ekspresyon vektörü</vt:lpstr>
      <vt:lpstr>Enzimler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Genetİk &amp; FİZİKİ harİtalama</dc:title>
  <dc:creator>ASLIHAN KURT KIZILDOĞAN</dc:creator>
  <cp:lastModifiedBy>ASLIHAN KURT KIZILDOĞAN</cp:lastModifiedBy>
  <cp:revision>42</cp:revision>
  <dcterms:created xsi:type="dcterms:W3CDTF">2021-03-29T09:03:42Z</dcterms:created>
  <dcterms:modified xsi:type="dcterms:W3CDTF">2021-03-30T12:46:15Z</dcterms:modified>
</cp:coreProperties>
</file>