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257" r:id="rId2"/>
    <p:sldId id="533" r:id="rId3"/>
    <p:sldId id="300" r:id="rId4"/>
    <p:sldId id="301" r:id="rId5"/>
    <p:sldId id="258" r:id="rId6"/>
    <p:sldId id="632" r:id="rId7"/>
    <p:sldId id="633" r:id="rId8"/>
    <p:sldId id="647" r:id="rId9"/>
    <p:sldId id="646" r:id="rId10"/>
    <p:sldId id="648" r:id="rId11"/>
    <p:sldId id="649" r:id="rId12"/>
    <p:sldId id="651" r:id="rId13"/>
    <p:sldId id="652" r:id="rId14"/>
    <p:sldId id="260" r:id="rId15"/>
    <p:sldId id="261" r:id="rId16"/>
    <p:sldId id="262" r:id="rId17"/>
    <p:sldId id="264" r:id="rId18"/>
    <p:sldId id="265" r:id="rId19"/>
    <p:sldId id="266" r:id="rId20"/>
    <p:sldId id="267" r:id="rId21"/>
    <p:sldId id="268" r:id="rId22"/>
    <p:sldId id="269" r:id="rId23"/>
    <p:sldId id="634" r:id="rId24"/>
    <p:sldId id="271" r:id="rId25"/>
    <p:sldId id="635" r:id="rId26"/>
    <p:sldId id="636" r:id="rId27"/>
    <p:sldId id="637" r:id="rId28"/>
    <p:sldId id="638" r:id="rId29"/>
    <p:sldId id="639" r:id="rId30"/>
    <p:sldId id="277" r:id="rId31"/>
    <p:sldId id="278" r:id="rId32"/>
    <p:sldId id="640" r:id="rId33"/>
    <p:sldId id="280" r:id="rId34"/>
    <p:sldId id="281" r:id="rId35"/>
    <p:sldId id="282" r:id="rId36"/>
    <p:sldId id="641" r:id="rId37"/>
    <p:sldId id="285" r:id="rId38"/>
    <p:sldId id="643" r:id="rId39"/>
    <p:sldId id="287" r:id="rId40"/>
    <p:sldId id="644" r:id="rId41"/>
    <p:sldId id="289" r:id="rId42"/>
    <p:sldId id="290" r:id="rId43"/>
    <p:sldId id="645"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F9188A-5068-45F8-846E-B4F27DB4CA7B}">
          <p14:sldIdLst>
            <p14:sldId id="257"/>
            <p14:sldId id="533"/>
            <p14:sldId id="300"/>
            <p14:sldId id="301"/>
            <p14:sldId id="258"/>
            <p14:sldId id="632"/>
            <p14:sldId id="633"/>
            <p14:sldId id="647"/>
            <p14:sldId id="646"/>
            <p14:sldId id="648"/>
            <p14:sldId id="649"/>
            <p14:sldId id="651"/>
            <p14:sldId id="652"/>
            <p14:sldId id="260"/>
            <p14:sldId id="261"/>
            <p14:sldId id="262"/>
            <p14:sldId id="264"/>
            <p14:sldId id="265"/>
            <p14:sldId id="266"/>
            <p14:sldId id="267"/>
            <p14:sldId id="268"/>
            <p14:sldId id="269"/>
            <p14:sldId id="634"/>
            <p14:sldId id="271"/>
            <p14:sldId id="635"/>
            <p14:sldId id="636"/>
            <p14:sldId id="637"/>
            <p14:sldId id="638"/>
            <p14:sldId id="639"/>
            <p14:sldId id="277"/>
            <p14:sldId id="278"/>
            <p14:sldId id="640"/>
            <p14:sldId id="280"/>
            <p14:sldId id="281"/>
            <p14:sldId id="282"/>
            <p14:sldId id="641"/>
            <p14:sldId id="285"/>
            <p14:sldId id="643"/>
            <p14:sldId id="287"/>
            <p14:sldId id="644"/>
            <p14:sldId id="289"/>
            <p14:sldId id="290"/>
            <p14:sldId id="645"/>
          </p14:sldIdLst>
        </p14:section>
        <p14:section name="Untitled Section" id="{B68D3ADB-2A32-4A90-B67D-11CA3E61E6FB}">
          <p14:sldIdLst/>
        </p14:section>
      </p14:sectionLst>
    </p:ext>
    <p:ext uri="{EFAFB233-063F-42B5-8137-9DF3F51BA10A}">
      <p15:sldGuideLst xmlns:p15="http://schemas.microsoft.com/office/powerpoint/2012/main">
        <p15:guide id="1" orient="horz" pos="2159">
          <p15:clr>
            <a:srgbClr val="A4A3A4"/>
          </p15:clr>
        </p15:guide>
        <p15:guide id="2" orient="horz" pos="999">
          <p15:clr>
            <a:srgbClr val="A4A3A4"/>
          </p15:clr>
        </p15:guide>
        <p15:guide id="3" orient="horz" pos="3792">
          <p15:clr>
            <a:srgbClr val="A4A3A4"/>
          </p15:clr>
        </p15:guide>
        <p15:guide id="4" orient="horz" pos="1152">
          <p15:clr>
            <a:srgbClr val="A4A3A4"/>
          </p15:clr>
        </p15:guide>
        <p15:guide id="5" orient="horz" pos="3377">
          <p15:clr>
            <a:srgbClr val="A4A3A4"/>
          </p15:clr>
        </p15:guide>
        <p15:guide id="6" orient="horz" pos="3072">
          <p15:clr>
            <a:srgbClr val="A4A3A4"/>
          </p15:clr>
        </p15:guide>
        <p15:guide id="7" orient="horz" pos="854">
          <p15:clr>
            <a:srgbClr val="A4A3A4"/>
          </p15:clr>
        </p15:guide>
        <p15:guide id="8" orient="horz" pos="529">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694">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8" d="100"/>
          <a:sy n="108" d="100"/>
        </p:scale>
        <p:origin x="78" y="78"/>
      </p:cViewPr>
      <p:guideLst>
        <p:guide orient="horz" pos="2159"/>
        <p:guide orient="horz" pos="999"/>
        <p:guide orient="horz" pos="3792"/>
        <p:guide orient="horz" pos="1152"/>
        <p:guide orient="horz" pos="3377"/>
        <p:guide orient="horz" pos="3072"/>
        <p:guide orient="horz" pos="854"/>
        <p:guide orient="horz" pos="529"/>
        <p:guide orient="horz" pos="2784"/>
        <p:guide pos="3839"/>
        <p:guide pos="959"/>
        <p:guide pos="7007"/>
        <p:guide pos="6694"/>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1C62DA5-2A2F-436D-961C-27F71082B80A}" type="doc">
      <dgm:prSet loTypeId="urn:microsoft.com/office/officeart/2005/8/layout/cycle3#1" loCatId="cycle" qsTypeId="urn:microsoft.com/office/officeart/2005/8/quickstyle/simple1#1" qsCatId="simple" csTypeId="urn:microsoft.com/office/officeart/2005/8/colors/accent1_1#1" csCatId="accent1" phldr="1"/>
      <dgm:spPr/>
      <dgm:t>
        <a:bodyPr/>
        <a:lstStyle/>
        <a:p>
          <a:endParaRPr lang="en-US"/>
        </a:p>
      </dgm:t>
    </dgm:pt>
    <dgm:pt modelId="{BF70AF45-7F05-453B-9B84-F6A146359D3C}">
      <dgm:prSet phldrT="[Text]"/>
      <dgm:spPr/>
      <dgm:t>
        <a:bodyPr/>
        <a:lstStyle/>
        <a:p>
          <a:r>
            <a:rPr lang="tr-TR" dirty="0"/>
            <a:t>Arasınav</a:t>
          </a:r>
          <a:endParaRPr lang="en-US" dirty="0"/>
        </a:p>
      </dgm:t>
    </dgm:pt>
    <dgm:pt modelId="{FE741D6D-7588-497C-B378-98F2629BB9EF}" type="parTrans" cxnId="{9D54F492-9A48-40B5-99B0-77A65815C721}">
      <dgm:prSet/>
      <dgm:spPr/>
      <dgm:t>
        <a:bodyPr/>
        <a:lstStyle/>
        <a:p>
          <a:endParaRPr lang="en-US"/>
        </a:p>
      </dgm:t>
    </dgm:pt>
    <dgm:pt modelId="{EF509D38-45B4-40DE-A0DF-06D9D2478DAC}" type="sibTrans" cxnId="{9D54F492-9A48-40B5-99B0-77A65815C721}">
      <dgm:prSet/>
      <dgm:spPr/>
      <dgm:t>
        <a:bodyPr/>
        <a:lstStyle/>
        <a:p>
          <a:endParaRPr lang="en-US"/>
        </a:p>
      </dgm:t>
    </dgm:pt>
    <dgm:pt modelId="{63CA2DEA-31F6-4CF4-88E6-63724842EACC}">
      <dgm:prSet phldrT="[Text]"/>
      <dgm:spPr/>
      <dgm:t>
        <a:bodyPr/>
        <a:lstStyle/>
        <a:p>
          <a:r>
            <a:rPr lang="tr-TR" dirty="0"/>
            <a:t>Laboratuvar Sınavı</a:t>
          </a:r>
          <a:endParaRPr lang="en-US" dirty="0"/>
        </a:p>
      </dgm:t>
    </dgm:pt>
    <dgm:pt modelId="{F24D3743-3BAB-4121-937F-7A1AB8F2477A}" type="parTrans" cxnId="{8004C9FB-4B8F-4EDA-BFED-1E99947F14D1}">
      <dgm:prSet/>
      <dgm:spPr/>
      <dgm:t>
        <a:bodyPr/>
        <a:lstStyle/>
        <a:p>
          <a:endParaRPr lang="en-US"/>
        </a:p>
      </dgm:t>
    </dgm:pt>
    <dgm:pt modelId="{30559FF1-E3F5-41E8-94EA-9DDAAF7240F9}" type="sibTrans" cxnId="{8004C9FB-4B8F-4EDA-BFED-1E99947F14D1}">
      <dgm:prSet/>
      <dgm:spPr/>
      <dgm:t>
        <a:bodyPr/>
        <a:lstStyle/>
        <a:p>
          <a:endParaRPr lang="en-US"/>
        </a:p>
      </dgm:t>
    </dgm:pt>
    <dgm:pt modelId="{89FFD1B1-83F5-4E55-AB67-A892038B615E}">
      <dgm:prSet phldrT="[Text]"/>
      <dgm:spPr/>
      <dgm:t>
        <a:bodyPr/>
        <a:lstStyle/>
        <a:p>
          <a:pPr marL="0" marR="0" lvl="0" indent="0" defTabSz="914400" eaLnBrk="1" fontAlgn="auto" latinLnBrk="0" hangingPunct="1">
            <a:lnSpc>
              <a:spcPct val="100000"/>
            </a:lnSpc>
            <a:spcBef>
              <a:spcPts val="0"/>
            </a:spcBef>
            <a:spcAft>
              <a:spcPts val="0"/>
            </a:spcAft>
            <a:buClrTx/>
            <a:buSzTx/>
            <a:buFontTx/>
            <a:buNone/>
          </a:pPr>
          <a:r>
            <a:rPr lang="tr-TR" dirty="0"/>
            <a:t>Final Sınavı</a:t>
          </a:r>
          <a:endParaRPr lang="en-US" dirty="0"/>
        </a:p>
        <a:p>
          <a:pPr marL="0" lvl="0" defTabSz="933450">
            <a:lnSpc>
              <a:spcPct val="90000"/>
            </a:lnSpc>
            <a:spcBef>
              <a:spcPct val="0"/>
            </a:spcBef>
            <a:spcAft>
              <a:spcPct val="35000"/>
            </a:spcAft>
            <a:buNone/>
          </a:pPr>
          <a:endParaRPr lang="en-US" dirty="0"/>
        </a:p>
      </dgm:t>
    </dgm:pt>
    <dgm:pt modelId="{960564C4-1CE0-4EE8-98B7-97E95C8A3DF6}" type="parTrans" cxnId="{0B035D58-4A3E-4B92-87EC-7E5CE1DA1EE8}">
      <dgm:prSet/>
      <dgm:spPr/>
      <dgm:t>
        <a:bodyPr/>
        <a:lstStyle/>
        <a:p>
          <a:endParaRPr lang="en-US"/>
        </a:p>
      </dgm:t>
    </dgm:pt>
    <dgm:pt modelId="{4FB5A869-F3B9-4CA5-91C3-28D47C1A7F10}" type="sibTrans" cxnId="{0B035D58-4A3E-4B92-87EC-7E5CE1DA1EE8}">
      <dgm:prSet/>
      <dgm:spPr/>
      <dgm:t>
        <a:bodyPr/>
        <a:lstStyle/>
        <a:p>
          <a:endParaRPr lang="en-US"/>
        </a:p>
      </dgm:t>
    </dgm:pt>
    <dgm:pt modelId="{C0539B89-AF0C-4162-9562-527BB4779069}" type="pres">
      <dgm:prSet presAssocID="{01C62DA5-2A2F-436D-961C-27F71082B80A}" presName="Name0" presStyleCnt="0">
        <dgm:presLayoutVars>
          <dgm:dir/>
          <dgm:resizeHandles val="exact"/>
        </dgm:presLayoutVars>
      </dgm:prSet>
      <dgm:spPr/>
    </dgm:pt>
    <dgm:pt modelId="{6D9F3CEF-83BD-4749-A741-36ED36AAC48C}" type="pres">
      <dgm:prSet presAssocID="{01C62DA5-2A2F-436D-961C-27F71082B80A}" presName="cycle" presStyleCnt="0"/>
      <dgm:spPr/>
    </dgm:pt>
    <dgm:pt modelId="{8054AAE3-D4C6-4BAB-8D9D-88E7BBFD12E5}" type="pres">
      <dgm:prSet presAssocID="{BF70AF45-7F05-453B-9B84-F6A146359D3C}" presName="nodeFirstNode" presStyleLbl="node1" presStyleIdx="0" presStyleCnt="3">
        <dgm:presLayoutVars>
          <dgm:bulletEnabled val="1"/>
        </dgm:presLayoutVars>
      </dgm:prSet>
      <dgm:spPr/>
    </dgm:pt>
    <dgm:pt modelId="{E6D71727-5E12-4D96-AE1A-0D3EEA528ABE}" type="pres">
      <dgm:prSet presAssocID="{EF509D38-45B4-40DE-A0DF-06D9D2478DAC}" presName="sibTransFirstNode" presStyleLbl="bgShp" presStyleIdx="0" presStyleCnt="1"/>
      <dgm:spPr/>
    </dgm:pt>
    <dgm:pt modelId="{CB545A5D-75C9-49DB-AD8B-B348DB1A7A4A}" type="pres">
      <dgm:prSet presAssocID="{63CA2DEA-31F6-4CF4-88E6-63724842EACC}" presName="nodeFollowingNodes" presStyleLbl="node1" presStyleIdx="1" presStyleCnt="3" custRadScaleRad="84194" custRadScaleInc="-49580">
        <dgm:presLayoutVars>
          <dgm:bulletEnabled val="1"/>
        </dgm:presLayoutVars>
      </dgm:prSet>
      <dgm:spPr/>
    </dgm:pt>
    <dgm:pt modelId="{00D0B52D-2A0F-4D47-83A4-4DDE411B4460}" type="pres">
      <dgm:prSet presAssocID="{89FFD1B1-83F5-4E55-AB67-A892038B615E}" presName="nodeFollowingNodes" presStyleLbl="node1" presStyleIdx="2" presStyleCnt="3">
        <dgm:presLayoutVars>
          <dgm:bulletEnabled val="1"/>
        </dgm:presLayoutVars>
      </dgm:prSet>
      <dgm:spPr/>
    </dgm:pt>
  </dgm:ptLst>
  <dgm:cxnLst>
    <dgm:cxn modelId="{7900073E-0038-4ECD-A015-A6314D1A920F}" type="presOf" srcId="{EF509D38-45B4-40DE-A0DF-06D9D2478DAC}" destId="{E6D71727-5E12-4D96-AE1A-0D3EEA528ABE}" srcOrd="0" destOrd="0" presId="urn:microsoft.com/office/officeart/2005/8/layout/cycle3#1"/>
    <dgm:cxn modelId="{0B035D58-4A3E-4B92-87EC-7E5CE1DA1EE8}" srcId="{01C62DA5-2A2F-436D-961C-27F71082B80A}" destId="{89FFD1B1-83F5-4E55-AB67-A892038B615E}" srcOrd="2" destOrd="0" parTransId="{960564C4-1CE0-4EE8-98B7-97E95C8A3DF6}" sibTransId="{4FB5A869-F3B9-4CA5-91C3-28D47C1A7F10}"/>
    <dgm:cxn modelId="{223CE486-7CF8-4EF1-B612-A082B9F94D3D}" type="presOf" srcId="{89FFD1B1-83F5-4E55-AB67-A892038B615E}" destId="{00D0B52D-2A0F-4D47-83A4-4DDE411B4460}" srcOrd="0" destOrd="0" presId="urn:microsoft.com/office/officeart/2005/8/layout/cycle3#1"/>
    <dgm:cxn modelId="{9D54F492-9A48-40B5-99B0-77A65815C721}" srcId="{01C62DA5-2A2F-436D-961C-27F71082B80A}" destId="{BF70AF45-7F05-453B-9B84-F6A146359D3C}" srcOrd="0" destOrd="0" parTransId="{FE741D6D-7588-497C-B378-98F2629BB9EF}" sibTransId="{EF509D38-45B4-40DE-A0DF-06D9D2478DAC}"/>
    <dgm:cxn modelId="{6C29D7A2-F20D-4463-9325-1A0DDF2678DD}" type="presOf" srcId="{BF70AF45-7F05-453B-9B84-F6A146359D3C}" destId="{8054AAE3-D4C6-4BAB-8D9D-88E7BBFD12E5}" srcOrd="0" destOrd="0" presId="urn:microsoft.com/office/officeart/2005/8/layout/cycle3#1"/>
    <dgm:cxn modelId="{141262A7-7486-4855-8B18-6C0BFBC93191}" type="presOf" srcId="{01C62DA5-2A2F-436D-961C-27F71082B80A}" destId="{C0539B89-AF0C-4162-9562-527BB4779069}" srcOrd="0" destOrd="0" presId="urn:microsoft.com/office/officeart/2005/8/layout/cycle3#1"/>
    <dgm:cxn modelId="{3F1583E2-783D-4219-9D6A-3820970FEA83}" type="presOf" srcId="{63CA2DEA-31F6-4CF4-88E6-63724842EACC}" destId="{CB545A5D-75C9-49DB-AD8B-B348DB1A7A4A}" srcOrd="0" destOrd="0" presId="urn:microsoft.com/office/officeart/2005/8/layout/cycle3#1"/>
    <dgm:cxn modelId="{8004C9FB-4B8F-4EDA-BFED-1E99947F14D1}" srcId="{01C62DA5-2A2F-436D-961C-27F71082B80A}" destId="{63CA2DEA-31F6-4CF4-88E6-63724842EACC}" srcOrd="1" destOrd="0" parTransId="{F24D3743-3BAB-4121-937F-7A1AB8F2477A}" sibTransId="{30559FF1-E3F5-41E8-94EA-9DDAAF7240F9}"/>
    <dgm:cxn modelId="{F16EE5D2-13A3-467C-8408-FE4AEA5AE196}" type="presParOf" srcId="{C0539B89-AF0C-4162-9562-527BB4779069}" destId="{6D9F3CEF-83BD-4749-A741-36ED36AAC48C}" srcOrd="0" destOrd="0" presId="urn:microsoft.com/office/officeart/2005/8/layout/cycle3#1"/>
    <dgm:cxn modelId="{426D0986-58E2-4553-A785-9FB72C1178BC}" type="presParOf" srcId="{6D9F3CEF-83BD-4749-A741-36ED36AAC48C}" destId="{8054AAE3-D4C6-4BAB-8D9D-88E7BBFD12E5}" srcOrd="0" destOrd="0" presId="urn:microsoft.com/office/officeart/2005/8/layout/cycle3#1"/>
    <dgm:cxn modelId="{487877E7-A4C3-4269-A1A9-BEA3B7D66688}" type="presParOf" srcId="{6D9F3CEF-83BD-4749-A741-36ED36AAC48C}" destId="{E6D71727-5E12-4D96-AE1A-0D3EEA528ABE}" srcOrd="1" destOrd="0" presId="urn:microsoft.com/office/officeart/2005/8/layout/cycle3#1"/>
    <dgm:cxn modelId="{2705312F-FA8A-4BAB-B294-94D22FF46B2B}" type="presParOf" srcId="{6D9F3CEF-83BD-4749-A741-36ED36AAC48C}" destId="{CB545A5D-75C9-49DB-AD8B-B348DB1A7A4A}" srcOrd="2" destOrd="0" presId="urn:microsoft.com/office/officeart/2005/8/layout/cycle3#1"/>
    <dgm:cxn modelId="{4C1CD90C-DD9D-4A48-AFDD-4E81A8E90D79}" type="presParOf" srcId="{6D9F3CEF-83BD-4749-A741-36ED36AAC48C}" destId="{00D0B52D-2A0F-4D47-83A4-4DDE411B4460}" srcOrd="3" destOrd="0" presId="urn:microsoft.com/office/officeart/2005/8/layout/cycle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705728" y="334034"/>
          <a:ext cx="3233567" cy="3233567"/>
        </a:xfrm>
        <a:prstGeom prst="circularArrow">
          <a:avLst>
            <a:gd name="adj1" fmla="val 5689"/>
            <a:gd name="adj2" fmla="val 340510"/>
            <a:gd name="adj3" fmla="val 12589268"/>
            <a:gd name="adj4" fmla="val 1815141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4AAE3-D4C6-4BAB-8D9D-88E7BBFD12E5}">
      <dsp:nvSpPr>
        <dsp:cNvPr id="0" name=""/>
        <dsp:cNvSpPr/>
      </dsp:nvSpPr>
      <dsp:spPr bwMode="white">
        <a:xfrm>
          <a:off x="1225896" y="485846"/>
          <a:ext cx="2193232" cy="109661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Arasınav</a:t>
          </a:r>
          <a:endParaRPr lang="en-US" sz="2400" kern="1200" dirty="0"/>
        </a:p>
      </dsp:txBody>
      <dsp:txXfrm>
        <a:off x="1279428" y="539378"/>
        <a:ext cx="2086168" cy="989552"/>
      </dsp:txXfrm>
    </dsp:sp>
    <dsp:sp modelId="{CB545A5D-75C9-49DB-AD8B-B348DB1A7A4A}">
      <dsp:nvSpPr>
        <dsp:cNvPr id="0" name=""/>
        <dsp:cNvSpPr/>
      </dsp:nvSpPr>
      <dsp:spPr bwMode="white">
        <a:xfrm>
          <a:off x="2378760" y="1600202"/>
          <a:ext cx="2193232" cy="109661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Laboratuvar Sınavı</a:t>
          </a:r>
          <a:endParaRPr lang="en-US" sz="2400" kern="1200" dirty="0"/>
        </a:p>
      </dsp:txBody>
      <dsp:txXfrm>
        <a:off x="2432292" y="1653734"/>
        <a:ext cx="2086168" cy="989552"/>
      </dsp:txXfrm>
    </dsp:sp>
    <dsp:sp modelId="{00D0B52D-2A0F-4D47-83A4-4DDE411B4460}">
      <dsp:nvSpPr>
        <dsp:cNvPr id="0" name=""/>
        <dsp:cNvSpPr/>
      </dsp:nvSpPr>
      <dsp:spPr bwMode="white">
        <a:xfrm>
          <a:off x="359" y="2608537"/>
          <a:ext cx="2193232" cy="109661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tr-TR" sz="2400" kern="1200" dirty="0"/>
            <a:t>Final Sınavı</a:t>
          </a:r>
          <a:endParaRPr lang="en-US" sz="2400" kern="1200" dirty="0"/>
        </a:p>
        <a:p>
          <a:pPr marL="0" lvl="0" algn="ctr" defTabSz="933450">
            <a:lnSpc>
              <a:spcPct val="90000"/>
            </a:lnSpc>
            <a:spcBef>
              <a:spcPct val="0"/>
            </a:spcBef>
            <a:spcAft>
              <a:spcPct val="35000"/>
            </a:spcAft>
            <a:buNone/>
          </a:pPr>
          <a:endParaRPr lang="en-US" sz="2400" kern="1200" dirty="0"/>
        </a:p>
      </dsp:txBody>
      <dsp:txXfrm>
        <a:off x="53891" y="2662069"/>
        <a:ext cx="2086168" cy="989552"/>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4/4/2023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4/4/2023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4765A7F4-A6FD-4EEC-938A-D69A9C20B365}" type="datetime1">
              <a:rPr lang="en-US" smtClean="0"/>
              <a:t>4/4/2023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2B88CA3D-56F5-42E5-8CC8-5DB13FF5EA4B}" type="datetime1">
              <a:rPr lang="en-US" smtClean="0"/>
              <a:t>4/4/2023</a:t>
            </a:fld>
            <a:endParaRPr lang="en-US"/>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29C95C29-3386-4369-BB18-1AB23D5895F9}" type="datetime1">
              <a:rPr lang="en-US" smtClean="0"/>
              <a:t>4/4/2023</a:t>
            </a:fld>
            <a:endParaRPr lang="en-US"/>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FF0000"/>
                </a:solidFill>
                <a:latin typeface="Arial"/>
                <a:cs typeface="Arial"/>
              </a:defRPr>
            </a:lvl1pPr>
          </a:lstStyle>
          <a:p>
            <a:endParaRPr/>
          </a:p>
        </p:txBody>
      </p:sp>
      <p:sp>
        <p:nvSpPr>
          <p:cNvPr id="3" name="Holder 3"/>
          <p:cNvSpPr>
            <a:spLocks noGrp="1"/>
          </p:cNvSpPr>
          <p:nvPr>
            <p:ph sz="half" idx="2"/>
          </p:nvPr>
        </p:nvSpPr>
        <p:spPr>
          <a:xfrm>
            <a:off x="609441" y="1577340"/>
            <a:ext cx="53021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05277" y="1357631"/>
            <a:ext cx="4642757" cy="276999"/>
          </a:xfrm>
          <a:prstGeom prst="rect">
            <a:avLst/>
          </a:prstGeom>
        </p:spPr>
        <p:txBody>
          <a:bodyPr wrap="square" lIns="0" tIns="0" rIns="0" bIns="0">
            <a:spAutoFit/>
          </a:bodyPr>
          <a:lstStyle>
            <a:lvl1pPr>
              <a:defRPr sz="2000" b="0" i="0">
                <a:solidFill>
                  <a:srgbClr val="FF0000"/>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339776E-9A71-4B46-B6A1-9CE23BE68AE5}" type="datetime1">
              <a:rPr lang="en-US" smtClean="0"/>
              <a:t>4/4/2023</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fld id="{81D60167-4931-47E6-BA6A-407CBD079E47}" type="slidenum">
              <a:rPr lang="tr-TR" spc="-5" smtClean="0"/>
              <a:pPr marL="38100"/>
              <a:t>‹#›</a:t>
            </a:fld>
            <a:endParaRPr lang="tr-TR" spc="-5" dirty="0"/>
          </a:p>
        </p:txBody>
      </p:sp>
    </p:spTree>
    <p:extLst>
      <p:ext uri="{BB962C8B-B14F-4D97-AF65-F5344CB8AC3E}">
        <p14:creationId xmlns:p14="http://schemas.microsoft.com/office/powerpoint/2010/main" val="19145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F346DB9-FA13-4700-B69D-57C44CEEBB93}" type="datetime1">
              <a:rPr lang="en-US" smtClean="0"/>
              <a:t>4/4/2023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10809BFD-5B10-45AE-AC69-15681B02C702}" type="datetime1">
              <a:rPr lang="en-US" smtClean="0"/>
              <a:t>4/4/2023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4A01491F-9623-41BD-AA64-A80ED0EBC2A7}" type="datetime1">
              <a:rPr lang="en-US" smtClean="0"/>
              <a:t>4/4/2023</a:t>
            </a:fld>
            <a:endParaRPr lang="en-US"/>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AE785F7D-9BD1-40F9-8A29-7FE7B73467B4}" type="datetime1">
              <a:rPr lang="en-US" smtClean="0"/>
              <a:t>4/4/2023</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40B343D4-BC76-4B7A-915F-E4663B8DB0F3}" type="datetime1">
              <a:rPr lang="en-US" smtClean="0"/>
              <a:t>4/4/2023</a:t>
            </a:fld>
            <a:endParaRPr lang="en-US"/>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A5B51B70-9AA6-4BC0-8F7D-96EAFA63A97D}" type="datetime1">
              <a:rPr lang="en-US" smtClean="0"/>
              <a:t>4/4/2023</a:t>
            </a:fld>
            <a:endParaRPr lang="en-US"/>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F03B439B-8874-4A27-932F-469EEA5D0EE4}" type="datetime1">
              <a:rPr lang="en-US" smtClean="0"/>
              <a:t>4/4/2023</a:t>
            </a:fld>
            <a:endParaRPr dirty="0"/>
          </a:p>
        </p:txBody>
      </p:sp>
      <p:sp>
        <p:nvSpPr>
          <p:cNvPr id="10" name="Slide Number Placeholder 6"/>
          <p:cNvSpPr>
            <a:spLocks noGrp="1"/>
          </p:cNvSpPr>
          <p:nvPr>
            <p:ph type="sldNum" sz="quarter" idx="12"/>
          </p:nvPr>
        </p:nvSpPr>
        <p:spPr/>
        <p:txBody>
          <a:bodyPr/>
          <a:lstStyle/>
          <a:p>
            <a:fld id="{E5137D0E-4A4F-4307-8994-C1891D747D59}"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2F74A454-9D0F-43B3-96EC-417C19B984DA}" type="datetime1">
              <a:rPr lang="en-US" smtClean="0"/>
              <a:t>4/4/2023</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4155" indent="-224155"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4155"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41680" indent="-17145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671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2084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444625" indent="-17399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82750" indent="-17399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920240" indent="-17399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157730" indent="-17399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GENEL MİKROBİYOLOJİ</a:t>
            </a:r>
            <a:endParaRPr lang="en-US" dirty="0"/>
          </a:p>
        </p:txBody>
      </p:sp>
      <p:sp>
        <p:nvSpPr>
          <p:cNvPr id="3" name="Subtitle 2"/>
          <p:cNvSpPr>
            <a:spLocks noGrp="1"/>
          </p:cNvSpPr>
          <p:nvPr>
            <p:ph type="subTitle" idx="1"/>
          </p:nvPr>
        </p:nvSpPr>
        <p:spPr/>
        <p:txBody>
          <a:bodyPr/>
          <a:lstStyle/>
          <a:p>
            <a:r>
              <a:rPr lang="tr-TR" dirty="0">
                <a:solidFill>
                  <a:schemeClr val="tx1">
                    <a:lumMod val="50000"/>
                  </a:schemeClr>
                </a:solidFill>
              </a:rPr>
              <a:t>ZMT108</a:t>
            </a:r>
            <a:endParaRPr lang="en-US"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E5137D0E-4A4F-4307-8994-C1891D747D59}" type="slidenum">
              <a:rPr lang="tr-TR" smtClean="0"/>
              <a:t>1</a:t>
            </a:fld>
            <a:endParaRPr lang="tr-TR" dirty="0"/>
          </a:p>
        </p:txBody>
      </p:sp>
      <p:pic>
        <p:nvPicPr>
          <p:cNvPr id="6" name="Picture 5"/>
          <p:cNvPicPr>
            <a:picLocks noChangeAspect="1"/>
          </p:cNvPicPr>
          <p:nvPr/>
        </p:nvPicPr>
        <p:blipFill rotWithShape="1">
          <a:blip r:embed="rId3"/>
          <a:srcRect b="13327"/>
          <a:stretch>
            <a:fillRect/>
          </a:stretch>
        </p:blipFill>
        <p:spPr>
          <a:xfrm>
            <a:off x="1522368" y="332999"/>
            <a:ext cx="9144000" cy="22680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C1B-0416-8079-B69D-0A8E5505196F}"/>
              </a:ext>
            </a:extLst>
          </p:cNvPr>
          <p:cNvSpPr>
            <a:spLocks noGrp="1"/>
          </p:cNvSpPr>
          <p:nvPr>
            <p:ph type="title"/>
          </p:nvPr>
        </p:nvSpPr>
        <p:spPr/>
        <p:txBody>
          <a:bodyPr/>
          <a:lstStyle/>
          <a:p>
            <a:r>
              <a:rPr lang="tr-TR" dirty="0"/>
              <a:t>Çizgi ekim tekniği</a:t>
            </a:r>
          </a:p>
        </p:txBody>
      </p:sp>
      <p:sp>
        <p:nvSpPr>
          <p:cNvPr id="4" name="Slide Number Placeholder 3">
            <a:extLst>
              <a:ext uri="{FF2B5EF4-FFF2-40B4-BE49-F238E27FC236}">
                <a16:creationId xmlns:a16="http://schemas.microsoft.com/office/drawing/2014/main" id="{FDB007AF-B107-5798-EDA0-B3BFC3946720}"/>
              </a:ext>
            </a:extLst>
          </p:cNvPr>
          <p:cNvSpPr>
            <a:spLocks noGrp="1"/>
          </p:cNvSpPr>
          <p:nvPr>
            <p:ph type="sldNum" sz="quarter" idx="12"/>
          </p:nvPr>
        </p:nvSpPr>
        <p:spPr/>
        <p:txBody>
          <a:bodyPr/>
          <a:lstStyle/>
          <a:p>
            <a:fld id="{E5137D0E-4A4F-4307-8994-C1891D747D59}" type="slidenum">
              <a:rPr lang="tr-TR" smtClean="0"/>
              <a:t>10</a:t>
            </a:fld>
            <a:endParaRPr lang="tr-TR" dirty="0"/>
          </a:p>
        </p:txBody>
      </p:sp>
      <p:pic>
        <p:nvPicPr>
          <p:cNvPr id="5" name="Picture 4">
            <a:extLst>
              <a:ext uri="{FF2B5EF4-FFF2-40B4-BE49-F238E27FC236}">
                <a16:creationId xmlns:a16="http://schemas.microsoft.com/office/drawing/2014/main" id="{829A54C8-2105-FDB6-D310-74007AE14560}"/>
              </a:ext>
            </a:extLst>
          </p:cNvPr>
          <p:cNvPicPr>
            <a:picLocks noChangeAspect="1"/>
          </p:cNvPicPr>
          <p:nvPr/>
        </p:nvPicPr>
        <p:blipFill>
          <a:blip r:embed="rId2"/>
          <a:stretch>
            <a:fillRect/>
          </a:stretch>
        </p:blipFill>
        <p:spPr>
          <a:xfrm>
            <a:off x="9465595" y="-19297"/>
            <a:ext cx="2723230" cy="2000087"/>
          </a:xfrm>
          <a:prstGeom prst="rect">
            <a:avLst/>
          </a:prstGeom>
        </p:spPr>
      </p:pic>
      <p:pic>
        <p:nvPicPr>
          <p:cNvPr id="7" name="Picture 6">
            <a:extLst>
              <a:ext uri="{FF2B5EF4-FFF2-40B4-BE49-F238E27FC236}">
                <a16:creationId xmlns:a16="http://schemas.microsoft.com/office/drawing/2014/main" id="{B30F436C-60C5-3C31-0BF6-82787CAEA884}"/>
              </a:ext>
            </a:extLst>
          </p:cNvPr>
          <p:cNvPicPr>
            <a:picLocks noChangeAspect="1"/>
          </p:cNvPicPr>
          <p:nvPr/>
        </p:nvPicPr>
        <p:blipFill>
          <a:blip r:embed="rId3"/>
          <a:stretch>
            <a:fillRect/>
          </a:stretch>
        </p:blipFill>
        <p:spPr>
          <a:xfrm>
            <a:off x="1053851" y="2060848"/>
            <a:ext cx="9130473" cy="3960440"/>
          </a:xfrm>
          <a:prstGeom prst="rect">
            <a:avLst/>
          </a:prstGeom>
        </p:spPr>
      </p:pic>
      <p:sp>
        <p:nvSpPr>
          <p:cNvPr id="9" name="TextBox 8">
            <a:extLst>
              <a:ext uri="{FF2B5EF4-FFF2-40B4-BE49-F238E27FC236}">
                <a16:creationId xmlns:a16="http://schemas.microsoft.com/office/drawing/2014/main" id="{B78D57A6-E6E0-52AD-17F3-F2299C930CA1}"/>
              </a:ext>
            </a:extLst>
          </p:cNvPr>
          <p:cNvSpPr txBox="1"/>
          <p:nvPr/>
        </p:nvSpPr>
        <p:spPr>
          <a:xfrm>
            <a:off x="214447" y="6111534"/>
            <a:ext cx="6094562" cy="276999"/>
          </a:xfrm>
          <a:prstGeom prst="rect">
            <a:avLst/>
          </a:prstGeom>
          <a:noFill/>
        </p:spPr>
        <p:txBody>
          <a:bodyPr wrap="square">
            <a:spAutoFit/>
          </a:bodyPr>
          <a:lstStyle/>
          <a:p>
            <a:r>
              <a:rPr lang="tr-TR" sz="1200" dirty="0"/>
              <a:t>https://microbeonline.com/streak-plate-method-principle-purpose-procedure-results/</a:t>
            </a:r>
          </a:p>
        </p:txBody>
      </p:sp>
      <p:sp>
        <p:nvSpPr>
          <p:cNvPr id="11" name="TextBox 10">
            <a:extLst>
              <a:ext uri="{FF2B5EF4-FFF2-40B4-BE49-F238E27FC236}">
                <a16:creationId xmlns:a16="http://schemas.microsoft.com/office/drawing/2014/main" id="{4D6DB312-D82E-978E-96D2-9666B96DADDC}"/>
              </a:ext>
            </a:extLst>
          </p:cNvPr>
          <p:cNvSpPr txBox="1"/>
          <p:nvPr/>
        </p:nvSpPr>
        <p:spPr>
          <a:xfrm>
            <a:off x="214447" y="6340279"/>
            <a:ext cx="6094562" cy="276999"/>
          </a:xfrm>
          <a:prstGeom prst="rect">
            <a:avLst/>
          </a:prstGeom>
          <a:noFill/>
        </p:spPr>
        <p:txBody>
          <a:bodyPr wrap="square">
            <a:spAutoFit/>
          </a:bodyPr>
          <a:lstStyle/>
          <a:p>
            <a:r>
              <a:rPr lang="tr-TR" sz="1200" dirty="0"/>
              <a:t>https://www.wikihow.com/Quadrant-Streak-for-Isolation</a:t>
            </a:r>
          </a:p>
        </p:txBody>
      </p:sp>
    </p:spTree>
    <p:extLst>
      <p:ext uri="{BB962C8B-B14F-4D97-AF65-F5344CB8AC3E}">
        <p14:creationId xmlns:p14="http://schemas.microsoft.com/office/powerpoint/2010/main" val="374928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3A5C-FFE7-53A7-2EF2-05BC98259B58}"/>
              </a:ext>
            </a:extLst>
          </p:cNvPr>
          <p:cNvSpPr>
            <a:spLocks noGrp="1"/>
          </p:cNvSpPr>
          <p:nvPr>
            <p:ph type="title"/>
          </p:nvPr>
        </p:nvSpPr>
        <p:spPr/>
        <p:txBody>
          <a:bodyPr/>
          <a:lstStyle/>
          <a:p>
            <a:r>
              <a:rPr lang="tr-TR" dirty="0"/>
              <a:t>Farklı çizgi ekim teknikleri</a:t>
            </a:r>
          </a:p>
        </p:txBody>
      </p:sp>
      <p:sp>
        <p:nvSpPr>
          <p:cNvPr id="3" name="Content Placeholder 2">
            <a:extLst>
              <a:ext uri="{FF2B5EF4-FFF2-40B4-BE49-F238E27FC236}">
                <a16:creationId xmlns:a16="http://schemas.microsoft.com/office/drawing/2014/main" id="{2591D3F1-824F-F7AD-5E70-65952BE375EE}"/>
              </a:ext>
            </a:extLst>
          </p:cNvPr>
          <p:cNvSpPr>
            <a:spLocks noGrp="1"/>
          </p:cNvSpPr>
          <p:nvPr>
            <p:ph idx="1"/>
          </p:nvPr>
        </p:nvSpPr>
        <p:spPr>
          <a:xfrm>
            <a:off x="8182644" y="1828800"/>
            <a:ext cx="2940970" cy="952128"/>
          </a:xfrm>
        </p:spPr>
        <p:txBody>
          <a:bodyPr>
            <a:normAutofit fontScale="92500" lnSpcReduction="20000"/>
          </a:bodyPr>
          <a:lstStyle/>
          <a:p>
            <a:r>
              <a:rPr lang="tr-TR" dirty="0"/>
              <a:t>Çeyrek çizgi yöntemi</a:t>
            </a:r>
          </a:p>
          <a:p>
            <a:r>
              <a:rPr lang="tr-TR" dirty="0"/>
              <a:t>(dört köşe çizim yöntemi)</a:t>
            </a:r>
          </a:p>
        </p:txBody>
      </p:sp>
      <p:sp>
        <p:nvSpPr>
          <p:cNvPr id="4" name="Slide Number Placeholder 3">
            <a:extLst>
              <a:ext uri="{FF2B5EF4-FFF2-40B4-BE49-F238E27FC236}">
                <a16:creationId xmlns:a16="http://schemas.microsoft.com/office/drawing/2014/main" id="{A78E36C2-2CEA-D877-A25E-7654B200A507}"/>
              </a:ext>
            </a:extLst>
          </p:cNvPr>
          <p:cNvSpPr>
            <a:spLocks noGrp="1"/>
          </p:cNvSpPr>
          <p:nvPr>
            <p:ph type="sldNum" sz="quarter" idx="12"/>
          </p:nvPr>
        </p:nvSpPr>
        <p:spPr/>
        <p:txBody>
          <a:bodyPr/>
          <a:lstStyle/>
          <a:p>
            <a:fld id="{E5137D0E-4A4F-4307-8994-C1891D747D59}" type="slidenum">
              <a:rPr lang="tr-TR" smtClean="0"/>
              <a:t>11</a:t>
            </a:fld>
            <a:endParaRPr lang="tr-TR" dirty="0"/>
          </a:p>
        </p:txBody>
      </p:sp>
      <p:sp>
        <p:nvSpPr>
          <p:cNvPr id="5" name="AutoShape 2" descr="Quadrant Streaking for isolation into pure culture">
            <a:extLst>
              <a:ext uri="{FF2B5EF4-FFF2-40B4-BE49-F238E27FC236}">
                <a16:creationId xmlns:a16="http://schemas.microsoft.com/office/drawing/2014/main" id="{BDC046CC-B333-BEE2-2875-884CA4B576C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Picture 5">
            <a:extLst>
              <a:ext uri="{FF2B5EF4-FFF2-40B4-BE49-F238E27FC236}">
                <a16:creationId xmlns:a16="http://schemas.microsoft.com/office/drawing/2014/main" id="{EF38F16F-2D4C-B8DA-CF24-A0A3C8D4A714}"/>
              </a:ext>
            </a:extLst>
          </p:cNvPr>
          <p:cNvPicPr>
            <a:picLocks noChangeAspect="1"/>
          </p:cNvPicPr>
          <p:nvPr/>
        </p:nvPicPr>
        <p:blipFill>
          <a:blip r:embed="rId2"/>
          <a:stretch>
            <a:fillRect/>
          </a:stretch>
        </p:blipFill>
        <p:spPr>
          <a:xfrm>
            <a:off x="1629916" y="1988840"/>
            <a:ext cx="4872012" cy="3640790"/>
          </a:xfrm>
          <a:prstGeom prst="rect">
            <a:avLst/>
          </a:prstGeom>
        </p:spPr>
      </p:pic>
    </p:spTree>
    <p:extLst>
      <p:ext uri="{BB962C8B-B14F-4D97-AF65-F5344CB8AC3E}">
        <p14:creationId xmlns:p14="http://schemas.microsoft.com/office/powerpoint/2010/main" val="157975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3A5C-FFE7-53A7-2EF2-05BC98259B58}"/>
              </a:ext>
            </a:extLst>
          </p:cNvPr>
          <p:cNvSpPr>
            <a:spLocks noGrp="1"/>
          </p:cNvSpPr>
          <p:nvPr>
            <p:ph type="title"/>
          </p:nvPr>
        </p:nvSpPr>
        <p:spPr/>
        <p:txBody>
          <a:bodyPr/>
          <a:lstStyle/>
          <a:p>
            <a:r>
              <a:rPr lang="tr-TR" dirty="0"/>
              <a:t>Farklı çizgi ekim teknikleri</a:t>
            </a:r>
          </a:p>
        </p:txBody>
      </p:sp>
      <p:sp>
        <p:nvSpPr>
          <p:cNvPr id="3" name="Content Placeholder 2">
            <a:extLst>
              <a:ext uri="{FF2B5EF4-FFF2-40B4-BE49-F238E27FC236}">
                <a16:creationId xmlns:a16="http://schemas.microsoft.com/office/drawing/2014/main" id="{2591D3F1-824F-F7AD-5E70-65952BE375EE}"/>
              </a:ext>
            </a:extLst>
          </p:cNvPr>
          <p:cNvSpPr>
            <a:spLocks noGrp="1"/>
          </p:cNvSpPr>
          <p:nvPr>
            <p:ph idx="1"/>
          </p:nvPr>
        </p:nvSpPr>
        <p:spPr>
          <a:xfrm>
            <a:off x="8182644" y="1828800"/>
            <a:ext cx="2940970" cy="952128"/>
          </a:xfrm>
        </p:spPr>
        <p:txBody>
          <a:bodyPr>
            <a:normAutofit/>
          </a:bodyPr>
          <a:lstStyle/>
          <a:p>
            <a:r>
              <a:rPr lang="tr-TR" dirty="0"/>
              <a:t>Radyan çizgi yöntemi</a:t>
            </a:r>
          </a:p>
        </p:txBody>
      </p:sp>
      <p:sp>
        <p:nvSpPr>
          <p:cNvPr id="4" name="Slide Number Placeholder 3">
            <a:extLst>
              <a:ext uri="{FF2B5EF4-FFF2-40B4-BE49-F238E27FC236}">
                <a16:creationId xmlns:a16="http://schemas.microsoft.com/office/drawing/2014/main" id="{A78E36C2-2CEA-D877-A25E-7654B200A507}"/>
              </a:ext>
            </a:extLst>
          </p:cNvPr>
          <p:cNvSpPr>
            <a:spLocks noGrp="1"/>
          </p:cNvSpPr>
          <p:nvPr>
            <p:ph type="sldNum" sz="quarter" idx="12"/>
          </p:nvPr>
        </p:nvSpPr>
        <p:spPr/>
        <p:txBody>
          <a:bodyPr/>
          <a:lstStyle/>
          <a:p>
            <a:fld id="{E5137D0E-4A4F-4307-8994-C1891D747D59}" type="slidenum">
              <a:rPr lang="tr-TR" smtClean="0"/>
              <a:t>12</a:t>
            </a:fld>
            <a:endParaRPr lang="tr-TR" dirty="0"/>
          </a:p>
        </p:txBody>
      </p:sp>
      <p:sp>
        <p:nvSpPr>
          <p:cNvPr id="5" name="AutoShape 2" descr="Quadrant Streaking for isolation into pure culture">
            <a:extLst>
              <a:ext uri="{FF2B5EF4-FFF2-40B4-BE49-F238E27FC236}">
                <a16:creationId xmlns:a16="http://schemas.microsoft.com/office/drawing/2014/main" id="{BDC046CC-B333-BEE2-2875-884CA4B576C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6">
            <a:extLst>
              <a:ext uri="{FF2B5EF4-FFF2-40B4-BE49-F238E27FC236}">
                <a16:creationId xmlns:a16="http://schemas.microsoft.com/office/drawing/2014/main" id="{A7E5D377-D345-A410-18AF-110651BE35ED}"/>
              </a:ext>
            </a:extLst>
          </p:cNvPr>
          <p:cNvPicPr>
            <a:picLocks noChangeAspect="1"/>
          </p:cNvPicPr>
          <p:nvPr/>
        </p:nvPicPr>
        <p:blipFill>
          <a:blip r:embed="rId2"/>
          <a:stretch>
            <a:fillRect/>
          </a:stretch>
        </p:blipFill>
        <p:spPr>
          <a:xfrm>
            <a:off x="2133972" y="2371946"/>
            <a:ext cx="5201816" cy="3641271"/>
          </a:xfrm>
          <a:prstGeom prst="rect">
            <a:avLst/>
          </a:prstGeom>
        </p:spPr>
      </p:pic>
    </p:spTree>
    <p:extLst>
      <p:ext uri="{BB962C8B-B14F-4D97-AF65-F5344CB8AC3E}">
        <p14:creationId xmlns:p14="http://schemas.microsoft.com/office/powerpoint/2010/main" val="179099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3A5C-FFE7-53A7-2EF2-05BC98259B58}"/>
              </a:ext>
            </a:extLst>
          </p:cNvPr>
          <p:cNvSpPr>
            <a:spLocks noGrp="1"/>
          </p:cNvSpPr>
          <p:nvPr>
            <p:ph type="title"/>
          </p:nvPr>
        </p:nvSpPr>
        <p:spPr/>
        <p:txBody>
          <a:bodyPr/>
          <a:lstStyle/>
          <a:p>
            <a:r>
              <a:rPr lang="tr-TR" dirty="0"/>
              <a:t>Farklı çizgi ekim teknikleri</a:t>
            </a:r>
          </a:p>
        </p:txBody>
      </p:sp>
      <p:sp>
        <p:nvSpPr>
          <p:cNvPr id="3" name="Content Placeholder 2">
            <a:extLst>
              <a:ext uri="{FF2B5EF4-FFF2-40B4-BE49-F238E27FC236}">
                <a16:creationId xmlns:a16="http://schemas.microsoft.com/office/drawing/2014/main" id="{2591D3F1-824F-F7AD-5E70-65952BE375EE}"/>
              </a:ext>
            </a:extLst>
          </p:cNvPr>
          <p:cNvSpPr>
            <a:spLocks noGrp="1"/>
          </p:cNvSpPr>
          <p:nvPr>
            <p:ph idx="1"/>
          </p:nvPr>
        </p:nvSpPr>
        <p:spPr>
          <a:xfrm>
            <a:off x="8182644" y="1828800"/>
            <a:ext cx="2940970" cy="952128"/>
          </a:xfrm>
        </p:spPr>
        <p:txBody>
          <a:bodyPr>
            <a:normAutofit/>
          </a:bodyPr>
          <a:lstStyle/>
          <a:p>
            <a:r>
              <a:rPr lang="tr-TR" dirty="0"/>
              <a:t>Sürekli çizgi yöntemi</a:t>
            </a:r>
          </a:p>
        </p:txBody>
      </p:sp>
      <p:sp>
        <p:nvSpPr>
          <p:cNvPr id="4" name="Slide Number Placeholder 3">
            <a:extLst>
              <a:ext uri="{FF2B5EF4-FFF2-40B4-BE49-F238E27FC236}">
                <a16:creationId xmlns:a16="http://schemas.microsoft.com/office/drawing/2014/main" id="{A78E36C2-2CEA-D877-A25E-7654B200A507}"/>
              </a:ext>
            </a:extLst>
          </p:cNvPr>
          <p:cNvSpPr>
            <a:spLocks noGrp="1"/>
          </p:cNvSpPr>
          <p:nvPr>
            <p:ph type="sldNum" sz="quarter" idx="12"/>
          </p:nvPr>
        </p:nvSpPr>
        <p:spPr/>
        <p:txBody>
          <a:bodyPr/>
          <a:lstStyle/>
          <a:p>
            <a:fld id="{E5137D0E-4A4F-4307-8994-C1891D747D59}" type="slidenum">
              <a:rPr lang="tr-TR" smtClean="0"/>
              <a:t>13</a:t>
            </a:fld>
            <a:endParaRPr lang="tr-TR" dirty="0"/>
          </a:p>
        </p:txBody>
      </p:sp>
      <p:sp>
        <p:nvSpPr>
          <p:cNvPr id="5" name="AutoShape 2" descr="Quadrant Streaking for isolation into pure culture">
            <a:extLst>
              <a:ext uri="{FF2B5EF4-FFF2-40B4-BE49-F238E27FC236}">
                <a16:creationId xmlns:a16="http://schemas.microsoft.com/office/drawing/2014/main" id="{BDC046CC-B333-BEE2-2875-884CA4B576C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a:extLst>
              <a:ext uri="{FF2B5EF4-FFF2-40B4-BE49-F238E27FC236}">
                <a16:creationId xmlns:a16="http://schemas.microsoft.com/office/drawing/2014/main" id="{8166293C-2108-298C-A5B5-4D4633104FC0}"/>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Picture 7">
            <a:extLst>
              <a:ext uri="{FF2B5EF4-FFF2-40B4-BE49-F238E27FC236}">
                <a16:creationId xmlns:a16="http://schemas.microsoft.com/office/drawing/2014/main" id="{BD516C22-ADE8-911D-B0EF-E5ADCFA7994D}"/>
              </a:ext>
            </a:extLst>
          </p:cNvPr>
          <p:cNvPicPr>
            <a:picLocks noChangeAspect="1"/>
          </p:cNvPicPr>
          <p:nvPr/>
        </p:nvPicPr>
        <p:blipFill>
          <a:blip r:embed="rId2"/>
          <a:stretch>
            <a:fillRect/>
          </a:stretch>
        </p:blipFill>
        <p:spPr>
          <a:xfrm>
            <a:off x="2494012" y="2271796"/>
            <a:ext cx="5368529" cy="3757970"/>
          </a:xfrm>
          <a:prstGeom prst="rect">
            <a:avLst/>
          </a:prstGeom>
        </p:spPr>
      </p:pic>
    </p:spTree>
    <p:extLst>
      <p:ext uri="{BB962C8B-B14F-4D97-AF65-F5344CB8AC3E}">
        <p14:creationId xmlns:p14="http://schemas.microsoft.com/office/powerpoint/2010/main" val="181853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03" y="930402"/>
            <a:ext cx="2811145" cy="756920"/>
          </a:xfrm>
          <a:prstGeom prst="rect">
            <a:avLst/>
          </a:prstGeom>
        </p:spPr>
        <p:txBody>
          <a:bodyPr vert="horz" wrap="square" lIns="0" tIns="12700" rIns="0" bIns="0" rtlCol="0" anchor="b">
            <a:spAutoFit/>
          </a:bodyPr>
          <a:lstStyle/>
          <a:p>
            <a:pPr marL="12700">
              <a:lnSpc>
                <a:spcPct val="100000"/>
              </a:lnSpc>
              <a:spcBef>
                <a:spcPts val="100"/>
              </a:spcBef>
            </a:pPr>
            <a:r>
              <a:rPr sz="4800" spc="-45" dirty="0">
                <a:solidFill>
                  <a:srgbClr val="08B7BE"/>
                </a:solidFill>
              </a:rPr>
              <a:t>B</a:t>
            </a:r>
            <a:r>
              <a:rPr sz="4800" spc="-60" dirty="0">
                <a:solidFill>
                  <a:srgbClr val="08B7BE"/>
                </a:solidFill>
              </a:rPr>
              <a:t>e</a:t>
            </a:r>
            <a:r>
              <a:rPr sz="4800" spc="-45" dirty="0">
                <a:solidFill>
                  <a:srgbClr val="08B7BE"/>
                </a:solidFill>
              </a:rPr>
              <a:t>s</a:t>
            </a:r>
            <a:r>
              <a:rPr sz="4800" spc="-50" dirty="0">
                <a:solidFill>
                  <a:srgbClr val="08B7BE"/>
                </a:solidFill>
              </a:rPr>
              <a:t>i</a:t>
            </a:r>
            <a:r>
              <a:rPr sz="4800" spc="-45" dirty="0">
                <a:solidFill>
                  <a:srgbClr val="08B7BE"/>
                </a:solidFill>
              </a:rPr>
              <a:t>y</a:t>
            </a:r>
            <a:r>
              <a:rPr sz="4800" spc="-60" dirty="0">
                <a:solidFill>
                  <a:srgbClr val="08B7BE"/>
                </a:solidFill>
              </a:rPr>
              <a:t>e</a:t>
            </a:r>
            <a:r>
              <a:rPr sz="4800" spc="-50" dirty="0">
                <a:solidFill>
                  <a:srgbClr val="08B7BE"/>
                </a:solidFill>
              </a:rPr>
              <a:t>rl</a:t>
            </a:r>
            <a:r>
              <a:rPr sz="4800" spc="-60" dirty="0">
                <a:solidFill>
                  <a:srgbClr val="08B7BE"/>
                </a:solidFill>
              </a:rPr>
              <a:t>e</a:t>
            </a:r>
            <a:r>
              <a:rPr sz="4800" spc="-50" dirty="0">
                <a:solidFill>
                  <a:srgbClr val="08B7BE"/>
                </a:solidFill>
              </a:rPr>
              <a:t>r</a:t>
            </a:r>
            <a:r>
              <a:rPr sz="4800" spc="-5" dirty="0">
                <a:solidFill>
                  <a:srgbClr val="08B7BE"/>
                </a:solidFill>
              </a:rPr>
              <a:t>i</a:t>
            </a:r>
            <a:endParaRPr sz="480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14</a:t>
            </a:fld>
            <a:endParaRPr spc="-5" dirty="0"/>
          </a:p>
        </p:txBody>
      </p:sp>
      <p:sp>
        <p:nvSpPr>
          <p:cNvPr id="3" name="object 3"/>
          <p:cNvSpPr txBox="1"/>
          <p:nvPr/>
        </p:nvSpPr>
        <p:spPr>
          <a:xfrm>
            <a:off x="1269876" y="1884045"/>
            <a:ext cx="8960647" cy="3834639"/>
          </a:xfrm>
          <a:prstGeom prst="rect">
            <a:avLst/>
          </a:prstGeom>
        </p:spPr>
        <p:txBody>
          <a:bodyPr vert="horz" wrap="square" lIns="0" tIns="59690" rIns="0" bIns="0" rtlCol="0">
            <a:spAutoFit/>
          </a:bodyPr>
          <a:lstStyle/>
          <a:p>
            <a:pPr marL="12700" marR="1207135">
              <a:lnSpc>
                <a:spcPts val="3030"/>
              </a:lnSpc>
              <a:spcBef>
                <a:spcPts val="470"/>
              </a:spcBef>
            </a:pPr>
            <a:r>
              <a:rPr sz="2800" spc="-100" dirty="0">
                <a:cs typeface="Arial"/>
              </a:rPr>
              <a:t>Mikroorganizmaların </a:t>
            </a:r>
            <a:r>
              <a:rPr sz="2800" spc="-120" dirty="0">
                <a:cs typeface="Arial"/>
              </a:rPr>
              <a:t>üremesi </a:t>
            </a:r>
            <a:r>
              <a:rPr sz="2800" spc="-70" dirty="0">
                <a:cs typeface="Arial"/>
              </a:rPr>
              <a:t>için </a:t>
            </a:r>
            <a:r>
              <a:rPr sz="2800" spc="-60" dirty="0">
                <a:cs typeface="Arial"/>
              </a:rPr>
              <a:t>formüle</a:t>
            </a:r>
            <a:r>
              <a:rPr sz="2800" spc="-240" dirty="0">
                <a:cs typeface="Arial"/>
              </a:rPr>
              <a:t> </a:t>
            </a:r>
            <a:r>
              <a:rPr sz="2800" spc="-80" dirty="0">
                <a:cs typeface="Arial"/>
              </a:rPr>
              <a:t>edilen  </a:t>
            </a:r>
            <a:r>
              <a:rPr sz="2800" spc="-85" dirty="0">
                <a:cs typeface="Arial"/>
              </a:rPr>
              <a:t>ortamlardır.</a:t>
            </a:r>
            <a:endParaRPr sz="2800" dirty="0">
              <a:cs typeface="Arial"/>
            </a:endParaRPr>
          </a:p>
          <a:p>
            <a:pPr marL="12700">
              <a:spcBef>
                <a:spcPts val="1019"/>
              </a:spcBef>
            </a:pPr>
            <a:r>
              <a:rPr sz="2800" spc="-110" dirty="0">
                <a:cs typeface="Arial"/>
              </a:rPr>
              <a:t>Besiyerleri </a:t>
            </a:r>
            <a:r>
              <a:rPr sz="2800" spc="-150" dirty="0">
                <a:cs typeface="Arial"/>
              </a:rPr>
              <a:t>çok </a:t>
            </a:r>
            <a:r>
              <a:rPr sz="2800" spc="-70" dirty="0">
                <a:cs typeface="Arial"/>
              </a:rPr>
              <a:t>farklı </a:t>
            </a:r>
            <a:r>
              <a:rPr sz="2800" spc="-105" dirty="0">
                <a:cs typeface="Arial"/>
              </a:rPr>
              <a:t>şekillerde </a:t>
            </a:r>
            <a:r>
              <a:rPr sz="2800" spc="-90" dirty="0">
                <a:cs typeface="Arial"/>
              </a:rPr>
              <a:t>hazırlanabilir</a:t>
            </a:r>
            <a:r>
              <a:rPr sz="2800" spc="-295" dirty="0">
                <a:cs typeface="Arial"/>
              </a:rPr>
              <a:t> </a:t>
            </a:r>
            <a:r>
              <a:rPr sz="2800" spc="-85" dirty="0">
                <a:cs typeface="Arial"/>
              </a:rPr>
              <a:t>kullanılabilir.</a:t>
            </a:r>
            <a:endParaRPr sz="2800" dirty="0">
              <a:cs typeface="Arial"/>
            </a:endParaRPr>
          </a:p>
          <a:p>
            <a:pPr marL="303530" marR="156845" indent="-182880">
              <a:lnSpc>
                <a:spcPct val="90000"/>
              </a:lnSpc>
              <a:spcBef>
                <a:spcPts val="395"/>
              </a:spcBef>
              <a:buClr>
                <a:srgbClr val="E38312"/>
              </a:buClr>
              <a:buChar char="◦"/>
              <a:tabLst>
                <a:tab pos="304165" algn="l"/>
              </a:tabLst>
            </a:pPr>
            <a:r>
              <a:rPr sz="2800" spc="-120" dirty="0">
                <a:cs typeface="Arial"/>
              </a:rPr>
              <a:t>Örneğin, </a:t>
            </a:r>
            <a:r>
              <a:rPr sz="2800" spc="-85" dirty="0">
                <a:cs typeface="Arial"/>
              </a:rPr>
              <a:t>süt </a:t>
            </a:r>
            <a:r>
              <a:rPr sz="2800" spc="-20" dirty="0">
                <a:cs typeface="Arial"/>
              </a:rPr>
              <a:t>bir </a:t>
            </a:r>
            <a:r>
              <a:rPr sz="2800" spc="-90" dirty="0">
                <a:cs typeface="Arial"/>
              </a:rPr>
              <a:t>"genel </a:t>
            </a:r>
            <a:r>
              <a:rPr sz="2800" spc="-75" dirty="0">
                <a:cs typeface="Arial"/>
              </a:rPr>
              <a:t>besiyeri“</a:t>
            </a:r>
            <a:r>
              <a:rPr sz="2800" spc="-345" dirty="0">
                <a:cs typeface="Arial"/>
              </a:rPr>
              <a:t> </a:t>
            </a:r>
            <a:r>
              <a:rPr lang="tr-TR" sz="2800" spc="-345" dirty="0">
                <a:cs typeface="Arial"/>
              </a:rPr>
              <a:t>olup </a:t>
            </a:r>
            <a:r>
              <a:rPr sz="2800" spc="-105" dirty="0" err="1">
                <a:cs typeface="Arial"/>
              </a:rPr>
              <a:t>mikroorganizmaların</a:t>
            </a:r>
            <a:r>
              <a:rPr sz="2800" spc="-105" dirty="0">
                <a:cs typeface="Arial"/>
              </a:rPr>
              <a:t>  </a:t>
            </a:r>
            <a:r>
              <a:rPr sz="2800" spc="-100" dirty="0">
                <a:cs typeface="Arial"/>
              </a:rPr>
              <a:t>gelişmeleri </a:t>
            </a:r>
            <a:r>
              <a:rPr sz="2800" spc="-70" dirty="0">
                <a:cs typeface="Arial"/>
              </a:rPr>
              <a:t>için </a:t>
            </a:r>
            <a:r>
              <a:rPr sz="2800" spc="-100" dirty="0">
                <a:cs typeface="Arial"/>
              </a:rPr>
              <a:t>gerekli </a:t>
            </a:r>
            <a:r>
              <a:rPr sz="2800" spc="-45" dirty="0">
                <a:cs typeface="Arial"/>
              </a:rPr>
              <a:t>bütün </a:t>
            </a:r>
            <a:r>
              <a:rPr sz="2800" spc="-130" dirty="0">
                <a:cs typeface="Arial"/>
              </a:rPr>
              <a:t>besin </a:t>
            </a:r>
            <a:r>
              <a:rPr sz="2800" spc="-80" dirty="0">
                <a:cs typeface="Arial"/>
              </a:rPr>
              <a:t>maddelerini </a:t>
            </a:r>
            <a:r>
              <a:rPr sz="2800" spc="-170" dirty="0">
                <a:cs typeface="Arial"/>
              </a:rPr>
              <a:t>ve  </a:t>
            </a:r>
            <a:r>
              <a:rPr sz="2800" spc="-90" dirty="0">
                <a:cs typeface="Arial"/>
              </a:rPr>
              <a:t>bunların </a:t>
            </a:r>
            <a:r>
              <a:rPr sz="2800" spc="-95" dirty="0">
                <a:cs typeface="Arial"/>
              </a:rPr>
              <a:t>kullanılabilmesi </a:t>
            </a:r>
            <a:r>
              <a:rPr sz="2800" spc="-70" dirty="0">
                <a:cs typeface="Arial"/>
              </a:rPr>
              <a:t>için </a:t>
            </a:r>
            <a:r>
              <a:rPr sz="2800" spc="-50" dirty="0">
                <a:cs typeface="Arial"/>
              </a:rPr>
              <a:t>yeterli </a:t>
            </a:r>
            <a:r>
              <a:rPr sz="2800" spc="-165" dirty="0">
                <a:cs typeface="Arial"/>
              </a:rPr>
              <a:t>suyu</a:t>
            </a:r>
            <a:r>
              <a:rPr sz="2800" spc="-340" dirty="0">
                <a:cs typeface="Arial"/>
              </a:rPr>
              <a:t> </a:t>
            </a:r>
            <a:r>
              <a:rPr sz="2800" spc="-90" dirty="0">
                <a:cs typeface="Arial"/>
              </a:rPr>
              <a:t>içerir.</a:t>
            </a:r>
            <a:endParaRPr sz="2800" dirty="0">
              <a:cs typeface="Arial"/>
            </a:endParaRPr>
          </a:p>
          <a:p>
            <a:pPr marL="303530" marR="5080" indent="-182880">
              <a:lnSpc>
                <a:spcPts val="3030"/>
              </a:lnSpc>
              <a:spcBef>
                <a:spcPts val="640"/>
              </a:spcBef>
              <a:buClr>
                <a:srgbClr val="E38312"/>
              </a:buClr>
              <a:buChar char="◦"/>
              <a:tabLst>
                <a:tab pos="304165" algn="l"/>
              </a:tabLst>
            </a:pPr>
            <a:r>
              <a:rPr sz="2800" spc="-180" dirty="0">
                <a:cs typeface="Arial"/>
              </a:rPr>
              <a:t>Üzüm </a:t>
            </a:r>
            <a:r>
              <a:rPr sz="2800" spc="-150" dirty="0">
                <a:cs typeface="Arial"/>
              </a:rPr>
              <a:t>suyu- </a:t>
            </a:r>
            <a:r>
              <a:rPr sz="2800" spc="-145" dirty="0">
                <a:cs typeface="Arial"/>
              </a:rPr>
              <a:t>gelişme </a:t>
            </a:r>
            <a:r>
              <a:rPr sz="2800" spc="-70" dirty="0">
                <a:cs typeface="Arial"/>
              </a:rPr>
              <a:t>için </a:t>
            </a:r>
            <a:r>
              <a:rPr sz="2800" spc="-155" dirty="0">
                <a:cs typeface="Arial"/>
              </a:rPr>
              <a:t>gereken </a:t>
            </a:r>
            <a:r>
              <a:rPr sz="2800" spc="-135" dirty="0">
                <a:cs typeface="Arial"/>
              </a:rPr>
              <a:t>besin </a:t>
            </a:r>
            <a:r>
              <a:rPr sz="2800" spc="-85" dirty="0">
                <a:cs typeface="Arial"/>
              </a:rPr>
              <a:t>maddeleri </a:t>
            </a:r>
            <a:r>
              <a:rPr sz="2800" spc="-170" dirty="0">
                <a:cs typeface="Arial"/>
              </a:rPr>
              <a:t>ve </a:t>
            </a:r>
            <a:r>
              <a:rPr sz="2800" spc="-204" dirty="0">
                <a:cs typeface="Arial"/>
              </a:rPr>
              <a:t>su  </a:t>
            </a:r>
            <a:r>
              <a:rPr sz="2800" spc="-90" dirty="0">
                <a:cs typeface="Arial"/>
              </a:rPr>
              <a:t>içerir. </a:t>
            </a:r>
            <a:r>
              <a:rPr sz="2800" spc="-170" dirty="0">
                <a:cs typeface="Arial"/>
              </a:rPr>
              <a:t>Ancak, </a:t>
            </a:r>
            <a:r>
              <a:rPr sz="2800" spc="-90" dirty="0">
                <a:cs typeface="Arial"/>
              </a:rPr>
              <a:t>asit </a:t>
            </a:r>
            <a:r>
              <a:rPr sz="2800" spc="-114" dirty="0">
                <a:cs typeface="Arial"/>
              </a:rPr>
              <a:t>oranı </a:t>
            </a:r>
            <a:r>
              <a:rPr sz="2800" spc="-90" dirty="0">
                <a:cs typeface="Arial"/>
              </a:rPr>
              <a:t>yüksektir </a:t>
            </a:r>
            <a:r>
              <a:rPr sz="2800" spc="-170" dirty="0">
                <a:cs typeface="Arial"/>
              </a:rPr>
              <a:t>ve </a:t>
            </a:r>
            <a:r>
              <a:rPr sz="2800" spc="-180" dirty="0">
                <a:cs typeface="Arial"/>
              </a:rPr>
              <a:t>ancak </a:t>
            </a:r>
            <a:r>
              <a:rPr sz="2800" spc="-85" dirty="0">
                <a:cs typeface="Arial"/>
              </a:rPr>
              <a:t>o </a:t>
            </a:r>
            <a:r>
              <a:rPr sz="2800" spc="-190" dirty="0">
                <a:cs typeface="Arial"/>
              </a:rPr>
              <a:t>pH </a:t>
            </a:r>
            <a:r>
              <a:rPr sz="2800" spc="-160" dirty="0">
                <a:cs typeface="Arial"/>
              </a:rPr>
              <a:t>da  </a:t>
            </a:r>
            <a:r>
              <a:rPr sz="2800" spc="-155" dirty="0">
                <a:cs typeface="Arial"/>
              </a:rPr>
              <a:t>yaşayabilen </a:t>
            </a:r>
            <a:r>
              <a:rPr sz="2800" spc="-105" dirty="0">
                <a:cs typeface="Arial"/>
              </a:rPr>
              <a:t>mikroorganizmalar </a:t>
            </a:r>
            <a:r>
              <a:rPr sz="2800" spc="-70" dirty="0">
                <a:cs typeface="Arial"/>
              </a:rPr>
              <a:t>için</a:t>
            </a:r>
            <a:r>
              <a:rPr sz="2800" spc="-180" dirty="0">
                <a:cs typeface="Arial"/>
              </a:rPr>
              <a:t> </a:t>
            </a:r>
            <a:r>
              <a:rPr sz="2800" spc="-105" dirty="0">
                <a:cs typeface="Arial"/>
              </a:rPr>
              <a:t>uygundur</a:t>
            </a:r>
            <a:endParaRPr sz="28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02" y="935834"/>
            <a:ext cx="5543118" cy="751488"/>
          </a:xfrm>
          <a:prstGeom prst="rect">
            <a:avLst/>
          </a:prstGeom>
        </p:spPr>
        <p:txBody>
          <a:bodyPr vert="horz" wrap="square" lIns="0" tIns="12700" rIns="0" bIns="0" rtlCol="0" anchor="b">
            <a:spAutoFit/>
          </a:bodyPr>
          <a:lstStyle/>
          <a:p>
            <a:pPr marL="12700">
              <a:lnSpc>
                <a:spcPct val="100000"/>
              </a:lnSpc>
              <a:spcBef>
                <a:spcPts val="100"/>
              </a:spcBef>
            </a:pPr>
            <a:r>
              <a:rPr sz="4800" spc="-45" dirty="0">
                <a:solidFill>
                  <a:srgbClr val="08B7BE"/>
                </a:solidFill>
              </a:rPr>
              <a:t>Besiyeri</a:t>
            </a:r>
            <a:r>
              <a:rPr sz="4800" spc="-160" dirty="0">
                <a:solidFill>
                  <a:srgbClr val="08B7BE"/>
                </a:solidFill>
              </a:rPr>
              <a:t> </a:t>
            </a:r>
            <a:r>
              <a:rPr sz="4800" spc="-45" dirty="0">
                <a:solidFill>
                  <a:srgbClr val="08B7BE"/>
                </a:solidFill>
              </a:rPr>
              <a:t>içeriği</a:t>
            </a:r>
            <a:endParaRPr sz="48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15</a:t>
            </a:fld>
            <a:endParaRPr spc="-5" dirty="0"/>
          </a:p>
        </p:txBody>
      </p:sp>
      <p:sp>
        <p:nvSpPr>
          <p:cNvPr id="3" name="object 3"/>
          <p:cNvSpPr txBox="1">
            <a:spLocks noGrp="1"/>
          </p:cNvSpPr>
          <p:nvPr>
            <p:ph type="body" idx="1"/>
          </p:nvPr>
        </p:nvSpPr>
        <p:spPr>
          <a:xfrm>
            <a:off x="1125860" y="1772816"/>
            <a:ext cx="9601200" cy="1966410"/>
          </a:xfrm>
          <a:prstGeom prst="rect">
            <a:avLst/>
          </a:prstGeom>
        </p:spPr>
        <p:txBody>
          <a:bodyPr vert="horz" wrap="square" lIns="0" tIns="630656" rIns="0" bIns="0" rtlCol="0">
            <a:spAutoFit/>
          </a:bodyPr>
          <a:lstStyle/>
          <a:p>
            <a:pPr marL="34925" marR="5080">
              <a:spcBef>
                <a:spcPts val="484"/>
              </a:spcBef>
            </a:pPr>
            <a:r>
              <a:rPr sz="3200" spc="-150" dirty="0">
                <a:solidFill>
                  <a:srgbClr val="000000"/>
                </a:solidFill>
              </a:rPr>
              <a:t>Hedef organizmanın </a:t>
            </a:r>
            <a:r>
              <a:rPr sz="3200" spc="-140" dirty="0">
                <a:solidFill>
                  <a:srgbClr val="000000"/>
                </a:solidFill>
              </a:rPr>
              <a:t>gelişmesini </a:t>
            </a:r>
            <a:r>
              <a:rPr sz="3200" spc="-90" dirty="0">
                <a:solidFill>
                  <a:srgbClr val="000000"/>
                </a:solidFill>
              </a:rPr>
              <a:t>optimize</a:t>
            </a:r>
            <a:r>
              <a:rPr sz="3200" spc="-210" dirty="0">
                <a:solidFill>
                  <a:srgbClr val="000000"/>
                </a:solidFill>
              </a:rPr>
              <a:t> </a:t>
            </a:r>
            <a:r>
              <a:rPr sz="3200" spc="-175" dirty="0">
                <a:solidFill>
                  <a:srgbClr val="000000"/>
                </a:solidFill>
              </a:rPr>
              <a:t>edecek  </a:t>
            </a:r>
            <a:r>
              <a:rPr sz="3200" spc="-150" dirty="0">
                <a:solidFill>
                  <a:srgbClr val="000000"/>
                </a:solidFill>
              </a:rPr>
              <a:t>konsantrasyonlarda </a:t>
            </a:r>
            <a:r>
              <a:rPr sz="3200" spc="-110" dirty="0">
                <a:solidFill>
                  <a:srgbClr val="000000"/>
                </a:solidFill>
              </a:rPr>
              <a:t>gerekli </a:t>
            </a:r>
            <a:r>
              <a:rPr sz="3200" spc="-145" dirty="0">
                <a:solidFill>
                  <a:srgbClr val="000000"/>
                </a:solidFill>
              </a:rPr>
              <a:t>besin </a:t>
            </a:r>
            <a:r>
              <a:rPr sz="3200" spc="-85" dirty="0">
                <a:solidFill>
                  <a:srgbClr val="000000"/>
                </a:solidFill>
              </a:rPr>
              <a:t>maddelerinin  </a:t>
            </a:r>
            <a:r>
              <a:rPr sz="3200" spc="-145" dirty="0">
                <a:solidFill>
                  <a:srgbClr val="000000"/>
                </a:solidFill>
              </a:rPr>
              <a:t>dengelenmiş </a:t>
            </a:r>
            <a:r>
              <a:rPr sz="3200" spc="-155" dirty="0">
                <a:solidFill>
                  <a:srgbClr val="000000"/>
                </a:solidFill>
              </a:rPr>
              <a:t>karışımının </a:t>
            </a:r>
            <a:r>
              <a:rPr sz="3200" spc="-210" dirty="0">
                <a:solidFill>
                  <a:srgbClr val="000000"/>
                </a:solidFill>
              </a:rPr>
              <a:t>sağlanması  </a:t>
            </a:r>
            <a:r>
              <a:rPr sz="3200" spc="-125" dirty="0">
                <a:solidFill>
                  <a:srgbClr val="000000"/>
                </a:solidFill>
              </a:rPr>
              <a:t>gerekmektedir.</a:t>
            </a:r>
            <a:endParaRP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780" y="497489"/>
            <a:ext cx="11017224" cy="1178911"/>
          </a:xfrm>
          <a:prstGeom prst="rect">
            <a:avLst/>
          </a:prstGeom>
        </p:spPr>
        <p:txBody>
          <a:bodyPr vert="horz" wrap="square" lIns="0" tIns="538479" rIns="0" bIns="0" rtlCol="0" anchor="b">
            <a:spAutoFit/>
          </a:bodyPr>
          <a:lstStyle/>
          <a:p>
            <a:pPr marL="12700" marR="5080">
              <a:lnSpc>
                <a:spcPts val="4900"/>
              </a:lnSpc>
              <a:spcBef>
                <a:spcPts val="980"/>
              </a:spcBef>
            </a:pPr>
            <a:r>
              <a:rPr sz="4800" spc="-45" dirty="0">
                <a:solidFill>
                  <a:srgbClr val="08B7BE"/>
                </a:solidFill>
              </a:rPr>
              <a:t>Besiyeri bileşiminde</a:t>
            </a:r>
            <a:r>
              <a:rPr sz="4800" spc="-225" dirty="0">
                <a:solidFill>
                  <a:srgbClr val="08B7BE"/>
                </a:solidFill>
              </a:rPr>
              <a:t> </a:t>
            </a:r>
            <a:r>
              <a:rPr sz="4800" spc="-35" dirty="0">
                <a:solidFill>
                  <a:srgbClr val="08B7BE"/>
                </a:solidFill>
              </a:rPr>
              <a:t>yer  </a:t>
            </a:r>
            <a:r>
              <a:rPr sz="4800" spc="-40" dirty="0">
                <a:solidFill>
                  <a:srgbClr val="08B7BE"/>
                </a:solidFill>
              </a:rPr>
              <a:t>alan</a:t>
            </a:r>
            <a:r>
              <a:rPr sz="4800" spc="-95" dirty="0">
                <a:solidFill>
                  <a:srgbClr val="08B7BE"/>
                </a:solidFill>
              </a:rPr>
              <a:t> </a:t>
            </a:r>
            <a:r>
              <a:rPr sz="4800" spc="-50" dirty="0">
                <a:solidFill>
                  <a:srgbClr val="08B7BE"/>
                </a:solidFill>
              </a:rPr>
              <a:t>maddeler</a:t>
            </a:r>
            <a:endParaRPr sz="4800" dirty="0"/>
          </a:p>
        </p:txBody>
      </p:sp>
      <p:sp>
        <p:nvSpPr>
          <p:cNvPr id="9" name="object 9"/>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16</a:t>
            </a:fld>
            <a:endParaRPr spc="-5" dirty="0"/>
          </a:p>
        </p:txBody>
      </p:sp>
      <p:sp>
        <p:nvSpPr>
          <p:cNvPr id="3" name="object 3"/>
          <p:cNvSpPr txBox="1"/>
          <p:nvPr/>
        </p:nvSpPr>
        <p:spPr>
          <a:xfrm>
            <a:off x="1833715" y="2117623"/>
            <a:ext cx="1774825" cy="1150620"/>
          </a:xfrm>
          <a:prstGeom prst="rect">
            <a:avLst/>
          </a:prstGeom>
        </p:spPr>
        <p:txBody>
          <a:bodyPr vert="horz" wrap="square" lIns="0" tIns="148590" rIns="0" bIns="0" rtlCol="0">
            <a:spAutoFit/>
          </a:bodyPr>
          <a:lstStyle/>
          <a:p>
            <a:pPr marL="137160" indent="-125095">
              <a:spcBef>
                <a:spcPts val="1170"/>
              </a:spcBef>
              <a:buClr>
                <a:srgbClr val="E38312"/>
              </a:buClr>
              <a:buSzPct val="96428"/>
              <a:buChar char="•"/>
              <a:tabLst>
                <a:tab pos="137795" algn="l"/>
              </a:tabLst>
            </a:pPr>
            <a:r>
              <a:rPr sz="2800" spc="-345" dirty="0">
                <a:latin typeface="Arial"/>
                <a:cs typeface="Arial"/>
              </a:rPr>
              <a:t>Su</a:t>
            </a:r>
            <a:endParaRPr sz="2800">
              <a:latin typeface="Arial"/>
              <a:cs typeface="Arial"/>
            </a:endParaRPr>
          </a:p>
          <a:p>
            <a:pPr marL="137160" indent="-125095">
              <a:spcBef>
                <a:spcPts val="1070"/>
              </a:spcBef>
              <a:buClr>
                <a:srgbClr val="E38312"/>
              </a:buClr>
              <a:buSzPct val="96428"/>
              <a:buChar char="•"/>
              <a:tabLst>
                <a:tab pos="137795" algn="l"/>
                <a:tab pos="1428115" algn="l"/>
              </a:tabLst>
            </a:pPr>
            <a:r>
              <a:rPr sz="2800" spc="-465" dirty="0">
                <a:latin typeface="Arial"/>
                <a:cs typeface="Arial"/>
              </a:rPr>
              <a:t>K</a:t>
            </a:r>
            <a:r>
              <a:rPr sz="2800" spc="-90" dirty="0">
                <a:latin typeface="Arial"/>
                <a:cs typeface="Arial"/>
              </a:rPr>
              <a:t>arbon</a:t>
            </a:r>
            <a:r>
              <a:rPr sz="2800" dirty="0">
                <a:latin typeface="Arial"/>
                <a:cs typeface="Arial"/>
              </a:rPr>
              <a:t>	</a:t>
            </a:r>
            <a:r>
              <a:rPr sz="2800" spc="-170" dirty="0">
                <a:latin typeface="Arial"/>
                <a:cs typeface="Arial"/>
              </a:rPr>
              <a:t>ve</a:t>
            </a:r>
            <a:endParaRPr sz="2800">
              <a:latin typeface="Arial"/>
              <a:cs typeface="Arial"/>
            </a:endParaRPr>
          </a:p>
        </p:txBody>
      </p:sp>
      <p:sp>
        <p:nvSpPr>
          <p:cNvPr id="4" name="object 4"/>
          <p:cNvSpPr txBox="1"/>
          <p:nvPr/>
        </p:nvSpPr>
        <p:spPr>
          <a:xfrm>
            <a:off x="3845750" y="2816732"/>
            <a:ext cx="6515100" cy="452120"/>
          </a:xfrm>
          <a:prstGeom prst="rect">
            <a:avLst/>
          </a:prstGeom>
        </p:spPr>
        <p:txBody>
          <a:bodyPr vert="horz" wrap="square" lIns="0" tIns="12065" rIns="0" bIns="0" rtlCol="0">
            <a:spAutoFit/>
          </a:bodyPr>
          <a:lstStyle/>
          <a:p>
            <a:pPr marL="12700">
              <a:spcBef>
                <a:spcPts val="95"/>
              </a:spcBef>
              <a:tabLst>
                <a:tab pos="1101725" algn="l"/>
                <a:tab pos="2446655" algn="l"/>
                <a:tab pos="4092575" algn="l"/>
              </a:tabLst>
            </a:pPr>
            <a:r>
              <a:rPr sz="2800" spc="-55" dirty="0">
                <a:latin typeface="Arial"/>
                <a:cs typeface="Arial"/>
              </a:rPr>
              <a:t>enerji	</a:t>
            </a:r>
            <a:r>
              <a:rPr sz="2800" spc="-185" dirty="0">
                <a:latin typeface="Arial"/>
                <a:cs typeface="Arial"/>
              </a:rPr>
              <a:t>kaynağı	</a:t>
            </a:r>
            <a:r>
              <a:rPr sz="2800" spc="-100" dirty="0">
                <a:latin typeface="Arial"/>
                <a:cs typeface="Arial"/>
              </a:rPr>
              <a:t>maddeler	</a:t>
            </a:r>
            <a:r>
              <a:rPr sz="2800" spc="-90" dirty="0">
                <a:latin typeface="Arial"/>
                <a:cs typeface="Arial"/>
              </a:rPr>
              <a:t>(karbonhidratlar,</a:t>
            </a:r>
            <a:endParaRPr sz="2800">
              <a:latin typeface="Arial"/>
              <a:cs typeface="Arial"/>
            </a:endParaRPr>
          </a:p>
        </p:txBody>
      </p:sp>
      <p:sp>
        <p:nvSpPr>
          <p:cNvPr id="5" name="object 5"/>
          <p:cNvSpPr txBox="1"/>
          <p:nvPr/>
        </p:nvSpPr>
        <p:spPr>
          <a:xfrm>
            <a:off x="1925155" y="3200780"/>
            <a:ext cx="5847715" cy="452120"/>
          </a:xfrm>
          <a:prstGeom prst="rect">
            <a:avLst/>
          </a:prstGeom>
        </p:spPr>
        <p:txBody>
          <a:bodyPr vert="horz" wrap="square" lIns="0" tIns="12065" rIns="0" bIns="0" rtlCol="0">
            <a:spAutoFit/>
          </a:bodyPr>
          <a:lstStyle/>
          <a:p>
            <a:pPr marL="12700">
              <a:spcBef>
                <a:spcPts val="95"/>
              </a:spcBef>
            </a:pPr>
            <a:r>
              <a:rPr sz="2800" spc="-120" dirty="0">
                <a:latin typeface="Arial"/>
                <a:cs typeface="Arial"/>
              </a:rPr>
              <a:t>yokluğu </a:t>
            </a:r>
            <a:r>
              <a:rPr sz="2800" spc="-170" dirty="0">
                <a:latin typeface="Arial"/>
                <a:cs typeface="Arial"/>
              </a:rPr>
              <a:t>ve </a:t>
            </a:r>
            <a:r>
              <a:rPr sz="2800" spc="-105" dirty="0">
                <a:latin typeface="Arial"/>
                <a:cs typeface="Arial"/>
              </a:rPr>
              <a:t>yetersizliğinde </a:t>
            </a:r>
            <a:r>
              <a:rPr sz="2800" spc="-45" dirty="0">
                <a:latin typeface="Arial"/>
                <a:cs typeface="Arial"/>
              </a:rPr>
              <a:t>proteinler</a:t>
            </a:r>
            <a:r>
              <a:rPr sz="2800" spc="-155" dirty="0">
                <a:latin typeface="Arial"/>
                <a:cs typeface="Arial"/>
              </a:rPr>
              <a:t> </a:t>
            </a:r>
            <a:r>
              <a:rPr sz="2800" spc="-100" dirty="0">
                <a:latin typeface="Arial"/>
                <a:cs typeface="Arial"/>
              </a:rPr>
              <a:t>vb.)</a:t>
            </a:r>
            <a:endParaRPr sz="2800" dirty="0">
              <a:latin typeface="Arial"/>
              <a:cs typeface="Arial"/>
            </a:endParaRPr>
          </a:p>
        </p:txBody>
      </p:sp>
      <p:sp>
        <p:nvSpPr>
          <p:cNvPr id="6" name="object 6"/>
          <p:cNvSpPr txBox="1"/>
          <p:nvPr/>
        </p:nvSpPr>
        <p:spPr>
          <a:xfrm>
            <a:off x="1833715" y="3763136"/>
            <a:ext cx="8528685" cy="452120"/>
          </a:xfrm>
          <a:prstGeom prst="rect">
            <a:avLst/>
          </a:prstGeom>
        </p:spPr>
        <p:txBody>
          <a:bodyPr vert="horz" wrap="square" lIns="0" tIns="12065" rIns="0" bIns="0" rtlCol="0">
            <a:spAutoFit/>
          </a:bodyPr>
          <a:lstStyle/>
          <a:p>
            <a:pPr marL="137160" indent="-125095">
              <a:spcBef>
                <a:spcPts val="95"/>
              </a:spcBef>
              <a:buClr>
                <a:srgbClr val="E38312"/>
              </a:buClr>
              <a:buSzPct val="96428"/>
              <a:buChar char="•"/>
              <a:tabLst>
                <a:tab pos="137795" algn="l"/>
                <a:tab pos="1036319" algn="l"/>
                <a:tab pos="2378075" algn="l"/>
                <a:tab pos="4019550" algn="l"/>
                <a:tab pos="5877560" algn="l"/>
                <a:tab pos="7606030" algn="l"/>
              </a:tabLst>
            </a:pPr>
            <a:r>
              <a:rPr sz="2800" spc="-315" dirty="0">
                <a:latin typeface="Arial"/>
                <a:cs typeface="Arial"/>
              </a:rPr>
              <a:t>A</a:t>
            </a:r>
            <a:r>
              <a:rPr sz="2800" spc="-295" dirty="0">
                <a:latin typeface="Arial"/>
                <a:cs typeface="Arial"/>
              </a:rPr>
              <a:t>z</a:t>
            </a:r>
            <a:r>
              <a:rPr sz="2800" spc="45" dirty="0">
                <a:latin typeface="Arial"/>
                <a:cs typeface="Arial"/>
              </a:rPr>
              <a:t>o</a:t>
            </a:r>
            <a:r>
              <a:rPr sz="2800" spc="25" dirty="0">
                <a:latin typeface="Arial"/>
                <a:cs typeface="Arial"/>
              </a:rPr>
              <a:t>t</a:t>
            </a:r>
            <a:r>
              <a:rPr sz="2800" dirty="0">
                <a:latin typeface="Arial"/>
                <a:cs typeface="Arial"/>
              </a:rPr>
              <a:t>	</a:t>
            </a:r>
            <a:r>
              <a:rPr sz="2800" spc="-180" dirty="0">
                <a:latin typeface="Arial"/>
                <a:cs typeface="Arial"/>
              </a:rPr>
              <a:t>k</a:t>
            </a:r>
            <a:r>
              <a:rPr sz="2800" spc="-265" dirty="0">
                <a:latin typeface="Arial"/>
                <a:cs typeface="Arial"/>
              </a:rPr>
              <a:t>a</a:t>
            </a:r>
            <a:r>
              <a:rPr sz="2800" spc="-110" dirty="0">
                <a:latin typeface="Arial"/>
                <a:cs typeface="Arial"/>
              </a:rPr>
              <a:t>y</a:t>
            </a:r>
            <a:r>
              <a:rPr sz="2800" spc="-135" dirty="0">
                <a:latin typeface="Arial"/>
                <a:cs typeface="Arial"/>
              </a:rPr>
              <a:t>n</a:t>
            </a:r>
            <a:r>
              <a:rPr sz="2800" spc="-200" dirty="0">
                <a:latin typeface="Arial"/>
                <a:cs typeface="Arial"/>
              </a:rPr>
              <a:t>ağı</a:t>
            </a:r>
            <a:r>
              <a:rPr sz="2800" dirty="0">
                <a:latin typeface="Arial"/>
                <a:cs typeface="Arial"/>
              </a:rPr>
              <a:t>	</a:t>
            </a:r>
            <a:r>
              <a:rPr sz="2800" spc="-145" dirty="0">
                <a:latin typeface="Arial"/>
                <a:cs typeface="Arial"/>
              </a:rPr>
              <a:t>ma</a:t>
            </a:r>
            <a:r>
              <a:rPr sz="2800" spc="-114" dirty="0">
                <a:latin typeface="Arial"/>
                <a:cs typeface="Arial"/>
              </a:rPr>
              <a:t>d</a:t>
            </a:r>
            <a:r>
              <a:rPr sz="2800" spc="-105" dirty="0">
                <a:latin typeface="Arial"/>
                <a:cs typeface="Arial"/>
              </a:rPr>
              <a:t>de</a:t>
            </a:r>
            <a:r>
              <a:rPr sz="2800" spc="-55" dirty="0">
                <a:latin typeface="Arial"/>
                <a:cs typeface="Arial"/>
              </a:rPr>
              <a:t>l</a:t>
            </a:r>
            <a:r>
              <a:rPr sz="2800" spc="-65" dirty="0">
                <a:latin typeface="Arial"/>
                <a:cs typeface="Arial"/>
              </a:rPr>
              <a:t>er</a:t>
            </a:r>
            <a:r>
              <a:rPr sz="2800" dirty="0">
                <a:latin typeface="Arial"/>
                <a:cs typeface="Arial"/>
              </a:rPr>
              <a:t>	</a:t>
            </a:r>
            <a:r>
              <a:rPr sz="2800" spc="-75" dirty="0">
                <a:latin typeface="Arial"/>
                <a:cs typeface="Arial"/>
              </a:rPr>
              <a:t>(</a:t>
            </a:r>
            <a:r>
              <a:rPr sz="2800" spc="-35" dirty="0">
                <a:latin typeface="Arial"/>
                <a:cs typeface="Arial"/>
              </a:rPr>
              <a:t>p</a:t>
            </a:r>
            <a:r>
              <a:rPr sz="2800" spc="-70" dirty="0">
                <a:latin typeface="Arial"/>
                <a:cs typeface="Arial"/>
              </a:rPr>
              <a:t>r</a:t>
            </a:r>
            <a:r>
              <a:rPr sz="2800" spc="45" dirty="0">
                <a:latin typeface="Arial"/>
                <a:cs typeface="Arial"/>
              </a:rPr>
              <a:t>o</a:t>
            </a:r>
            <a:r>
              <a:rPr sz="2800" dirty="0">
                <a:latin typeface="Arial"/>
                <a:cs typeface="Arial"/>
              </a:rPr>
              <a:t>t</a:t>
            </a:r>
            <a:r>
              <a:rPr sz="2800" spc="-70" dirty="0">
                <a:latin typeface="Arial"/>
                <a:cs typeface="Arial"/>
              </a:rPr>
              <a:t>ei</a:t>
            </a:r>
            <a:r>
              <a:rPr sz="2800" spc="-110" dirty="0">
                <a:latin typeface="Arial"/>
                <a:cs typeface="Arial"/>
              </a:rPr>
              <a:t>n</a:t>
            </a:r>
            <a:r>
              <a:rPr sz="2800" spc="-75" dirty="0">
                <a:latin typeface="Arial"/>
                <a:cs typeface="Arial"/>
              </a:rPr>
              <a:t>le</a:t>
            </a:r>
            <a:r>
              <a:rPr sz="2800" spc="-215" dirty="0">
                <a:latin typeface="Arial"/>
                <a:cs typeface="Arial"/>
              </a:rPr>
              <a:t>r</a:t>
            </a:r>
            <a:r>
              <a:rPr sz="2800" spc="-85" dirty="0">
                <a:latin typeface="Arial"/>
                <a:cs typeface="Arial"/>
              </a:rPr>
              <a:t>,</a:t>
            </a:r>
            <a:r>
              <a:rPr sz="2800" dirty="0">
                <a:latin typeface="Arial"/>
                <a:cs typeface="Arial"/>
              </a:rPr>
              <a:t>	</a:t>
            </a:r>
            <a:r>
              <a:rPr sz="2800" spc="-120" dirty="0">
                <a:latin typeface="Arial"/>
                <a:cs typeface="Arial"/>
              </a:rPr>
              <a:t>pe</a:t>
            </a:r>
            <a:r>
              <a:rPr sz="2800" spc="-140" dirty="0">
                <a:latin typeface="Arial"/>
                <a:cs typeface="Arial"/>
              </a:rPr>
              <a:t>p</a:t>
            </a:r>
            <a:r>
              <a:rPr sz="2800" spc="125" dirty="0">
                <a:latin typeface="Arial"/>
                <a:cs typeface="Arial"/>
              </a:rPr>
              <a:t>t</a:t>
            </a:r>
            <a:r>
              <a:rPr sz="2800" spc="-75" dirty="0">
                <a:latin typeface="Arial"/>
                <a:cs typeface="Arial"/>
              </a:rPr>
              <a:t>o</a:t>
            </a:r>
            <a:r>
              <a:rPr sz="2800" spc="-55" dirty="0">
                <a:latin typeface="Arial"/>
                <a:cs typeface="Arial"/>
              </a:rPr>
              <a:t>n</a:t>
            </a:r>
            <a:r>
              <a:rPr sz="2800" spc="-35" dirty="0">
                <a:latin typeface="Arial"/>
                <a:cs typeface="Arial"/>
              </a:rPr>
              <a:t>l</a:t>
            </a:r>
            <a:r>
              <a:rPr sz="2800" spc="-220" dirty="0">
                <a:latin typeface="Arial"/>
                <a:cs typeface="Arial"/>
              </a:rPr>
              <a:t>a</a:t>
            </a:r>
            <a:r>
              <a:rPr sz="2800" spc="-204" dirty="0">
                <a:latin typeface="Arial"/>
                <a:cs typeface="Arial"/>
              </a:rPr>
              <a:t>r</a:t>
            </a:r>
            <a:r>
              <a:rPr sz="2800" spc="-85" dirty="0">
                <a:latin typeface="Arial"/>
                <a:cs typeface="Arial"/>
              </a:rPr>
              <a:t>,</a:t>
            </a:r>
            <a:r>
              <a:rPr sz="2800" dirty="0">
                <a:latin typeface="Arial"/>
                <a:cs typeface="Arial"/>
              </a:rPr>
              <a:t>	</a:t>
            </a:r>
            <a:r>
              <a:rPr sz="2800" spc="-95" dirty="0">
                <a:latin typeface="Arial"/>
                <a:cs typeface="Arial"/>
              </a:rPr>
              <a:t>amino</a:t>
            </a:r>
            <a:endParaRPr sz="2800">
              <a:latin typeface="Arial"/>
              <a:cs typeface="Arial"/>
            </a:endParaRPr>
          </a:p>
        </p:txBody>
      </p:sp>
      <p:sp>
        <p:nvSpPr>
          <p:cNvPr id="7" name="object 7"/>
          <p:cNvSpPr txBox="1"/>
          <p:nvPr/>
        </p:nvSpPr>
        <p:spPr>
          <a:xfrm>
            <a:off x="1833714" y="4012485"/>
            <a:ext cx="7161530" cy="1147445"/>
          </a:xfrm>
          <a:prstGeom prst="rect">
            <a:avLst/>
          </a:prstGeom>
        </p:spPr>
        <p:txBody>
          <a:bodyPr vert="horz" wrap="square" lIns="0" tIns="147320" rIns="0" bIns="0" rtlCol="0">
            <a:spAutoFit/>
          </a:bodyPr>
          <a:lstStyle/>
          <a:p>
            <a:pPr marL="104139">
              <a:spcBef>
                <a:spcPts val="1160"/>
              </a:spcBef>
            </a:pPr>
            <a:r>
              <a:rPr sz="2800" spc="-70" dirty="0">
                <a:latin typeface="Arial"/>
                <a:cs typeface="Arial"/>
              </a:rPr>
              <a:t>asitler</a:t>
            </a:r>
            <a:r>
              <a:rPr sz="2800" spc="-165" dirty="0">
                <a:latin typeface="Arial"/>
                <a:cs typeface="Arial"/>
              </a:rPr>
              <a:t> </a:t>
            </a:r>
            <a:r>
              <a:rPr sz="2800" spc="-100" dirty="0">
                <a:latin typeface="Arial"/>
                <a:cs typeface="Arial"/>
              </a:rPr>
              <a:t>vb.)</a:t>
            </a:r>
            <a:endParaRPr sz="2800">
              <a:latin typeface="Arial"/>
              <a:cs typeface="Arial"/>
            </a:endParaRPr>
          </a:p>
          <a:p>
            <a:pPr marL="137160" indent="-125095">
              <a:spcBef>
                <a:spcPts val="1055"/>
              </a:spcBef>
              <a:buClr>
                <a:srgbClr val="E38312"/>
              </a:buClr>
              <a:buSzPct val="96428"/>
              <a:buChar char="•"/>
              <a:tabLst>
                <a:tab pos="137795" algn="l"/>
              </a:tabLst>
            </a:pPr>
            <a:r>
              <a:rPr sz="2800" spc="-105" dirty="0">
                <a:latin typeface="Arial"/>
                <a:cs typeface="Arial"/>
              </a:rPr>
              <a:t>İnorganik </a:t>
            </a:r>
            <a:r>
              <a:rPr sz="2800" spc="-100" dirty="0">
                <a:latin typeface="Arial"/>
                <a:cs typeface="Arial"/>
              </a:rPr>
              <a:t>maddeler </a:t>
            </a:r>
            <a:r>
              <a:rPr sz="2800" spc="-110" dirty="0">
                <a:latin typeface="Arial"/>
                <a:cs typeface="Arial"/>
              </a:rPr>
              <a:t>(makro </a:t>
            </a:r>
            <a:r>
              <a:rPr sz="2800" spc="-170" dirty="0">
                <a:latin typeface="Arial"/>
                <a:cs typeface="Arial"/>
              </a:rPr>
              <a:t>ve </a:t>
            </a:r>
            <a:r>
              <a:rPr sz="2800" spc="-65" dirty="0">
                <a:latin typeface="Arial"/>
                <a:cs typeface="Arial"/>
              </a:rPr>
              <a:t>mikro</a:t>
            </a:r>
            <a:r>
              <a:rPr sz="2800" spc="-229" dirty="0">
                <a:latin typeface="Arial"/>
                <a:cs typeface="Arial"/>
              </a:rPr>
              <a:t> </a:t>
            </a:r>
            <a:r>
              <a:rPr sz="2800" spc="-70" dirty="0">
                <a:latin typeface="Arial"/>
                <a:cs typeface="Arial"/>
              </a:rPr>
              <a:t>elementler)</a:t>
            </a:r>
            <a:endParaRPr sz="2800">
              <a:latin typeface="Arial"/>
              <a:cs typeface="Arial"/>
            </a:endParaRPr>
          </a:p>
        </p:txBody>
      </p:sp>
      <p:sp>
        <p:nvSpPr>
          <p:cNvPr id="8" name="object 8"/>
          <p:cNvSpPr txBox="1"/>
          <p:nvPr/>
        </p:nvSpPr>
        <p:spPr>
          <a:xfrm>
            <a:off x="1833715" y="5271008"/>
            <a:ext cx="8527415" cy="835660"/>
          </a:xfrm>
          <a:prstGeom prst="rect">
            <a:avLst/>
          </a:prstGeom>
        </p:spPr>
        <p:txBody>
          <a:bodyPr vert="horz" wrap="square" lIns="0" tIns="60960" rIns="0" bIns="0" rtlCol="0">
            <a:spAutoFit/>
          </a:bodyPr>
          <a:lstStyle/>
          <a:p>
            <a:pPr marL="104139" marR="5080" indent="-91440">
              <a:lnSpc>
                <a:spcPts val="3020"/>
              </a:lnSpc>
              <a:spcBef>
                <a:spcPts val="480"/>
              </a:spcBef>
              <a:buClr>
                <a:srgbClr val="E38312"/>
              </a:buClr>
              <a:buSzPct val="96428"/>
              <a:buChar char="•"/>
              <a:tabLst>
                <a:tab pos="137795" algn="l"/>
                <a:tab pos="1419225" algn="l"/>
                <a:tab pos="3036570" algn="l"/>
                <a:tab pos="4961255" algn="l"/>
                <a:tab pos="7118350" algn="l"/>
                <a:tab pos="8183880" algn="l"/>
              </a:tabLst>
            </a:pPr>
            <a:r>
              <a:rPr sz="2800" spc="-130" dirty="0">
                <a:latin typeface="Arial"/>
                <a:cs typeface="Arial"/>
              </a:rPr>
              <a:t>Ü</a:t>
            </a:r>
            <a:r>
              <a:rPr sz="2800" spc="-95" dirty="0">
                <a:latin typeface="Arial"/>
                <a:cs typeface="Arial"/>
              </a:rPr>
              <a:t>r</a:t>
            </a:r>
            <a:r>
              <a:rPr sz="2800" spc="-145" dirty="0">
                <a:latin typeface="Arial"/>
                <a:cs typeface="Arial"/>
              </a:rPr>
              <a:t>eme</a:t>
            </a:r>
            <a:r>
              <a:rPr sz="2800" dirty="0">
                <a:latin typeface="Arial"/>
                <a:cs typeface="Arial"/>
              </a:rPr>
              <a:t>	</a:t>
            </a:r>
            <a:r>
              <a:rPr sz="2800" spc="10" dirty="0">
                <a:latin typeface="Arial"/>
                <a:cs typeface="Arial"/>
              </a:rPr>
              <a:t>f</a:t>
            </a:r>
            <a:r>
              <a:rPr sz="2800" spc="-185" dirty="0">
                <a:latin typeface="Arial"/>
                <a:cs typeface="Arial"/>
              </a:rPr>
              <a:t>ak</a:t>
            </a:r>
            <a:r>
              <a:rPr sz="2800" spc="125" dirty="0">
                <a:latin typeface="Arial"/>
                <a:cs typeface="Arial"/>
              </a:rPr>
              <a:t>t</a:t>
            </a:r>
            <a:r>
              <a:rPr sz="2800" spc="-50" dirty="0">
                <a:latin typeface="Arial"/>
                <a:cs typeface="Arial"/>
              </a:rPr>
              <a:t>örl</a:t>
            </a:r>
            <a:r>
              <a:rPr sz="2800" spc="-75" dirty="0">
                <a:latin typeface="Arial"/>
                <a:cs typeface="Arial"/>
              </a:rPr>
              <a:t>e</a:t>
            </a:r>
            <a:r>
              <a:rPr sz="2800" spc="30" dirty="0">
                <a:latin typeface="Arial"/>
                <a:cs typeface="Arial"/>
              </a:rPr>
              <a:t>ri</a:t>
            </a:r>
            <a:r>
              <a:rPr sz="2800" dirty="0">
                <a:latin typeface="Arial"/>
                <a:cs typeface="Arial"/>
              </a:rPr>
              <a:t>	</a:t>
            </a:r>
            <a:r>
              <a:rPr sz="2800" spc="-20" dirty="0">
                <a:latin typeface="Arial"/>
                <a:cs typeface="Arial"/>
              </a:rPr>
              <a:t>(vi</a:t>
            </a:r>
            <a:r>
              <a:rPr sz="2800" spc="-55" dirty="0">
                <a:latin typeface="Arial"/>
                <a:cs typeface="Arial"/>
              </a:rPr>
              <a:t>t</a:t>
            </a:r>
            <a:r>
              <a:rPr sz="2800" spc="-90" dirty="0">
                <a:latin typeface="Arial"/>
                <a:cs typeface="Arial"/>
              </a:rPr>
              <a:t>aminle</a:t>
            </a:r>
            <a:r>
              <a:rPr sz="2800" spc="-210" dirty="0">
                <a:latin typeface="Arial"/>
                <a:cs typeface="Arial"/>
              </a:rPr>
              <a:t>r</a:t>
            </a:r>
            <a:r>
              <a:rPr sz="2800" spc="-85" dirty="0">
                <a:latin typeface="Arial"/>
                <a:cs typeface="Arial"/>
              </a:rPr>
              <a:t>,</a:t>
            </a:r>
            <a:r>
              <a:rPr sz="2800" dirty="0">
                <a:latin typeface="Arial"/>
                <a:cs typeface="Arial"/>
              </a:rPr>
              <a:t>	</a:t>
            </a:r>
            <a:r>
              <a:rPr sz="2800" spc="-145" dirty="0">
                <a:latin typeface="Arial"/>
                <a:cs typeface="Arial"/>
              </a:rPr>
              <a:t>aminoa</a:t>
            </a:r>
            <a:r>
              <a:rPr sz="2800" spc="-130" dirty="0">
                <a:latin typeface="Arial"/>
                <a:cs typeface="Arial"/>
              </a:rPr>
              <a:t>s</a:t>
            </a:r>
            <a:r>
              <a:rPr sz="2800" spc="65" dirty="0">
                <a:latin typeface="Arial"/>
                <a:cs typeface="Arial"/>
              </a:rPr>
              <a:t>it</a:t>
            </a:r>
            <a:r>
              <a:rPr sz="2800" spc="45" dirty="0">
                <a:latin typeface="Arial"/>
                <a:cs typeface="Arial"/>
              </a:rPr>
              <a:t>l</a:t>
            </a:r>
            <a:r>
              <a:rPr sz="2800" spc="-170" dirty="0">
                <a:latin typeface="Arial"/>
                <a:cs typeface="Arial"/>
              </a:rPr>
              <a:t>e</a:t>
            </a:r>
            <a:r>
              <a:rPr sz="2800" spc="-204" dirty="0">
                <a:latin typeface="Arial"/>
                <a:cs typeface="Arial"/>
              </a:rPr>
              <a:t>r</a:t>
            </a:r>
            <a:r>
              <a:rPr sz="2800" spc="-85" dirty="0">
                <a:latin typeface="Arial"/>
                <a:cs typeface="Arial"/>
              </a:rPr>
              <a:t>,</a:t>
            </a:r>
            <a:r>
              <a:rPr sz="2800" dirty="0">
                <a:latin typeface="Arial"/>
                <a:cs typeface="Arial"/>
              </a:rPr>
              <a:t>	</a:t>
            </a:r>
            <a:r>
              <a:rPr sz="2800" spc="-60" dirty="0">
                <a:latin typeface="Arial"/>
                <a:cs typeface="Arial"/>
              </a:rPr>
              <a:t>pü</a:t>
            </a:r>
            <a:r>
              <a:rPr sz="2800" spc="-30" dirty="0">
                <a:latin typeface="Arial"/>
                <a:cs typeface="Arial"/>
              </a:rPr>
              <a:t>r</a:t>
            </a:r>
            <a:r>
              <a:rPr sz="2800" spc="-35" dirty="0">
                <a:latin typeface="Arial"/>
                <a:cs typeface="Arial"/>
              </a:rPr>
              <a:t>in</a:t>
            </a:r>
            <a:r>
              <a:rPr sz="2800" dirty="0">
                <a:latin typeface="Arial"/>
                <a:cs typeface="Arial"/>
              </a:rPr>
              <a:t>	</a:t>
            </a:r>
            <a:r>
              <a:rPr sz="2800" spc="-150" dirty="0">
                <a:latin typeface="Arial"/>
                <a:cs typeface="Arial"/>
              </a:rPr>
              <a:t>ve  </a:t>
            </a:r>
            <a:r>
              <a:rPr sz="2800" spc="-40" dirty="0">
                <a:latin typeface="Arial"/>
                <a:cs typeface="Arial"/>
              </a:rPr>
              <a:t>pirimidinler</a:t>
            </a:r>
            <a:r>
              <a:rPr sz="2800" spc="-105" dirty="0">
                <a:latin typeface="Arial"/>
                <a:cs typeface="Arial"/>
              </a:rPr>
              <a:t> </a:t>
            </a:r>
            <a:r>
              <a:rPr sz="2800" spc="-100" dirty="0">
                <a:latin typeface="Arial"/>
                <a:cs typeface="Arial"/>
              </a:rPr>
              <a:t>vb.)</a:t>
            </a:r>
            <a:endParaRPr sz="2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836" y="127237"/>
            <a:ext cx="9601200" cy="1368117"/>
          </a:xfrm>
          <a:prstGeom prst="rect">
            <a:avLst/>
          </a:prstGeom>
        </p:spPr>
        <p:txBody>
          <a:bodyPr vert="horz" wrap="square" lIns="0" tIns="906576" rIns="0" bIns="0" rtlCol="0" anchor="b">
            <a:spAutoFit/>
          </a:bodyPr>
          <a:lstStyle/>
          <a:p>
            <a:pPr marL="12700" marR="5080">
              <a:lnSpc>
                <a:spcPts val="3470"/>
              </a:lnSpc>
              <a:spcBef>
                <a:spcPts val="720"/>
              </a:spcBef>
            </a:pPr>
            <a:r>
              <a:rPr sz="3400" spc="-45" dirty="0">
                <a:solidFill>
                  <a:srgbClr val="08B7BE"/>
                </a:solidFill>
              </a:rPr>
              <a:t>Besiyeri </a:t>
            </a:r>
            <a:r>
              <a:rPr sz="3400" spc="-50" dirty="0">
                <a:solidFill>
                  <a:srgbClr val="08B7BE"/>
                </a:solidFill>
              </a:rPr>
              <a:t>bileşimine </a:t>
            </a:r>
            <a:r>
              <a:rPr sz="3400" spc="-45" dirty="0">
                <a:solidFill>
                  <a:srgbClr val="08B7BE"/>
                </a:solidFill>
              </a:rPr>
              <a:t>giren</a:t>
            </a:r>
            <a:r>
              <a:rPr sz="3400" spc="-310" dirty="0">
                <a:solidFill>
                  <a:srgbClr val="08B7BE"/>
                </a:solidFill>
              </a:rPr>
              <a:t> </a:t>
            </a:r>
            <a:r>
              <a:rPr sz="3400" spc="-45" dirty="0">
                <a:solidFill>
                  <a:srgbClr val="08B7BE"/>
                </a:solidFill>
              </a:rPr>
              <a:t>temel  </a:t>
            </a:r>
            <a:r>
              <a:rPr sz="3400" spc="-50" dirty="0">
                <a:solidFill>
                  <a:srgbClr val="08B7BE"/>
                </a:solidFill>
              </a:rPr>
              <a:t>maddeler</a:t>
            </a:r>
            <a:endParaRPr sz="34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17</a:t>
            </a:fld>
            <a:endParaRPr spc="-5" dirty="0"/>
          </a:p>
        </p:txBody>
      </p:sp>
      <p:sp>
        <p:nvSpPr>
          <p:cNvPr id="3" name="object 3"/>
          <p:cNvSpPr txBox="1"/>
          <p:nvPr/>
        </p:nvSpPr>
        <p:spPr>
          <a:xfrm>
            <a:off x="693812" y="1735075"/>
            <a:ext cx="9444407" cy="4199226"/>
          </a:xfrm>
          <a:prstGeom prst="rect">
            <a:avLst/>
          </a:prstGeom>
        </p:spPr>
        <p:txBody>
          <a:bodyPr vert="horz" wrap="square" lIns="0" tIns="13335" rIns="0" bIns="0" rtlCol="0">
            <a:spAutoFit/>
          </a:bodyPr>
          <a:lstStyle/>
          <a:p>
            <a:pPr marL="12700">
              <a:spcBef>
                <a:spcPts val="105"/>
              </a:spcBef>
            </a:pPr>
            <a:r>
              <a:rPr sz="2000" b="1" i="1" u="heavy" spc="-135" dirty="0">
                <a:uFill>
                  <a:solidFill>
                    <a:srgbClr val="000000"/>
                  </a:solidFill>
                </a:uFill>
                <a:cs typeface="Arial"/>
              </a:rPr>
              <a:t>Agar:</a:t>
            </a:r>
            <a:endParaRPr sz="2000" dirty="0">
              <a:cs typeface="Arial"/>
            </a:endParaRPr>
          </a:p>
          <a:p>
            <a:pPr marL="303530" indent="-183515">
              <a:spcBef>
                <a:spcPts val="55"/>
              </a:spcBef>
              <a:buClr>
                <a:srgbClr val="E38312"/>
              </a:buClr>
              <a:buChar char="◦"/>
              <a:tabLst>
                <a:tab pos="304165" algn="l"/>
              </a:tabLst>
            </a:pPr>
            <a:r>
              <a:rPr sz="1500" spc="-60" dirty="0">
                <a:cs typeface="Arial"/>
              </a:rPr>
              <a:t>Besiyerlerinde </a:t>
            </a:r>
            <a:r>
              <a:rPr sz="1500" spc="-55" dirty="0">
                <a:cs typeface="Arial"/>
              </a:rPr>
              <a:t>katılaştırıcı </a:t>
            </a:r>
            <a:r>
              <a:rPr sz="1500" spc="-70" dirty="0">
                <a:cs typeface="Arial"/>
              </a:rPr>
              <a:t>ajandır. </a:t>
            </a:r>
            <a:r>
              <a:rPr sz="1500" spc="-135" dirty="0">
                <a:cs typeface="Arial"/>
              </a:rPr>
              <a:t>Bazı </a:t>
            </a:r>
            <a:r>
              <a:rPr sz="1500" spc="-70" dirty="0">
                <a:cs typeface="Arial"/>
              </a:rPr>
              <a:t>deniz </a:t>
            </a:r>
            <a:r>
              <a:rPr sz="1500" spc="-65" dirty="0">
                <a:cs typeface="Arial"/>
              </a:rPr>
              <a:t>yosunlarından (kırmızı </a:t>
            </a:r>
            <a:r>
              <a:rPr sz="1500" spc="-70" dirty="0">
                <a:cs typeface="Arial"/>
              </a:rPr>
              <a:t>alg) </a:t>
            </a:r>
            <a:r>
              <a:rPr sz="1500" spc="-55" dirty="0">
                <a:cs typeface="Arial"/>
              </a:rPr>
              <a:t>elde</a:t>
            </a:r>
            <a:r>
              <a:rPr sz="1500" spc="-245" dirty="0">
                <a:cs typeface="Arial"/>
              </a:rPr>
              <a:t> </a:t>
            </a:r>
            <a:r>
              <a:rPr sz="1500" spc="-40" dirty="0">
                <a:cs typeface="Arial"/>
              </a:rPr>
              <a:t>edilir.</a:t>
            </a:r>
            <a:endParaRPr sz="1500" dirty="0">
              <a:cs typeface="Arial"/>
            </a:endParaRPr>
          </a:p>
          <a:p>
            <a:pPr marL="12700">
              <a:spcBef>
                <a:spcPts val="1110"/>
              </a:spcBef>
            </a:pPr>
            <a:r>
              <a:rPr sz="2000" b="1" i="1" u="heavy" spc="-155" dirty="0">
                <a:uFill>
                  <a:solidFill>
                    <a:srgbClr val="000000"/>
                  </a:solidFill>
                </a:uFill>
                <a:cs typeface="Arial"/>
              </a:rPr>
              <a:t>Pepton:</a:t>
            </a:r>
            <a:endParaRPr sz="2000" dirty="0">
              <a:cs typeface="Arial"/>
            </a:endParaRPr>
          </a:p>
          <a:p>
            <a:pPr marL="303530" marR="5080" indent="-182880">
              <a:lnSpc>
                <a:spcPct val="80000"/>
              </a:lnSpc>
              <a:spcBef>
                <a:spcPts val="415"/>
              </a:spcBef>
              <a:buClr>
                <a:srgbClr val="E38312"/>
              </a:buClr>
              <a:buChar char="◦"/>
              <a:tabLst>
                <a:tab pos="304165" algn="l"/>
              </a:tabLst>
            </a:pPr>
            <a:r>
              <a:rPr sz="1500" spc="-35" dirty="0">
                <a:cs typeface="Arial"/>
              </a:rPr>
              <a:t>Proteinlerin </a:t>
            </a:r>
            <a:r>
              <a:rPr sz="1500" spc="-30" dirty="0">
                <a:cs typeface="Arial"/>
              </a:rPr>
              <a:t>hidrolizi </a:t>
            </a:r>
            <a:r>
              <a:rPr sz="1500" spc="-25" dirty="0">
                <a:cs typeface="Arial"/>
              </a:rPr>
              <a:t>ile </a:t>
            </a:r>
            <a:r>
              <a:rPr sz="1500" spc="-55" dirty="0">
                <a:cs typeface="Arial"/>
              </a:rPr>
              <a:t>elde </a:t>
            </a:r>
            <a:r>
              <a:rPr sz="1500" spc="-45" dirty="0">
                <a:cs typeface="Arial"/>
              </a:rPr>
              <a:t>edilen </a:t>
            </a:r>
            <a:r>
              <a:rPr sz="1500" spc="-35" dirty="0">
                <a:cs typeface="Arial"/>
              </a:rPr>
              <a:t>ürünlere </a:t>
            </a:r>
            <a:r>
              <a:rPr sz="1500" spc="-40" dirty="0">
                <a:cs typeface="Arial"/>
              </a:rPr>
              <a:t>verilen </a:t>
            </a:r>
            <a:r>
              <a:rPr sz="1500" spc="-75" dirty="0">
                <a:cs typeface="Arial"/>
              </a:rPr>
              <a:t>genel </a:t>
            </a:r>
            <a:r>
              <a:rPr sz="1500" spc="-10" dirty="0">
                <a:cs typeface="Arial"/>
              </a:rPr>
              <a:t>bir</a:t>
            </a:r>
            <a:r>
              <a:rPr sz="1500" spc="-300" dirty="0">
                <a:cs typeface="Arial"/>
              </a:rPr>
              <a:t> </a:t>
            </a:r>
            <a:r>
              <a:rPr sz="1500" spc="-50" dirty="0">
                <a:cs typeface="Arial"/>
              </a:rPr>
              <a:t>isimdir. </a:t>
            </a:r>
            <a:r>
              <a:rPr sz="1500" spc="-135" dirty="0">
                <a:cs typeface="Arial"/>
              </a:rPr>
              <a:t>Çok </a:t>
            </a:r>
            <a:r>
              <a:rPr sz="1500" spc="-140" dirty="0">
                <a:cs typeface="Arial"/>
              </a:rPr>
              <a:t>az </a:t>
            </a:r>
            <a:r>
              <a:rPr sz="1500" spc="-105" dirty="0">
                <a:cs typeface="Arial"/>
              </a:rPr>
              <a:t>sayıda </a:t>
            </a:r>
            <a:r>
              <a:rPr sz="1500" spc="-60" dirty="0">
                <a:cs typeface="Arial"/>
              </a:rPr>
              <a:t>mikrorganizma </a:t>
            </a:r>
            <a:r>
              <a:rPr sz="1500" spc="-75" dirty="0">
                <a:cs typeface="Arial"/>
              </a:rPr>
              <a:t>azot  </a:t>
            </a:r>
            <a:r>
              <a:rPr sz="1500" spc="-95" dirty="0">
                <a:cs typeface="Arial"/>
              </a:rPr>
              <a:t>kaynağı </a:t>
            </a:r>
            <a:r>
              <a:rPr sz="1500" spc="-60" dirty="0">
                <a:cs typeface="Arial"/>
              </a:rPr>
              <a:t>olarak</a:t>
            </a:r>
            <a:r>
              <a:rPr sz="1500" spc="-125" dirty="0">
                <a:cs typeface="Arial"/>
              </a:rPr>
              <a:t> </a:t>
            </a:r>
            <a:r>
              <a:rPr sz="1500" spc="-45" dirty="0">
                <a:cs typeface="Arial"/>
              </a:rPr>
              <a:t>kullanabilmektedir.</a:t>
            </a:r>
            <a:endParaRPr sz="1500" dirty="0">
              <a:cs typeface="Arial"/>
            </a:endParaRPr>
          </a:p>
          <a:p>
            <a:pPr marL="12700">
              <a:spcBef>
                <a:spcPts val="1100"/>
              </a:spcBef>
            </a:pPr>
            <a:r>
              <a:rPr sz="2000" b="1" i="1" u="heavy" spc="-195" dirty="0">
                <a:uFill>
                  <a:solidFill>
                    <a:srgbClr val="000000"/>
                  </a:solidFill>
                </a:uFill>
                <a:cs typeface="Arial"/>
              </a:rPr>
              <a:t>Yeast</a:t>
            </a:r>
            <a:r>
              <a:rPr sz="2000" b="1" i="1" u="heavy" spc="-140" dirty="0">
                <a:uFill>
                  <a:solidFill>
                    <a:srgbClr val="000000"/>
                  </a:solidFill>
                </a:uFill>
                <a:cs typeface="Arial"/>
              </a:rPr>
              <a:t> </a:t>
            </a:r>
            <a:r>
              <a:rPr sz="2000" b="1" i="1" u="heavy" spc="-110" dirty="0">
                <a:uFill>
                  <a:solidFill>
                    <a:srgbClr val="000000"/>
                  </a:solidFill>
                </a:uFill>
                <a:cs typeface="Arial"/>
              </a:rPr>
              <a:t>extract:</a:t>
            </a:r>
            <a:endParaRPr sz="2000" dirty="0">
              <a:cs typeface="Arial"/>
            </a:endParaRPr>
          </a:p>
          <a:p>
            <a:pPr marL="303530" marR="222250" indent="-182880">
              <a:lnSpc>
                <a:spcPct val="80000"/>
              </a:lnSpc>
              <a:spcBef>
                <a:spcPts val="425"/>
              </a:spcBef>
              <a:buClr>
                <a:srgbClr val="E38312"/>
              </a:buClr>
              <a:buChar char="◦"/>
              <a:tabLst>
                <a:tab pos="304165" algn="l"/>
              </a:tabLst>
            </a:pPr>
            <a:r>
              <a:rPr sz="1500" spc="-114" dirty="0">
                <a:cs typeface="Arial"/>
              </a:rPr>
              <a:t>Ekmek </a:t>
            </a:r>
            <a:r>
              <a:rPr sz="1500" spc="-90" dirty="0">
                <a:cs typeface="Arial"/>
              </a:rPr>
              <a:t>mayasından </a:t>
            </a:r>
            <a:r>
              <a:rPr sz="1500" spc="-60" dirty="0">
                <a:cs typeface="Arial"/>
              </a:rPr>
              <a:t>(</a:t>
            </a:r>
            <a:r>
              <a:rPr sz="1500" i="1" spc="-60" dirty="0">
                <a:cs typeface="Trebuchet MS"/>
              </a:rPr>
              <a:t>Saccharomyces </a:t>
            </a:r>
            <a:r>
              <a:rPr sz="1500" i="1" spc="-80" dirty="0">
                <a:cs typeface="Trebuchet MS"/>
              </a:rPr>
              <a:t>cerevisiae</a:t>
            </a:r>
            <a:r>
              <a:rPr sz="1500" spc="-80" dirty="0">
                <a:cs typeface="Arial"/>
              </a:rPr>
              <a:t>) </a:t>
            </a:r>
            <a:r>
              <a:rPr sz="1500" spc="-70" dirty="0">
                <a:cs typeface="Arial"/>
              </a:rPr>
              <a:t>enzim </a:t>
            </a:r>
            <a:r>
              <a:rPr sz="1500" spc="-105" dirty="0">
                <a:cs typeface="Arial"/>
              </a:rPr>
              <a:t>veya </a:t>
            </a:r>
            <a:r>
              <a:rPr sz="1500" spc="-50" dirty="0">
                <a:cs typeface="Arial"/>
              </a:rPr>
              <a:t>asit </a:t>
            </a:r>
            <a:r>
              <a:rPr sz="1500" spc="-30" dirty="0">
                <a:cs typeface="Arial"/>
              </a:rPr>
              <a:t>hidrolizi </a:t>
            </a:r>
            <a:r>
              <a:rPr sz="1500" spc="-105" dirty="0">
                <a:cs typeface="Arial"/>
              </a:rPr>
              <a:t>ya </a:t>
            </a:r>
            <a:r>
              <a:rPr sz="1500" spc="-85" dirty="0">
                <a:cs typeface="Arial"/>
              </a:rPr>
              <a:t>da </a:t>
            </a:r>
            <a:r>
              <a:rPr sz="1500" spc="-60" dirty="0">
                <a:cs typeface="Arial"/>
              </a:rPr>
              <a:t>otolizasyonu </a:t>
            </a:r>
            <a:r>
              <a:rPr sz="1500" spc="-45" dirty="0">
                <a:cs typeface="Arial"/>
              </a:rPr>
              <a:t>yolu </a:t>
            </a:r>
            <a:r>
              <a:rPr sz="1500" spc="-55" dirty="0">
                <a:cs typeface="Arial"/>
              </a:rPr>
              <a:t>elde  </a:t>
            </a:r>
            <a:r>
              <a:rPr sz="1500" spc="-40" dirty="0">
                <a:cs typeface="Arial"/>
              </a:rPr>
              <a:t>edilir.</a:t>
            </a:r>
            <a:endParaRPr sz="1500" dirty="0">
              <a:cs typeface="Arial"/>
            </a:endParaRPr>
          </a:p>
          <a:p>
            <a:pPr marL="303530" marR="102870" indent="-182880">
              <a:lnSpc>
                <a:spcPct val="80000"/>
              </a:lnSpc>
              <a:spcBef>
                <a:spcPts val="600"/>
              </a:spcBef>
              <a:buClr>
                <a:srgbClr val="E38312"/>
              </a:buClr>
              <a:buChar char="◦"/>
              <a:tabLst>
                <a:tab pos="304165" algn="l"/>
              </a:tabLst>
            </a:pPr>
            <a:r>
              <a:rPr sz="1500" spc="-135" dirty="0">
                <a:cs typeface="Arial"/>
              </a:rPr>
              <a:t>Suda </a:t>
            </a:r>
            <a:r>
              <a:rPr sz="1500" spc="-65" dirty="0">
                <a:cs typeface="Arial"/>
              </a:rPr>
              <a:t>çözünebilen </a:t>
            </a:r>
            <a:r>
              <a:rPr sz="1500" spc="-55" dirty="0">
                <a:cs typeface="Arial"/>
              </a:rPr>
              <a:t>azotlu </a:t>
            </a:r>
            <a:r>
              <a:rPr sz="1500" spc="-65" dirty="0">
                <a:cs typeface="Arial"/>
              </a:rPr>
              <a:t>maddeler, </a:t>
            </a:r>
            <a:r>
              <a:rPr sz="1500" spc="-30" dirty="0">
                <a:cs typeface="Arial"/>
              </a:rPr>
              <a:t>vitaminler </a:t>
            </a:r>
            <a:r>
              <a:rPr sz="1500" spc="-55" dirty="0">
                <a:cs typeface="Arial"/>
              </a:rPr>
              <a:t>özellikle </a:t>
            </a:r>
            <a:r>
              <a:rPr sz="1500" spc="-70" dirty="0">
                <a:cs typeface="Arial"/>
              </a:rPr>
              <a:t>de </a:t>
            </a:r>
            <a:r>
              <a:rPr sz="1500" spc="-185" dirty="0">
                <a:cs typeface="Arial"/>
              </a:rPr>
              <a:t>B </a:t>
            </a:r>
            <a:r>
              <a:rPr sz="1500" spc="-75" dirty="0">
                <a:cs typeface="Arial"/>
              </a:rPr>
              <a:t>kompleks </a:t>
            </a:r>
            <a:r>
              <a:rPr sz="1500" spc="-25" dirty="0">
                <a:cs typeface="Arial"/>
              </a:rPr>
              <a:t>vitaminleri </a:t>
            </a:r>
            <a:r>
              <a:rPr sz="1500" spc="-60" dirty="0">
                <a:cs typeface="Arial"/>
              </a:rPr>
              <a:t>yönünden </a:t>
            </a:r>
            <a:r>
              <a:rPr sz="1500" spc="-85" dirty="0">
                <a:cs typeface="Arial"/>
              </a:rPr>
              <a:t>zengin </a:t>
            </a:r>
            <a:r>
              <a:rPr sz="1500" spc="-10" dirty="0">
                <a:cs typeface="Arial"/>
              </a:rPr>
              <a:t>bir  </a:t>
            </a:r>
            <a:r>
              <a:rPr sz="1500" spc="-70" dirty="0">
                <a:cs typeface="Arial"/>
              </a:rPr>
              <a:t>kaynaktır.</a:t>
            </a:r>
            <a:endParaRPr sz="1500" dirty="0">
              <a:cs typeface="Arial"/>
            </a:endParaRPr>
          </a:p>
          <a:p>
            <a:pPr marL="12700">
              <a:spcBef>
                <a:spcPts val="1100"/>
              </a:spcBef>
            </a:pPr>
            <a:r>
              <a:rPr sz="2000" b="1" i="1" u="heavy" spc="-155" dirty="0">
                <a:uFill>
                  <a:solidFill>
                    <a:srgbClr val="000000"/>
                  </a:solidFill>
                </a:uFill>
                <a:cs typeface="Arial"/>
              </a:rPr>
              <a:t>Beef</a:t>
            </a:r>
            <a:r>
              <a:rPr sz="2000" b="1" i="1" u="heavy" spc="-114" dirty="0">
                <a:uFill>
                  <a:solidFill>
                    <a:srgbClr val="000000"/>
                  </a:solidFill>
                </a:uFill>
                <a:cs typeface="Arial"/>
              </a:rPr>
              <a:t> </a:t>
            </a:r>
            <a:r>
              <a:rPr sz="2000" b="1" i="1" u="heavy" spc="-100" dirty="0">
                <a:uFill>
                  <a:solidFill>
                    <a:srgbClr val="000000"/>
                  </a:solidFill>
                </a:uFill>
                <a:cs typeface="Arial"/>
              </a:rPr>
              <a:t>extract</a:t>
            </a:r>
            <a:r>
              <a:rPr sz="2000" spc="-100" dirty="0">
                <a:cs typeface="Arial"/>
              </a:rPr>
              <a:t>:</a:t>
            </a:r>
            <a:endParaRPr sz="2000" dirty="0">
              <a:cs typeface="Arial"/>
            </a:endParaRPr>
          </a:p>
          <a:p>
            <a:pPr marL="303530" marR="29209" indent="-182880">
              <a:lnSpc>
                <a:spcPct val="80000"/>
              </a:lnSpc>
              <a:spcBef>
                <a:spcPts val="415"/>
              </a:spcBef>
              <a:buClr>
                <a:srgbClr val="E38312"/>
              </a:buClr>
              <a:buChar char="◦"/>
              <a:tabLst>
                <a:tab pos="304165" algn="l"/>
              </a:tabLst>
            </a:pPr>
            <a:r>
              <a:rPr sz="1500" spc="-60" dirty="0">
                <a:cs typeface="Arial"/>
              </a:rPr>
              <a:t>Genellikle </a:t>
            </a:r>
            <a:r>
              <a:rPr sz="1500" spc="-125" dirty="0">
                <a:cs typeface="Arial"/>
              </a:rPr>
              <a:t>yağsız </a:t>
            </a:r>
            <a:r>
              <a:rPr sz="1500" spc="-85" dirty="0">
                <a:cs typeface="Arial"/>
              </a:rPr>
              <a:t>sığır </a:t>
            </a:r>
            <a:r>
              <a:rPr sz="1500" spc="-35" dirty="0">
                <a:cs typeface="Arial"/>
              </a:rPr>
              <a:t>etinden </a:t>
            </a:r>
            <a:r>
              <a:rPr sz="1500" spc="-55" dirty="0">
                <a:cs typeface="Arial"/>
              </a:rPr>
              <a:t>elde </a:t>
            </a:r>
            <a:r>
              <a:rPr sz="1500" spc="-40" dirty="0">
                <a:cs typeface="Arial"/>
              </a:rPr>
              <a:t>edilir. </a:t>
            </a:r>
            <a:r>
              <a:rPr sz="1500" spc="-50" dirty="0">
                <a:cs typeface="Arial"/>
              </a:rPr>
              <a:t>Protein </a:t>
            </a:r>
            <a:r>
              <a:rPr sz="1500" spc="-70" dirty="0">
                <a:cs typeface="Arial"/>
              </a:rPr>
              <a:t>içermez </a:t>
            </a:r>
            <a:r>
              <a:rPr sz="1500" spc="-100" dirty="0">
                <a:cs typeface="Arial"/>
              </a:rPr>
              <a:t>ancak </a:t>
            </a:r>
            <a:r>
              <a:rPr sz="1500" spc="-95" dirty="0">
                <a:cs typeface="Arial"/>
              </a:rPr>
              <a:t>suda </a:t>
            </a:r>
            <a:r>
              <a:rPr sz="1500" spc="-85" dirty="0">
                <a:cs typeface="Arial"/>
              </a:rPr>
              <a:t>çözünen </a:t>
            </a:r>
            <a:r>
              <a:rPr sz="1500" spc="-55" dirty="0">
                <a:cs typeface="Arial"/>
              </a:rPr>
              <a:t>azotlu </a:t>
            </a:r>
            <a:r>
              <a:rPr sz="1500" spc="-50" dirty="0">
                <a:cs typeface="Arial"/>
              </a:rPr>
              <a:t>maddeler </a:t>
            </a:r>
            <a:r>
              <a:rPr sz="1500" spc="-25" dirty="0">
                <a:cs typeface="Arial"/>
              </a:rPr>
              <a:t>ile </a:t>
            </a:r>
            <a:r>
              <a:rPr sz="1500" spc="-95" dirty="0">
                <a:cs typeface="Arial"/>
              </a:rPr>
              <a:t>suda  </a:t>
            </a:r>
            <a:r>
              <a:rPr sz="1500" spc="-85" dirty="0">
                <a:cs typeface="Arial"/>
              </a:rPr>
              <a:t>çözünen </a:t>
            </a:r>
            <a:r>
              <a:rPr sz="1500" spc="-45" dirty="0">
                <a:cs typeface="Arial"/>
              </a:rPr>
              <a:t>mineral </a:t>
            </a:r>
            <a:r>
              <a:rPr sz="1500" spc="-65" dirty="0">
                <a:cs typeface="Arial"/>
              </a:rPr>
              <a:t>maddeler, </a:t>
            </a:r>
            <a:r>
              <a:rPr sz="1500" spc="-75" dirty="0">
                <a:cs typeface="Arial"/>
              </a:rPr>
              <a:t>iz </a:t>
            </a:r>
            <a:r>
              <a:rPr sz="1500" spc="-50" dirty="0">
                <a:cs typeface="Arial"/>
              </a:rPr>
              <a:t>elementler, </a:t>
            </a:r>
            <a:r>
              <a:rPr sz="1500" spc="-55" dirty="0">
                <a:cs typeface="Arial"/>
              </a:rPr>
              <a:t>üreme </a:t>
            </a:r>
            <a:r>
              <a:rPr sz="1500" spc="-20" dirty="0">
                <a:cs typeface="Arial"/>
              </a:rPr>
              <a:t>faktörleri </a:t>
            </a:r>
            <a:r>
              <a:rPr sz="1500" spc="-95" dirty="0">
                <a:cs typeface="Arial"/>
              </a:rPr>
              <a:t>ve </a:t>
            </a:r>
            <a:r>
              <a:rPr sz="1500" spc="-85" dirty="0">
                <a:cs typeface="Arial"/>
              </a:rPr>
              <a:t>çok </a:t>
            </a:r>
            <a:r>
              <a:rPr sz="1500" spc="-140" dirty="0">
                <a:cs typeface="Arial"/>
              </a:rPr>
              <a:t>az </a:t>
            </a:r>
            <a:r>
              <a:rPr sz="1500" spc="-45" dirty="0">
                <a:cs typeface="Arial"/>
              </a:rPr>
              <a:t>miktarda </a:t>
            </a:r>
            <a:r>
              <a:rPr sz="1500" spc="-40" dirty="0">
                <a:cs typeface="Arial"/>
              </a:rPr>
              <a:t>karbonhidrat</a:t>
            </a:r>
            <a:r>
              <a:rPr sz="1500" spc="-185" dirty="0">
                <a:cs typeface="Arial"/>
              </a:rPr>
              <a:t> </a:t>
            </a:r>
            <a:r>
              <a:rPr sz="1500" spc="-40" dirty="0">
                <a:cs typeface="Arial"/>
              </a:rPr>
              <a:t>içerirler.</a:t>
            </a:r>
            <a:endParaRPr sz="1500" dirty="0">
              <a:cs typeface="Arial"/>
            </a:endParaRPr>
          </a:p>
          <a:p>
            <a:pPr marL="303530" indent="-183515">
              <a:spcBef>
                <a:spcPts val="240"/>
              </a:spcBef>
              <a:buClr>
                <a:srgbClr val="E38312"/>
              </a:buClr>
              <a:buChar char="◦"/>
              <a:tabLst>
                <a:tab pos="304165" algn="l"/>
              </a:tabLst>
            </a:pPr>
            <a:r>
              <a:rPr sz="1500" spc="-60" dirty="0">
                <a:cs typeface="Arial"/>
              </a:rPr>
              <a:t>Besiyerlerine </a:t>
            </a:r>
            <a:r>
              <a:rPr sz="1500" spc="-50" dirty="0">
                <a:cs typeface="Arial"/>
              </a:rPr>
              <a:t>genellikle </a:t>
            </a:r>
            <a:r>
              <a:rPr sz="1500" spc="-265" dirty="0">
                <a:cs typeface="Arial"/>
              </a:rPr>
              <a:t>% </a:t>
            </a:r>
            <a:r>
              <a:rPr sz="1500" spc="-75" dirty="0">
                <a:cs typeface="Arial"/>
              </a:rPr>
              <a:t>1 </a:t>
            </a:r>
            <a:r>
              <a:rPr sz="1500" spc="-65" dirty="0">
                <a:cs typeface="Arial"/>
              </a:rPr>
              <a:t>oranında</a:t>
            </a:r>
            <a:r>
              <a:rPr sz="1500" spc="-114" dirty="0">
                <a:cs typeface="Arial"/>
              </a:rPr>
              <a:t> </a:t>
            </a:r>
            <a:r>
              <a:rPr sz="1500" spc="-55" dirty="0">
                <a:cs typeface="Arial"/>
              </a:rPr>
              <a:t>eklenir.</a:t>
            </a:r>
            <a:endParaRPr sz="1500" dirty="0">
              <a:cs typeface="Arial"/>
            </a:endParaRPr>
          </a:p>
          <a:p>
            <a:pPr marL="12700">
              <a:spcBef>
                <a:spcPts val="1110"/>
              </a:spcBef>
            </a:pPr>
            <a:r>
              <a:rPr sz="2000" b="1" i="1" u="heavy" spc="-200" dirty="0">
                <a:uFill>
                  <a:solidFill>
                    <a:srgbClr val="000000"/>
                  </a:solidFill>
                </a:uFill>
                <a:cs typeface="Arial"/>
              </a:rPr>
              <a:t>Tuz:</a:t>
            </a:r>
            <a:endParaRPr sz="2000" dirty="0">
              <a:cs typeface="Arial"/>
            </a:endParaRPr>
          </a:p>
          <a:p>
            <a:pPr marL="303530" indent="-183515">
              <a:spcBef>
                <a:spcPts val="55"/>
              </a:spcBef>
              <a:buClr>
                <a:srgbClr val="E38312"/>
              </a:buClr>
              <a:buChar char="◦"/>
              <a:tabLst>
                <a:tab pos="304165" algn="l"/>
              </a:tabLst>
            </a:pPr>
            <a:r>
              <a:rPr sz="1500" spc="-50" dirty="0">
                <a:cs typeface="Arial"/>
              </a:rPr>
              <a:t>İzotonik </a:t>
            </a:r>
            <a:r>
              <a:rPr sz="1500" spc="-30" dirty="0">
                <a:cs typeface="Arial"/>
              </a:rPr>
              <a:t>ortam </a:t>
            </a:r>
            <a:r>
              <a:rPr sz="1500" spc="-65" dirty="0">
                <a:cs typeface="Arial"/>
              </a:rPr>
              <a:t>yaratmak </a:t>
            </a:r>
            <a:r>
              <a:rPr sz="1500" spc="-85" dirty="0">
                <a:cs typeface="Arial"/>
              </a:rPr>
              <a:t>amacıyla</a:t>
            </a:r>
            <a:r>
              <a:rPr sz="1500" spc="-270" dirty="0">
                <a:cs typeface="Arial"/>
              </a:rPr>
              <a:t> </a:t>
            </a:r>
            <a:r>
              <a:rPr sz="1500" spc="-50" dirty="0">
                <a:cs typeface="Arial"/>
              </a:rPr>
              <a:t>kullanılır</a:t>
            </a:r>
            <a:r>
              <a:rPr sz="1500" spc="-50" dirty="0">
                <a:solidFill>
                  <a:srgbClr val="404040"/>
                </a:solidFill>
                <a:cs typeface="Arial"/>
              </a:rPr>
              <a:t>.</a:t>
            </a:r>
            <a:endParaRPr sz="15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836" y="7671"/>
            <a:ext cx="9601200" cy="1368117"/>
          </a:xfrm>
          <a:prstGeom prst="rect">
            <a:avLst/>
          </a:prstGeom>
        </p:spPr>
        <p:txBody>
          <a:bodyPr vert="horz" wrap="square" lIns="0" tIns="906576" rIns="0" bIns="0" rtlCol="0" anchor="b">
            <a:spAutoFit/>
          </a:bodyPr>
          <a:lstStyle/>
          <a:p>
            <a:pPr marL="12700" marR="5080">
              <a:lnSpc>
                <a:spcPts val="3470"/>
              </a:lnSpc>
              <a:spcBef>
                <a:spcPts val="720"/>
              </a:spcBef>
            </a:pPr>
            <a:r>
              <a:rPr sz="3400" spc="-45" dirty="0">
                <a:solidFill>
                  <a:srgbClr val="08B7BE"/>
                </a:solidFill>
              </a:rPr>
              <a:t>Besiyeri </a:t>
            </a:r>
            <a:r>
              <a:rPr sz="3400" spc="-50" dirty="0">
                <a:solidFill>
                  <a:srgbClr val="08B7BE"/>
                </a:solidFill>
              </a:rPr>
              <a:t>bileşimine </a:t>
            </a:r>
            <a:r>
              <a:rPr sz="3400" spc="-45" dirty="0">
                <a:solidFill>
                  <a:srgbClr val="08B7BE"/>
                </a:solidFill>
              </a:rPr>
              <a:t>giren</a:t>
            </a:r>
            <a:r>
              <a:rPr sz="3400" spc="-310" dirty="0">
                <a:solidFill>
                  <a:srgbClr val="08B7BE"/>
                </a:solidFill>
              </a:rPr>
              <a:t> </a:t>
            </a:r>
            <a:r>
              <a:rPr sz="3400" spc="-45" dirty="0">
                <a:solidFill>
                  <a:srgbClr val="08B7BE"/>
                </a:solidFill>
              </a:rPr>
              <a:t>temel  </a:t>
            </a:r>
            <a:r>
              <a:rPr sz="3400" spc="-50" dirty="0">
                <a:solidFill>
                  <a:srgbClr val="08B7BE"/>
                </a:solidFill>
              </a:rPr>
              <a:t>maddeler</a:t>
            </a:r>
            <a:endParaRPr sz="34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18</a:t>
            </a:fld>
            <a:endParaRPr spc="-5" dirty="0"/>
          </a:p>
        </p:txBody>
      </p:sp>
      <p:sp>
        <p:nvSpPr>
          <p:cNvPr id="3" name="object 3"/>
          <p:cNvSpPr txBox="1"/>
          <p:nvPr/>
        </p:nvSpPr>
        <p:spPr>
          <a:xfrm>
            <a:off x="909836" y="1698448"/>
            <a:ext cx="9413358" cy="4015779"/>
          </a:xfrm>
          <a:prstGeom prst="rect">
            <a:avLst/>
          </a:prstGeom>
        </p:spPr>
        <p:txBody>
          <a:bodyPr vert="horz" wrap="square" lIns="0" tIns="13335" rIns="0" bIns="0" rtlCol="0">
            <a:spAutoFit/>
          </a:bodyPr>
          <a:lstStyle/>
          <a:p>
            <a:pPr marL="12700">
              <a:spcBef>
                <a:spcPts val="105"/>
              </a:spcBef>
            </a:pPr>
            <a:r>
              <a:rPr sz="2000" b="1" i="1" u="heavy" spc="-130" dirty="0">
                <a:uFill>
                  <a:solidFill>
                    <a:srgbClr val="000000"/>
                  </a:solidFill>
                </a:uFill>
                <a:cs typeface="Arial"/>
              </a:rPr>
              <a:t>Jelatin:</a:t>
            </a:r>
            <a:endParaRPr sz="2000" dirty="0">
              <a:cs typeface="Arial"/>
            </a:endParaRPr>
          </a:p>
          <a:p>
            <a:pPr marL="303530" marR="5080" indent="-182880">
              <a:lnSpc>
                <a:spcPts val="1440"/>
              </a:lnSpc>
              <a:spcBef>
                <a:spcPts val="405"/>
              </a:spcBef>
              <a:buClr>
                <a:srgbClr val="E38312"/>
              </a:buClr>
              <a:buChar char="◦"/>
              <a:tabLst>
                <a:tab pos="304165" algn="l"/>
              </a:tabLst>
            </a:pPr>
            <a:r>
              <a:rPr sz="1500" spc="-95" dirty="0">
                <a:cs typeface="Arial"/>
              </a:rPr>
              <a:t>Süt</a:t>
            </a:r>
            <a:r>
              <a:rPr sz="1500" spc="-90" dirty="0">
                <a:cs typeface="Arial"/>
              </a:rPr>
              <a:t> </a:t>
            </a:r>
            <a:r>
              <a:rPr sz="1500" spc="-55" dirty="0">
                <a:cs typeface="Arial"/>
              </a:rPr>
              <a:t>emmekte</a:t>
            </a:r>
            <a:r>
              <a:rPr sz="1500" spc="-70" dirty="0">
                <a:cs typeface="Arial"/>
              </a:rPr>
              <a:t> </a:t>
            </a:r>
            <a:r>
              <a:rPr sz="1500" spc="-55" dirty="0">
                <a:cs typeface="Arial"/>
              </a:rPr>
              <a:t>olan</a:t>
            </a:r>
            <a:r>
              <a:rPr sz="1500" spc="-85" dirty="0">
                <a:cs typeface="Arial"/>
              </a:rPr>
              <a:t> </a:t>
            </a:r>
            <a:r>
              <a:rPr sz="1500" spc="-65" dirty="0">
                <a:cs typeface="Arial"/>
              </a:rPr>
              <a:t>hayvanların</a:t>
            </a:r>
            <a:r>
              <a:rPr sz="1500" spc="-105" dirty="0">
                <a:cs typeface="Arial"/>
              </a:rPr>
              <a:t> </a:t>
            </a:r>
            <a:r>
              <a:rPr sz="1500" spc="-45" dirty="0">
                <a:cs typeface="Arial"/>
              </a:rPr>
              <a:t>kemiklerinden</a:t>
            </a:r>
            <a:r>
              <a:rPr sz="1500" spc="-60" dirty="0">
                <a:cs typeface="Arial"/>
              </a:rPr>
              <a:t> </a:t>
            </a:r>
            <a:r>
              <a:rPr sz="1500" spc="-55" dirty="0">
                <a:cs typeface="Arial"/>
              </a:rPr>
              <a:t>elde</a:t>
            </a:r>
            <a:r>
              <a:rPr sz="1500" spc="-70" dirty="0">
                <a:cs typeface="Arial"/>
              </a:rPr>
              <a:t> </a:t>
            </a:r>
            <a:r>
              <a:rPr sz="1500" spc="-40" dirty="0">
                <a:cs typeface="Arial"/>
              </a:rPr>
              <a:t>edilir.</a:t>
            </a:r>
            <a:r>
              <a:rPr sz="1500" spc="-65" dirty="0">
                <a:cs typeface="Arial"/>
              </a:rPr>
              <a:t> </a:t>
            </a:r>
            <a:r>
              <a:rPr sz="1500" spc="-50" dirty="0">
                <a:cs typeface="Arial"/>
              </a:rPr>
              <a:t>Protein</a:t>
            </a:r>
            <a:r>
              <a:rPr sz="1500" spc="-85" dirty="0">
                <a:cs typeface="Arial"/>
              </a:rPr>
              <a:t> </a:t>
            </a:r>
            <a:r>
              <a:rPr sz="1500" spc="-80" dirty="0">
                <a:cs typeface="Arial"/>
              </a:rPr>
              <a:t>yapıdadır.</a:t>
            </a:r>
            <a:r>
              <a:rPr sz="1500" spc="-105" dirty="0">
                <a:cs typeface="Arial"/>
              </a:rPr>
              <a:t> </a:t>
            </a:r>
            <a:r>
              <a:rPr sz="1500" spc="-70" dirty="0">
                <a:cs typeface="Arial"/>
              </a:rPr>
              <a:t>Katılaştırıcı</a:t>
            </a:r>
            <a:r>
              <a:rPr sz="1500" spc="-110" dirty="0">
                <a:cs typeface="Arial"/>
              </a:rPr>
              <a:t> </a:t>
            </a:r>
            <a:r>
              <a:rPr sz="1500" spc="-65" dirty="0">
                <a:cs typeface="Arial"/>
              </a:rPr>
              <a:t>ajan</a:t>
            </a:r>
            <a:r>
              <a:rPr sz="1500" spc="-85" dirty="0">
                <a:cs typeface="Arial"/>
              </a:rPr>
              <a:t> </a:t>
            </a:r>
            <a:r>
              <a:rPr sz="1500" spc="-50" dirty="0">
                <a:cs typeface="Arial"/>
              </a:rPr>
              <a:t>olmaktan</a:t>
            </a:r>
            <a:r>
              <a:rPr sz="1500" spc="-80" dirty="0">
                <a:cs typeface="Arial"/>
              </a:rPr>
              <a:t> </a:t>
            </a:r>
            <a:r>
              <a:rPr sz="1500" spc="-85" dirty="0">
                <a:cs typeface="Arial"/>
              </a:rPr>
              <a:t>çok  </a:t>
            </a:r>
            <a:r>
              <a:rPr sz="1500" spc="-55" dirty="0">
                <a:cs typeface="Arial"/>
              </a:rPr>
              <a:t>mikroorganizmaların </a:t>
            </a:r>
            <a:r>
              <a:rPr sz="1500" spc="-10" dirty="0">
                <a:cs typeface="Arial"/>
              </a:rPr>
              <a:t>proteolitik </a:t>
            </a:r>
            <a:r>
              <a:rPr sz="1500" spc="-70" dirty="0">
                <a:cs typeface="Arial"/>
              </a:rPr>
              <a:t>enzim </a:t>
            </a:r>
            <a:r>
              <a:rPr sz="1500" spc="-35" dirty="0">
                <a:cs typeface="Arial"/>
              </a:rPr>
              <a:t>aktivitesini</a:t>
            </a:r>
            <a:r>
              <a:rPr sz="1500" spc="-315" dirty="0">
                <a:cs typeface="Arial"/>
              </a:rPr>
              <a:t> </a:t>
            </a:r>
            <a:r>
              <a:rPr sz="1500" spc="-55" dirty="0">
                <a:cs typeface="Arial"/>
              </a:rPr>
              <a:t>ortaya </a:t>
            </a:r>
            <a:r>
              <a:rPr sz="1500" spc="-80" dirty="0">
                <a:cs typeface="Arial"/>
              </a:rPr>
              <a:t>koymak </a:t>
            </a:r>
            <a:r>
              <a:rPr sz="1500" spc="-85" dirty="0">
                <a:cs typeface="Arial"/>
              </a:rPr>
              <a:t>amacıyla </a:t>
            </a:r>
            <a:r>
              <a:rPr sz="1500" spc="-55" dirty="0">
                <a:cs typeface="Arial"/>
              </a:rPr>
              <a:t>kullanılır.</a:t>
            </a:r>
            <a:endParaRPr sz="1500" dirty="0">
              <a:cs typeface="Arial"/>
            </a:endParaRPr>
          </a:p>
          <a:p>
            <a:pPr marL="12700">
              <a:spcBef>
                <a:spcPts val="1120"/>
              </a:spcBef>
            </a:pPr>
            <a:r>
              <a:rPr sz="2000" b="1" i="1" u="heavy" spc="-120" dirty="0">
                <a:uFill>
                  <a:solidFill>
                    <a:srgbClr val="000000"/>
                  </a:solidFill>
                </a:uFill>
                <a:cs typeface="Arial"/>
              </a:rPr>
              <a:t>Karbonhidratlar:</a:t>
            </a:r>
            <a:endParaRPr sz="2000" dirty="0">
              <a:cs typeface="Arial"/>
            </a:endParaRPr>
          </a:p>
          <a:p>
            <a:pPr marL="303530" marR="224154" indent="-182880">
              <a:lnSpc>
                <a:spcPct val="80100"/>
              </a:lnSpc>
              <a:spcBef>
                <a:spcPts val="414"/>
              </a:spcBef>
              <a:buClr>
                <a:srgbClr val="E38312"/>
              </a:buClr>
              <a:buChar char="◦"/>
              <a:tabLst>
                <a:tab pos="304165" algn="l"/>
              </a:tabLst>
            </a:pPr>
            <a:r>
              <a:rPr sz="1500" spc="-60" dirty="0">
                <a:cs typeface="Arial"/>
              </a:rPr>
              <a:t>Besiyerlerine </a:t>
            </a:r>
            <a:r>
              <a:rPr sz="1500" spc="-50" dirty="0">
                <a:cs typeface="Arial"/>
              </a:rPr>
              <a:t>genellikle </a:t>
            </a:r>
            <a:r>
              <a:rPr sz="1500" spc="-265" dirty="0">
                <a:cs typeface="Arial"/>
              </a:rPr>
              <a:t>% </a:t>
            </a:r>
            <a:r>
              <a:rPr sz="1500" spc="-60" dirty="0">
                <a:cs typeface="Arial"/>
              </a:rPr>
              <a:t>0.1- </a:t>
            </a:r>
            <a:r>
              <a:rPr sz="1500" spc="-65" dirty="0">
                <a:cs typeface="Arial"/>
              </a:rPr>
              <a:t>1.0 oranında </a:t>
            </a:r>
            <a:r>
              <a:rPr sz="1500" spc="-50" dirty="0">
                <a:cs typeface="Arial"/>
              </a:rPr>
              <a:t>katılırlar. </a:t>
            </a:r>
            <a:r>
              <a:rPr sz="1500" spc="-135" dirty="0">
                <a:cs typeface="Arial"/>
              </a:rPr>
              <a:t>Bazı </a:t>
            </a:r>
            <a:r>
              <a:rPr sz="1500" spc="-40" dirty="0">
                <a:cs typeface="Arial"/>
              </a:rPr>
              <a:t>karbonhidratlar </a:t>
            </a:r>
            <a:r>
              <a:rPr sz="1500" spc="-10" dirty="0">
                <a:cs typeface="Arial"/>
              </a:rPr>
              <a:t>belirli </a:t>
            </a:r>
            <a:r>
              <a:rPr sz="1500" spc="-100" dirty="0">
                <a:cs typeface="Arial"/>
              </a:rPr>
              <a:t>bazı </a:t>
            </a:r>
            <a:r>
              <a:rPr sz="1500" spc="-40" dirty="0">
                <a:cs typeface="Arial"/>
              </a:rPr>
              <a:t>tuzlarla </a:t>
            </a:r>
            <a:r>
              <a:rPr sz="1500" spc="-10" dirty="0">
                <a:cs typeface="Arial"/>
              </a:rPr>
              <a:t>birlikte  </a:t>
            </a:r>
            <a:r>
              <a:rPr sz="1500" spc="-55" dirty="0">
                <a:cs typeface="Arial"/>
              </a:rPr>
              <a:t>otoklavda </a:t>
            </a:r>
            <a:r>
              <a:rPr sz="1500" spc="-50" dirty="0">
                <a:cs typeface="Arial"/>
              </a:rPr>
              <a:t>sterilize </a:t>
            </a:r>
            <a:r>
              <a:rPr sz="1500" spc="-45" dirty="0">
                <a:cs typeface="Arial"/>
              </a:rPr>
              <a:t>edilirse </a:t>
            </a:r>
            <a:r>
              <a:rPr sz="1500" spc="-60" dirty="0">
                <a:cs typeface="Arial"/>
              </a:rPr>
              <a:t>besiyerinde </a:t>
            </a:r>
            <a:r>
              <a:rPr sz="1500" spc="-55" dirty="0">
                <a:cs typeface="Arial"/>
              </a:rPr>
              <a:t>mikroorganizmaların üremesini </a:t>
            </a:r>
            <a:r>
              <a:rPr sz="1500" spc="-35" dirty="0">
                <a:cs typeface="Arial"/>
              </a:rPr>
              <a:t>inhibe </a:t>
            </a:r>
            <a:r>
              <a:rPr sz="1500" spc="-75" dirty="0">
                <a:cs typeface="Arial"/>
              </a:rPr>
              <a:t>eden </a:t>
            </a:r>
            <a:r>
              <a:rPr sz="1500" spc="-40" dirty="0">
                <a:cs typeface="Arial"/>
              </a:rPr>
              <a:t>bileşikler </a:t>
            </a:r>
            <a:r>
              <a:rPr sz="1500" spc="-80" dirty="0">
                <a:cs typeface="Arial"/>
              </a:rPr>
              <a:t>meydana  </a:t>
            </a:r>
            <a:r>
              <a:rPr sz="1500" spc="-40" dirty="0">
                <a:cs typeface="Arial"/>
              </a:rPr>
              <a:t>getirebilmektedir.</a:t>
            </a:r>
            <a:endParaRPr sz="1500" dirty="0">
              <a:cs typeface="Arial"/>
            </a:endParaRPr>
          </a:p>
          <a:p>
            <a:pPr marL="12700">
              <a:spcBef>
                <a:spcPts val="1095"/>
              </a:spcBef>
            </a:pPr>
            <a:r>
              <a:rPr sz="2000" b="1" i="1" u="heavy" spc="-185" dirty="0">
                <a:uFill>
                  <a:solidFill>
                    <a:srgbClr val="000000"/>
                  </a:solidFill>
                </a:uFill>
                <a:cs typeface="Arial"/>
              </a:rPr>
              <a:t>Kan:</a:t>
            </a:r>
            <a:endParaRPr sz="2000" dirty="0">
              <a:cs typeface="Arial"/>
            </a:endParaRPr>
          </a:p>
          <a:p>
            <a:pPr marL="303530" marR="563880" indent="-182880">
              <a:lnSpc>
                <a:spcPct val="80000"/>
              </a:lnSpc>
              <a:spcBef>
                <a:spcPts val="425"/>
              </a:spcBef>
              <a:buClr>
                <a:srgbClr val="E38312"/>
              </a:buClr>
              <a:buChar char="◦"/>
              <a:tabLst>
                <a:tab pos="304165" algn="l"/>
              </a:tabLst>
            </a:pPr>
            <a:r>
              <a:rPr sz="1500" spc="-30" dirty="0">
                <a:cs typeface="Arial"/>
              </a:rPr>
              <a:t>Belirli </a:t>
            </a:r>
            <a:r>
              <a:rPr sz="1500" spc="-105" dirty="0">
                <a:cs typeface="Arial"/>
              </a:rPr>
              <a:t>bazı </a:t>
            </a:r>
            <a:r>
              <a:rPr sz="1500" spc="-50" dirty="0">
                <a:cs typeface="Arial"/>
              </a:rPr>
              <a:t>besiyerlerine </a:t>
            </a:r>
            <a:r>
              <a:rPr sz="1500" spc="-55" dirty="0">
                <a:cs typeface="Arial"/>
              </a:rPr>
              <a:t>zenginleştirme </a:t>
            </a:r>
            <a:r>
              <a:rPr sz="1500" spc="-105" dirty="0">
                <a:cs typeface="Arial"/>
              </a:rPr>
              <a:t>veya </a:t>
            </a:r>
            <a:r>
              <a:rPr sz="1500" spc="-30" dirty="0">
                <a:cs typeface="Arial"/>
              </a:rPr>
              <a:t>bakterilerin </a:t>
            </a:r>
            <a:r>
              <a:rPr sz="1500" spc="-55" dirty="0">
                <a:cs typeface="Arial"/>
              </a:rPr>
              <a:t>hemoliz </a:t>
            </a:r>
            <a:r>
              <a:rPr sz="1500" spc="-85" dirty="0">
                <a:cs typeface="Arial"/>
              </a:rPr>
              <a:t>yapma </a:t>
            </a:r>
            <a:r>
              <a:rPr sz="1500" spc="-40" dirty="0">
                <a:cs typeface="Arial"/>
              </a:rPr>
              <a:t>durumunu </a:t>
            </a:r>
            <a:r>
              <a:rPr sz="1500" spc="-55" dirty="0">
                <a:cs typeface="Arial"/>
              </a:rPr>
              <a:t>ortaya</a:t>
            </a:r>
            <a:r>
              <a:rPr sz="1500" spc="-270" dirty="0">
                <a:cs typeface="Arial"/>
              </a:rPr>
              <a:t> </a:t>
            </a:r>
            <a:r>
              <a:rPr sz="1500" spc="-85" dirty="0">
                <a:cs typeface="Arial"/>
              </a:rPr>
              <a:t>koyma  </a:t>
            </a:r>
            <a:r>
              <a:rPr sz="1500" spc="-70" dirty="0">
                <a:cs typeface="Arial"/>
              </a:rPr>
              <a:t>amaçlarıyla</a:t>
            </a:r>
            <a:r>
              <a:rPr sz="1500" spc="-130" dirty="0">
                <a:cs typeface="Arial"/>
              </a:rPr>
              <a:t> </a:t>
            </a:r>
            <a:r>
              <a:rPr sz="1500" spc="-55" dirty="0">
                <a:cs typeface="Arial"/>
              </a:rPr>
              <a:t>eklenir.</a:t>
            </a:r>
            <a:endParaRPr sz="1500" dirty="0">
              <a:cs typeface="Arial"/>
            </a:endParaRPr>
          </a:p>
          <a:p>
            <a:pPr marL="12700">
              <a:spcBef>
                <a:spcPts val="1100"/>
              </a:spcBef>
            </a:pPr>
            <a:r>
              <a:rPr sz="2000" b="1" i="1" u="heavy" spc="-185" dirty="0">
                <a:uFill>
                  <a:solidFill>
                    <a:srgbClr val="000000"/>
                  </a:solidFill>
                </a:uFill>
                <a:cs typeface="Arial"/>
              </a:rPr>
              <a:t>Tampon </a:t>
            </a:r>
            <a:r>
              <a:rPr sz="2000" b="1" i="1" u="heavy" spc="-125" dirty="0">
                <a:uFill>
                  <a:solidFill>
                    <a:srgbClr val="000000"/>
                  </a:solidFill>
                </a:uFill>
                <a:cs typeface="Arial"/>
              </a:rPr>
              <a:t>maddeler</a:t>
            </a:r>
            <a:r>
              <a:rPr sz="2000" b="1" i="1" u="heavy" spc="-105" dirty="0">
                <a:uFill>
                  <a:solidFill>
                    <a:srgbClr val="000000"/>
                  </a:solidFill>
                </a:uFill>
                <a:cs typeface="Arial"/>
              </a:rPr>
              <a:t> </a:t>
            </a:r>
            <a:r>
              <a:rPr sz="2000" b="1" i="1" u="heavy" spc="-110" dirty="0">
                <a:uFill>
                  <a:solidFill>
                    <a:srgbClr val="000000"/>
                  </a:solidFill>
                </a:uFill>
                <a:cs typeface="Arial"/>
              </a:rPr>
              <a:t>(Buffer):</a:t>
            </a:r>
            <a:endParaRPr sz="2000" dirty="0">
              <a:cs typeface="Arial"/>
            </a:endParaRPr>
          </a:p>
          <a:p>
            <a:pPr marL="303530" marR="630555" indent="-182880">
              <a:lnSpc>
                <a:spcPts val="1440"/>
              </a:lnSpc>
              <a:spcBef>
                <a:spcPts val="405"/>
              </a:spcBef>
              <a:buClr>
                <a:srgbClr val="E38312"/>
              </a:buClr>
              <a:buFont typeface="Arial"/>
              <a:buChar char="◦"/>
              <a:tabLst>
                <a:tab pos="304165" algn="l"/>
              </a:tabLst>
            </a:pPr>
            <a:r>
              <a:rPr sz="1500" u="heavy" spc="-375" dirty="0">
                <a:uFill>
                  <a:solidFill>
                    <a:srgbClr val="000000"/>
                  </a:solidFill>
                </a:uFill>
                <a:cs typeface="Times New Roman"/>
              </a:rPr>
              <a:t> </a:t>
            </a:r>
            <a:r>
              <a:rPr sz="1500" b="1" i="1" u="heavy" spc="-80" dirty="0">
                <a:uFill>
                  <a:solidFill>
                    <a:srgbClr val="000000"/>
                  </a:solidFill>
                </a:uFill>
                <a:cs typeface="Arial"/>
              </a:rPr>
              <a:t>Ç</a:t>
            </a:r>
            <a:r>
              <a:rPr sz="1500" spc="-80" dirty="0">
                <a:cs typeface="Arial"/>
              </a:rPr>
              <a:t>özelti </a:t>
            </a:r>
            <a:r>
              <a:rPr sz="1500" spc="-50" dirty="0">
                <a:cs typeface="Arial"/>
              </a:rPr>
              <a:t>içerisindeki </a:t>
            </a:r>
            <a:r>
              <a:rPr sz="1500" spc="-55" dirty="0">
                <a:cs typeface="Arial"/>
              </a:rPr>
              <a:t>ani </a:t>
            </a:r>
            <a:r>
              <a:rPr sz="1500" spc="-95" dirty="0">
                <a:cs typeface="Arial"/>
              </a:rPr>
              <a:t>ve </a:t>
            </a:r>
            <a:r>
              <a:rPr sz="1500" spc="-70" dirty="0">
                <a:cs typeface="Arial"/>
              </a:rPr>
              <a:t>hızlı </a:t>
            </a:r>
            <a:r>
              <a:rPr sz="1500" spc="-100" dirty="0">
                <a:cs typeface="Arial"/>
              </a:rPr>
              <a:t>pH </a:t>
            </a:r>
            <a:r>
              <a:rPr sz="1500" spc="-45" dirty="0">
                <a:cs typeface="Arial"/>
              </a:rPr>
              <a:t>değişimlerini </a:t>
            </a:r>
            <a:r>
              <a:rPr sz="1500" spc="-25" dirty="0">
                <a:cs typeface="Arial"/>
              </a:rPr>
              <a:t>kontrol </a:t>
            </a:r>
            <a:r>
              <a:rPr sz="1500" spc="-45" dirty="0">
                <a:cs typeface="Arial"/>
              </a:rPr>
              <a:t>etmek </a:t>
            </a:r>
            <a:r>
              <a:rPr sz="1500" spc="-35" dirty="0">
                <a:cs typeface="Arial"/>
              </a:rPr>
              <a:t>için </a:t>
            </a:r>
            <a:r>
              <a:rPr sz="1500" spc="-65" dirty="0">
                <a:cs typeface="Arial"/>
              </a:rPr>
              <a:t>eklenen </a:t>
            </a:r>
            <a:r>
              <a:rPr sz="1500" spc="-90" dirty="0">
                <a:cs typeface="Arial"/>
              </a:rPr>
              <a:t>zayıf </a:t>
            </a:r>
            <a:r>
              <a:rPr sz="1500" spc="-50" dirty="0">
                <a:cs typeface="Arial"/>
              </a:rPr>
              <a:t>asit </a:t>
            </a:r>
            <a:r>
              <a:rPr sz="1500" spc="-105" dirty="0">
                <a:cs typeface="Arial"/>
              </a:rPr>
              <a:t>veya </a:t>
            </a:r>
            <a:r>
              <a:rPr sz="1500" spc="-65" dirty="0">
                <a:cs typeface="Arial"/>
              </a:rPr>
              <a:t>bazların  </a:t>
            </a:r>
            <a:r>
              <a:rPr sz="1500" spc="-50" dirty="0">
                <a:cs typeface="Arial"/>
              </a:rPr>
              <a:t>tuzlarıdır.</a:t>
            </a:r>
            <a:endParaRPr sz="1500" dirty="0">
              <a:cs typeface="Arial"/>
            </a:endParaRPr>
          </a:p>
          <a:p>
            <a:pPr marL="12700">
              <a:spcBef>
                <a:spcPts val="1120"/>
              </a:spcBef>
            </a:pPr>
            <a:r>
              <a:rPr sz="2000" u="heavy" spc="-505" dirty="0">
                <a:uFill>
                  <a:solidFill>
                    <a:srgbClr val="000000"/>
                  </a:solidFill>
                </a:uFill>
                <a:cs typeface="Times New Roman"/>
              </a:rPr>
              <a:t> </a:t>
            </a:r>
            <a:r>
              <a:rPr sz="2000" b="1" i="1" u="heavy" spc="-120" dirty="0">
                <a:uFill>
                  <a:solidFill>
                    <a:srgbClr val="000000"/>
                  </a:solidFill>
                </a:uFill>
                <a:cs typeface="Arial"/>
              </a:rPr>
              <a:t>İnorganik</a:t>
            </a:r>
            <a:r>
              <a:rPr sz="2000" b="1" i="1" u="heavy" spc="-155" dirty="0">
                <a:uFill>
                  <a:solidFill>
                    <a:srgbClr val="000000"/>
                  </a:solidFill>
                </a:uFill>
                <a:cs typeface="Arial"/>
              </a:rPr>
              <a:t> </a:t>
            </a:r>
            <a:r>
              <a:rPr sz="2000" b="1" i="1" u="heavy" spc="-120" dirty="0">
                <a:uFill>
                  <a:solidFill>
                    <a:srgbClr val="000000"/>
                  </a:solidFill>
                </a:uFill>
                <a:cs typeface="Arial"/>
              </a:rPr>
              <a:t>maddeler:</a:t>
            </a:r>
            <a:endParaRPr sz="2000" dirty="0">
              <a:cs typeface="Arial"/>
            </a:endParaRPr>
          </a:p>
          <a:p>
            <a:pPr marL="303530" marR="67310" indent="-182880">
              <a:lnSpc>
                <a:spcPts val="1440"/>
              </a:lnSpc>
              <a:spcBef>
                <a:spcPts val="405"/>
              </a:spcBef>
              <a:buClr>
                <a:srgbClr val="E38312"/>
              </a:buClr>
              <a:buChar char="◦"/>
              <a:tabLst>
                <a:tab pos="304165" algn="l"/>
              </a:tabLst>
            </a:pPr>
            <a:r>
              <a:rPr sz="1500" spc="-55" dirty="0">
                <a:cs typeface="Arial"/>
              </a:rPr>
              <a:t>Besiyerlerinin </a:t>
            </a:r>
            <a:r>
              <a:rPr sz="1500" spc="-70" dirty="0">
                <a:cs typeface="Arial"/>
              </a:rPr>
              <a:t>pek </a:t>
            </a:r>
            <a:r>
              <a:rPr sz="1500" spc="-85" dirty="0">
                <a:cs typeface="Arial"/>
              </a:rPr>
              <a:t>çoğunda </a:t>
            </a:r>
            <a:r>
              <a:rPr sz="1500" spc="-50" dirty="0">
                <a:cs typeface="Arial"/>
              </a:rPr>
              <a:t>bu </a:t>
            </a:r>
            <a:r>
              <a:rPr sz="1500" spc="-55" dirty="0">
                <a:cs typeface="Arial"/>
              </a:rPr>
              <a:t>bileşenlere </a:t>
            </a:r>
            <a:r>
              <a:rPr sz="1500" spc="-85" dirty="0">
                <a:cs typeface="Arial"/>
              </a:rPr>
              <a:t>ayrıca </a:t>
            </a:r>
            <a:r>
              <a:rPr sz="1500" spc="-55" dirty="0">
                <a:cs typeface="Arial"/>
              </a:rPr>
              <a:t>yer </a:t>
            </a:r>
            <a:r>
              <a:rPr sz="1500" spc="-45" dirty="0">
                <a:cs typeface="Arial"/>
              </a:rPr>
              <a:t>verilmemektedir. </a:t>
            </a:r>
            <a:r>
              <a:rPr sz="1500" spc="-100" dirty="0">
                <a:cs typeface="Arial"/>
              </a:rPr>
              <a:t>Çünkü </a:t>
            </a:r>
            <a:r>
              <a:rPr sz="1500" spc="-40" dirty="0">
                <a:cs typeface="Arial"/>
              </a:rPr>
              <a:t>pepton, </a:t>
            </a:r>
            <a:r>
              <a:rPr sz="1500" spc="-80" dirty="0">
                <a:cs typeface="Arial"/>
              </a:rPr>
              <a:t>yeast </a:t>
            </a:r>
            <a:r>
              <a:rPr sz="1500" spc="-45" dirty="0">
                <a:cs typeface="Arial"/>
              </a:rPr>
              <a:t>extract, </a:t>
            </a:r>
            <a:r>
              <a:rPr sz="1500" spc="-55" dirty="0">
                <a:cs typeface="Arial"/>
              </a:rPr>
              <a:t>beef  </a:t>
            </a:r>
            <a:r>
              <a:rPr sz="1500" spc="-45" dirty="0">
                <a:cs typeface="Arial"/>
              </a:rPr>
              <a:t>extract,</a:t>
            </a:r>
            <a:r>
              <a:rPr sz="1500" spc="-85" dirty="0">
                <a:cs typeface="Arial"/>
              </a:rPr>
              <a:t> </a:t>
            </a:r>
            <a:r>
              <a:rPr sz="1500" spc="-45" dirty="0">
                <a:cs typeface="Arial"/>
              </a:rPr>
              <a:t>tampon</a:t>
            </a:r>
            <a:r>
              <a:rPr sz="1500" spc="-100" dirty="0">
                <a:cs typeface="Arial"/>
              </a:rPr>
              <a:t> </a:t>
            </a:r>
            <a:r>
              <a:rPr sz="1500" spc="-50" dirty="0">
                <a:cs typeface="Arial"/>
              </a:rPr>
              <a:t>maddeler</a:t>
            </a:r>
            <a:r>
              <a:rPr sz="1500" spc="-75" dirty="0">
                <a:cs typeface="Arial"/>
              </a:rPr>
              <a:t> </a:t>
            </a:r>
            <a:r>
              <a:rPr sz="1500" spc="-25" dirty="0">
                <a:cs typeface="Arial"/>
              </a:rPr>
              <a:t>ile</a:t>
            </a:r>
            <a:r>
              <a:rPr sz="1500" spc="-70" dirty="0">
                <a:cs typeface="Arial"/>
              </a:rPr>
              <a:t> </a:t>
            </a:r>
            <a:r>
              <a:rPr sz="1500" spc="-95" dirty="0">
                <a:cs typeface="Arial"/>
              </a:rPr>
              <a:t>agar</a:t>
            </a:r>
            <a:r>
              <a:rPr sz="1500" spc="-110" dirty="0">
                <a:cs typeface="Arial"/>
              </a:rPr>
              <a:t> </a:t>
            </a:r>
            <a:r>
              <a:rPr sz="1500" spc="-40" dirty="0">
                <a:cs typeface="Arial"/>
              </a:rPr>
              <a:t>gibi</a:t>
            </a:r>
            <a:r>
              <a:rPr sz="1500" spc="-75" dirty="0">
                <a:cs typeface="Arial"/>
              </a:rPr>
              <a:t> </a:t>
            </a:r>
            <a:r>
              <a:rPr sz="1500" spc="-60" dirty="0">
                <a:cs typeface="Arial"/>
              </a:rPr>
              <a:t>maddelerde</a:t>
            </a:r>
            <a:r>
              <a:rPr sz="1500" spc="-80" dirty="0">
                <a:cs typeface="Arial"/>
              </a:rPr>
              <a:t> </a:t>
            </a:r>
            <a:r>
              <a:rPr sz="1500" spc="-25" dirty="0">
                <a:cs typeface="Arial"/>
              </a:rPr>
              <a:t>yeterli</a:t>
            </a:r>
            <a:r>
              <a:rPr sz="1500" spc="-75" dirty="0">
                <a:cs typeface="Arial"/>
              </a:rPr>
              <a:t> </a:t>
            </a:r>
            <a:r>
              <a:rPr sz="1500" spc="-90" dirty="0">
                <a:cs typeface="Arial"/>
              </a:rPr>
              <a:t>düzeyde</a:t>
            </a:r>
            <a:r>
              <a:rPr sz="1500" spc="-80" dirty="0">
                <a:cs typeface="Arial"/>
              </a:rPr>
              <a:t> </a:t>
            </a:r>
            <a:r>
              <a:rPr sz="1500" spc="-50" dirty="0">
                <a:cs typeface="Arial"/>
              </a:rPr>
              <a:t>inorganik</a:t>
            </a:r>
            <a:r>
              <a:rPr sz="1500" spc="-100" dirty="0">
                <a:cs typeface="Arial"/>
              </a:rPr>
              <a:t> </a:t>
            </a:r>
            <a:r>
              <a:rPr sz="1500" spc="-70" dirty="0">
                <a:cs typeface="Arial"/>
              </a:rPr>
              <a:t>madde</a:t>
            </a:r>
            <a:r>
              <a:rPr sz="1500" spc="-95" dirty="0">
                <a:cs typeface="Arial"/>
              </a:rPr>
              <a:t> </a:t>
            </a:r>
            <a:r>
              <a:rPr sz="1500" spc="-55" dirty="0">
                <a:cs typeface="Arial"/>
              </a:rPr>
              <a:t>bulunmaktadır.</a:t>
            </a:r>
            <a:endParaRPr sz="15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820" y="657196"/>
            <a:ext cx="6695246" cy="751488"/>
          </a:xfrm>
          <a:prstGeom prst="rect">
            <a:avLst/>
          </a:prstGeom>
        </p:spPr>
        <p:txBody>
          <a:bodyPr vert="horz" wrap="square" lIns="0" tIns="12700" rIns="0" bIns="0" rtlCol="0" anchor="b">
            <a:spAutoFit/>
          </a:bodyPr>
          <a:lstStyle/>
          <a:p>
            <a:pPr marL="12700">
              <a:lnSpc>
                <a:spcPct val="100000"/>
              </a:lnSpc>
              <a:spcBef>
                <a:spcPts val="100"/>
              </a:spcBef>
            </a:pPr>
            <a:r>
              <a:rPr sz="4800" spc="-45" dirty="0">
                <a:solidFill>
                  <a:srgbClr val="855540"/>
                </a:solidFill>
              </a:rPr>
              <a:t>Besiyeri</a:t>
            </a:r>
            <a:r>
              <a:rPr sz="4800" spc="-180" dirty="0">
                <a:solidFill>
                  <a:srgbClr val="855540"/>
                </a:solidFill>
              </a:rPr>
              <a:t> </a:t>
            </a:r>
            <a:r>
              <a:rPr sz="4800" spc="-45" dirty="0">
                <a:solidFill>
                  <a:srgbClr val="855540"/>
                </a:solidFill>
              </a:rPr>
              <a:t>hazırlığı</a:t>
            </a:r>
            <a:endParaRPr sz="48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19</a:t>
            </a:fld>
            <a:endParaRPr spc="-5" dirty="0"/>
          </a:p>
        </p:txBody>
      </p:sp>
      <p:sp>
        <p:nvSpPr>
          <p:cNvPr id="3" name="object 3"/>
          <p:cNvSpPr txBox="1"/>
          <p:nvPr/>
        </p:nvSpPr>
        <p:spPr>
          <a:xfrm>
            <a:off x="765820" y="1966341"/>
            <a:ext cx="9648853" cy="4283352"/>
          </a:xfrm>
          <a:prstGeom prst="rect">
            <a:avLst/>
          </a:prstGeom>
        </p:spPr>
        <p:txBody>
          <a:bodyPr vert="horz" wrap="square" lIns="0" tIns="53975" rIns="0" bIns="0" rtlCol="0">
            <a:spAutoFit/>
          </a:bodyPr>
          <a:lstStyle/>
          <a:p>
            <a:pPr marL="12700" marR="438784">
              <a:lnSpc>
                <a:spcPts val="2590"/>
              </a:lnSpc>
              <a:spcBef>
                <a:spcPts val="425"/>
              </a:spcBef>
            </a:pPr>
            <a:r>
              <a:rPr sz="2400" spc="-114" dirty="0">
                <a:cs typeface="Arial"/>
              </a:rPr>
              <a:t>Besiyeri </a:t>
            </a:r>
            <a:r>
              <a:rPr sz="2400" spc="-75" dirty="0">
                <a:cs typeface="Arial"/>
              </a:rPr>
              <a:t>bileşimine </a:t>
            </a:r>
            <a:r>
              <a:rPr sz="2400" spc="-85" dirty="0">
                <a:cs typeface="Arial"/>
              </a:rPr>
              <a:t>giren maddeler </a:t>
            </a:r>
            <a:r>
              <a:rPr sz="2400" spc="-110" dirty="0">
                <a:cs typeface="Arial"/>
              </a:rPr>
              <a:t>ayrı ayrı </a:t>
            </a:r>
            <a:r>
              <a:rPr sz="2400" spc="-55" dirty="0">
                <a:cs typeface="Arial"/>
              </a:rPr>
              <a:t>tartılarak, </a:t>
            </a:r>
            <a:r>
              <a:rPr sz="2400" spc="-170" dirty="0">
                <a:cs typeface="Arial"/>
              </a:rPr>
              <a:t>ya </a:t>
            </a:r>
            <a:r>
              <a:rPr sz="2400" spc="-135" dirty="0">
                <a:cs typeface="Arial"/>
              </a:rPr>
              <a:t>da</a:t>
            </a:r>
            <a:r>
              <a:rPr sz="2400" spc="-385" dirty="0">
                <a:cs typeface="Arial"/>
              </a:rPr>
              <a:t> </a:t>
            </a:r>
            <a:r>
              <a:rPr sz="2400" spc="-125" dirty="0">
                <a:cs typeface="Arial"/>
              </a:rPr>
              <a:t>hazır  </a:t>
            </a:r>
            <a:r>
              <a:rPr sz="2400" spc="-75" dirty="0">
                <a:cs typeface="Arial"/>
              </a:rPr>
              <a:t>dehidre </a:t>
            </a:r>
            <a:r>
              <a:rPr sz="2400" spc="-90" dirty="0">
                <a:cs typeface="Arial"/>
              </a:rPr>
              <a:t>besiyeri </a:t>
            </a:r>
            <a:r>
              <a:rPr sz="2400" spc="-95" dirty="0">
                <a:cs typeface="Arial"/>
              </a:rPr>
              <a:t>doğrudan </a:t>
            </a:r>
            <a:r>
              <a:rPr sz="2400" spc="-50" dirty="0">
                <a:cs typeface="Arial"/>
              </a:rPr>
              <a:t>tartılarak </a:t>
            </a:r>
            <a:r>
              <a:rPr sz="2400" spc="-175" dirty="0">
                <a:cs typeface="Arial"/>
              </a:rPr>
              <a:t>su </a:t>
            </a:r>
            <a:r>
              <a:rPr sz="2400" spc="-75" dirty="0">
                <a:cs typeface="Arial"/>
              </a:rPr>
              <a:t>içinde</a:t>
            </a:r>
            <a:r>
              <a:rPr sz="2400" spc="-325" dirty="0">
                <a:cs typeface="Arial"/>
              </a:rPr>
              <a:t> </a:t>
            </a:r>
            <a:r>
              <a:rPr sz="2400" spc="-125" dirty="0" err="1">
                <a:cs typeface="Arial"/>
              </a:rPr>
              <a:t>çözülür</a:t>
            </a:r>
            <a:r>
              <a:rPr sz="2400" spc="-125" dirty="0">
                <a:cs typeface="Arial"/>
              </a:rPr>
              <a:t>.</a:t>
            </a:r>
            <a:endParaRPr lang="tr-TR" sz="2400" spc="-125" dirty="0">
              <a:cs typeface="Arial"/>
            </a:endParaRPr>
          </a:p>
          <a:p>
            <a:pPr marL="12700" marR="438784">
              <a:lnSpc>
                <a:spcPts val="2590"/>
              </a:lnSpc>
              <a:spcBef>
                <a:spcPts val="425"/>
              </a:spcBef>
            </a:pPr>
            <a:endParaRPr sz="2400" dirty="0">
              <a:cs typeface="Arial"/>
            </a:endParaRPr>
          </a:p>
          <a:p>
            <a:pPr marL="303530" marR="81915" indent="-182880">
              <a:lnSpc>
                <a:spcPts val="2600"/>
              </a:lnSpc>
              <a:spcBef>
                <a:spcPts val="405"/>
              </a:spcBef>
              <a:buClr>
                <a:srgbClr val="E38312"/>
              </a:buClr>
              <a:buChar char="◦"/>
              <a:tabLst>
                <a:tab pos="304165" algn="l"/>
              </a:tabLst>
            </a:pPr>
            <a:r>
              <a:rPr sz="2400" spc="-95" dirty="0">
                <a:cs typeface="Arial"/>
              </a:rPr>
              <a:t>Ör;</a:t>
            </a:r>
            <a:r>
              <a:rPr sz="2400" spc="-145" dirty="0">
                <a:cs typeface="Arial"/>
              </a:rPr>
              <a:t> </a:t>
            </a:r>
            <a:r>
              <a:rPr sz="2400" spc="-25" dirty="0">
                <a:cs typeface="Arial"/>
              </a:rPr>
              <a:t>Nutrient</a:t>
            </a:r>
            <a:r>
              <a:rPr sz="2400" spc="-135" dirty="0">
                <a:cs typeface="Arial"/>
              </a:rPr>
              <a:t> </a:t>
            </a:r>
            <a:r>
              <a:rPr sz="2400" spc="-50" dirty="0">
                <a:cs typeface="Arial"/>
              </a:rPr>
              <a:t>Broth'un</a:t>
            </a:r>
            <a:r>
              <a:rPr sz="2400" spc="-145" dirty="0">
                <a:cs typeface="Arial"/>
              </a:rPr>
              <a:t> </a:t>
            </a:r>
            <a:r>
              <a:rPr sz="2400" spc="-70" dirty="0">
                <a:cs typeface="Arial"/>
              </a:rPr>
              <a:t>bileşimi</a:t>
            </a:r>
            <a:r>
              <a:rPr sz="2400" spc="-135" dirty="0">
                <a:cs typeface="Arial"/>
              </a:rPr>
              <a:t> </a:t>
            </a:r>
            <a:r>
              <a:rPr sz="2400" spc="-30" dirty="0">
                <a:cs typeface="Arial"/>
              </a:rPr>
              <a:t>litrede</a:t>
            </a:r>
            <a:r>
              <a:rPr sz="2400" spc="-110" dirty="0">
                <a:cs typeface="Arial"/>
              </a:rPr>
              <a:t> </a:t>
            </a:r>
            <a:r>
              <a:rPr sz="2400" spc="-120" dirty="0">
                <a:cs typeface="Arial"/>
              </a:rPr>
              <a:t>5</a:t>
            </a:r>
            <a:r>
              <a:rPr sz="2400" spc="-130" dirty="0">
                <a:cs typeface="Arial"/>
              </a:rPr>
              <a:t> </a:t>
            </a:r>
            <a:r>
              <a:rPr sz="2400" spc="-125" dirty="0">
                <a:cs typeface="Arial"/>
              </a:rPr>
              <a:t>gram</a:t>
            </a:r>
            <a:r>
              <a:rPr sz="2400" spc="-145" dirty="0">
                <a:cs typeface="Arial"/>
              </a:rPr>
              <a:t> </a:t>
            </a:r>
            <a:r>
              <a:rPr sz="2400" spc="-60" dirty="0">
                <a:cs typeface="Arial"/>
              </a:rPr>
              <a:t>pepton</a:t>
            </a:r>
            <a:r>
              <a:rPr sz="2400" spc="-125" dirty="0">
                <a:cs typeface="Arial"/>
              </a:rPr>
              <a:t> </a:t>
            </a:r>
            <a:r>
              <a:rPr sz="2400" spc="-145" dirty="0">
                <a:cs typeface="Arial"/>
              </a:rPr>
              <a:t>ve</a:t>
            </a:r>
            <a:r>
              <a:rPr sz="2400" spc="-114" dirty="0">
                <a:cs typeface="Arial"/>
              </a:rPr>
              <a:t> </a:t>
            </a:r>
            <a:r>
              <a:rPr sz="2400" spc="-120" dirty="0">
                <a:cs typeface="Arial"/>
              </a:rPr>
              <a:t>3 </a:t>
            </a:r>
            <a:r>
              <a:rPr sz="2400" spc="-125" dirty="0">
                <a:cs typeface="Arial"/>
              </a:rPr>
              <a:t>gram</a:t>
            </a:r>
            <a:r>
              <a:rPr sz="2400" spc="-145" dirty="0">
                <a:cs typeface="Arial"/>
              </a:rPr>
              <a:t> </a:t>
            </a:r>
            <a:r>
              <a:rPr sz="2400" spc="-5" dirty="0">
                <a:cs typeface="Arial"/>
              </a:rPr>
              <a:t>et  </a:t>
            </a:r>
            <a:r>
              <a:rPr sz="2400" spc="-80" dirty="0">
                <a:cs typeface="Arial"/>
              </a:rPr>
              <a:t>ekstraktı</a:t>
            </a:r>
            <a:r>
              <a:rPr sz="2400" spc="-170" dirty="0">
                <a:cs typeface="Arial"/>
              </a:rPr>
              <a:t> </a:t>
            </a:r>
            <a:r>
              <a:rPr sz="2400" spc="-95" dirty="0" err="1">
                <a:cs typeface="Arial"/>
              </a:rPr>
              <a:t>şeklindedir</a:t>
            </a:r>
            <a:r>
              <a:rPr sz="2400" spc="-95" dirty="0">
                <a:cs typeface="Arial"/>
              </a:rPr>
              <a:t>.</a:t>
            </a:r>
            <a:endParaRPr lang="tr-TR" sz="2400" spc="-95" dirty="0">
              <a:cs typeface="Arial"/>
            </a:endParaRPr>
          </a:p>
          <a:p>
            <a:pPr marL="120650" marR="81915">
              <a:lnSpc>
                <a:spcPts val="2600"/>
              </a:lnSpc>
              <a:spcBef>
                <a:spcPts val="405"/>
              </a:spcBef>
              <a:buClr>
                <a:srgbClr val="E38312"/>
              </a:buClr>
              <a:tabLst>
                <a:tab pos="304165" algn="l"/>
              </a:tabLst>
            </a:pPr>
            <a:endParaRPr sz="2400" dirty="0">
              <a:cs typeface="Arial"/>
            </a:endParaRPr>
          </a:p>
          <a:p>
            <a:pPr marL="303530" marR="5080" indent="-182880">
              <a:lnSpc>
                <a:spcPct val="90000"/>
              </a:lnSpc>
              <a:spcBef>
                <a:spcPts val="555"/>
              </a:spcBef>
              <a:buClr>
                <a:srgbClr val="E38312"/>
              </a:buClr>
              <a:buChar char="◦"/>
              <a:tabLst>
                <a:tab pos="304165" algn="l"/>
              </a:tabLst>
            </a:pPr>
            <a:r>
              <a:rPr sz="2400" spc="-114" dirty="0">
                <a:cs typeface="Arial"/>
              </a:rPr>
              <a:t>Laboratuvarda </a:t>
            </a:r>
            <a:r>
              <a:rPr sz="2400" spc="-60" dirty="0">
                <a:cs typeface="Arial"/>
              </a:rPr>
              <a:t>pepton </a:t>
            </a:r>
            <a:r>
              <a:rPr sz="2400" spc="-150" dirty="0">
                <a:cs typeface="Arial"/>
              </a:rPr>
              <a:t>ve </a:t>
            </a:r>
            <a:r>
              <a:rPr sz="2400" spc="-5" dirty="0">
                <a:cs typeface="Arial"/>
              </a:rPr>
              <a:t>et </a:t>
            </a:r>
            <a:r>
              <a:rPr sz="2400" spc="-80" dirty="0">
                <a:cs typeface="Arial"/>
              </a:rPr>
              <a:t>ekstraktı </a:t>
            </a:r>
            <a:r>
              <a:rPr sz="2400" spc="-145" dirty="0">
                <a:cs typeface="Arial"/>
              </a:rPr>
              <a:t>varsa, </a:t>
            </a:r>
            <a:r>
              <a:rPr sz="2400" spc="-65" dirty="0">
                <a:cs typeface="Arial"/>
              </a:rPr>
              <a:t>bunlar </a:t>
            </a:r>
            <a:r>
              <a:rPr sz="2400" spc="-95" dirty="0">
                <a:cs typeface="Arial"/>
              </a:rPr>
              <a:t>doğrudan  </a:t>
            </a:r>
            <a:r>
              <a:rPr sz="2400" spc="-30" dirty="0">
                <a:cs typeface="Arial"/>
              </a:rPr>
              <a:t>tartılıp, </a:t>
            </a:r>
            <a:r>
              <a:rPr sz="2400" spc="-120" dirty="0">
                <a:cs typeface="Arial"/>
              </a:rPr>
              <a:t>1 </a:t>
            </a:r>
            <a:r>
              <a:rPr sz="2400" spc="5" dirty="0">
                <a:cs typeface="Arial"/>
              </a:rPr>
              <a:t>litre</a:t>
            </a:r>
            <a:r>
              <a:rPr sz="2400" spc="-470" dirty="0">
                <a:cs typeface="Arial"/>
              </a:rPr>
              <a:t> </a:t>
            </a:r>
            <a:r>
              <a:rPr sz="2400" spc="-50" dirty="0">
                <a:cs typeface="Arial"/>
              </a:rPr>
              <a:t>distile </a:t>
            </a:r>
            <a:r>
              <a:rPr sz="2400" spc="-175" dirty="0">
                <a:cs typeface="Arial"/>
              </a:rPr>
              <a:t>su </a:t>
            </a:r>
            <a:r>
              <a:rPr sz="2400" spc="-75" dirty="0">
                <a:cs typeface="Arial"/>
              </a:rPr>
              <a:t>içinde </a:t>
            </a:r>
            <a:r>
              <a:rPr sz="2400" spc="-100" dirty="0">
                <a:cs typeface="Arial"/>
              </a:rPr>
              <a:t>çözülür </a:t>
            </a:r>
            <a:r>
              <a:rPr sz="2400" spc="-145" dirty="0">
                <a:cs typeface="Arial"/>
              </a:rPr>
              <a:t>ve </a:t>
            </a:r>
            <a:r>
              <a:rPr sz="2400" spc="-85" dirty="0">
                <a:cs typeface="Arial"/>
              </a:rPr>
              <a:t>gerekli </a:t>
            </a:r>
            <a:r>
              <a:rPr sz="2400" spc="-65" dirty="0">
                <a:cs typeface="Arial"/>
              </a:rPr>
              <a:t>büyüklükteki </a:t>
            </a:r>
            <a:r>
              <a:rPr sz="2400" spc="-160" dirty="0">
                <a:cs typeface="Arial"/>
              </a:rPr>
              <a:t>cam  </a:t>
            </a:r>
            <a:r>
              <a:rPr sz="2400" spc="-110" dirty="0">
                <a:cs typeface="Arial"/>
              </a:rPr>
              <a:t>kaplara </a:t>
            </a:r>
            <a:r>
              <a:rPr sz="2400" spc="-100" dirty="0">
                <a:cs typeface="Arial"/>
              </a:rPr>
              <a:t>dağıtılarak </a:t>
            </a:r>
            <a:r>
              <a:rPr sz="2400" spc="-75" dirty="0">
                <a:cs typeface="Arial"/>
              </a:rPr>
              <a:t>sterilize </a:t>
            </a:r>
            <a:r>
              <a:rPr sz="2400" spc="-60" dirty="0">
                <a:cs typeface="Arial"/>
              </a:rPr>
              <a:t>edilir. </a:t>
            </a:r>
            <a:r>
              <a:rPr sz="2400" spc="-114" dirty="0">
                <a:cs typeface="Arial"/>
              </a:rPr>
              <a:t>Laboratuvarda </a:t>
            </a:r>
            <a:r>
              <a:rPr sz="2400" spc="-125" dirty="0">
                <a:cs typeface="Arial"/>
              </a:rPr>
              <a:t>hazır</a:t>
            </a:r>
            <a:r>
              <a:rPr sz="2400" spc="-390" dirty="0">
                <a:cs typeface="Arial"/>
              </a:rPr>
              <a:t> </a:t>
            </a:r>
            <a:r>
              <a:rPr sz="2400" spc="-75" dirty="0">
                <a:cs typeface="Arial"/>
              </a:rPr>
              <a:t>dehidre</a:t>
            </a:r>
            <a:endParaRPr sz="2400" dirty="0">
              <a:cs typeface="Arial"/>
            </a:endParaRPr>
          </a:p>
          <a:p>
            <a:pPr marL="303530" marR="120014" algn="just">
              <a:lnSpc>
                <a:spcPts val="2590"/>
              </a:lnSpc>
              <a:spcBef>
                <a:spcPts val="40"/>
              </a:spcBef>
            </a:pPr>
            <a:r>
              <a:rPr sz="2400" spc="-25" dirty="0">
                <a:cs typeface="Arial"/>
              </a:rPr>
              <a:t>Nutrient </a:t>
            </a:r>
            <a:r>
              <a:rPr sz="2400" spc="-65" dirty="0">
                <a:cs typeface="Arial"/>
              </a:rPr>
              <a:t>Broth </a:t>
            </a:r>
            <a:r>
              <a:rPr sz="2400" spc="-145" dirty="0">
                <a:cs typeface="Arial"/>
              </a:rPr>
              <a:t>varsa, </a:t>
            </a:r>
            <a:r>
              <a:rPr sz="2400" spc="-100" dirty="0">
                <a:cs typeface="Arial"/>
              </a:rPr>
              <a:t>bundan </a:t>
            </a:r>
            <a:r>
              <a:rPr sz="2400" spc="-120" dirty="0">
                <a:cs typeface="Arial"/>
              </a:rPr>
              <a:t>8 </a:t>
            </a:r>
            <a:r>
              <a:rPr sz="2400" spc="-125" dirty="0">
                <a:cs typeface="Arial"/>
              </a:rPr>
              <a:t>gram </a:t>
            </a:r>
            <a:r>
              <a:rPr sz="2400" spc="-55" dirty="0">
                <a:cs typeface="Arial"/>
              </a:rPr>
              <a:t>tartılarak, </a:t>
            </a:r>
            <a:r>
              <a:rPr sz="2400" spc="-120" dirty="0">
                <a:cs typeface="Arial"/>
              </a:rPr>
              <a:t>1 </a:t>
            </a:r>
            <a:r>
              <a:rPr sz="2400" spc="5" dirty="0">
                <a:cs typeface="Arial"/>
              </a:rPr>
              <a:t>litre </a:t>
            </a:r>
            <a:r>
              <a:rPr sz="2400" spc="-85" dirty="0">
                <a:cs typeface="Arial"/>
              </a:rPr>
              <a:t>damıtık </a:t>
            </a:r>
            <a:r>
              <a:rPr sz="2400" spc="-175" dirty="0">
                <a:cs typeface="Arial"/>
              </a:rPr>
              <a:t>su  </a:t>
            </a:r>
            <a:r>
              <a:rPr sz="2400" spc="-95" dirty="0">
                <a:cs typeface="Arial"/>
              </a:rPr>
              <a:t>(organik </a:t>
            </a:r>
            <a:r>
              <a:rPr sz="2400" spc="-145" dirty="0">
                <a:cs typeface="Arial"/>
              </a:rPr>
              <a:t>ve </a:t>
            </a:r>
            <a:r>
              <a:rPr sz="2400" spc="-85" dirty="0">
                <a:cs typeface="Arial"/>
              </a:rPr>
              <a:t>inorganik </a:t>
            </a:r>
            <a:r>
              <a:rPr sz="2400" spc="-90" dirty="0">
                <a:cs typeface="Arial"/>
              </a:rPr>
              <a:t>maddelerden arındırılmış) </a:t>
            </a:r>
            <a:r>
              <a:rPr sz="2400" spc="-75" dirty="0">
                <a:cs typeface="Arial"/>
              </a:rPr>
              <a:t>içinde </a:t>
            </a:r>
            <a:r>
              <a:rPr sz="2400" spc="-100" dirty="0">
                <a:cs typeface="Arial"/>
              </a:rPr>
              <a:t>çözülür</a:t>
            </a:r>
            <a:r>
              <a:rPr sz="2400" spc="-305" dirty="0">
                <a:cs typeface="Arial"/>
              </a:rPr>
              <a:t> </a:t>
            </a:r>
            <a:r>
              <a:rPr sz="2400" spc="-145" dirty="0">
                <a:cs typeface="Arial"/>
              </a:rPr>
              <a:t>ve  </a:t>
            </a:r>
            <a:r>
              <a:rPr sz="2400" spc="-95" dirty="0">
                <a:cs typeface="Arial"/>
              </a:rPr>
              <a:t>yukarıdaki </a:t>
            </a:r>
            <a:r>
              <a:rPr sz="2400" spc="-100" dirty="0">
                <a:cs typeface="Arial"/>
              </a:rPr>
              <a:t>işleme </a:t>
            </a:r>
            <a:r>
              <a:rPr sz="2400" spc="-135" dirty="0">
                <a:cs typeface="Arial"/>
              </a:rPr>
              <a:t>devam</a:t>
            </a:r>
            <a:r>
              <a:rPr sz="2400" spc="-235" dirty="0">
                <a:cs typeface="Arial"/>
              </a:rPr>
              <a:t> </a:t>
            </a:r>
            <a:r>
              <a:rPr sz="2400" spc="-65" dirty="0">
                <a:cs typeface="Arial"/>
              </a:rPr>
              <a:t>edilir.</a:t>
            </a:r>
            <a:endParaRPr sz="24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KAYNAKLAR</a:t>
            </a:r>
            <a:endParaRPr lang="en-US" dirty="0"/>
          </a:p>
        </p:txBody>
      </p:sp>
      <p:sp>
        <p:nvSpPr>
          <p:cNvPr id="4" name="Text Placeholder 3"/>
          <p:cNvSpPr>
            <a:spLocks noGrp="1"/>
          </p:cNvSpPr>
          <p:nvPr>
            <p:ph type="body" sz="half" idx="2"/>
          </p:nvPr>
        </p:nvSpPr>
        <p:spPr/>
        <p:txBody>
          <a:bodyPr/>
          <a:lstStyle/>
          <a:p>
            <a:r>
              <a:rPr lang="tr-TR" dirty="0"/>
              <a:t>ZMT108-GENEL MİKROBİYOLOJİ</a:t>
            </a:r>
            <a:endParaRPr lang="en-US" dirty="0"/>
          </a:p>
        </p:txBody>
      </p:sp>
      <p:sp>
        <p:nvSpPr>
          <p:cNvPr id="3" name="Content Placeholder 2"/>
          <p:cNvSpPr>
            <a:spLocks noGrp="1"/>
          </p:cNvSpPr>
          <p:nvPr>
            <p:ph idx="1"/>
          </p:nvPr>
        </p:nvSpPr>
        <p:spPr/>
        <p:txBody>
          <a:bodyPr/>
          <a:lstStyle/>
          <a:p>
            <a:r>
              <a:rPr lang="tr-TR" dirty="0"/>
              <a:t>BROCK-Mikroorganizmaların Biyolojisi, 14. baskı, Çev. Ed. Prof. Dr. Cumhur Çökmüş, 2016, Palme Yayıncılık</a:t>
            </a:r>
          </a:p>
          <a:p>
            <a:r>
              <a:rPr lang="tr-TR" dirty="0"/>
              <a:t>Genel Mikrobiyoloji ve Laboratuvar Kılavuzu, Nobel Yayıncılık, 9. Basım, 2018, Ed. Prof. Dr. Selma Güven, Doç. Dr. Nükhet Demirel Zorba</a:t>
            </a:r>
          </a:p>
          <a:p>
            <a:r>
              <a:rPr lang="tr-TR" dirty="0"/>
              <a:t>Konu ile ilgili videolar</a:t>
            </a:r>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tr-TR" smtClean="0"/>
              <a:t>2</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772" y="163147"/>
            <a:ext cx="9601200" cy="1368117"/>
          </a:xfrm>
          <a:prstGeom prst="rect">
            <a:avLst/>
          </a:prstGeom>
        </p:spPr>
        <p:txBody>
          <a:bodyPr vert="horz" wrap="square" lIns="0" tIns="906576" rIns="0" bIns="0" rtlCol="0" anchor="b">
            <a:spAutoFit/>
          </a:bodyPr>
          <a:lstStyle/>
          <a:p>
            <a:pPr marL="12700" marR="5080">
              <a:lnSpc>
                <a:spcPts val="3470"/>
              </a:lnSpc>
              <a:spcBef>
                <a:spcPts val="720"/>
              </a:spcBef>
            </a:pPr>
            <a:r>
              <a:rPr sz="3400" spc="-50" dirty="0">
                <a:solidFill>
                  <a:srgbClr val="08B7BE"/>
                </a:solidFill>
              </a:rPr>
              <a:t>Mikroorganizmaların</a:t>
            </a:r>
            <a:r>
              <a:rPr sz="3400" spc="-190" dirty="0">
                <a:solidFill>
                  <a:srgbClr val="08B7BE"/>
                </a:solidFill>
              </a:rPr>
              <a:t> </a:t>
            </a:r>
            <a:r>
              <a:rPr sz="3400" spc="-45" dirty="0">
                <a:solidFill>
                  <a:srgbClr val="08B7BE"/>
                </a:solidFill>
              </a:rPr>
              <a:t>besin  </a:t>
            </a:r>
            <a:r>
              <a:rPr sz="3400" spc="-50" dirty="0">
                <a:solidFill>
                  <a:srgbClr val="08B7BE"/>
                </a:solidFill>
              </a:rPr>
              <a:t>gereksinimleri</a:t>
            </a:r>
            <a:endParaRPr sz="34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20</a:t>
            </a:fld>
            <a:endParaRPr spc="-5" dirty="0"/>
          </a:p>
        </p:txBody>
      </p:sp>
      <p:sp>
        <p:nvSpPr>
          <p:cNvPr id="3" name="object 3"/>
          <p:cNvSpPr txBox="1"/>
          <p:nvPr/>
        </p:nvSpPr>
        <p:spPr>
          <a:xfrm>
            <a:off x="405780" y="1798448"/>
            <a:ext cx="9229138" cy="1789208"/>
          </a:xfrm>
          <a:prstGeom prst="rect">
            <a:avLst/>
          </a:prstGeom>
        </p:spPr>
        <p:txBody>
          <a:bodyPr vert="horz" wrap="square" lIns="0" tIns="60960" rIns="0" bIns="0" rtlCol="0">
            <a:spAutoFit/>
          </a:bodyPr>
          <a:lstStyle/>
          <a:p>
            <a:pPr marL="12700" marR="5715" algn="just">
              <a:lnSpc>
                <a:spcPts val="3020"/>
              </a:lnSpc>
              <a:spcBef>
                <a:spcPts val="480"/>
              </a:spcBef>
            </a:pPr>
            <a:r>
              <a:rPr sz="2800" spc="-95" dirty="0">
                <a:cs typeface="Arial"/>
              </a:rPr>
              <a:t>Bütün </a:t>
            </a:r>
            <a:r>
              <a:rPr sz="2800" spc="-105" dirty="0">
                <a:cs typeface="Arial"/>
              </a:rPr>
              <a:t>mikroorganizmalar </a:t>
            </a:r>
            <a:r>
              <a:rPr sz="2800" spc="-70" dirty="0">
                <a:cs typeface="Arial"/>
              </a:rPr>
              <a:t>için </a:t>
            </a:r>
            <a:r>
              <a:rPr sz="2800" spc="-105" dirty="0">
                <a:cs typeface="Arial"/>
              </a:rPr>
              <a:t>geçerli </a:t>
            </a:r>
            <a:r>
              <a:rPr sz="2800" spc="-100" dirty="0">
                <a:cs typeface="Arial"/>
              </a:rPr>
              <a:t>olan </a:t>
            </a:r>
            <a:r>
              <a:rPr sz="2800" spc="-110" dirty="0">
                <a:cs typeface="Arial"/>
              </a:rPr>
              <a:t>besiyeri  </a:t>
            </a:r>
            <a:r>
              <a:rPr sz="2800" spc="-50" dirty="0">
                <a:cs typeface="Arial"/>
              </a:rPr>
              <a:t>yoktur</a:t>
            </a:r>
            <a:endParaRPr sz="2800" dirty="0">
              <a:cs typeface="Arial"/>
            </a:endParaRPr>
          </a:p>
          <a:p>
            <a:pPr marL="12700" marR="5080" algn="just">
              <a:lnSpc>
                <a:spcPct val="90000"/>
              </a:lnSpc>
              <a:spcBef>
                <a:spcPts val="1365"/>
              </a:spcBef>
            </a:pPr>
            <a:r>
              <a:rPr sz="2800" spc="-250" dirty="0">
                <a:cs typeface="Arial"/>
              </a:rPr>
              <a:t>Bazı </a:t>
            </a:r>
            <a:r>
              <a:rPr sz="2800" spc="-75" dirty="0">
                <a:cs typeface="Arial"/>
              </a:rPr>
              <a:t>patojen </a:t>
            </a:r>
            <a:r>
              <a:rPr sz="2800" spc="-170" dirty="0">
                <a:cs typeface="Arial"/>
              </a:rPr>
              <a:t>ve </a:t>
            </a:r>
            <a:r>
              <a:rPr sz="2800" spc="-55" dirty="0">
                <a:cs typeface="Arial"/>
              </a:rPr>
              <a:t>laktik </a:t>
            </a:r>
            <a:r>
              <a:rPr sz="2800" spc="-90" dirty="0">
                <a:cs typeface="Arial"/>
              </a:rPr>
              <a:t>asit </a:t>
            </a:r>
            <a:r>
              <a:rPr sz="2800" spc="-50" dirty="0">
                <a:cs typeface="Arial"/>
              </a:rPr>
              <a:t>bakterileri </a:t>
            </a:r>
            <a:r>
              <a:rPr sz="2800" spc="-55" dirty="0">
                <a:cs typeface="Arial"/>
              </a:rPr>
              <a:t>üretiminde  </a:t>
            </a:r>
            <a:r>
              <a:rPr sz="2800" spc="-125" dirty="0">
                <a:cs typeface="Arial"/>
              </a:rPr>
              <a:t>kullanılacak </a:t>
            </a:r>
            <a:r>
              <a:rPr sz="2800" spc="-100" dirty="0">
                <a:cs typeface="Arial"/>
              </a:rPr>
              <a:t>olan </a:t>
            </a:r>
            <a:r>
              <a:rPr sz="2800" spc="-95" dirty="0">
                <a:cs typeface="Arial"/>
              </a:rPr>
              <a:t>besiyerlerinde diğer </a:t>
            </a:r>
            <a:r>
              <a:rPr sz="2800" spc="-85" dirty="0">
                <a:cs typeface="Arial"/>
              </a:rPr>
              <a:t>maddelerin  </a:t>
            </a:r>
            <a:r>
              <a:rPr sz="2800" spc="-160" dirty="0">
                <a:cs typeface="Arial"/>
              </a:rPr>
              <a:t>yanı </a:t>
            </a:r>
            <a:r>
              <a:rPr sz="2800" spc="-175" dirty="0">
                <a:cs typeface="Arial"/>
              </a:rPr>
              <a:t>sıra </a:t>
            </a:r>
            <a:r>
              <a:rPr sz="2800" spc="-190" dirty="0">
                <a:cs typeface="Arial"/>
              </a:rPr>
              <a:t>bazı </a:t>
            </a:r>
            <a:r>
              <a:rPr sz="2800" spc="-110" dirty="0">
                <a:cs typeface="Arial"/>
              </a:rPr>
              <a:t>üreme </a:t>
            </a:r>
            <a:r>
              <a:rPr sz="2800" spc="-45" dirty="0">
                <a:cs typeface="Arial"/>
              </a:rPr>
              <a:t>faktörlerinin </a:t>
            </a:r>
            <a:r>
              <a:rPr sz="2800" spc="-125" dirty="0">
                <a:cs typeface="Arial"/>
              </a:rPr>
              <a:t>ilavesi  </a:t>
            </a:r>
            <a:r>
              <a:rPr sz="2800" spc="-110" dirty="0">
                <a:cs typeface="Arial"/>
              </a:rPr>
              <a:t>zorunludur.</a:t>
            </a:r>
            <a:endParaRPr sz="28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7056" y="830326"/>
            <a:ext cx="3138170" cy="574040"/>
          </a:xfrm>
          <a:prstGeom prst="rect">
            <a:avLst/>
          </a:prstGeom>
        </p:spPr>
        <p:txBody>
          <a:bodyPr vert="horz" wrap="square" lIns="0" tIns="12700" rIns="0" bIns="0" rtlCol="0" anchor="b">
            <a:spAutoFit/>
          </a:bodyPr>
          <a:lstStyle/>
          <a:p>
            <a:pPr marL="12700">
              <a:lnSpc>
                <a:spcPct val="100000"/>
              </a:lnSpc>
              <a:spcBef>
                <a:spcPts val="100"/>
              </a:spcBef>
            </a:pPr>
            <a:r>
              <a:rPr sz="3600" b="1" spc="-45" dirty="0">
                <a:solidFill>
                  <a:srgbClr val="626F52"/>
                </a:solidFill>
                <a:latin typeface="Arial"/>
                <a:cs typeface="Arial"/>
              </a:rPr>
              <a:t>Kültür</a:t>
            </a:r>
            <a:r>
              <a:rPr sz="3600" b="1" spc="-185" dirty="0">
                <a:solidFill>
                  <a:srgbClr val="626F52"/>
                </a:solidFill>
                <a:latin typeface="Arial"/>
                <a:cs typeface="Arial"/>
              </a:rPr>
              <a:t> </a:t>
            </a:r>
            <a:r>
              <a:rPr sz="3600" b="1" spc="-45" dirty="0">
                <a:solidFill>
                  <a:srgbClr val="626F52"/>
                </a:solidFill>
                <a:latin typeface="Arial"/>
                <a:cs typeface="Arial"/>
              </a:rPr>
              <a:t>besiyeri</a:t>
            </a:r>
            <a:endParaRPr sz="3600">
              <a:latin typeface="Arial"/>
              <a:cs typeface="Arial"/>
            </a:endParaRPr>
          </a:p>
        </p:txBody>
      </p:sp>
      <p:sp>
        <p:nvSpPr>
          <p:cNvPr id="5" name="object 5"/>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21</a:t>
            </a:fld>
            <a:endParaRPr spc="-5" dirty="0"/>
          </a:p>
        </p:txBody>
      </p:sp>
      <p:sp>
        <p:nvSpPr>
          <p:cNvPr id="3" name="object 3"/>
          <p:cNvSpPr txBox="1"/>
          <p:nvPr/>
        </p:nvSpPr>
        <p:spPr>
          <a:xfrm>
            <a:off x="477788" y="1735328"/>
            <a:ext cx="9068788" cy="3402855"/>
          </a:xfrm>
          <a:prstGeom prst="rect">
            <a:avLst/>
          </a:prstGeom>
        </p:spPr>
        <p:txBody>
          <a:bodyPr vert="horz" wrap="square" lIns="0" tIns="67945" rIns="0" bIns="0" rtlCol="0">
            <a:spAutoFit/>
          </a:bodyPr>
          <a:lstStyle/>
          <a:p>
            <a:pPr marL="355600" marR="444500" indent="-342900">
              <a:lnSpc>
                <a:spcPts val="3460"/>
              </a:lnSpc>
              <a:spcBef>
                <a:spcPts val="535"/>
              </a:spcBef>
              <a:buClr>
                <a:srgbClr val="E38312"/>
              </a:buClr>
              <a:buChar char="•"/>
              <a:tabLst>
                <a:tab pos="355600" algn="l"/>
              </a:tabLst>
            </a:pPr>
            <a:r>
              <a:rPr sz="3200" spc="-80" dirty="0">
                <a:cs typeface="Arial"/>
              </a:rPr>
              <a:t>Kültür </a:t>
            </a:r>
            <a:r>
              <a:rPr sz="3200" spc="-114" dirty="0">
                <a:cs typeface="Arial"/>
              </a:rPr>
              <a:t>besiyeri, </a:t>
            </a:r>
            <a:r>
              <a:rPr sz="3200" spc="-120" dirty="0">
                <a:cs typeface="Arial"/>
              </a:rPr>
              <a:t>mikroorganizmaların</a:t>
            </a:r>
            <a:r>
              <a:rPr sz="3200" spc="-265" dirty="0">
                <a:cs typeface="Arial"/>
              </a:rPr>
              <a:t> </a:t>
            </a:r>
            <a:r>
              <a:rPr sz="3200" spc="-150" dirty="0">
                <a:cs typeface="Arial"/>
              </a:rPr>
              <a:t>besin  </a:t>
            </a:r>
            <a:r>
              <a:rPr sz="3200" spc="-95" dirty="0">
                <a:cs typeface="Arial"/>
              </a:rPr>
              <a:t>ihtiyaçlarını </a:t>
            </a:r>
            <a:r>
              <a:rPr sz="3200" spc="-185" dirty="0">
                <a:cs typeface="Arial"/>
              </a:rPr>
              <a:t>karşılayan</a:t>
            </a:r>
            <a:r>
              <a:rPr sz="3200" spc="-195" dirty="0">
                <a:cs typeface="Arial"/>
              </a:rPr>
              <a:t> </a:t>
            </a:r>
            <a:r>
              <a:rPr sz="3200" spc="-95" dirty="0">
                <a:cs typeface="Arial"/>
              </a:rPr>
              <a:t>ortamlardır.</a:t>
            </a:r>
            <a:endParaRPr sz="3200" dirty="0">
              <a:cs typeface="Arial"/>
            </a:endParaRPr>
          </a:p>
          <a:p>
            <a:pPr marL="355600" indent="-342900">
              <a:lnSpc>
                <a:spcPts val="3745"/>
              </a:lnSpc>
              <a:spcBef>
                <a:spcPts val="760"/>
              </a:spcBef>
              <a:buClr>
                <a:srgbClr val="E38312"/>
              </a:buClr>
              <a:buChar char="•"/>
              <a:tabLst>
                <a:tab pos="355600" algn="l"/>
              </a:tabLst>
            </a:pPr>
            <a:r>
              <a:rPr sz="3200" spc="-70" dirty="0">
                <a:cs typeface="Arial"/>
              </a:rPr>
              <a:t>İki </a:t>
            </a:r>
            <a:r>
              <a:rPr sz="3200" spc="-135" dirty="0">
                <a:cs typeface="Arial"/>
              </a:rPr>
              <a:t>şekilde</a:t>
            </a:r>
            <a:r>
              <a:rPr sz="3200" spc="-280" dirty="0">
                <a:cs typeface="Arial"/>
              </a:rPr>
              <a:t> </a:t>
            </a:r>
            <a:r>
              <a:rPr sz="3200" spc="-45" dirty="0">
                <a:cs typeface="Arial"/>
              </a:rPr>
              <a:t>olurlar:</a:t>
            </a:r>
            <a:endParaRPr sz="3200" dirty="0">
              <a:cs typeface="Arial"/>
            </a:endParaRPr>
          </a:p>
          <a:p>
            <a:pPr marL="812800" marR="5080" lvl="1" indent="-343535">
              <a:lnSpc>
                <a:spcPts val="3460"/>
              </a:lnSpc>
              <a:spcBef>
                <a:spcPts val="340"/>
              </a:spcBef>
              <a:buClr>
                <a:srgbClr val="E38312"/>
              </a:buClr>
              <a:buChar char="•"/>
              <a:tabLst>
                <a:tab pos="813435" algn="l"/>
              </a:tabLst>
            </a:pPr>
            <a:r>
              <a:rPr sz="3200" spc="-204" dirty="0">
                <a:cs typeface="Arial"/>
              </a:rPr>
              <a:t>Kimyasal </a:t>
            </a:r>
            <a:r>
              <a:rPr sz="3200" spc="-125" dirty="0">
                <a:cs typeface="Arial"/>
              </a:rPr>
              <a:t>olarak </a:t>
            </a:r>
            <a:r>
              <a:rPr sz="3200" spc="-130" dirty="0">
                <a:cs typeface="Arial"/>
              </a:rPr>
              <a:t>tanımlanmış </a:t>
            </a:r>
            <a:r>
              <a:rPr sz="3200" spc="-125" dirty="0">
                <a:cs typeface="Arial"/>
              </a:rPr>
              <a:t>(tanımlanmış  </a:t>
            </a:r>
            <a:r>
              <a:rPr sz="3200" spc="-114" dirty="0">
                <a:cs typeface="Arial"/>
              </a:rPr>
              <a:t>besiyeri)</a:t>
            </a:r>
            <a:endParaRPr sz="3200" dirty="0">
              <a:cs typeface="Arial"/>
            </a:endParaRPr>
          </a:p>
          <a:p>
            <a:pPr marL="812800" marR="53340" lvl="1" indent="-343535">
              <a:lnSpc>
                <a:spcPts val="3460"/>
              </a:lnSpc>
              <a:spcBef>
                <a:spcPts val="195"/>
              </a:spcBef>
              <a:buClr>
                <a:srgbClr val="E38312"/>
              </a:buClr>
              <a:buChar char="•"/>
              <a:tabLst>
                <a:tab pos="813435" algn="l"/>
              </a:tabLst>
            </a:pPr>
            <a:r>
              <a:rPr sz="3200" spc="-204" dirty="0">
                <a:cs typeface="Arial"/>
              </a:rPr>
              <a:t>Kimyasal </a:t>
            </a:r>
            <a:r>
              <a:rPr sz="3200" spc="-125" dirty="0">
                <a:cs typeface="Arial"/>
              </a:rPr>
              <a:t>olarak </a:t>
            </a:r>
            <a:r>
              <a:rPr sz="3200" spc="-140" dirty="0">
                <a:cs typeface="Arial"/>
              </a:rPr>
              <a:t>tanımlanmamış </a:t>
            </a:r>
            <a:r>
              <a:rPr sz="3200" spc="-170" dirty="0">
                <a:cs typeface="Arial"/>
              </a:rPr>
              <a:t>(karmaşık  </a:t>
            </a:r>
            <a:r>
              <a:rPr sz="3200" spc="-114" dirty="0">
                <a:cs typeface="Arial"/>
              </a:rPr>
              <a:t>besiyeri)</a:t>
            </a:r>
            <a:endParaRPr sz="3200" dirty="0">
              <a:cs typeface="Arial"/>
            </a:endParaRPr>
          </a:p>
        </p:txBody>
      </p:sp>
      <p:sp>
        <p:nvSpPr>
          <p:cNvPr id="4" name="object 4"/>
          <p:cNvSpPr txBox="1"/>
          <p:nvPr/>
        </p:nvSpPr>
        <p:spPr>
          <a:xfrm>
            <a:off x="1197868" y="5554648"/>
            <a:ext cx="8290559" cy="574040"/>
          </a:xfrm>
          <a:prstGeom prst="rect">
            <a:avLst/>
          </a:prstGeom>
        </p:spPr>
        <p:txBody>
          <a:bodyPr vert="horz" wrap="square" lIns="0" tIns="12700" rIns="0" bIns="0" rtlCol="0">
            <a:spAutoFit/>
          </a:bodyPr>
          <a:lstStyle/>
          <a:p>
            <a:pPr marL="12700" marR="5080">
              <a:spcBef>
                <a:spcPts val="100"/>
              </a:spcBef>
            </a:pPr>
            <a:r>
              <a:rPr spc="-5" dirty="0">
                <a:cs typeface="Arial"/>
              </a:rPr>
              <a:t>Karmaşık; </a:t>
            </a:r>
            <a:r>
              <a:rPr spc="-10" dirty="0">
                <a:cs typeface="Arial"/>
              </a:rPr>
              <a:t>hayvan </a:t>
            </a:r>
            <a:r>
              <a:rPr dirty="0">
                <a:cs typeface="Arial"/>
              </a:rPr>
              <a:t>ve </a:t>
            </a:r>
            <a:r>
              <a:rPr spc="-10" dirty="0">
                <a:cs typeface="Arial"/>
              </a:rPr>
              <a:t>bitkisel kaynaklı </a:t>
            </a:r>
            <a:r>
              <a:rPr spc="-5" dirty="0">
                <a:cs typeface="Arial"/>
              </a:rPr>
              <a:t>içeriklerden </a:t>
            </a:r>
            <a:r>
              <a:rPr spc="-10" dirty="0">
                <a:cs typeface="Arial"/>
              </a:rPr>
              <a:t>oluşur örneğin; </a:t>
            </a:r>
            <a:r>
              <a:rPr spc="-5" dirty="0">
                <a:cs typeface="Arial"/>
              </a:rPr>
              <a:t>kazein, dana eti  özütü, </a:t>
            </a:r>
            <a:r>
              <a:rPr spc="-10" dirty="0">
                <a:cs typeface="Arial"/>
              </a:rPr>
              <a:t>Soyaunu, maya </a:t>
            </a:r>
            <a:r>
              <a:rPr spc="-5" dirty="0">
                <a:cs typeface="Arial"/>
              </a:rPr>
              <a:t>özütü</a:t>
            </a:r>
            <a:r>
              <a:rPr spc="85" dirty="0">
                <a:cs typeface="Arial"/>
              </a:rPr>
              <a:t> </a:t>
            </a:r>
            <a:r>
              <a:rPr spc="-10" dirty="0">
                <a:cs typeface="Arial"/>
              </a:rPr>
              <a:t>gibi.</a:t>
            </a:r>
            <a:endParaRPr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1844" y="908720"/>
            <a:ext cx="8207413" cy="535403"/>
          </a:xfrm>
          <a:prstGeom prst="rect">
            <a:avLst/>
          </a:prstGeom>
        </p:spPr>
        <p:txBody>
          <a:bodyPr vert="horz" wrap="square" lIns="0" tIns="12065" rIns="0" bIns="0" rtlCol="0" anchor="b">
            <a:spAutoFit/>
          </a:bodyPr>
          <a:lstStyle/>
          <a:p>
            <a:pPr marL="12700">
              <a:lnSpc>
                <a:spcPct val="100000"/>
              </a:lnSpc>
              <a:spcBef>
                <a:spcPts val="95"/>
              </a:spcBef>
            </a:pPr>
            <a:r>
              <a:rPr sz="3400" spc="-50" dirty="0">
                <a:solidFill>
                  <a:srgbClr val="08B7BE"/>
                </a:solidFill>
              </a:rPr>
              <a:t>Besiyerlerinin</a:t>
            </a:r>
            <a:r>
              <a:rPr sz="3400" spc="-170" dirty="0">
                <a:solidFill>
                  <a:srgbClr val="08B7BE"/>
                </a:solidFill>
              </a:rPr>
              <a:t> </a:t>
            </a:r>
            <a:r>
              <a:rPr sz="3400" spc="-50" dirty="0">
                <a:solidFill>
                  <a:srgbClr val="08B7BE"/>
                </a:solidFill>
              </a:rPr>
              <a:t>sınıflandırılması</a:t>
            </a:r>
            <a:endParaRPr sz="34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22</a:t>
            </a:fld>
            <a:endParaRPr spc="-5" dirty="0"/>
          </a:p>
        </p:txBody>
      </p:sp>
      <p:sp>
        <p:nvSpPr>
          <p:cNvPr id="3" name="object 3"/>
          <p:cNvSpPr txBox="1"/>
          <p:nvPr/>
        </p:nvSpPr>
        <p:spPr>
          <a:xfrm>
            <a:off x="1845940" y="1474772"/>
            <a:ext cx="5845596" cy="5255991"/>
          </a:xfrm>
          <a:prstGeom prst="rect">
            <a:avLst/>
          </a:prstGeom>
        </p:spPr>
        <p:txBody>
          <a:bodyPr vert="horz" wrap="square" lIns="0" tIns="125095" rIns="0" bIns="0" rtlCol="0">
            <a:spAutoFit/>
          </a:bodyPr>
          <a:lstStyle/>
          <a:p>
            <a:pPr marL="189230" indent="-177165">
              <a:spcBef>
                <a:spcPts val="985"/>
              </a:spcBef>
              <a:buAutoNum type="arabicPeriod"/>
              <a:tabLst>
                <a:tab pos="189865" algn="l"/>
              </a:tabLst>
            </a:pPr>
            <a:r>
              <a:rPr sz="2000" b="1" i="1" u="heavy" spc="-210" dirty="0">
                <a:uFill>
                  <a:solidFill>
                    <a:srgbClr val="000000"/>
                  </a:solidFill>
                </a:uFill>
                <a:cs typeface="Arial"/>
              </a:rPr>
              <a:t>GENEL</a:t>
            </a:r>
            <a:r>
              <a:rPr sz="2000" b="1" i="1" u="heavy" spc="-100" dirty="0">
                <a:uFill>
                  <a:solidFill>
                    <a:srgbClr val="000000"/>
                  </a:solidFill>
                </a:uFill>
                <a:cs typeface="Arial"/>
              </a:rPr>
              <a:t> </a:t>
            </a:r>
            <a:r>
              <a:rPr sz="2000" b="1" i="1" u="heavy" spc="-65" dirty="0">
                <a:uFill>
                  <a:solidFill>
                    <a:srgbClr val="000000"/>
                  </a:solidFill>
                </a:uFill>
                <a:cs typeface="Arial"/>
              </a:rPr>
              <a:t>olarak</a:t>
            </a:r>
            <a:endParaRPr sz="2000" dirty="0">
              <a:cs typeface="Arial"/>
            </a:endParaRPr>
          </a:p>
          <a:p>
            <a:pPr marL="965200" indent="-342900">
              <a:spcBef>
                <a:spcPts val="890"/>
              </a:spcBef>
              <a:buFont typeface="Arial" panose="020B0604020202020204" pitchFamily="34" charset="0"/>
              <a:buChar char="•"/>
            </a:pPr>
            <a:r>
              <a:rPr sz="2000" spc="-100" dirty="0">
                <a:cs typeface="Arial"/>
              </a:rPr>
              <a:t>Canlı</a:t>
            </a:r>
            <a:r>
              <a:rPr sz="2000" spc="-80" dirty="0">
                <a:cs typeface="Arial"/>
              </a:rPr>
              <a:t> </a:t>
            </a:r>
            <a:r>
              <a:rPr sz="2000" spc="-45" dirty="0">
                <a:cs typeface="Arial"/>
              </a:rPr>
              <a:t>besiyerleri</a:t>
            </a:r>
            <a:endParaRPr sz="2000" dirty="0">
              <a:cs typeface="Arial"/>
            </a:endParaRPr>
          </a:p>
          <a:p>
            <a:pPr marL="965200" indent="-342900">
              <a:spcBef>
                <a:spcPts val="900"/>
              </a:spcBef>
              <a:buFont typeface="Arial" panose="020B0604020202020204" pitchFamily="34" charset="0"/>
              <a:buChar char="•"/>
            </a:pPr>
            <a:r>
              <a:rPr sz="2000" spc="-90" dirty="0">
                <a:cs typeface="Arial"/>
              </a:rPr>
              <a:t>Doğal</a:t>
            </a:r>
            <a:r>
              <a:rPr sz="2000" spc="-95" dirty="0">
                <a:cs typeface="Arial"/>
              </a:rPr>
              <a:t> </a:t>
            </a:r>
            <a:r>
              <a:rPr sz="2000" spc="-45" dirty="0">
                <a:cs typeface="Arial"/>
              </a:rPr>
              <a:t>besiyerleri</a:t>
            </a:r>
            <a:endParaRPr sz="2000" dirty="0">
              <a:cs typeface="Arial"/>
            </a:endParaRPr>
          </a:p>
          <a:p>
            <a:pPr marL="965200" indent="-342900">
              <a:spcBef>
                <a:spcPts val="900"/>
              </a:spcBef>
              <a:buFont typeface="Arial" panose="020B0604020202020204" pitchFamily="34" charset="0"/>
              <a:buChar char="•"/>
            </a:pPr>
            <a:r>
              <a:rPr sz="2000" spc="-55" dirty="0">
                <a:solidFill>
                  <a:srgbClr val="FF0000"/>
                </a:solidFill>
                <a:cs typeface="Arial"/>
              </a:rPr>
              <a:t>Sentetik</a:t>
            </a:r>
            <a:r>
              <a:rPr sz="2000" spc="-80" dirty="0">
                <a:solidFill>
                  <a:srgbClr val="FF0000"/>
                </a:solidFill>
                <a:cs typeface="Arial"/>
              </a:rPr>
              <a:t> </a:t>
            </a:r>
            <a:r>
              <a:rPr sz="2000" spc="-45" dirty="0">
                <a:solidFill>
                  <a:srgbClr val="FF0000"/>
                </a:solidFill>
                <a:cs typeface="Arial"/>
              </a:rPr>
              <a:t>besiyerleri</a:t>
            </a:r>
            <a:endParaRPr sz="2000" dirty="0">
              <a:cs typeface="Arial"/>
            </a:endParaRPr>
          </a:p>
          <a:p>
            <a:pPr marL="189230" indent="-177165">
              <a:spcBef>
                <a:spcPts val="890"/>
              </a:spcBef>
              <a:buFont typeface="Times New Roman"/>
              <a:buAutoNum type="arabicPeriod" startAt="2"/>
              <a:tabLst>
                <a:tab pos="189865" algn="l"/>
              </a:tabLst>
            </a:pPr>
            <a:r>
              <a:rPr sz="2000" b="1" i="1" u="heavy" spc="-185" dirty="0">
                <a:solidFill>
                  <a:srgbClr val="FF0000"/>
                </a:solidFill>
                <a:uFill>
                  <a:solidFill>
                    <a:srgbClr val="FF0000"/>
                  </a:solidFill>
                </a:uFill>
                <a:cs typeface="Arial"/>
              </a:rPr>
              <a:t>FİZİKSEL </a:t>
            </a:r>
            <a:r>
              <a:rPr sz="2000" b="1" i="1" u="heavy" spc="-100" dirty="0">
                <a:solidFill>
                  <a:srgbClr val="FF0000"/>
                </a:solidFill>
                <a:uFill>
                  <a:solidFill>
                    <a:srgbClr val="FF0000"/>
                  </a:solidFill>
                </a:uFill>
                <a:cs typeface="Arial"/>
              </a:rPr>
              <a:t>durumuna</a:t>
            </a:r>
            <a:r>
              <a:rPr sz="2000" b="1" i="1" u="heavy" spc="-235" dirty="0">
                <a:solidFill>
                  <a:srgbClr val="FF0000"/>
                </a:solidFill>
                <a:uFill>
                  <a:solidFill>
                    <a:srgbClr val="FF0000"/>
                  </a:solidFill>
                </a:uFill>
                <a:cs typeface="Arial"/>
              </a:rPr>
              <a:t> </a:t>
            </a:r>
            <a:r>
              <a:rPr sz="2000" b="1" i="1" u="heavy" spc="-95" dirty="0">
                <a:solidFill>
                  <a:srgbClr val="FF0000"/>
                </a:solidFill>
                <a:uFill>
                  <a:solidFill>
                    <a:srgbClr val="FF0000"/>
                  </a:solidFill>
                </a:uFill>
                <a:cs typeface="Arial"/>
              </a:rPr>
              <a:t>göre</a:t>
            </a:r>
            <a:endParaRPr sz="2000" dirty="0">
              <a:cs typeface="Arial"/>
            </a:endParaRPr>
          </a:p>
          <a:p>
            <a:pPr marL="965200" marR="1083310" indent="-342900">
              <a:lnSpc>
                <a:spcPts val="2580"/>
              </a:lnSpc>
              <a:spcBef>
                <a:spcPts val="235"/>
              </a:spcBef>
              <a:buFont typeface="Arial" panose="020B0604020202020204" pitchFamily="34" charset="0"/>
              <a:buChar char="•"/>
            </a:pPr>
            <a:r>
              <a:rPr sz="2000" spc="-85" dirty="0">
                <a:solidFill>
                  <a:srgbClr val="FF0000"/>
                </a:solidFill>
                <a:cs typeface="Arial"/>
              </a:rPr>
              <a:t>Katı</a:t>
            </a:r>
            <a:r>
              <a:rPr sz="2000" spc="-130" dirty="0">
                <a:solidFill>
                  <a:srgbClr val="FF0000"/>
                </a:solidFill>
                <a:cs typeface="Arial"/>
              </a:rPr>
              <a:t> </a:t>
            </a:r>
            <a:r>
              <a:rPr sz="2000" spc="-45" dirty="0" err="1">
                <a:solidFill>
                  <a:srgbClr val="FF0000"/>
                </a:solidFill>
                <a:cs typeface="Arial"/>
              </a:rPr>
              <a:t>besiyerleri</a:t>
            </a:r>
            <a:r>
              <a:rPr sz="2000" spc="-45" dirty="0">
                <a:solidFill>
                  <a:srgbClr val="FF0000"/>
                </a:solidFill>
                <a:cs typeface="Arial"/>
              </a:rPr>
              <a:t>  </a:t>
            </a:r>
            <a:endParaRPr lang="tr-TR" sz="2000" spc="-45" dirty="0">
              <a:solidFill>
                <a:srgbClr val="FF0000"/>
              </a:solidFill>
              <a:cs typeface="Arial"/>
            </a:endParaRPr>
          </a:p>
          <a:p>
            <a:pPr marL="965200" marR="1083310" indent="-342900">
              <a:lnSpc>
                <a:spcPts val="2580"/>
              </a:lnSpc>
              <a:spcBef>
                <a:spcPts val="235"/>
              </a:spcBef>
              <a:buFont typeface="Arial" panose="020B0604020202020204" pitchFamily="34" charset="0"/>
              <a:buChar char="•"/>
            </a:pPr>
            <a:r>
              <a:rPr sz="2000" spc="-125" dirty="0" err="1">
                <a:solidFill>
                  <a:srgbClr val="FF0000"/>
                </a:solidFill>
                <a:cs typeface="Arial"/>
              </a:rPr>
              <a:t>Sıvı</a:t>
            </a:r>
            <a:r>
              <a:rPr sz="2000" spc="-125" dirty="0">
                <a:solidFill>
                  <a:srgbClr val="FF0000"/>
                </a:solidFill>
                <a:cs typeface="Arial"/>
              </a:rPr>
              <a:t> </a:t>
            </a:r>
            <a:r>
              <a:rPr sz="2000" spc="-45" dirty="0">
                <a:solidFill>
                  <a:srgbClr val="FF0000"/>
                </a:solidFill>
                <a:cs typeface="Arial"/>
              </a:rPr>
              <a:t>besiyerleri</a:t>
            </a:r>
            <a:endParaRPr sz="2000" dirty="0">
              <a:cs typeface="Arial"/>
            </a:endParaRPr>
          </a:p>
          <a:p>
            <a:pPr marL="189230" indent="-177165">
              <a:spcBef>
                <a:spcPts val="655"/>
              </a:spcBef>
              <a:buFont typeface="Times New Roman"/>
              <a:buAutoNum type="arabicPeriod" startAt="3"/>
              <a:tabLst>
                <a:tab pos="189865" algn="l"/>
              </a:tabLst>
            </a:pPr>
            <a:r>
              <a:rPr sz="2000" b="1" i="1" u="heavy" spc="-204" dirty="0">
                <a:uFill>
                  <a:solidFill>
                    <a:srgbClr val="000000"/>
                  </a:solidFill>
                </a:uFill>
                <a:cs typeface="Arial"/>
              </a:rPr>
              <a:t>KAYNAK </a:t>
            </a:r>
            <a:r>
              <a:rPr lang="tr-TR" sz="2000" b="1" i="1" u="heavy" spc="-204" dirty="0">
                <a:uFill>
                  <a:solidFill>
                    <a:srgbClr val="000000"/>
                  </a:solidFill>
                </a:uFill>
                <a:cs typeface="Arial"/>
              </a:rPr>
              <a:t> </a:t>
            </a:r>
            <a:r>
              <a:rPr sz="2000" b="1" i="1" u="heavy" spc="-100" dirty="0" err="1">
                <a:uFill>
                  <a:solidFill>
                    <a:srgbClr val="000000"/>
                  </a:solidFill>
                </a:uFill>
                <a:cs typeface="Arial"/>
              </a:rPr>
              <a:t>durumuna</a:t>
            </a:r>
            <a:r>
              <a:rPr sz="2000" b="1" i="1" u="heavy" spc="-210" dirty="0">
                <a:uFill>
                  <a:solidFill>
                    <a:srgbClr val="000000"/>
                  </a:solidFill>
                </a:uFill>
                <a:cs typeface="Arial"/>
              </a:rPr>
              <a:t> </a:t>
            </a:r>
            <a:r>
              <a:rPr sz="2000" b="1" i="1" u="heavy" spc="-95" dirty="0">
                <a:uFill>
                  <a:solidFill>
                    <a:srgbClr val="000000"/>
                  </a:solidFill>
                </a:uFill>
                <a:cs typeface="Arial"/>
              </a:rPr>
              <a:t>göre</a:t>
            </a:r>
            <a:endParaRPr sz="2000" dirty="0">
              <a:cs typeface="Arial"/>
            </a:endParaRPr>
          </a:p>
          <a:p>
            <a:pPr marL="965200" marR="5080" indent="-342900">
              <a:lnSpc>
                <a:spcPts val="2580"/>
              </a:lnSpc>
              <a:spcBef>
                <a:spcPts val="235"/>
              </a:spcBef>
              <a:buFont typeface="Arial" panose="020B0604020202020204" pitchFamily="34" charset="0"/>
              <a:buChar char="•"/>
            </a:pPr>
            <a:r>
              <a:rPr sz="2000" spc="-95" dirty="0">
                <a:cs typeface="Arial"/>
              </a:rPr>
              <a:t>Hayvansal </a:t>
            </a:r>
            <a:r>
              <a:rPr sz="2000" spc="-75" dirty="0">
                <a:cs typeface="Arial"/>
              </a:rPr>
              <a:t>kaynaklı </a:t>
            </a:r>
            <a:r>
              <a:rPr sz="2000" spc="-45" dirty="0" err="1">
                <a:cs typeface="Arial"/>
              </a:rPr>
              <a:t>besiyerleri</a:t>
            </a:r>
            <a:r>
              <a:rPr sz="2000" spc="-45" dirty="0">
                <a:cs typeface="Arial"/>
              </a:rPr>
              <a:t>  </a:t>
            </a:r>
            <a:endParaRPr lang="tr-TR" sz="2000" spc="-45" dirty="0">
              <a:cs typeface="Arial"/>
            </a:endParaRPr>
          </a:p>
          <a:p>
            <a:pPr marL="965200" marR="5080" indent="-342900">
              <a:lnSpc>
                <a:spcPts val="2580"/>
              </a:lnSpc>
              <a:spcBef>
                <a:spcPts val="235"/>
              </a:spcBef>
              <a:buFont typeface="Arial" panose="020B0604020202020204" pitchFamily="34" charset="0"/>
              <a:buChar char="•"/>
            </a:pPr>
            <a:r>
              <a:rPr sz="2000" spc="-45" dirty="0" err="1">
                <a:cs typeface="Arial"/>
              </a:rPr>
              <a:t>Bitkisel</a:t>
            </a:r>
            <a:r>
              <a:rPr sz="2000" spc="-45" dirty="0">
                <a:cs typeface="Arial"/>
              </a:rPr>
              <a:t> </a:t>
            </a:r>
            <a:r>
              <a:rPr sz="2000" spc="-75" dirty="0">
                <a:cs typeface="Arial"/>
              </a:rPr>
              <a:t>kaynaklı</a:t>
            </a:r>
            <a:r>
              <a:rPr sz="2000" spc="-105" dirty="0">
                <a:cs typeface="Arial"/>
              </a:rPr>
              <a:t> </a:t>
            </a:r>
            <a:r>
              <a:rPr sz="2000" spc="-45" dirty="0">
                <a:cs typeface="Arial"/>
              </a:rPr>
              <a:t>besiyerleri</a:t>
            </a:r>
            <a:endParaRPr sz="2000" dirty="0">
              <a:cs typeface="Arial"/>
            </a:endParaRPr>
          </a:p>
          <a:p>
            <a:pPr marL="189230" indent="-177165">
              <a:spcBef>
                <a:spcPts val="655"/>
              </a:spcBef>
              <a:buFont typeface="Times New Roman"/>
              <a:buAutoNum type="arabicPeriod" startAt="4"/>
              <a:tabLst>
                <a:tab pos="189865" algn="l"/>
              </a:tabLst>
            </a:pPr>
            <a:r>
              <a:rPr sz="2000" b="1" i="1" u="heavy" spc="-100" dirty="0">
                <a:solidFill>
                  <a:srgbClr val="FF0000"/>
                </a:solidFill>
                <a:uFill>
                  <a:solidFill>
                    <a:srgbClr val="FF0000"/>
                  </a:solidFill>
                </a:uFill>
                <a:cs typeface="Arial"/>
              </a:rPr>
              <a:t>Kullanım </a:t>
            </a:r>
            <a:r>
              <a:rPr sz="2000" b="1" i="1" u="heavy" spc="-85" dirty="0">
                <a:solidFill>
                  <a:srgbClr val="FF0000"/>
                </a:solidFill>
                <a:uFill>
                  <a:solidFill>
                    <a:srgbClr val="FF0000"/>
                  </a:solidFill>
                </a:uFill>
                <a:cs typeface="Arial"/>
              </a:rPr>
              <a:t>amacına </a:t>
            </a:r>
            <a:r>
              <a:rPr sz="2000" b="1" i="1" u="heavy" spc="-95" dirty="0">
                <a:solidFill>
                  <a:srgbClr val="FF0000"/>
                </a:solidFill>
                <a:uFill>
                  <a:solidFill>
                    <a:srgbClr val="FF0000"/>
                  </a:solidFill>
                </a:uFill>
                <a:cs typeface="Arial"/>
              </a:rPr>
              <a:t>yönelik</a:t>
            </a:r>
            <a:r>
              <a:rPr sz="2000" b="1" i="1" u="heavy" spc="-110" dirty="0">
                <a:solidFill>
                  <a:srgbClr val="FF0000"/>
                </a:solidFill>
                <a:uFill>
                  <a:solidFill>
                    <a:srgbClr val="FF0000"/>
                  </a:solidFill>
                </a:uFill>
                <a:cs typeface="Arial"/>
              </a:rPr>
              <a:t> </a:t>
            </a:r>
            <a:r>
              <a:rPr sz="2000" b="1" i="1" u="heavy" spc="-70" dirty="0">
                <a:solidFill>
                  <a:srgbClr val="FF0000"/>
                </a:solidFill>
                <a:uFill>
                  <a:solidFill>
                    <a:srgbClr val="FF0000"/>
                  </a:solidFill>
                </a:uFill>
                <a:cs typeface="Arial"/>
              </a:rPr>
              <a:t>olarak</a:t>
            </a:r>
            <a:endParaRPr sz="2000" dirty="0">
              <a:cs typeface="Arial"/>
            </a:endParaRPr>
          </a:p>
          <a:p>
            <a:pPr marL="965200" marR="932180" indent="-342900">
              <a:lnSpc>
                <a:spcPct val="153600"/>
              </a:lnSpc>
              <a:buFont typeface="Arial" panose="020B0604020202020204" pitchFamily="34" charset="0"/>
              <a:buChar char="•"/>
            </a:pPr>
            <a:r>
              <a:rPr sz="2000" spc="-85" dirty="0">
                <a:solidFill>
                  <a:srgbClr val="FF0000"/>
                </a:solidFill>
                <a:cs typeface="Arial"/>
              </a:rPr>
              <a:t>Genel </a:t>
            </a:r>
            <a:r>
              <a:rPr sz="2000" spc="-45" dirty="0" err="1">
                <a:solidFill>
                  <a:srgbClr val="FF0000"/>
                </a:solidFill>
                <a:cs typeface="Arial"/>
              </a:rPr>
              <a:t>besiyerleri</a:t>
            </a:r>
            <a:r>
              <a:rPr sz="2000" spc="-45" dirty="0">
                <a:solidFill>
                  <a:srgbClr val="FF0000"/>
                </a:solidFill>
                <a:cs typeface="Arial"/>
              </a:rPr>
              <a:t>  </a:t>
            </a:r>
            <a:endParaRPr lang="tr-TR" sz="2000" spc="-45" dirty="0">
              <a:solidFill>
                <a:srgbClr val="FF0000"/>
              </a:solidFill>
              <a:cs typeface="Arial"/>
            </a:endParaRPr>
          </a:p>
          <a:p>
            <a:pPr marL="965200" marR="932180" indent="-342900">
              <a:lnSpc>
                <a:spcPct val="153600"/>
              </a:lnSpc>
              <a:buFont typeface="Arial" panose="020B0604020202020204" pitchFamily="34" charset="0"/>
              <a:buChar char="•"/>
            </a:pPr>
            <a:r>
              <a:rPr sz="2000" spc="-110" dirty="0">
                <a:solidFill>
                  <a:srgbClr val="FF0000"/>
                </a:solidFill>
                <a:cs typeface="Arial"/>
              </a:rPr>
              <a:t>Özel</a:t>
            </a:r>
            <a:r>
              <a:rPr sz="2000" spc="-90" dirty="0">
                <a:solidFill>
                  <a:srgbClr val="FF0000"/>
                </a:solidFill>
                <a:cs typeface="Arial"/>
              </a:rPr>
              <a:t> </a:t>
            </a:r>
            <a:r>
              <a:rPr sz="2000" spc="-45" dirty="0">
                <a:solidFill>
                  <a:srgbClr val="FF0000"/>
                </a:solidFill>
                <a:cs typeface="Arial"/>
              </a:rPr>
              <a:t>besiyerleri</a:t>
            </a:r>
            <a:endParaRPr sz="20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8972" y="612935"/>
            <a:ext cx="7088505" cy="513715"/>
          </a:xfrm>
          <a:prstGeom prst="rect">
            <a:avLst/>
          </a:prstGeom>
        </p:spPr>
        <p:txBody>
          <a:bodyPr vert="horz" wrap="square" lIns="0" tIns="13335" rIns="0" bIns="0" rtlCol="0" anchor="b">
            <a:spAutoFit/>
          </a:bodyPr>
          <a:lstStyle/>
          <a:p>
            <a:pPr marL="12700">
              <a:lnSpc>
                <a:spcPct val="100000"/>
              </a:lnSpc>
              <a:spcBef>
                <a:spcPts val="105"/>
              </a:spcBef>
            </a:pPr>
            <a:r>
              <a:rPr spc="-30" dirty="0">
                <a:solidFill>
                  <a:srgbClr val="08B7BE"/>
                </a:solidFill>
              </a:rPr>
              <a:t>1. </a:t>
            </a:r>
            <a:r>
              <a:rPr spc="-40" dirty="0">
                <a:solidFill>
                  <a:srgbClr val="08B7BE"/>
                </a:solidFill>
              </a:rPr>
              <a:t>Genel </a:t>
            </a:r>
            <a:r>
              <a:rPr spc="-50" dirty="0">
                <a:solidFill>
                  <a:srgbClr val="08B7BE"/>
                </a:solidFill>
              </a:rPr>
              <a:t>sınıflandırmaya </a:t>
            </a:r>
            <a:r>
              <a:rPr spc="-40" dirty="0">
                <a:solidFill>
                  <a:srgbClr val="08B7BE"/>
                </a:solidFill>
              </a:rPr>
              <a:t>göre</a:t>
            </a:r>
            <a:r>
              <a:rPr spc="-430" dirty="0">
                <a:solidFill>
                  <a:srgbClr val="08B7BE"/>
                </a:solidFill>
              </a:rPr>
              <a:t> </a:t>
            </a:r>
            <a:r>
              <a:rPr spc="-45" dirty="0">
                <a:solidFill>
                  <a:srgbClr val="08B7BE"/>
                </a:solidFill>
              </a:rPr>
              <a:t>besiyerleri</a:t>
            </a:r>
            <a:endParaRPr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23</a:t>
            </a:fld>
            <a:endParaRPr spc="-5" dirty="0"/>
          </a:p>
        </p:txBody>
      </p:sp>
      <p:sp>
        <p:nvSpPr>
          <p:cNvPr id="3" name="object 3"/>
          <p:cNvSpPr txBox="1"/>
          <p:nvPr/>
        </p:nvSpPr>
        <p:spPr>
          <a:xfrm>
            <a:off x="837828" y="1806701"/>
            <a:ext cx="9547660" cy="3073598"/>
          </a:xfrm>
          <a:prstGeom prst="rect">
            <a:avLst/>
          </a:prstGeom>
        </p:spPr>
        <p:txBody>
          <a:bodyPr vert="horz" wrap="square" lIns="0" tIns="13335" rIns="0" bIns="0" rtlCol="0">
            <a:spAutoFit/>
          </a:bodyPr>
          <a:lstStyle/>
          <a:p>
            <a:pPr marL="12700">
              <a:lnSpc>
                <a:spcPts val="2260"/>
              </a:lnSpc>
              <a:spcBef>
                <a:spcPts val="105"/>
              </a:spcBef>
            </a:pPr>
            <a:r>
              <a:rPr sz="2000" spc="-140" dirty="0">
                <a:solidFill>
                  <a:srgbClr val="FF0000"/>
                </a:solidFill>
                <a:cs typeface="Arial"/>
              </a:rPr>
              <a:t>Canlı</a:t>
            </a:r>
            <a:r>
              <a:rPr sz="2000" spc="-125" dirty="0">
                <a:solidFill>
                  <a:srgbClr val="FF0000"/>
                </a:solidFill>
                <a:cs typeface="Arial"/>
              </a:rPr>
              <a:t> </a:t>
            </a:r>
            <a:r>
              <a:rPr sz="2000" spc="-60" dirty="0">
                <a:solidFill>
                  <a:srgbClr val="FF0000"/>
                </a:solidFill>
                <a:cs typeface="Arial"/>
              </a:rPr>
              <a:t>besiyerleri</a:t>
            </a:r>
            <a:endParaRPr sz="2000" dirty="0">
              <a:cs typeface="Arial"/>
            </a:endParaRPr>
          </a:p>
          <a:p>
            <a:pPr marL="303530" indent="-183515">
              <a:lnSpc>
                <a:spcPts val="3100"/>
              </a:lnSpc>
              <a:buClr>
                <a:srgbClr val="E38312"/>
              </a:buClr>
              <a:buChar char="◦"/>
              <a:tabLst>
                <a:tab pos="304165" algn="l"/>
              </a:tabLst>
            </a:pPr>
            <a:r>
              <a:rPr sz="2700" spc="-120" dirty="0">
                <a:solidFill>
                  <a:srgbClr val="404040"/>
                </a:solidFill>
                <a:cs typeface="Arial"/>
              </a:rPr>
              <a:t>Virüs </a:t>
            </a:r>
            <a:r>
              <a:rPr sz="2700" spc="-160" dirty="0">
                <a:solidFill>
                  <a:srgbClr val="404040"/>
                </a:solidFill>
                <a:cs typeface="Arial"/>
              </a:rPr>
              <a:t>ve </a:t>
            </a:r>
            <a:r>
              <a:rPr sz="2700" spc="-85" dirty="0">
                <a:solidFill>
                  <a:srgbClr val="404040"/>
                </a:solidFill>
                <a:cs typeface="Arial"/>
              </a:rPr>
              <a:t>riketsiyaları </a:t>
            </a:r>
            <a:r>
              <a:rPr sz="2700" spc="-70" dirty="0">
                <a:solidFill>
                  <a:srgbClr val="404040"/>
                </a:solidFill>
                <a:cs typeface="Arial"/>
              </a:rPr>
              <a:t>üretmek </a:t>
            </a:r>
            <a:r>
              <a:rPr sz="2700" spc="-65" dirty="0">
                <a:solidFill>
                  <a:srgbClr val="404040"/>
                </a:solidFill>
                <a:cs typeface="Arial"/>
              </a:rPr>
              <a:t>için</a:t>
            </a:r>
            <a:r>
              <a:rPr sz="2700" spc="-360" dirty="0">
                <a:solidFill>
                  <a:srgbClr val="404040"/>
                </a:solidFill>
                <a:cs typeface="Arial"/>
              </a:rPr>
              <a:t> </a:t>
            </a:r>
            <a:r>
              <a:rPr sz="2700" spc="-100" dirty="0">
                <a:solidFill>
                  <a:srgbClr val="404040"/>
                </a:solidFill>
                <a:cs typeface="Arial"/>
              </a:rPr>
              <a:t>kullanılır.</a:t>
            </a:r>
            <a:endParaRPr sz="2700" dirty="0">
              <a:cs typeface="Arial"/>
            </a:endParaRPr>
          </a:p>
          <a:p>
            <a:pPr marL="12700">
              <a:lnSpc>
                <a:spcPts val="2260"/>
              </a:lnSpc>
              <a:spcBef>
                <a:spcPts val="1155"/>
              </a:spcBef>
            </a:pPr>
            <a:r>
              <a:rPr sz="2000" spc="-125" dirty="0">
                <a:solidFill>
                  <a:srgbClr val="FF0000"/>
                </a:solidFill>
                <a:cs typeface="Arial"/>
              </a:rPr>
              <a:t>Doğal</a:t>
            </a:r>
            <a:r>
              <a:rPr sz="2000" spc="-150" dirty="0">
                <a:solidFill>
                  <a:srgbClr val="FF0000"/>
                </a:solidFill>
                <a:cs typeface="Arial"/>
              </a:rPr>
              <a:t> </a:t>
            </a:r>
            <a:r>
              <a:rPr sz="2000" spc="-60" dirty="0">
                <a:solidFill>
                  <a:srgbClr val="FF0000"/>
                </a:solidFill>
                <a:cs typeface="Arial"/>
              </a:rPr>
              <a:t>besiyerleri</a:t>
            </a:r>
            <a:endParaRPr sz="2000" dirty="0">
              <a:cs typeface="Arial"/>
            </a:endParaRPr>
          </a:p>
          <a:p>
            <a:pPr marL="303530" marR="5080" indent="-182880" algn="just">
              <a:lnSpc>
                <a:spcPts val="2590"/>
              </a:lnSpc>
              <a:spcBef>
                <a:spcPts val="484"/>
              </a:spcBef>
              <a:buClr>
                <a:srgbClr val="E38312"/>
              </a:buClr>
              <a:buChar char="◦"/>
              <a:tabLst>
                <a:tab pos="304165" algn="l"/>
              </a:tabLst>
            </a:pPr>
            <a:r>
              <a:rPr sz="2700" spc="-90" dirty="0">
                <a:solidFill>
                  <a:srgbClr val="404040"/>
                </a:solidFill>
                <a:cs typeface="Arial"/>
              </a:rPr>
              <a:t>Bileşimlerinde </a:t>
            </a:r>
            <a:r>
              <a:rPr sz="2700" spc="-105" dirty="0">
                <a:solidFill>
                  <a:srgbClr val="404040"/>
                </a:solidFill>
                <a:cs typeface="Arial"/>
              </a:rPr>
              <a:t>büyük </a:t>
            </a:r>
            <a:r>
              <a:rPr sz="2700" spc="-114" dirty="0">
                <a:solidFill>
                  <a:srgbClr val="404040"/>
                </a:solidFill>
                <a:cs typeface="Arial"/>
              </a:rPr>
              <a:t>çoğunlukla </a:t>
            </a:r>
            <a:r>
              <a:rPr sz="2700" spc="-145" dirty="0">
                <a:solidFill>
                  <a:srgbClr val="404040"/>
                </a:solidFill>
                <a:cs typeface="Arial"/>
              </a:rPr>
              <a:t>üzüm </a:t>
            </a:r>
            <a:r>
              <a:rPr sz="2700" spc="-185" dirty="0">
                <a:solidFill>
                  <a:srgbClr val="404040"/>
                </a:solidFill>
                <a:cs typeface="Arial"/>
              </a:rPr>
              <a:t>şırası </a:t>
            </a:r>
            <a:r>
              <a:rPr sz="2700" spc="-165" dirty="0">
                <a:solidFill>
                  <a:srgbClr val="404040"/>
                </a:solidFill>
                <a:cs typeface="Arial"/>
              </a:rPr>
              <a:t>ve </a:t>
            </a:r>
            <a:r>
              <a:rPr sz="2700" spc="-35" dirty="0">
                <a:solidFill>
                  <a:srgbClr val="404040"/>
                </a:solidFill>
                <a:cs typeface="Arial"/>
              </a:rPr>
              <a:t>malt </a:t>
            </a:r>
            <a:r>
              <a:rPr sz="2700" spc="-155" dirty="0">
                <a:solidFill>
                  <a:srgbClr val="404040"/>
                </a:solidFill>
                <a:cs typeface="Arial"/>
              </a:rPr>
              <a:t>suyu  </a:t>
            </a:r>
            <a:r>
              <a:rPr sz="2700" spc="-70" dirty="0">
                <a:solidFill>
                  <a:srgbClr val="404040"/>
                </a:solidFill>
                <a:cs typeface="Arial"/>
              </a:rPr>
              <a:t>gibi </a:t>
            </a:r>
            <a:r>
              <a:rPr sz="2700" spc="-130" dirty="0">
                <a:solidFill>
                  <a:srgbClr val="404040"/>
                </a:solidFill>
                <a:cs typeface="Arial"/>
              </a:rPr>
              <a:t>doğal </a:t>
            </a:r>
            <a:r>
              <a:rPr sz="2700" spc="-50" dirty="0">
                <a:solidFill>
                  <a:srgbClr val="404040"/>
                </a:solidFill>
                <a:cs typeface="Arial"/>
              </a:rPr>
              <a:t>ürünler </a:t>
            </a:r>
            <a:r>
              <a:rPr sz="2700" spc="-95" dirty="0">
                <a:solidFill>
                  <a:srgbClr val="404040"/>
                </a:solidFill>
                <a:cs typeface="Arial"/>
              </a:rPr>
              <a:t>bulunur. </a:t>
            </a:r>
            <a:r>
              <a:rPr sz="2700" spc="-145" dirty="0">
                <a:solidFill>
                  <a:srgbClr val="404040"/>
                </a:solidFill>
                <a:cs typeface="Arial"/>
              </a:rPr>
              <a:t>Dolayısıyla, </a:t>
            </a:r>
            <a:r>
              <a:rPr sz="2700" spc="-85" dirty="0">
                <a:solidFill>
                  <a:srgbClr val="404040"/>
                </a:solidFill>
                <a:cs typeface="Arial"/>
              </a:rPr>
              <a:t>bileşimine </a:t>
            </a:r>
            <a:r>
              <a:rPr sz="2700" spc="-90" dirty="0" err="1">
                <a:solidFill>
                  <a:srgbClr val="404040"/>
                </a:solidFill>
                <a:cs typeface="Arial"/>
              </a:rPr>
              <a:t>giren</a:t>
            </a:r>
            <a:r>
              <a:rPr sz="2700" spc="-90" dirty="0">
                <a:solidFill>
                  <a:srgbClr val="404040"/>
                </a:solidFill>
                <a:cs typeface="Arial"/>
              </a:rPr>
              <a:t> </a:t>
            </a:r>
            <a:r>
              <a:rPr sz="2700" spc="-95" dirty="0" err="1">
                <a:solidFill>
                  <a:srgbClr val="404040"/>
                </a:solidFill>
                <a:cs typeface="Arial"/>
              </a:rPr>
              <a:t>maddeler</a:t>
            </a:r>
            <a:r>
              <a:rPr sz="2700" spc="-95" dirty="0">
                <a:solidFill>
                  <a:srgbClr val="404040"/>
                </a:solidFill>
                <a:cs typeface="Arial"/>
              </a:rPr>
              <a:t> </a:t>
            </a:r>
            <a:r>
              <a:rPr sz="2700" spc="-65" dirty="0">
                <a:solidFill>
                  <a:srgbClr val="404040"/>
                </a:solidFill>
                <a:cs typeface="Arial"/>
              </a:rPr>
              <a:t>tam </a:t>
            </a:r>
            <a:r>
              <a:rPr sz="2700" spc="-105" dirty="0">
                <a:solidFill>
                  <a:srgbClr val="404040"/>
                </a:solidFill>
                <a:cs typeface="Arial"/>
              </a:rPr>
              <a:t>olarak </a:t>
            </a:r>
            <a:r>
              <a:rPr sz="2700" spc="-50" dirty="0">
                <a:solidFill>
                  <a:srgbClr val="404040"/>
                </a:solidFill>
                <a:cs typeface="Arial"/>
              </a:rPr>
              <a:t>kontrol</a:t>
            </a:r>
            <a:r>
              <a:rPr sz="2700" spc="-325" dirty="0">
                <a:solidFill>
                  <a:srgbClr val="404040"/>
                </a:solidFill>
                <a:cs typeface="Arial"/>
              </a:rPr>
              <a:t> </a:t>
            </a:r>
            <a:r>
              <a:rPr sz="2700" spc="-110" dirty="0">
                <a:solidFill>
                  <a:srgbClr val="404040"/>
                </a:solidFill>
                <a:cs typeface="Arial"/>
              </a:rPr>
              <a:t>edilemez.</a:t>
            </a:r>
            <a:endParaRPr sz="2700" dirty="0">
              <a:cs typeface="Arial"/>
            </a:endParaRPr>
          </a:p>
          <a:p>
            <a:pPr marL="12700">
              <a:lnSpc>
                <a:spcPts val="2265"/>
              </a:lnSpc>
              <a:spcBef>
                <a:spcPts val="1175"/>
              </a:spcBef>
            </a:pPr>
            <a:r>
              <a:rPr sz="2000" spc="-80" dirty="0">
                <a:solidFill>
                  <a:srgbClr val="FF0000"/>
                </a:solidFill>
                <a:cs typeface="Arial"/>
              </a:rPr>
              <a:t>Sentetik</a:t>
            </a:r>
            <a:r>
              <a:rPr sz="2000" spc="-95" dirty="0">
                <a:solidFill>
                  <a:srgbClr val="FF0000"/>
                </a:solidFill>
                <a:cs typeface="Arial"/>
              </a:rPr>
              <a:t> </a:t>
            </a:r>
            <a:r>
              <a:rPr sz="2000" spc="-65" dirty="0">
                <a:solidFill>
                  <a:srgbClr val="FF0000"/>
                </a:solidFill>
                <a:cs typeface="Arial"/>
              </a:rPr>
              <a:t>besiyerleri</a:t>
            </a:r>
            <a:endParaRPr sz="2000" dirty="0">
              <a:cs typeface="Arial"/>
            </a:endParaRPr>
          </a:p>
          <a:p>
            <a:pPr marL="303530" marR="5715" indent="-182880" algn="just">
              <a:lnSpc>
                <a:spcPct val="80000"/>
              </a:lnSpc>
              <a:spcBef>
                <a:spcPts val="515"/>
              </a:spcBef>
              <a:buClr>
                <a:srgbClr val="E38312"/>
              </a:buClr>
              <a:buChar char="◦"/>
              <a:tabLst>
                <a:tab pos="304165" algn="l"/>
              </a:tabLst>
            </a:pPr>
            <a:r>
              <a:rPr sz="2700" spc="-120" dirty="0">
                <a:solidFill>
                  <a:srgbClr val="404040"/>
                </a:solidFill>
                <a:cs typeface="Arial"/>
              </a:rPr>
              <a:t>Ticari </a:t>
            </a:r>
            <a:r>
              <a:rPr sz="2700" spc="-110" dirty="0">
                <a:solidFill>
                  <a:srgbClr val="404040"/>
                </a:solidFill>
                <a:cs typeface="Arial"/>
              </a:rPr>
              <a:t>olarak </a:t>
            </a:r>
            <a:r>
              <a:rPr sz="2700" spc="-114" dirty="0">
                <a:solidFill>
                  <a:srgbClr val="404040"/>
                </a:solidFill>
                <a:cs typeface="Arial"/>
              </a:rPr>
              <a:t>satılan </a:t>
            </a:r>
            <a:r>
              <a:rPr sz="2700" spc="-85" dirty="0">
                <a:solidFill>
                  <a:srgbClr val="404040"/>
                </a:solidFill>
                <a:cs typeface="Arial"/>
              </a:rPr>
              <a:t>(dehidre </a:t>
            </a:r>
            <a:r>
              <a:rPr sz="2700" spc="-155" dirty="0">
                <a:solidFill>
                  <a:srgbClr val="404040"/>
                </a:solidFill>
                <a:cs typeface="Arial"/>
              </a:rPr>
              <a:t>ve </a:t>
            </a:r>
            <a:r>
              <a:rPr sz="2700" spc="-140" dirty="0">
                <a:solidFill>
                  <a:srgbClr val="404040"/>
                </a:solidFill>
                <a:cs typeface="Arial"/>
              </a:rPr>
              <a:t>hazır </a:t>
            </a:r>
            <a:r>
              <a:rPr sz="2700" spc="-145" dirty="0">
                <a:solidFill>
                  <a:srgbClr val="404040"/>
                </a:solidFill>
                <a:cs typeface="Arial"/>
              </a:rPr>
              <a:t>karışım </a:t>
            </a:r>
            <a:r>
              <a:rPr sz="2700" spc="-90" dirty="0">
                <a:solidFill>
                  <a:srgbClr val="404040"/>
                </a:solidFill>
                <a:cs typeface="Arial"/>
              </a:rPr>
              <a:t>halinde)  </a:t>
            </a:r>
            <a:r>
              <a:rPr sz="2700" spc="-85" dirty="0">
                <a:solidFill>
                  <a:srgbClr val="404040"/>
                </a:solidFill>
                <a:cs typeface="Arial"/>
              </a:rPr>
              <a:t>besiyerleri</a:t>
            </a:r>
            <a:endParaRPr sz="27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1884" y="1049394"/>
            <a:ext cx="8783477" cy="505908"/>
          </a:xfrm>
          <a:prstGeom prst="rect">
            <a:avLst/>
          </a:prstGeom>
        </p:spPr>
        <p:txBody>
          <a:bodyPr vert="horz" wrap="square" lIns="0" tIns="13335" rIns="0" bIns="0" rtlCol="0" anchor="b">
            <a:spAutoFit/>
          </a:bodyPr>
          <a:lstStyle/>
          <a:p>
            <a:pPr marL="12700">
              <a:lnSpc>
                <a:spcPct val="100000"/>
              </a:lnSpc>
              <a:spcBef>
                <a:spcPts val="105"/>
              </a:spcBef>
            </a:pPr>
            <a:r>
              <a:rPr spc="-30" dirty="0">
                <a:solidFill>
                  <a:srgbClr val="08B7BE"/>
                </a:solidFill>
              </a:rPr>
              <a:t>2. </a:t>
            </a:r>
            <a:r>
              <a:rPr spc="-45" dirty="0">
                <a:solidFill>
                  <a:srgbClr val="08B7BE"/>
                </a:solidFill>
              </a:rPr>
              <a:t>Fiziksel </a:t>
            </a:r>
            <a:r>
              <a:rPr spc="-50" dirty="0">
                <a:solidFill>
                  <a:srgbClr val="08B7BE"/>
                </a:solidFill>
              </a:rPr>
              <a:t>özelliklerine </a:t>
            </a:r>
            <a:r>
              <a:rPr spc="-40" dirty="0">
                <a:solidFill>
                  <a:srgbClr val="08B7BE"/>
                </a:solidFill>
              </a:rPr>
              <a:t>göre</a:t>
            </a:r>
            <a:r>
              <a:rPr spc="-370" dirty="0">
                <a:solidFill>
                  <a:srgbClr val="08B7BE"/>
                </a:solidFill>
              </a:rPr>
              <a:t> </a:t>
            </a:r>
            <a:r>
              <a:rPr spc="-45" dirty="0">
                <a:solidFill>
                  <a:srgbClr val="08B7BE"/>
                </a:solidFill>
              </a:rPr>
              <a:t>besiyerleri</a:t>
            </a:r>
            <a:endParaRPr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24</a:t>
            </a:fld>
            <a:endParaRPr spc="-5" dirty="0"/>
          </a:p>
        </p:txBody>
      </p:sp>
      <p:sp>
        <p:nvSpPr>
          <p:cNvPr id="3" name="object 3"/>
          <p:cNvSpPr txBox="1"/>
          <p:nvPr/>
        </p:nvSpPr>
        <p:spPr>
          <a:xfrm>
            <a:off x="1053852" y="1850518"/>
            <a:ext cx="9310452" cy="3401695"/>
          </a:xfrm>
          <a:prstGeom prst="rect">
            <a:avLst/>
          </a:prstGeom>
        </p:spPr>
        <p:txBody>
          <a:bodyPr vert="horz" wrap="square" lIns="0" tIns="12065" rIns="0" bIns="0" rtlCol="0">
            <a:spAutoFit/>
          </a:bodyPr>
          <a:lstStyle/>
          <a:p>
            <a:pPr marL="12700" algn="just">
              <a:lnSpc>
                <a:spcPts val="3295"/>
              </a:lnSpc>
              <a:spcBef>
                <a:spcPts val="95"/>
              </a:spcBef>
            </a:pPr>
            <a:r>
              <a:rPr sz="2800" spc="-175" dirty="0">
                <a:solidFill>
                  <a:srgbClr val="FF0000"/>
                </a:solidFill>
                <a:cs typeface="Arial"/>
              </a:rPr>
              <a:t>Katı</a:t>
            </a:r>
            <a:r>
              <a:rPr sz="2800" spc="-165" dirty="0">
                <a:solidFill>
                  <a:srgbClr val="FF0000"/>
                </a:solidFill>
                <a:cs typeface="Arial"/>
              </a:rPr>
              <a:t> </a:t>
            </a:r>
            <a:r>
              <a:rPr sz="2800" spc="-90" dirty="0">
                <a:solidFill>
                  <a:srgbClr val="FF0000"/>
                </a:solidFill>
                <a:cs typeface="Arial"/>
              </a:rPr>
              <a:t>besiyerleri</a:t>
            </a:r>
            <a:endParaRPr sz="2800" dirty="0">
              <a:cs typeface="Arial"/>
            </a:endParaRPr>
          </a:p>
          <a:p>
            <a:pPr marL="303530" indent="-183515" algn="just">
              <a:lnSpc>
                <a:spcPts val="2695"/>
              </a:lnSpc>
              <a:buClr>
                <a:srgbClr val="E38312"/>
              </a:buClr>
              <a:buChar char="◦"/>
              <a:tabLst>
                <a:tab pos="304165" algn="l"/>
              </a:tabLst>
            </a:pPr>
            <a:r>
              <a:rPr sz="2300" spc="-85" dirty="0">
                <a:cs typeface="Arial"/>
              </a:rPr>
              <a:t>İçerisinde </a:t>
            </a:r>
            <a:r>
              <a:rPr sz="2300" spc="-90" dirty="0">
                <a:cs typeface="Arial"/>
              </a:rPr>
              <a:t>katılaştırıcı </a:t>
            </a:r>
            <a:r>
              <a:rPr sz="2300" spc="-95" dirty="0">
                <a:cs typeface="Arial"/>
              </a:rPr>
              <a:t>ajan </a:t>
            </a:r>
            <a:r>
              <a:rPr sz="2300" spc="-120" dirty="0">
                <a:cs typeface="Arial"/>
              </a:rPr>
              <a:t>(agar)</a:t>
            </a:r>
            <a:r>
              <a:rPr sz="2300" spc="-229" dirty="0">
                <a:cs typeface="Arial"/>
              </a:rPr>
              <a:t> </a:t>
            </a:r>
            <a:r>
              <a:rPr sz="2300" spc="-85" dirty="0">
                <a:cs typeface="Arial"/>
              </a:rPr>
              <a:t>bulunmaktadır.</a:t>
            </a:r>
            <a:endParaRPr sz="2300" dirty="0">
              <a:cs typeface="Arial"/>
            </a:endParaRPr>
          </a:p>
          <a:p>
            <a:pPr marL="303530" marR="5080" indent="-182880" algn="just">
              <a:lnSpc>
                <a:spcPts val="2210"/>
              </a:lnSpc>
              <a:spcBef>
                <a:spcPts val="580"/>
              </a:spcBef>
              <a:buClr>
                <a:srgbClr val="E38312"/>
              </a:buClr>
              <a:buChar char="◦"/>
              <a:tabLst>
                <a:tab pos="304165" algn="l"/>
              </a:tabLst>
            </a:pPr>
            <a:r>
              <a:rPr sz="2300" spc="-90" dirty="0">
                <a:cs typeface="Arial"/>
              </a:rPr>
              <a:t>Jelatin, </a:t>
            </a:r>
            <a:r>
              <a:rPr sz="2300" spc="-75" dirty="0">
                <a:cs typeface="Arial"/>
              </a:rPr>
              <a:t>pıhtılaştırılmış </a:t>
            </a:r>
            <a:r>
              <a:rPr sz="2300" spc="-100" dirty="0">
                <a:cs typeface="Arial"/>
              </a:rPr>
              <a:t>serum, </a:t>
            </a:r>
            <a:r>
              <a:rPr sz="2300" spc="-55" dirty="0">
                <a:cs typeface="Arial"/>
              </a:rPr>
              <a:t>yumurta </a:t>
            </a:r>
            <a:r>
              <a:rPr sz="2300" spc="-40" dirty="0">
                <a:cs typeface="Arial"/>
              </a:rPr>
              <a:t>ile </a:t>
            </a:r>
            <a:r>
              <a:rPr sz="2300" spc="-85" dirty="0">
                <a:cs typeface="Arial"/>
              </a:rPr>
              <a:t>mikroorganizmalar </a:t>
            </a:r>
            <a:r>
              <a:rPr sz="2300" spc="-60" dirty="0">
                <a:cs typeface="Arial"/>
              </a:rPr>
              <a:t>için  </a:t>
            </a:r>
            <a:r>
              <a:rPr sz="2300" spc="-5" dirty="0">
                <a:cs typeface="Arial"/>
              </a:rPr>
              <a:t>inert </a:t>
            </a:r>
            <a:r>
              <a:rPr sz="2300" spc="-75" dirty="0">
                <a:cs typeface="Arial"/>
              </a:rPr>
              <a:t>maddeler </a:t>
            </a:r>
            <a:r>
              <a:rPr sz="2300" spc="-80" dirty="0">
                <a:cs typeface="Arial"/>
              </a:rPr>
              <a:t>olan </a:t>
            </a:r>
            <a:r>
              <a:rPr sz="2300" spc="-95" dirty="0">
                <a:cs typeface="Arial"/>
              </a:rPr>
              <a:t>silika </a:t>
            </a:r>
            <a:r>
              <a:rPr sz="2300" spc="-40" dirty="0">
                <a:cs typeface="Arial"/>
              </a:rPr>
              <a:t>jel,  </a:t>
            </a:r>
            <a:r>
              <a:rPr sz="2300" spc="-105" dirty="0">
                <a:cs typeface="Arial"/>
              </a:rPr>
              <a:t>karregenanlar, </a:t>
            </a:r>
            <a:r>
              <a:rPr sz="2300" spc="-40" dirty="0">
                <a:cs typeface="Arial"/>
              </a:rPr>
              <a:t>aljinatlar  </a:t>
            </a:r>
            <a:r>
              <a:rPr sz="2300" spc="-150" dirty="0">
                <a:cs typeface="Arial"/>
              </a:rPr>
              <a:t>ve  </a:t>
            </a:r>
            <a:r>
              <a:rPr sz="2300" spc="-50" dirty="0">
                <a:cs typeface="Arial"/>
              </a:rPr>
              <a:t>poliakrilamidler </a:t>
            </a:r>
            <a:r>
              <a:rPr sz="2300" spc="-90" dirty="0">
                <a:cs typeface="Arial"/>
              </a:rPr>
              <a:t>katılaştırıcı </a:t>
            </a:r>
            <a:r>
              <a:rPr sz="2300" spc="-95" dirty="0">
                <a:cs typeface="Arial"/>
              </a:rPr>
              <a:t>ajan </a:t>
            </a:r>
            <a:r>
              <a:rPr sz="2300" spc="-90" dirty="0">
                <a:cs typeface="Arial"/>
              </a:rPr>
              <a:t>olarak</a:t>
            </a:r>
            <a:r>
              <a:rPr sz="2300" spc="-260" dirty="0">
                <a:cs typeface="Arial"/>
              </a:rPr>
              <a:t> </a:t>
            </a:r>
            <a:r>
              <a:rPr sz="2300" spc="-70" dirty="0">
                <a:cs typeface="Arial"/>
              </a:rPr>
              <a:t>kullanılabilmektedir</a:t>
            </a:r>
            <a:r>
              <a:rPr sz="2300" spc="-70" dirty="0">
                <a:solidFill>
                  <a:srgbClr val="404040"/>
                </a:solidFill>
                <a:cs typeface="Arial"/>
              </a:rPr>
              <a:t>.</a:t>
            </a:r>
            <a:endParaRPr sz="2300" dirty="0">
              <a:cs typeface="Arial"/>
            </a:endParaRPr>
          </a:p>
          <a:p>
            <a:pPr marL="12700" algn="just">
              <a:lnSpc>
                <a:spcPts val="3290"/>
              </a:lnSpc>
              <a:spcBef>
                <a:spcPts val="930"/>
              </a:spcBef>
            </a:pPr>
            <a:r>
              <a:rPr sz="2800" spc="-254" dirty="0">
                <a:solidFill>
                  <a:srgbClr val="FF0000"/>
                </a:solidFill>
                <a:cs typeface="Arial"/>
              </a:rPr>
              <a:t>Sıvı</a:t>
            </a:r>
            <a:r>
              <a:rPr sz="2800" spc="-150" dirty="0">
                <a:solidFill>
                  <a:srgbClr val="FF0000"/>
                </a:solidFill>
                <a:cs typeface="Arial"/>
              </a:rPr>
              <a:t> </a:t>
            </a:r>
            <a:r>
              <a:rPr sz="2800" spc="-90" dirty="0">
                <a:solidFill>
                  <a:srgbClr val="FF0000"/>
                </a:solidFill>
                <a:cs typeface="Arial"/>
              </a:rPr>
              <a:t>besiyerleri</a:t>
            </a:r>
            <a:endParaRPr sz="2800" dirty="0">
              <a:cs typeface="Arial"/>
            </a:endParaRPr>
          </a:p>
          <a:p>
            <a:pPr marL="303530" marR="1025525" indent="-182880" algn="just">
              <a:lnSpc>
                <a:spcPts val="2210"/>
              </a:lnSpc>
              <a:spcBef>
                <a:spcPts val="465"/>
              </a:spcBef>
              <a:buClr>
                <a:srgbClr val="E38312"/>
              </a:buClr>
              <a:buChar char="◦"/>
              <a:tabLst>
                <a:tab pos="304165" algn="l"/>
              </a:tabLst>
            </a:pPr>
            <a:r>
              <a:rPr sz="2300" spc="-85" dirty="0">
                <a:cs typeface="Arial"/>
              </a:rPr>
              <a:t>İçerisinde </a:t>
            </a:r>
            <a:r>
              <a:rPr sz="2300" spc="-90" dirty="0">
                <a:cs typeface="Arial"/>
              </a:rPr>
              <a:t>katılaştırıcı </a:t>
            </a:r>
            <a:r>
              <a:rPr sz="2300" spc="-95" dirty="0">
                <a:cs typeface="Arial"/>
              </a:rPr>
              <a:t>ajan </a:t>
            </a:r>
            <a:r>
              <a:rPr sz="2300" spc="-100" dirty="0">
                <a:cs typeface="Arial"/>
              </a:rPr>
              <a:t>bulunmayan </a:t>
            </a:r>
            <a:r>
              <a:rPr sz="2300" spc="-135" dirty="0">
                <a:cs typeface="Arial"/>
              </a:rPr>
              <a:t>ve </a:t>
            </a:r>
            <a:r>
              <a:rPr sz="2300" spc="-130" dirty="0">
                <a:cs typeface="Arial"/>
              </a:rPr>
              <a:t>daha </a:t>
            </a:r>
            <a:r>
              <a:rPr sz="2300" spc="-125" dirty="0">
                <a:cs typeface="Arial"/>
              </a:rPr>
              <a:t>çok </a:t>
            </a:r>
            <a:r>
              <a:rPr sz="2300" spc="-75" dirty="0">
                <a:cs typeface="Arial"/>
              </a:rPr>
              <a:t>üremeyi  </a:t>
            </a:r>
            <a:r>
              <a:rPr sz="2300" spc="-85" dirty="0">
                <a:cs typeface="Arial"/>
              </a:rPr>
              <a:t>destekleyici</a:t>
            </a:r>
            <a:r>
              <a:rPr sz="2300" spc="-145" dirty="0">
                <a:cs typeface="Arial"/>
              </a:rPr>
              <a:t> </a:t>
            </a:r>
            <a:r>
              <a:rPr sz="2300" spc="-70" dirty="0">
                <a:cs typeface="Arial"/>
              </a:rPr>
              <a:t>besiyerleridir.</a:t>
            </a:r>
            <a:endParaRPr sz="2300" dirty="0">
              <a:cs typeface="Arial"/>
            </a:endParaRPr>
          </a:p>
          <a:p>
            <a:pPr marL="242570" algn="just">
              <a:spcBef>
                <a:spcPts val="925"/>
              </a:spcBef>
            </a:pPr>
            <a:r>
              <a:rPr sz="2800" spc="-40" dirty="0">
                <a:cs typeface="Arial"/>
              </a:rPr>
              <a:t>(Nutrient</a:t>
            </a:r>
            <a:r>
              <a:rPr sz="2800" spc="-114" dirty="0">
                <a:cs typeface="Arial"/>
              </a:rPr>
              <a:t> </a:t>
            </a:r>
            <a:r>
              <a:rPr sz="2800" spc="-80" dirty="0">
                <a:cs typeface="Arial"/>
              </a:rPr>
              <a:t>Broth)</a:t>
            </a:r>
            <a:endParaRPr sz="28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836712"/>
            <a:ext cx="5901055" cy="543560"/>
          </a:xfrm>
          <a:prstGeom prst="rect">
            <a:avLst/>
          </a:prstGeom>
        </p:spPr>
        <p:txBody>
          <a:bodyPr vert="horz" wrap="square" lIns="0" tIns="12065" rIns="0" bIns="0" rtlCol="0" anchor="b">
            <a:spAutoFit/>
          </a:bodyPr>
          <a:lstStyle/>
          <a:p>
            <a:pPr marL="12700">
              <a:lnSpc>
                <a:spcPct val="100000"/>
              </a:lnSpc>
              <a:spcBef>
                <a:spcPts val="95"/>
              </a:spcBef>
            </a:pPr>
            <a:r>
              <a:rPr sz="3400" spc="-30" dirty="0">
                <a:solidFill>
                  <a:srgbClr val="08B7BE"/>
                </a:solidFill>
              </a:rPr>
              <a:t>3. </a:t>
            </a:r>
            <a:r>
              <a:rPr sz="3400" spc="-50" dirty="0">
                <a:solidFill>
                  <a:srgbClr val="08B7BE"/>
                </a:solidFill>
              </a:rPr>
              <a:t>Kaynaklarına </a:t>
            </a:r>
            <a:r>
              <a:rPr sz="3400" spc="-45" dirty="0">
                <a:solidFill>
                  <a:srgbClr val="08B7BE"/>
                </a:solidFill>
              </a:rPr>
              <a:t>göre</a:t>
            </a:r>
            <a:r>
              <a:rPr sz="3400" spc="-265" dirty="0">
                <a:solidFill>
                  <a:srgbClr val="08B7BE"/>
                </a:solidFill>
              </a:rPr>
              <a:t> </a:t>
            </a:r>
            <a:r>
              <a:rPr sz="3400" spc="-50" dirty="0">
                <a:solidFill>
                  <a:srgbClr val="08B7BE"/>
                </a:solidFill>
              </a:rPr>
              <a:t>besiyerleri</a:t>
            </a:r>
            <a:endParaRPr sz="34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25</a:t>
            </a:fld>
            <a:endParaRPr spc="-5" dirty="0"/>
          </a:p>
        </p:txBody>
      </p:sp>
      <p:sp>
        <p:nvSpPr>
          <p:cNvPr id="3" name="object 3"/>
          <p:cNvSpPr txBox="1"/>
          <p:nvPr/>
        </p:nvSpPr>
        <p:spPr>
          <a:xfrm>
            <a:off x="1902903" y="1924952"/>
            <a:ext cx="8039100" cy="2764218"/>
          </a:xfrm>
          <a:prstGeom prst="rect">
            <a:avLst/>
          </a:prstGeom>
        </p:spPr>
        <p:txBody>
          <a:bodyPr vert="horz" wrap="square" lIns="0" tIns="34925" rIns="0" bIns="0" rtlCol="0">
            <a:spAutoFit/>
          </a:bodyPr>
          <a:lstStyle/>
          <a:p>
            <a:pPr marL="12700">
              <a:spcBef>
                <a:spcPts val="275"/>
              </a:spcBef>
            </a:pPr>
            <a:r>
              <a:rPr sz="2800" spc="-190" dirty="0">
                <a:solidFill>
                  <a:srgbClr val="FF0000"/>
                </a:solidFill>
                <a:cs typeface="Arial"/>
              </a:rPr>
              <a:t>Hayvansal </a:t>
            </a:r>
            <a:r>
              <a:rPr sz="2800" spc="-145" dirty="0">
                <a:solidFill>
                  <a:srgbClr val="FF0000"/>
                </a:solidFill>
                <a:cs typeface="Arial"/>
              </a:rPr>
              <a:t>kaynaklı</a:t>
            </a:r>
            <a:r>
              <a:rPr sz="2800" spc="-110" dirty="0">
                <a:solidFill>
                  <a:srgbClr val="FF0000"/>
                </a:solidFill>
                <a:cs typeface="Arial"/>
              </a:rPr>
              <a:t> </a:t>
            </a:r>
            <a:r>
              <a:rPr sz="2800" spc="-90" dirty="0">
                <a:solidFill>
                  <a:srgbClr val="FF0000"/>
                </a:solidFill>
                <a:cs typeface="Arial"/>
              </a:rPr>
              <a:t>besiyerleri</a:t>
            </a:r>
            <a:endParaRPr sz="2800" dirty="0">
              <a:cs typeface="Arial"/>
            </a:endParaRPr>
          </a:p>
          <a:p>
            <a:pPr marL="303530" indent="-183515">
              <a:spcBef>
                <a:spcPts val="155"/>
              </a:spcBef>
              <a:buClr>
                <a:srgbClr val="E38312"/>
              </a:buClr>
              <a:buChar char="◦"/>
              <a:tabLst>
                <a:tab pos="304165" algn="l"/>
              </a:tabLst>
            </a:pPr>
            <a:r>
              <a:rPr sz="2300" spc="-150" dirty="0">
                <a:solidFill>
                  <a:srgbClr val="404040"/>
                </a:solidFill>
                <a:cs typeface="Arial"/>
              </a:rPr>
              <a:t>Et </a:t>
            </a:r>
            <a:r>
              <a:rPr sz="2300" spc="-114" dirty="0">
                <a:solidFill>
                  <a:srgbClr val="404040"/>
                </a:solidFill>
                <a:cs typeface="Arial"/>
              </a:rPr>
              <a:t>suyu, </a:t>
            </a:r>
            <a:r>
              <a:rPr sz="2300" spc="-95" dirty="0">
                <a:solidFill>
                  <a:srgbClr val="404040"/>
                </a:solidFill>
                <a:cs typeface="Arial"/>
              </a:rPr>
              <a:t>balık </a:t>
            </a:r>
            <a:r>
              <a:rPr sz="2300" spc="-70" dirty="0">
                <a:solidFill>
                  <a:srgbClr val="404040"/>
                </a:solidFill>
                <a:cs typeface="Arial"/>
              </a:rPr>
              <a:t>unu, </a:t>
            </a:r>
            <a:r>
              <a:rPr sz="2300" spc="-55" dirty="0">
                <a:solidFill>
                  <a:srgbClr val="404040"/>
                </a:solidFill>
                <a:cs typeface="Arial"/>
              </a:rPr>
              <a:t>yumurta </a:t>
            </a:r>
            <a:r>
              <a:rPr sz="2300" spc="-135" dirty="0">
                <a:solidFill>
                  <a:srgbClr val="404040"/>
                </a:solidFill>
                <a:cs typeface="Arial"/>
              </a:rPr>
              <a:t>sarısı, </a:t>
            </a:r>
            <a:r>
              <a:rPr sz="2300" spc="-114" dirty="0">
                <a:solidFill>
                  <a:srgbClr val="404040"/>
                </a:solidFill>
                <a:cs typeface="Arial"/>
              </a:rPr>
              <a:t>karaciğer </a:t>
            </a:r>
            <a:r>
              <a:rPr sz="2300" spc="-60" dirty="0">
                <a:solidFill>
                  <a:srgbClr val="404040"/>
                </a:solidFill>
                <a:cs typeface="Arial"/>
              </a:rPr>
              <a:t>gibi </a:t>
            </a:r>
            <a:r>
              <a:rPr sz="2300" spc="-85" dirty="0">
                <a:solidFill>
                  <a:srgbClr val="404040"/>
                </a:solidFill>
                <a:cs typeface="Arial"/>
              </a:rPr>
              <a:t>içeren</a:t>
            </a:r>
            <a:r>
              <a:rPr sz="2300" spc="-245" dirty="0">
                <a:solidFill>
                  <a:srgbClr val="404040"/>
                </a:solidFill>
                <a:cs typeface="Arial"/>
              </a:rPr>
              <a:t> </a:t>
            </a:r>
            <a:r>
              <a:rPr sz="2300" spc="-70" dirty="0">
                <a:solidFill>
                  <a:srgbClr val="404040"/>
                </a:solidFill>
                <a:cs typeface="Arial"/>
              </a:rPr>
              <a:t>besiyerleri</a:t>
            </a:r>
            <a:endParaRPr sz="2300" dirty="0">
              <a:cs typeface="Arial"/>
            </a:endParaRPr>
          </a:p>
          <a:p>
            <a:pPr>
              <a:lnSpc>
                <a:spcPct val="100000"/>
              </a:lnSpc>
              <a:buClr>
                <a:srgbClr val="E38312"/>
              </a:buClr>
              <a:buFont typeface="Arial"/>
              <a:buChar char="◦"/>
            </a:pPr>
            <a:endParaRPr sz="2600" dirty="0">
              <a:cs typeface="Arial"/>
            </a:endParaRPr>
          </a:p>
          <a:p>
            <a:pPr>
              <a:spcBef>
                <a:spcPts val="20"/>
              </a:spcBef>
              <a:buClr>
                <a:srgbClr val="E38312"/>
              </a:buClr>
              <a:buFont typeface="Arial"/>
              <a:buChar char="◦"/>
            </a:pPr>
            <a:endParaRPr sz="2300" dirty="0">
              <a:cs typeface="Arial"/>
            </a:endParaRPr>
          </a:p>
          <a:p>
            <a:pPr marL="12700"/>
            <a:r>
              <a:rPr sz="2800" spc="-95" dirty="0">
                <a:solidFill>
                  <a:srgbClr val="FF0000"/>
                </a:solidFill>
                <a:cs typeface="Arial"/>
              </a:rPr>
              <a:t>Bitkisel </a:t>
            </a:r>
            <a:r>
              <a:rPr sz="2800" spc="-145" dirty="0">
                <a:solidFill>
                  <a:srgbClr val="FF0000"/>
                </a:solidFill>
                <a:cs typeface="Arial"/>
              </a:rPr>
              <a:t>kaynaklı</a:t>
            </a:r>
            <a:r>
              <a:rPr sz="2800" spc="-210" dirty="0">
                <a:solidFill>
                  <a:srgbClr val="FF0000"/>
                </a:solidFill>
                <a:cs typeface="Arial"/>
              </a:rPr>
              <a:t> </a:t>
            </a:r>
            <a:r>
              <a:rPr sz="2800" spc="-90" dirty="0">
                <a:solidFill>
                  <a:srgbClr val="FF0000"/>
                </a:solidFill>
                <a:cs typeface="Arial"/>
              </a:rPr>
              <a:t>besiyerleri</a:t>
            </a:r>
            <a:endParaRPr sz="2800" dirty="0">
              <a:cs typeface="Arial"/>
            </a:endParaRPr>
          </a:p>
          <a:p>
            <a:pPr marL="303530" indent="-183515">
              <a:spcBef>
                <a:spcPts val="165"/>
              </a:spcBef>
              <a:buClr>
                <a:srgbClr val="E38312"/>
              </a:buClr>
              <a:buChar char="◦"/>
              <a:tabLst>
                <a:tab pos="304165" algn="l"/>
              </a:tabLst>
            </a:pPr>
            <a:r>
              <a:rPr sz="2300" spc="-105" dirty="0">
                <a:solidFill>
                  <a:srgbClr val="404040"/>
                </a:solidFill>
                <a:cs typeface="Arial"/>
              </a:rPr>
              <a:t>Portakal </a:t>
            </a:r>
            <a:r>
              <a:rPr sz="2300" spc="-100" dirty="0">
                <a:solidFill>
                  <a:srgbClr val="404040"/>
                </a:solidFill>
                <a:cs typeface="Arial"/>
              </a:rPr>
              <a:t>serumu </a:t>
            </a:r>
            <a:r>
              <a:rPr sz="2300" spc="-85" dirty="0">
                <a:solidFill>
                  <a:srgbClr val="404040"/>
                </a:solidFill>
                <a:cs typeface="Arial"/>
              </a:rPr>
              <a:t>besiyeri</a:t>
            </a:r>
            <a:r>
              <a:rPr sz="2300" spc="-195" dirty="0">
                <a:solidFill>
                  <a:srgbClr val="404040"/>
                </a:solidFill>
                <a:cs typeface="Arial"/>
              </a:rPr>
              <a:t> </a:t>
            </a:r>
            <a:r>
              <a:rPr sz="2300" spc="-150" dirty="0">
                <a:solidFill>
                  <a:srgbClr val="404040"/>
                </a:solidFill>
                <a:cs typeface="Arial"/>
              </a:rPr>
              <a:t>vs.</a:t>
            </a:r>
            <a:endParaRPr sz="23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7868" y="776199"/>
            <a:ext cx="6398895" cy="513715"/>
          </a:xfrm>
          <a:prstGeom prst="rect">
            <a:avLst/>
          </a:prstGeom>
        </p:spPr>
        <p:txBody>
          <a:bodyPr vert="horz" wrap="square" lIns="0" tIns="13335" rIns="0" bIns="0" rtlCol="0" anchor="b">
            <a:spAutoFit/>
          </a:bodyPr>
          <a:lstStyle/>
          <a:p>
            <a:pPr marL="12700">
              <a:lnSpc>
                <a:spcPct val="100000"/>
              </a:lnSpc>
              <a:spcBef>
                <a:spcPts val="105"/>
              </a:spcBef>
            </a:pPr>
            <a:r>
              <a:rPr spc="-30" dirty="0">
                <a:solidFill>
                  <a:srgbClr val="08B7BE"/>
                </a:solidFill>
              </a:rPr>
              <a:t>4. </a:t>
            </a:r>
            <a:r>
              <a:rPr spc="-50" dirty="0">
                <a:solidFill>
                  <a:srgbClr val="08B7BE"/>
                </a:solidFill>
              </a:rPr>
              <a:t>Kullanım </a:t>
            </a:r>
            <a:r>
              <a:rPr spc="-45" dirty="0">
                <a:solidFill>
                  <a:srgbClr val="08B7BE"/>
                </a:solidFill>
              </a:rPr>
              <a:t>amacına </a:t>
            </a:r>
            <a:r>
              <a:rPr spc="-40" dirty="0">
                <a:solidFill>
                  <a:srgbClr val="08B7BE"/>
                </a:solidFill>
              </a:rPr>
              <a:t>göre</a:t>
            </a:r>
            <a:r>
              <a:rPr spc="-380" dirty="0">
                <a:solidFill>
                  <a:srgbClr val="08B7BE"/>
                </a:solidFill>
              </a:rPr>
              <a:t> </a:t>
            </a:r>
            <a:r>
              <a:rPr spc="-45" dirty="0">
                <a:solidFill>
                  <a:srgbClr val="08B7BE"/>
                </a:solidFill>
              </a:rPr>
              <a:t>besiyerleri</a:t>
            </a:r>
            <a:endParaRPr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26</a:t>
            </a:fld>
            <a:endParaRPr spc="-5" dirty="0"/>
          </a:p>
        </p:txBody>
      </p:sp>
      <p:sp>
        <p:nvSpPr>
          <p:cNvPr id="3" name="object 3"/>
          <p:cNvSpPr txBox="1"/>
          <p:nvPr/>
        </p:nvSpPr>
        <p:spPr>
          <a:xfrm>
            <a:off x="1760562" y="1662176"/>
            <a:ext cx="10094490" cy="4061460"/>
          </a:xfrm>
          <a:prstGeom prst="rect">
            <a:avLst/>
          </a:prstGeom>
        </p:spPr>
        <p:txBody>
          <a:bodyPr vert="horz" wrap="square" lIns="0" tIns="13335" rIns="0" bIns="0" rtlCol="0">
            <a:spAutoFit/>
          </a:bodyPr>
          <a:lstStyle/>
          <a:p>
            <a:pPr marL="622300" indent="-609600">
              <a:lnSpc>
                <a:spcPts val="2260"/>
              </a:lnSpc>
              <a:spcBef>
                <a:spcPts val="105"/>
              </a:spcBef>
              <a:buClr>
                <a:srgbClr val="E38312"/>
              </a:buClr>
              <a:buFont typeface="Arial"/>
              <a:buChar char=""/>
              <a:tabLst>
                <a:tab pos="621665" algn="l"/>
                <a:tab pos="622300" algn="l"/>
              </a:tabLst>
            </a:pPr>
            <a:r>
              <a:rPr sz="2000" b="1" spc="-145" dirty="0">
                <a:solidFill>
                  <a:srgbClr val="FF0000"/>
                </a:solidFill>
                <a:cs typeface="Arial"/>
              </a:rPr>
              <a:t>Genel</a:t>
            </a:r>
            <a:r>
              <a:rPr sz="2000" b="1" spc="-120" dirty="0">
                <a:solidFill>
                  <a:srgbClr val="FF0000"/>
                </a:solidFill>
                <a:cs typeface="Arial"/>
              </a:rPr>
              <a:t> besiyerleri</a:t>
            </a:r>
            <a:endParaRPr sz="2000" dirty="0">
              <a:cs typeface="Arial"/>
            </a:endParaRPr>
          </a:p>
          <a:p>
            <a:pPr marL="927100" marR="904240" lvl="1" indent="-640715">
              <a:lnSpc>
                <a:spcPts val="2110"/>
              </a:lnSpc>
              <a:spcBef>
                <a:spcPts val="170"/>
              </a:spcBef>
              <a:buClr>
                <a:srgbClr val="E38312"/>
              </a:buClr>
              <a:buFont typeface="Wingdings"/>
              <a:buChar char=""/>
              <a:tabLst>
                <a:tab pos="896619" algn="l"/>
                <a:tab pos="897255" algn="l"/>
              </a:tabLst>
            </a:pPr>
            <a:r>
              <a:rPr sz="2000" spc="-120" dirty="0">
                <a:cs typeface="Arial"/>
              </a:rPr>
              <a:t>Genel </a:t>
            </a:r>
            <a:r>
              <a:rPr sz="2000" spc="-100" dirty="0">
                <a:cs typeface="Arial"/>
              </a:rPr>
              <a:t>amaçlı, </a:t>
            </a:r>
            <a:r>
              <a:rPr sz="2000" spc="-114" dirty="0">
                <a:cs typeface="Arial"/>
              </a:rPr>
              <a:t>çoğu </a:t>
            </a:r>
            <a:r>
              <a:rPr sz="2000" spc="-80" dirty="0">
                <a:cs typeface="Arial"/>
              </a:rPr>
              <a:t>mikroorganizmanın </a:t>
            </a:r>
            <a:r>
              <a:rPr sz="2000" spc="-85" dirty="0">
                <a:cs typeface="Arial"/>
              </a:rPr>
              <a:t>üremesi </a:t>
            </a:r>
            <a:r>
              <a:rPr sz="2000" spc="-50" dirty="0">
                <a:cs typeface="Arial"/>
              </a:rPr>
              <a:t>için </a:t>
            </a:r>
            <a:r>
              <a:rPr sz="2000" spc="-60" dirty="0">
                <a:cs typeface="Arial"/>
              </a:rPr>
              <a:t>elverişli  </a:t>
            </a:r>
            <a:r>
              <a:rPr sz="2000" spc="-20" dirty="0">
                <a:cs typeface="Arial"/>
              </a:rPr>
              <a:t>Nutrient </a:t>
            </a:r>
            <a:r>
              <a:rPr sz="2000" spc="-55" dirty="0">
                <a:cs typeface="Arial"/>
              </a:rPr>
              <a:t>Broth, </a:t>
            </a:r>
            <a:r>
              <a:rPr sz="2000" spc="-20" dirty="0">
                <a:cs typeface="Arial"/>
              </a:rPr>
              <a:t>Nutrient</a:t>
            </a:r>
            <a:r>
              <a:rPr sz="2000" spc="-265" dirty="0">
                <a:cs typeface="Arial"/>
              </a:rPr>
              <a:t> </a:t>
            </a:r>
            <a:r>
              <a:rPr sz="2000" spc="-125" dirty="0">
                <a:cs typeface="Arial"/>
              </a:rPr>
              <a:t>Agar</a:t>
            </a:r>
            <a:endParaRPr sz="2000" dirty="0">
              <a:cs typeface="Arial"/>
            </a:endParaRPr>
          </a:p>
          <a:p>
            <a:pPr lvl="1">
              <a:lnSpc>
                <a:spcPct val="100000"/>
              </a:lnSpc>
              <a:buClr>
                <a:srgbClr val="E38312"/>
              </a:buClr>
              <a:buFont typeface="Wingdings"/>
              <a:buChar char=""/>
            </a:pPr>
            <a:endParaRPr sz="2000" dirty="0">
              <a:cs typeface="Arial"/>
            </a:endParaRPr>
          </a:p>
          <a:p>
            <a:pPr marL="622300" indent="-609600">
              <a:lnSpc>
                <a:spcPts val="2260"/>
              </a:lnSpc>
              <a:spcBef>
                <a:spcPts val="1525"/>
              </a:spcBef>
              <a:buClr>
                <a:srgbClr val="E38312"/>
              </a:buClr>
              <a:buFont typeface="Arial"/>
              <a:buChar char=""/>
              <a:tabLst>
                <a:tab pos="621665" algn="l"/>
                <a:tab pos="622300" algn="l"/>
              </a:tabLst>
            </a:pPr>
            <a:r>
              <a:rPr sz="2000" b="1" spc="-160" dirty="0">
                <a:solidFill>
                  <a:srgbClr val="FF0000"/>
                </a:solidFill>
                <a:cs typeface="Arial"/>
              </a:rPr>
              <a:t>Özel</a:t>
            </a:r>
            <a:r>
              <a:rPr sz="2000" b="1" spc="-120" dirty="0">
                <a:solidFill>
                  <a:srgbClr val="FF0000"/>
                </a:solidFill>
                <a:cs typeface="Arial"/>
              </a:rPr>
              <a:t> besiyerleri</a:t>
            </a:r>
            <a:endParaRPr sz="2000" dirty="0">
              <a:cs typeface="Arial"/>
            </a:endParaRPr>
          </a:p>
          <a:p>
            <a:pPr marL="896619" marR="5080" lvl="1" indent="-610235">
              <a:lnSpc>
                <a:spcPct val="80000"/>
              </a:lnSpc>
              <a:spcBef>
                <a:spcPts val="340"/>
              </a:spcBef>
              <a:buClr>
                <a:srgbClr val="E38312"/>
              </a:buClr>
              <a:buFont typeface="Wingdings"/>
              <a:buChar char=""/>
              <a:tabLst>
                <a:tab pos="896619" algn="l"/>
                <a:tab pos="897255" algn="l"/>
              </a:tabLst>
            </a:pPr>
            <a:r>
              <a:rPr sz="2000" spc="-45" dirty="0">
                <a:cs typeface="Arial"/>
              </a:rPr>
              <a:t>Belirli </a:t>
            </a:r>
            <a:r>
              <a:rPr sz="2000" spc="-10" dirty="0">
                <a:cs typeface="Arial"/>
              </a:rPr>
              <a:t>bir </a:t>
            </a:r>
            <a:r>
              <a:rPr sz="2000" spc="-114" dirty="0">
                <a:cs typeface="Arial"/>
              </a:rPr>
              <a:t>amaçla </a:t>
            </a:r>
            <a:r>
              <a:rPr sz="2000" spc="-145" dirty="0">
                <a:cs typeface="Arial"/>
              </a:rPr>
              <a:t>ya </a:t>
            </a:r>
            <a:r>
              <a:rPr sz="2000" spc="-110" dirty="0">
                <a:cs typeface="Arial"/>
              </a:rPr>
              <a:t>da </a:t>
            </a:r>
            <a:r>
              <a:rPr sz="2000" spc="-85" dirty="0">
                <a:cs typeface="Arial"/>
              </a:rPr>
              <a:t>spesifik </a:t>
            </a:r>
            <a:r>
              <a:rPr sz="2000" spc="-10" dirty="0">
                <a:cs typeface="Arial"/>
              </a:rPr>
              <a:t>bir </a:t>
            </a:r>
            <a:r>
              <a:rPr sz="2000" spc="-80" dirty="0">
                <a:cs typeface="Arial"/>
              </a:rPr>
              <a:t>mikroorganizmanın </a:t>
            </a:r>
            <a:r>
              <a:rPr sz="2000" spc="-50" dirty="0">
                <a:cs typeface="Arial"/>
              </a:rPr>
              <a:t>üretilmesi için  </a:t>
            </a:r>
            <a:r>
              <a:rPr sz="2000" spc="-70" dirty="0">
                <a:cs typeface="Arial"/>
              </a:rPr>
              <a:t>kullanılan</a:t>
            </a:r>
            <a:r>
              <a:rPr sz="2000" spc="-120" dirty="0">
                <a:cs typeface="Arial"/>
              </a:rPr>
              <a:t> </a:t>
            </a:r>
            <a:r>
              <a:rPr sz="2000" spc="-60" dirty="0">
                <a:cs typeface="Arial"/>
              </a:rPr>
              <a:t>besiyerleri</a:t>
            </a:r>
            <a:endParaRPr sz="2000" dirty="0">
              <a:cs typeface="Arial"/>
            </a:endParaRPr>
          </a:p>
          <a:p>
            <a:pPr marL="896619" indent="-610870">
              <a:lnSpc>
                <a:spcPts val="1980"/>
              </a:lnSpc>
              <a:buClr>
                <a:srgbClr val="E38312"/>
              </a:buClr>
              <a:buAutoNum type="arabicPeriod"/>
              <a:tabLst>
                <a:tab pos="896619" algn="l"/>
                <a:tab pos="897255" algn="l"/>
              </a:tabLst>
            </a:pPr>
            <a:r>
              <a:rPr sz="2000" spc="-110" dirty="0">
                <a:cs typeface="Arial"/>
              </a:rPr>
              <a:t>Canlandırma</a:t>
            </a:r>
            <a:r>
              <a:rPr sz="2000" spc="-125" dirty="0">
                <a:cs typeface="Arial"/>
              </a:rPr>
              <a:t> </a:t>
            </a:r>
            <a:r>
              <a:rPr sz="2000" spc="-75" dirty="0">
                <a:cs typeface="Arial"/>
              </a:rPr>
              <a:t>besiyeri</a:t>
            </a:r>
            <a:endParaRPr sz="2000" dirty="0">
              <a:cs typeface="Arial"/>
            </a:endParaRPr>
          </a:p>
          <a:p>
            <a:pPr marL="896619" indent="-610870">
              <a:lnSpc>
                <a:spcPts val="2120"/>
              </a:lnSpc>
              <a:buClr>
                <a:srgbClr val="E38312"/>
              </a:buClr>
              <a:buAutoNum type="arabicPeriod"/>
              <a:tabLst>
                <a:tab pos="896619" algn="l"/>
                <a:tab pos="897255" algn="l"/>
              </a:tabLst>
            </a:pPr>
            <a:r>
              <a:rPr sz="2000" spc="-140" dirty="0">
                <a:cs typeface="Arial"/>
              </a:rPr>
              <a:t>Seçici</a:t>
            </a:r>
            <a:r>
              <a:rPr sz="2000" spc="-110" dirty="0">
                <a:cs typeface="Arial"/>
              </a:rPr>
              <a:t> </a:t>
            </a:r>
            <a:r>
              <a:rPr sz="2000" spc="-75" dirty="0">
                <a:cs typeface="Arial"/>
              </a:rPr>
              <a:t>besiyeri</a:t>
            </a:r>
            <a:endParaRPr sz="2000" dirty="0">
              <a:cs typeface="Arial"/>
            </a:endParaRPr>
          </a:p>
          <a:p>
            <a:pPr marL="896619" indent="-610870">
              <a:lnSpc>
                <a:spcPts val="2125"/>
              </a:lnSpc>
              <a:buClr>
                <a:srgbClr val="E38312"/>
              </a:buClr>
              <a:buAutoNum type="arabicPeriod"/>
              <a:tabLst>
                <a:tab pos="896619" algn="l"/>
                <a:tab pos="897255" algn="l"/>
              </a:tabLst>
            </a:pPr>
            <a:r>
              <a:rPr sz="2000" spc="-60" dirty="0">
                <a:cs typeface="Arial"/>
              </a:rPr>
              <a:t>Ayırtedici</a:t>
            </a:r>
            <a:r>
              <a:rPr sz="2000" spc="-120" dirty="0">
                <a:cs typeface="Arial"/>
              </a:rPr>
              <a:t> </a:t>
            </a:r>
            <a:r>
              <a:rPr sz="2000" spc="-60" dirty="0">
                <a:cs typeface="Arial"/>
              </a:rPr>
              <a:t>besiyerleri</a:t>
            </a:r>
            <a:endParaRPr sz="2000" dirty="0">
              <a:cs typeface="Arial"/>
            </a:endParaRPr>
          </a:p>
          <a:p>
            <a:pPr marL="896619" indent="-610870">
              <a:lnSpc>
                <a:spcPts val="2120"/>
              </a:lnSpc>
              <a:buClr>
                <a:srgbClr val="E38312"/>
              </a:buClr>
              <a:buAutoNum type="arabicPeriod"/>
              <a:tabLst>
                <a:tab pos="896619" algn="l"/>
                <a:tab pos="897255" algn="l"/>
              </a:tabLst>
            </a:pPr>
            <a:r>
              <a:rPr sz="2000" spc="-80" dirty="0">
                <a:cs typeface="Arial"/>
              </a:rPr>
              <a:t>Zenginleştirme </a:t>
            </a:r>
            <a:r>
              <a:rPr sz="2000" spc="-55" dirty="0">
                <a:cs typeface="Arial"/>
              </a:rPr>
              <a:t>(enrichment)</a:t>
            </a:r>
            <a:r>
              <a:rPr sz="2000" spc="-110" dirty="0">
                <a:cs typeface="Arial"/>
              </a:rPr>
              <a:t> </a:t>
            </a:r>
            <a:r>
              <a:rPr sz="2000" spc="-60" dirty="0">
                <a:cs typeface="Arial"/>
              </a:rPr>
              <a:t>besiyerleri</a:t>
            </a:r>
            <a:endParaRPr sz="2000" dirty="0">
              <a:cs typeface="Arial"/>
            </a:endParaRPr>
          </a:p>
          <a:p>
            <a:pPr marL="896619" indent="-610870">
              <a:lnSpc>
                <a:spcPts val="2120"/>
              </a:lnSpc>
              <a:buClr>
                <a:srgbClr val="E38312"/>
              </a:buClr>
              <a:buAutoNum type="arabicPeriod"/>
              <a:tabLst>
                <a:tab pos="896619" algn="l"/>
                <a:tab pos="897255" algn="l"/>
              </a:tabLst>
            </a:pPr>
            <a:r>
              <a:rPr sz="2000" spc="-105" dirty="0">
                <a:cs typeface="Arial"/>
              </a:rPr>
              <a:t>Biyokimyasal </a:t>
            </a:r>
            <a:r>
              <a:rPr sz="2000" spc="-40" dirty="0">
                <a:cs typeface="Arial"/>
              </a:rPr>
              <a:t>test</a:t>
            </a:r>
            <a:r>
              <a:rPr sz="2000" spc="-110" dirty="0">
                <a:cs typeface="Arial"/>
              </a:rPr>
              <a:t> </a:t>
            </a:r>
            <a:r>
              <a:rPr sz="2000" spc="-60" dirty="0">
                <a:cs typeface="Arial"/>
              </a:rPr>
              <a:t>besiyerleri</a:t>
            </a:r>
            <a:endParaRPr sz="2000" dirty="0">
              <a:cs typeface="Arial"/>
            </a:endParaRPr>
          </a:p>
          <a:p>
            <a:pPr marL="896619" indent="-610870">
              <a:lnSpc>
                <a:spcPts val="2125"/>
              </a:lnSpc>
              <a:buClr>
                <a:srgbClr val="E38312"/>
              </a:buClr>
              <a:buAutoNum type="arabicPeriod"/>
              <a:tabLst>
                <a:tab pos="896619" algn="l"/>
                <a:tab pos="897255" algn="l"/>
              </a:tabLst>
            </a:pPr>
            <a:r>
              <a:rPr sz="2000" spc="-100" dirty="0">
                <a:cs typeface="Arial"/>
              </a:rPr>
              <a:t>Doğrulama</a:t>
            </a:r>
            <a:r>
              <a:rPr sz="2000" spc="-140" dirty="0">
                <a:cs typeface="Arial"/>
              </a:rPr>
              <a:t> </a:t>
            </a:r>
            <a:r>
              <a:rPr sz="2000" spc="-65" dirty="0">
                <a:cs typeface="Arial"/>
              </a:rPr>
              <a:t>besiyerleri</a:t>
            </a:r>
            <a:endParaRPr sz="2000" dirty="0">
              <a:cs typeface="Arial"/>
            </a:endParaRPr>
          </a:p>
          <a:p>
            <a:pPr marL="896619" indent="-610870">
              <a:lnSpc>
                <a:spcPts val="2265"/>
              </a:lnSpc>
              <a:buClr>
                <a:srgbClr val="E38312"/>
              </a:buClr>
              <a:buAutoNum type="arabicPeriod"/>
              <a:tabLst>
                <a:tab pos="896619" algn="l"/>
                <a:tab pos="897255" algn="l"/>
              </a:tabLst>
            </a:pPr>
            <a:r>
              <a:rPr sz="2000" spc="-75" dirty="0">
                <a:cs typeface="Arial"/>
              </a:rPr>
              <a:t>İndirgenmiş</a:t>
            </a:r>
            <a:r>
              <a:rPr sz="2000" spc="-135" dirty="0">
                <a:cs typeface="Arial"/>
              </a:rPr>
              <a:t> </a:t>
            </a:r>
            <a:r>
              <a:rPr sz="2000" spc="-60" dirty="0">
                <a:cs typeface="Arial"/>
              </a:rPr>
              <a:t>besiyerleri</a:t>
            </a:r>
            <a:endParaRPr sz="20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1884" y="548680"/>
            <a:ext cx="9865096" cy="697230"/>
          </a:xfrm>
          <a:prstGeom prst="rect">
            <a:avLst/>
          </a:prstGeom>
          <a:solidFill>
            <a:schemeClr val="accent1">
              <a:lumMod val="40000"/>
              <a:lumOff val="60000"/>
            </a:schemeClr>
          </a:solidFill>
        </p:spPr>
        <p:txBody>
          <a:bodyPr vert="horz" wrap="square" lIns="0" tIns="13335" rIns="0" bIns="0" rtlCol="0" anchor="b">
            <a:spAutoFit/>
          </a:bodyPr>
          <a:lstStyle/>
          <a:p>
            <a:pPr marL="12700">
              <a:lnSpc>
                <a:spcPct val="100000"/>
              </a:lnSpc>
              <a:spcBef>
                <a:spcPts val="105"/>
              </a:spcBef>
            </a:pPr>
            <a:r>
              <a:rPr sz="4400" b="1" spc="-40" dirty="0">
                <a:solidFill>
                  <a:srgbClr val="000000"/>
                </a:solidFill>
                <a:cs typeface="Arial"/>
              </a:rPr>
              <a:t>Özel</a:t>
            </a:r>
            <a:r>
              <a:rPr sz="4400" b="1" spc="-180" dirty="0">
                <a:solidFill>
                  <a:srgbClr val="000000"/>
                </a:solidFill>
                <a:cs typeface="Arial"/>
              </a:rPr>
              <a:t> </a:t>
            </a:r>
            <a:r>
              <a:rPr sz="4400" b="1" spc="-45" dirty="0" err="1">
                <a:solidFill>
                  <a:srgbClr val="000000"/>
                </a:solidFill>
                <a:cs typeface="Arial"/>
              </a:rPr>
              <a:t>besiyerleri</a:t>
            </a:r>
            <a:endParaRPr sz="4400" dirty="0">
              <a:cs typeface="Arial"/>
            </a:endParaRPr>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27</a:t>
            </a:fld>
            <a:endParaRPr spc="-5" dirty="0"/>
          </a:p>
        </p:txBody>
      </p:sp>
      <p:sp>
        <p:nvSpPr>
          <p:cNvPr id="3" name="object 3"/>
          <p:cNvSpPr txBox="1"/>
          <p:nvPr/>
        </p:nvSpPr>
        <p:spPr>
          <a:xfrm>
            <a:off x="1557908" y="1556792"/>
            <a:ext cx="8439150" cy="3120726"/>
          </a:xfrm>
          <a:prstGeom prst="rect">
            <a:avLst/>
          </a:prstGeom>
        </p:spPr>
        <p:txBody>
          <a:bodyPr vert="horz" wrap="square" lIns="0" tIns="12065" rIns="0" bIns="0" rtlCol="0">
            <a:spAutoFit/>
          </a:bodyPr>
          <a:lstStyle/>
          <a:p>
            <a:pPr marL="34925">
              <a:spcBef>
                <a:spcPts val="95"/>
              </a:spcBef>
            </a:pPr>
            <a:r>
              <a:rPr sz="3400" spc="-30" dirty="0">
                <a:solidFill>
                  <a:schemeClr val="accent1">
                    <a:lumMod val="75000"/>
                  </a:schemeClr>
                </a:solidFill>
                <a:cs typeface="Arial"/>
              </a:rPr>
              <a:t>1. </a:t>
            </a:r>
            <a:r>
              <a:rPr sz="3400" spc="-50" dirty="0">
                <a:solidFill>
                  <a:schemeClr val="accent1">
                    <a:lumMod val="75000"/>
                  </a:schemeClr>
                </a:solidFill>
                <a:cs typeface="Arial"/>
              </a:rPr>
              <a:t>Canlandırma</a:t>
            </a:r>
            <a:r>
              <a:rPr sz="3400" spc="-165" dirty="0">
                <a:solidFill>
                  <a:schemeClr val="accent1">
                    <a:lumMod val="75000"/>
                  </a:schemeClr>
                </a:solidFill>
                <a:cs typeface="Arial"/>
              </a:rPr>
              <a:t> </a:t>
            </a:r>
            <a:r>
              <a:rPr sz="3400" spc="-50" dirty="0">
                <a:solidFill>
                  <a:schemeClr val="accent1">
                    <a:lumMod val="75000"/>
                  </a:schemeClr>
                </a:solidFill>
                <a:cs typeface="Arial"/>
              </a:rPr>
              <a:t>besiyerleri</a:t>
            </a:r>
            <a:endParaRPr sz="3400" dirty="0">
              <a:solidFill>
                <a:schemeClr val="accent1">
                  <a:lumMod val="75000"/>
                </a:schemeClr>
              </a:solidFill>
              <a:cs typeface="Arial"/>
            </a:endParaRPr>
          </a:p>
          <a:p>
            <a:pPr>
              <a:lnSpc>
                <a:spcPct val="100000"/>
              </a:lnSpc>
            </a:pPr>
            <a:endParaRPr sz="3800" dirty="0">
              <a:cs typeface="Arial"/>
            </a:endParaRPr>
          </a:p>
          <a:p>
            <a:pPr>
              <a:spcBef>
                <a:spcPts val="45"/>
              </a:spcBef>
            </a:pPr>
            <a:endParaRPr sz="3000" dirty="0">
              <a:cs typeface="Arial"/>
            </a:endParaRPr>
          </a:p>
          <a:p>
            <a:pPr marL="12700" marR="5080" algn="just">
              <a:lnSpc>
                <a:spcPts val="3020"/>
              </a:lnSpc>
            </a:pPr>
            <a:r>
              <a:rPr sz="2800" spc="-155" dirty="0">
                <a:solidFill>
                  <a:srgbClr val="404040"/>
                </a:solidFill>
                <a:cs typeface="Arial"/>
              </a:rPr>
              <a:t>Canlılık </a:t>
            </a:r>
            <a:r>
              <a:rPr sz="2800" spc="-110" dirty="0">
                <a:solidFill>
                  <a:srgbClr val="404040"/>
                </a:solidFill>
                <a:cs typeface="Arial"/>
              </a:rPr>
              <a:t>oranı </a:t>
            </a:r>
            <a:r>
              <a:rPr sz="2800" spc="-140" dirty="0">
                <a:solidFill>
                  <a:srgbClr val="404040"/>
                </a:solidFill>
                <a:cs typeface="Arial"/>
              </a:rPr>
              <a:t>düşük </a:t>
            </a:r>
            <a:r>
              <a:rPr sz="2800" spc="-190" dirty="0">
                <a:solidFill>
                  <a:srgbClr val="404040"/>
                </a:solidFill>
                <a:cs typeface="Arial"/>
              </a:rPr>
              <a:t>veya </a:t>
            </a:r>
            <a:r>
              <a:rPr sz="2800" spc="-25" dirty="0">
                <a:solidFill>
                  <a:srgbClr val="404040"/>
                </a:solidFill>
                <a:cs typeface="Arial"/>
              </a:rPr>
              <a:t>belirli </a:t>
            </a:r>
            <a:r>
              <a:rPr sz="2800" spc="-20" dirty="0">
                <a:solidFill>
                  <a:srgbClr val="404040"/>
                </a:solidFill>
                <a:cs typeface="Arial"/>
              </a:rPr>
              <a:t>bir </a:t>
            </a:r>
            <a:r>
              <a:rPr sz="2800" spc="-80" dirty="0">
                <a:solidFill>
                  <a:srgbClr val="404040"/>
                </a:solidFill>
                <a:cs typeface="Arial"/>
              </a:rPr>
              <a:t>ortamda </a:t>
            </a:r>
            <a:r>
              <a:rPr sz="2800" spc="-165" dirty="0">
                <a:solidFill>
                  <a:srgbClr val="404040"/>
                </a:solidFill>
                <a:cs typeface="Arial"/>
              </a:rPr>
              <a:t>hasar </a:t>
            </a:r>
            <a:r>
              <a:rPr sz="2800" spc="-135" dirty="0">
                <a:solidFill>
                  <a:srgbClr val="404040"/>
                </a:solidFill>
                <a:cs typeface="Arial"/>
              </a:rPr>
              <a:t>görmüş  </a:t>
            </a:r>
            <a:r>
              <a:rPr sz="2800" spc="-105" dirty="0">
                <a:solidFill>
                  <a:srgbClr val="404040"/>
                </a:solidFill>
                <a:cs typeface="Arial"/>
              </a:rPr>
              <a:t>mikroorganizmaların </a:t>
            </a:r>
            <a:r>
              <a:rPr sz="2800" spc="-120" dirty="0">
                <a:solidFill>
                  <a:srgbClr val="404040"/>
                </a:solidFill>
                <a:cs typeface="Arial"/>
              </a:rPr>
              <a:t>canlandırıldığı, </a:t>
            </a:r>
            <a:r>
              <a:rPr sz="2800" spc="-130" dirty="0">
                <a:solidFill>
                  <a:srgbClr val="404040"/>
                </a:solidFill>
                <a:cs typeface="Arial"/>
              </a:rPr>
              <a:t>adaptasyonunun  </a:t>
            </a:r>
            <a:r>
              <a:rPr sz="2800" spc="-175" dirty="0">
                <a:solidFill>
                  <a:srgbClr val="404040"/>
                </a:solidFill>
                <a:cs typeface="Arial"/>
              </a:rPr>
              <a:t>sağlandığı </a:t>
            </a:r>
            <a:r>
              <a:rPr sz="2800" spc="-190" dirty="0">
                <a:solidFill>
                  <a:srgbClr val="404040"/>
                </a:solidFill>
                <a:cs typeface="Arial"/>
              </a:rPr>
              <a:t>veya </a:t>
            </a:r>
            <a:r>
              <a:rPr sz="2800" spc="-120" dirty="0">
                <a:solidFill>
                  <a:srgbClr val="404040"/>
                </a:solidFill>
                <a:cs typeface="Arial"/>
              </a:rPr>
              <a:t>kolaylaştırıldığı </a:t>
            </a:r>
            <a:r>
              <a:rPr sz="2800" spc="-190" dirty="0">
                <a:solidFill>
                  <a:srgbClr val="404040"/>
                </a:solidFill>
                <a:cs typeface="Arial"/>
              </a:rPr>
              <a:t>sıvı</a:t>
            </a:r>
            <a:r>
              <a:rPr sz="2800" spc="-35" dirty="0">
                <a:solidFill>
                  <a:srgbClr val="404040"/>
                </a:solidFill>
                <a:cs typeface="Arial"/>
              </a:rPr>
              <a:t> </a:t>
            </a:r>
            <a:r>
              <a:rPr sz="2800" spc="-95" dirty="0">
                <a:solidFill>
                  <a:srgbClr val="404040"/>
                </a:solidFill>
                <a:cs typeface="Arial"/>
              </a:rPr>
              <a:t>besiyerleridir.</a:t>
            </a:r>
            <a:endParaRPr sz="28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2902" y="89663"/>
            <a:ext cx="9664117" cy="696595"/>
          </a:xfrm>
          <a:prstGeom prst="rect">
            <a:avLst/>
          </a:prstGeom>
          <a:solidFill>
            <a:schemeClr val="accent1">
              <a:lumMod val="40000"/>
              <a:lumOff val="60000"/>
            </a:schemeClr>
          </a:solidFill>
        </p:spPr>
        <p:txBody>
          <a:bodyPr vert="horz" wrap="square" lIns="0" tIns="12700" rIns="0" bIns="0" rtlCol="0" anchor="b">
            <a:spAutoFit/>
          </a:bodyPr>
          <a:lstStyle/>
          <a:p>
            <a:pPr marL="12700">
              <a:lnSpc>
                <a:spcPct val="100000"/>
              </a:lnSpc>
              <a:spcBef>
                <a:spcPts val="100"/>
              </a:spcBef>
            </a:pPr>
            <a:r>
              <a:rPr sz="4400" b="1" spc="-40" dirty="0">
                <a:solidFill>
                  <a:srgbClr val="000000"/>
                </a:solidFill>
                <a:cs typeface="Arial"/>
              </a:rPr>
              <a:t>Özel</a:t>
            </a:r>
            <a:r>
              <a:rPr sz="4400" b="1" spc="-175" dirty="0">
                <a:solidFill>
                  <a:srgbClr val="000000"/>
                </a:solidFill>
                <a:cs typeface="Arial"/>
              </a:rPr>
              <a:t> </a:t>
            </a:r>
            <a:r>
              <a:rPr sz="4400" b="1" spc="-45" dirty="0" err="1">
                <a:solidFill>
                  <a:srgbClr val="000000"/>
                </a:solidFill>
                <a:cs typeface="Arial"/>
              </a:rPr>
              <a:t>besiyerleri</a:t>
            </a:r>
            <a:endParaRPr sz="4400" dirty="0">
              <a:cs typeface="Arial"/>
            </a:endParaRPr>
          </a:p>
        </p:txBody>
      </p:sp>
      <p:sp>
        <p:nvSpPr>
          <p:cNvPr id="6" name="object 6"/>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28</a:t>
            </a:fld>
            <a:endParaRPr spc="-5" dirty="0"/>
          </a:p>
        </p:txBody>
      </p:sp>
      <p:sp>
        <p:nvSpPr>
          <p:cNvPr id="3" name="object 3"/>
          <p:cNvSpPr txBox="1"/>
          <p:nvPr/>
        </p:nvSpPr>
        <p:spPr>
          <a:xfrm>
            <a:off x="1863089" y="941469"/>
            <a:ext cx="8462645" cy="566822"/>
          </a:xfrm>
          <a:prstGeom prst="rect">
            <a:avLst/>
          </a:prstGeom>
        </p:spPr>
        <p:txBody>
          <a:bodyPr vert="horz" wrap="square" lIns="0" tIns="12700" rIns="0" bIns="0" rtlCol="0">
            <a:spAutoFit/>
          </a:bodyPr>
          <a:lstStyle/>
          <a:p>
            <a:pPr marL="12700">
              <a:spcBef>
                <a:spcPts val="100"/>
              </a:spcBef>
            </a:pPr>
            <a:r>
              <a:rPr sz="3600" spc="-25" dirty="0">
                <a:solidFill>
                  <a:schemeClr val="accent1">
                    <a:lumMod val="75000"/>
                  </a:schemeClr>
                </a:solidFill>
                <a:cs typeface="Arial"/>
              </a:rPr>
              <a:t>2. </a:t>
            </a:r>
            <a:r>
              <a:rPr sz="3400" spc="-45" dirty="0">
                <a:solidFill>
                  <a:schemeClr val="accent1">
                    <a:lumMod val="75000"/>
                  </a:schemeClr>
                </a:solidFill>
                <a:cs typeface="Arial"/>
              </a:rPr>
              <a:t>Selektif (seçici)</a:t>
            </a:r>
            <a:r>
              <a:rPr sz="3400" spc="-295" dirty="0">
                <a:solidFill>
                  <a:schemeClr val="accent1">
                    <a:lumMod val="75000"/>
                  </a:schemeClr>
                </a:solidFill>
                <a:cs typeface="Arial"/>
              </a:rPr>
              <a:t> </a:t>
            </a:r>
            <a:r>
              <a:rPr sz="3400" spc="-50" dirty="0" err="1">
                <a:solidFill>
                  <a:schemeClr val="accent1">
                    <a:lumMod val="75000"/>
                  </a:schemeClr>
                </a:solidFill>
                <a:cs typeface="Arial"/>
              </a:rPr>
              <a:t>besiyerleri</a:t>
            </a:r>
            <a:endParaRPr lang="tr-TR" sz="4300" dirty="0">
              <a:latin typeface="Arial"/>
              <a:cs typeface="Arial"/>
            </a:endParaRPr>
          </a:p>
        </p:txBody>
      </p:sp>
      <p:sp>
        <p:nvSpPr>
          <p:cNvPr id="5" name="object 5"/>
          <p:cNvSpPr txBox="1"/>
          <p:nvPr/>
        </p:nvSpPr>
        <p:spPr>
          <a:xfrm>
            <a:off x="1413892" y="1772816"/>
            <a:ext cx="8911842" cy="3461845"/>
          </a:xfrm>
          <a:prstGeom prst="rect">
            <a:avLst/>
          </a:prstGeom>
        </p:spPr>
        <p:txBody>
          <a:bodyPr vert="horz" wrap="square" lIns="0" tIns="154305" rIns="0" bIns="0" rtlCol="0">
            <a:spAutoFit/>
          </a:bodyPr>
          <a:lstStyle/>
          <a:p>
            <a:pPr marL="12700">
              <a:spcBef>
                <a:spcPts val="1215"/>
              </a:spcBef>
            </a:pPr>
            <a:r>
              <a:rPr lang="tr-TR" sz="2400" spc="-215" dirty="0">
                <a:latin typeface="+mj-lt"/>
                <a:cs typeface="Arial"/>
              </a:rPr>
              <a:t>Bazı </a:t>
            </a:r>
            <a:r>
              <a:rPr lang="tr-TR" sz="2400" spc="-90" dirty="0">
                <a:cs typeface="Arial"/>
              </a:rPr>
              <a:t>mikroorganizmaların </a:t>
            </a:r>
            <a:r>
              <a:rPr lang="tr-TR" sz="2400" spc="-85" dirty="0">
                <a:cs typeface="Arial"/>
              </a:rPr>
              <a:t>üremesini </a:t>
            </a:r>
            <a:r>
              <a:rPr lang="tr-TR" sz="2400" spc="-90" dirty="0">
                <a:cs typeface="Arial"/>
              </a:rPr>
              <a:t>engelleyici </a:t>
            </a:r>
            <a:r>
              <a:rPr lang="tr-TR" sz="2400" spc="-70" dirty="0">
                <a:cs typeface="Arial"/>
              </a:rPr>
              <a:t>bileşikler </a:t>
            </a:r>
            <a:r>
              <a:rPr lang="tr-TR" sz="2400" spc="-25" dirty="0">
                <a:cs typeface="Arial"/>
              </a:rPr>
              <a:t>(inhibitör  </a:t>
            </a:r>
            <a:r>
              <a:rPr lang="tr-TR" sz="2400" spc="-80" dirty="0">
                <a:cs typeface="Arial"/>
              </a:rPr>
              <a:t>ajanlar) </a:t>
            </a:r>
            <a:r>
              <a:rPr lang="tr-TR" sz="2400" spc="-65" dirty="0">
                <a:cs typeface="Arial"/>
              </a:rPr>
              <a:t>içerirler. </a:t>
            </a:r>
            <a:r>
              <a:rPr lang="tr-TR" sz="2400" spc="-100" dirty="0">
                <a:cs typeface="Arial"/>
              </a:rPr>
              <a:t>Bunlar </a:t>
            </a:r>
            <a:r>
              <a:rPr lang="tr-TR" sz="2400" spc="-80" dirty="0">
                <a:cs typeface="Arial"/>
              </a:rPr>
              <a:t>hedef </a:t>
            </a:r>
            <a:r>
              <a:rPr lang="tr-TR" sz="2400" spc="-90" dirty="0">
                <a:cs typeface="Arial"/>
              </a:rPr>
              <a:t>mikroorganizmaların metabolizma </a:t>
            </a:r>
            <a:r>
              <a:rPr lang="tr-TR" sz="2400" spc="-160" dirty="0">
                <a:cs typeface="Arial"/>
              </a:rPr>
              <a:t>ve  </a:t>
            </a:r>
            <a:r>
              <a:rPr lang="tr-TR" sz="2400" spc="-110" dirty="0">
                <a:cs typeface="Arial"/>
              </a:rPr>
              <a:t>enzim </a:t>
            </a:r>
            <a:r>
              <a:rPr lang="tr-TR" sz="2400" spc="-65" dirty="0">
                <a:cs typeface="Arial"/>
              </a:rPr>
              <a:t>sistemlerini </a:t>
            </a:r>
            <a:r>
              <a:rPr lang="tr-TR" sz="2400" spc="-120" dirty="0">
                <a:cs typeface="Arial"/>
              </a:rPr>
              <a:t>olumsuz </a:t>
            </a:r>
            <a:r>
              <a:rPr lang="tr-TR" sz="2400" spc="-105" dirty="0">
                <a:cs typeface="Arial"/>
              </a:rPr>
              <a:t>yönde </a:t>
            </a:r>
            <a:r>
              <a:rPr lang="tr-TR" sz="2400" spc="-30" dirty="0">
                <a:cs typeface="Arial"/>
              </a:rPr>
              <a:t>etkiler </a:t>
            </a:r>
            <a:r>
              <a:rPr lang="tr-TR" sz="2400" spc="-145" dirty="0">
                <a:cs typeface="Arial"/>
              </a:rPr>
              <a:t>ve </a:t>
            </a:r>
            <a:r>
              <a:rPr lang="tr-TR" sz="2400" spc="-80" dirty="0">
                <a:cs typeface="Arial"/>
              </a:rPr>
              <a:t>bu </a:t>
            </a:r>
            <a:r>
              <a:rPr lang="tr-TR" sz="2400" spc="-105" dirty="0">
                <a:cs typeface="Arial"/>
              </a:rPr>
              <a:t>şekilde</a:t>
            </a:r>
            <a:r>
              <a:rPr lang="tr-TR" sz="2400" spc="285" dirty="0">
                <a:cs typeface="Arial"/>
              </a:rPr>
              <a:t> bir </a:t>
            </a:r>
            <a:r>
              <a:rPr lang="tr-TR" sz="2400" spc="-85" dirty="0">
                <a:cs typeface="Arial"/>
              </a:rPr>
              <a:t>besiyeri; </a:t>
            </a:r>
            <a:r>
              <a:rPr lang="tr-TR" sz="2400" spc="-80" dirty="0">
                <a:cs typeface="Arial"/>
              </a:rPr>
              <a:t>incel</a:t>
            </a:r>
            <a:r>
              <a:rPr lang="tr-TR" sz="2400" spc="-105" dirty="0">
                <a:cs typeface="Arial"/>
              </a:rPr>
              <a:t>e</a:t>
            </a:r>
            <a:r>
              <a:rPr lang="tr-TR" sz="2400" spc="-100" dirty="0">
                <a:cs typeface="Arial"/>
              </a:rPr>
              <a:t>ne</a:t>
            </a:r>
            <a:r>
              <a:rPr lang="tr-TR" sz="2400" spc="-95" dirty="0">
                <a:cs typeface="Arial"/>
              </a:rPr>
              <a:t>n</a:t>
            </a:r>
            <a:r>
              <a:rPr lang="tr-TR" sz="2400" dirty="0">
                <a:cs typeface="Arial"/>
              </a:rPr>
              <a:t>	</a:t>
            </a:r>
            <a:r>
              <a:rPr lang="tr-TR" sz="2400" spc="-75" dirty="0">
                <a:cs typeface="Arial"/>
              </a:rPr>
              <a:t>örne</a:t>
            </a:r>
            <a:r>
              <a:rPr lang="tr-TR" sz="2400" spc="-90" dirty="0">
                <a:cs typeface="Arial"/>
              </a:rPr>
              <a:t>k</a:t>
            </a:r>
            <a:r>
              <a:rPr lang="tr-TR" sz="2400" spc="110" dirty="0">
                <a:cs typeface="Arial"/>
              </a:rPr>
              <a:t>t</a:t>
            </a:r>
            <a:r>
              <a:rPr lang="tr-TR" sz="2400" spc="-80" dirty="0">
                <a:cs typeface="Arial"/>
              </a:rPr>
              <a:t>eki</a:t>
            </a:r>
            <a:r>
              <a:rPr lang="tr-TR" sz="2400" dirty="0">
                <a:cs typeface="Arial"/>
              </a:rPr>
              <a:t>	</a:t>
            </a:r>
            <a:r>
              <a:rPr lang="tr-TR" sz="2400" spc="-150" dirty="0">
                <a:cs typeface="Arial"/>
              </a:rPr>
              <a:t>y</a:t>
            </a:r>
            <a:r>
              <a:rPr lang="tr-TR" sz="2400" spc="-120" dirty="0">
                <a:cs typeface="Arial"/>
              </a:rPr>
              <a:t>alnı</a:t>
            </a:r>
            <a:r>
              <a:rPr lang="tr-TR" sz="2400" spc="-200" dirty="0">
                <a:cs typeface="Arial"/>
              </a:rPr>
              <a:t>z</a:t>
            </a:r>
            <a:r>
              <a:rPr lang="tr-TR" sz="2400" spc="-204" dirty="0">
                <a:cs typeface="Arial"/>
              </a:rPr>
              <a:t>c</a:t>
            </a:r>
            <a:r>
              <a:rPr lang="tr-TR" sz="2400" spc="-185" dirty="0">
                <a:cs typeface="Arial"/>
              </a:rPr>
              <a:t>a </a:t>
            </a:r>
            <a:r>
              <a:rPr lang="tr-TR" sz="2400" spc="-40" dirty="0">
                <a:cs typeface="Arial"/>
              </a:rPr>
              <a:t>bell</a:t>
            </a:r>
            <a:r>
              <a:rPr lang="tr-TR" sz="2400" spc="-20" dirty="0">
                <a:cs typeface="Arial"/>
              </a:rPr>
              <a:t>i</a:t>
            </a:r>
            <a:r>
              <a:rPr lang="tr-TR" sz="2400" dirty="0">
                <a:cs typeface="Arial"/>
              </a:rPr>
              <a:t>	</a:t>
            </a:r>
            <a:r>
              <a:rPr lang="tr-TR" sz="2400" spc="-15" dirty="0">
                <a:cs typeface="Arial"/>
              </a:rPr>
              <a:t>bi</a:t>
            </a:r>
            <a:r>
              <a:rPr lang="tr-TR" sz="2400" spc="-5" dirty="0">
                <a:cs typeface="Arial"/>
              </a:rPr>
              <a:t>r </a:t>
            </a:r>
            <a:r>
              <a:rPr lang="tr-TR" sz="2400" spc="-60" dirty="0">
                <a:cs typeface="Arial"/>
              </a:rPr>
              <a:t>mi</a:t>
            </a:r>
            <a:r>
              <a:rPr lang="tr-TR" sz="2400" spc="-70" dirty="0">
                <a:cs typeface="Arial"/>
              </a:rPr>
              <a:t>k</a:t>
            </a:r>
            <a:r>
              <a:rPr lang="tr-TR" sz="2400" dirty="0">
                <a:cs typeface="Arial"/>
              </a:rPr>
              <a:t>r</a:t>
            </a:r>
            <a:r>
              <a:rPr lang="tr-TR" sz="2400" spc="-75" dirty="0">
                <a:cs typeface="Arial"/>
              </a:rPr>
              <a:t>o</a:t>
            </a:r>
            <a:r>
              <a:rPr lang="tr-TR" sz="2400" spc="-85" dirty="0">
                <a:cs typeface="Arial"/>
              </a:rPr>
              <a:t>o</a:t>
            </a:r>
            <a:r>
              <a:rPr lang="tr-TR" sz="2400" dirty="0">
                <a:cs typeface="Arial"/>
              </a:rPr>
              <a:t>r</a:t>
            </a:r>
            <a:r>
              <a:rPr lang="tr-TR" sz="2400" spc="-254" dirty="0">
                <a:cs typeface="Arial"/>
              </a:rPr>
              <a:t>g</a:t>
            </a:r>
            <a:r>
              <a:rPr lang="tr-TR" sz="2400" spc="-130" dirty="0">
                <a:cs typeface="Arial"/>
              </a:rPr>
              <a:t>anizma</a:t>
            </a:r>
            <a:r>
              <a:rPr lang="tr-TR" sz="2400" dirty="0">
                <a:cs typeface="Arial"/>
              </a:rPr>
              <a:t>	</a:t>
            </a:r>
            <a:r>
              <a:rPr lang="tr-TR" sz="2400" spc="-145" dirty="0">
                <a:cs typeface="Arial"/>
              </a:rPr>
              <a:t>v</a:t>
            </a:r>
            <a:r>
              <a:rPr lang="tr-TR" sz="2400" spc="-150" dirty="0">
                <a:cs typeface="Arial"/>
              </a:rPr>
              <a:t>e</a:t>
            </a:r>
            <a:r>
              <a:rPr lang="tr-TR" sz="2400" spc="-160" dirty="0">
                <a:cs typeface="Arial"/>
              </a:rPr>
              <a:t>y</a:t>
            </a:r>
            <a:r>
              <a:rPr lang="tr-TR" sz="2400" spc="-185" dirty="0">
                <a:cs typeface="Arial"/>
              </a:rPr>
              <a:t>a </a:t>
            </a:r>
            <a:r>
              <a:rPr sz="2400" spc="-100" dirty="0" err="1">
                <a:cs typeface="Arial"/>
              </a:rPr>
              <a:t>mikroorganizma</a:t>
            </a:r>
            <a:r>
              <a:rPr sz="2400" spc="-100" dirty="0">
                <a:cs typeface="Arial"/>
              </a:rPr>
              <a:t> </a:t>
            </a:r>
            <a:r>
              <a:rPr sz="2400" spc="-80" dirty="0">
                <a:cs typeface="Arial"/>
              </a:rPr>
              <a:t>grubunun </a:t>
            </a:r>
            <a:r>
              <a:rPr sz="2400" spc="-5" dirty="0">
                <a:cs typeface="Arial"/>
              </a:rPr>
              <a:t>tipik </a:t>
            </a:r>
            <a:r>
              <a:rPr sz="2400" spc="-95" dirty="0">
                <a:cs typeface="Arial"/>
              </a:rPr>
              <a:t>olarak </a:t>
            </a:r>
            <a:r>
              <a:rPr sz="2400" spc="-90" dirty="0">
                <a:cs typeface="Arial"/>
              </a:rPr>
              <a:t>gelişimine </a:t>
            </a:r>
            <a:r>
              <a:rPr sz="2400" spc="-105" dirty="0">
                <a:cs typeface="Arial"/>
              </a:rPr>
              <a:t>olanak</a:t>
            </a:r>
            <a:r>
              <a:rPr sz="2400" spc="-420" dirty="0">
                <a:cs typeface="Arial"/>
              </a:rPr>
              <a:t> </a:t>
            </a:r>
            <a:r>
              <a:rPr sz="2400" spc="-160" dirty="0">
                <a:cs typeface="Arial"/>
              </a:rPr>
              <a:t>sağlar.</a:t>
            </a:r>
            <a:endParaRPr sz="2400" dirty="0">
              <a:cs typeface="Arial"/>
            </a:endParaRPr>
          </a:p>
          <a:p>
            <a:pPr marL="12700">
              <a:spcBef>
                <a:spcPts val="1115"/>
              </a:spcBef>
            </a:pPr>
            <a:r>
              <a:rPr sz="2400" i="1" spc="-155" dirty="0">
                <a:solidFill>
                  <a:srgbClr val="404040"/>
                </a:solidFill>
                <a:cs typeface="Trebuchet MS"/>
              </a:rPr>
              <a:t>Katı </a:t>
            </a:r>
            <a:r>
              <a:rPr sz="2400" spc="-160" dirty="0">
                <a:solidFill>
                  <a:srgbClr val="404040"/>
                </a:solidFill>
                <a:cs typeface="Arial"/>
              </a:rPr>
              <a:t>veya </a:t>
            </a:r>
            <a:r>
              <a:rPr sz="2400" i="1" spc="-135" dirty="0">
                <a:solidFill>
                  <a:srgbClr val="404040"/>
                </a:solidFill>
                <a:cs typeface="Trebuchet MS"/>
              </a:rPr>
              <a:t>sıvı</a:t>
            </a:r>
            <a:r>
              <a:rPr sz="2400" i="1" spc="-200" dirty="0">
                <a:solidFill>
                  <a:srgbClr val="404040"/>
                </a:solidFill>
                <a:cs typeface="Trebuchet MS"/>
              </a:rPr>
              <a:t> </a:t>
            </a:r>
            <a:r>
              <a:rPr sz="2400" spc="-70" dirty="0">
                <a:solidFill>
                  <a:srgbClr val="404040"/>
                </a:solidFill>
                <a:cs typeface="Arial"/>
              </a:rPr>
              <a:t>olabilmektedir.</a:t>
            </a:r>
            <a:endParaRPr sz="2400" dirty="0">
              <a:cs typeface="Arial"/>
            </a:endParaRPr>
          </a:p>
          <a:p>
            <a:pPr marL="303530" marR="5080" indent="-182880" algn="just">
              <a:lnSpc>
                <a:spcPts val="2050"/>
              </a:lnSpc>
              <a:spcBef>
                <a:spcPts val="459"/>
              </a:spcBef>
              <a:buFont typeface="Arial"/>
              <a:buChar char="◦"/>
              <a:tabLst>
                <a:tab pos="304165" algn="l"/>
              </a:tabLst>
            </a:pPr>
            <a:r>
              <a:rPr sz="1900" i="1" spc="-105" dirty="0">
                <a:solidFill>
                  <a:srgbClr val="E38312"/>
                </a:solidFill>
                <a:cs typeface="Trebuchet MS"/>
              </a:rPr>
              <a:t>Besiyeri </a:t>
            </a:r>
            <a:r>
              <a:rPr sz="1900" i="1" spc="-125" dirty="0">
                <a:solidFill>
                  <a:srgbClr val="E38312"/>
                </a:solidFill>
                <a:cs typeface="Trebuchet MS"/>
              </a:rPr>
              <a:t>katı </a:t>
            </a:r>
            <a:r>
              <a:rPr sz="1900" spc="-105" dirty="0">
                <a:solidFill>
                  <a:srgbClr val="404040"/>
                </a:solidFill>
                <a:cs typeface="Arial"/>
              </a:rPr>
              <a:t>ise </a:t>
            </a:r>
            <a:r>
              <a:rPr sz="1900" spc="-75" dirty="0">
                <a:solidFill>
                  <a:srgbClr val="404040"/>
                </a:solidFill>
                <a:cs typeface="Arial"/>
              </a:rPr>
              <a:t>besiyerine </a:t>
            </a:r>
            <a:r>
              <a:rPr sz="1900" spc="-130" dirty="0">
                <a:solidFill>
                  <a:srgbClr val="404040"/>
                </a:solidFill>
                <a:cs typeface="Arial"/>
              </a:rPr>
              <a:t>özgü </a:t>
            </a:r>
            <a:r>
              <a:rPr sz="1900" spc="-80" dirty="0">
                <a:solidFill>
                  <a:srgbClr val="404040"/>
                </a:solidFill>
                <a:cs typeface="Arial"/>
              </a:rPr>
              <a:t>mikroorganizma </a:t>
            </a:r>
            <a:r>
              <a:rPr sz="1900" spc="-130" dirty="0">
                <a:solidFill>
                  <a:srgbClr val="404040"/>
                </a:solidFill>
                <a:cs typeface="Arial"/>
              </a:rPr>
              <a:t>veya </a:t>
            </a:r>
            <a:r>
              <a:rPr sz="1900" spc="-80" dirty="0">
                <a:solidFill>
                  <a:srgbClr val="404040"/>
                </a:solidFill>
                <a:cs typeface="Arial"/>
              </a:rPr>
              <a:t>mikroorganizma </a:t>
            </a:r>
            <a:r>
              <a:rPr sz="1900" spc="-65" dirty="0">
                <a:solidFill>
                  <a:srgbClr val="404040"/>
                </a:solidFill>
                <a:cs typeface="Arial"/>
              </a:rPr>
              <a:t>grubu </a:t>
            </a:r>
            <a:r>
              <a:rPr sz="1900" spc="-5" dirty="0">
                <a:solidFill>
                  <a:srgbClr val="404040"/>
                </a:solidFill>
                <a:cs typeface="Arial"/>
              </a:rPr>
              <a:t>tipik  </a:t>
            </a:r>
            <a:r>
              <a:rPr sz="1900" spc="-50" dirty="0">
                <a:solidFill>
                  <a:srgbClr val="404040"/>
                </a:solidFill>
                <a:cs typeface="Arial"/>
              </a:rPr>
              <a:t>koloniler </a:t>
            </a:r>
            <a:r>
              <a:rPr sz="1900" spc="-35" dirty="0">
                <a:solidFill>
                  <a:srgbClr val="404040"/>
                </a:solidFill>
                <a:cs typeface="Arial"/>
              </a:rPr>
              <a:t>oluşturur </a:t>
            </a:r>
            <a:r>
              <a:rPr sz="1900" spc="-75" dirty="0">
                <a:solidFill>
                  <a:srgbClr val="404040"/>
                </a:solidFill>
                <a:cs typeface="Arial"/>
              </a:rPr>
              <a:t>ve/veya besiyerinde </a:t>
            </a:r>
            <a:r>
              <a:rPr sz="1900" spc="-65" dirty="0">
                <a:solidFill>
                  <a:srgbClr val="404040"/>
                </a:solidFill>
                <a:cs typeface="Arial"/>
              </a:rPr>
              <a:t>renk </a:t>
            </a:r>
            <a:r>
              <a:rPr sz="1900" spc="-75" dirty="0">
                <a:solidFill>
                  <a:srgbClr val="404040"/>
                </a:solidFill>
                <a:cs typeface="Arial"/>
              </a:rPr>
              <a:t>değişimi </a:t>
            </a:r>
            <a:r>
              <a:rPr sz="1900" spc="-50" dirty="0">
                <a:solidFill>
                  <a:srgbClr val="404040"/>
                </a:solidFill>
                <a:cs typeface="Arial"/>
              </a:rPr>
              <a:t>gibi </a:t>
            </a:r>
            <a:r>
              <a:rPr sz="1900" spc="-75" dirty="0">
                <a:solidFill>
                  <a:srgbClr val="404040"/>
                </a:solidFill>
                <a:cs typeface="Arial"/>
              </a:rPr>
              <a:t>değişimlere </a:t>
            </a:r>
            <a:r>
              <a:rPr sz="1900" spc="-85" dirty="0">
                <a:solidFill>
                  <a:srgbClr val="404040"/>
                </a:solidFill>
                <a:cs typeface="Arial"/>
              </a:rPr>
              <a:t>neden  </a:t>
            </a:r>
            <a:r>
              <a:rPr sz="1900" spc="-60" dirty="0">
                <a:solidFill>
                  <a:srgbClr val="404040"/>
                </a:solidFill>
                <a:cs typeface="Arial"/>
              </a:rPr>
              <a:t>olurlar.</a:t>
            </a:r>
            <a:endParaRPr sz="1900" dirty="0">
              <a:cs typeface="Arial"/>
            </a:endParaRPr>
          </a:p>
          <a:p>
            <a:pPr marL="303530" marR="5080" indent="-182880" algn="just">
              <a:lnSpc>
                <a:spcPts val="2050"/>
              </a:lnSpc>
              <a:spcBef>
                <a:spcPts val="610"/>
              </a:spcBef>
              <a:buFont typeface="Arial"/>
              <a:buChar char="◦"/>
              <a:tabLst>
                <a:tab pos="304165" algn="l"/>
              </a:tabLst>
            </a:pPr>
            <a:r>
              <a:rPr sz="1900" i="1" spc="-114" dirty="0">
                <a:solidFill>
                  <a:srgbClr val="E38312"/>
                </a:solidFill>
                <a:cs typeface="Trebuchet MS"/>
              </a:rPr>
              <a:t>Sıvı </a:t>
            </a:r>
            <a:r>
              <a:rPr sz="1900" i="1" spc="-105" dirty="0">
                <a:solidFill>
                  <a:srgbClr val="E38312"/>
                </a:solidFill>
                <a:cs typeface="Trebuchet MS"/>
              </a:rPr>
              <a:t>besiyerinde </a:t>
            </a:r>
            <a:r>
              <a:rPr sz="1900" spc="-105" dirty="0">
                <a:solidFill>
                  <a:srgbClr val="404040"/>
                </a:solidFill>
                <a:cs typeface="Arial"/>
              </a:rPr>
              <a:t>ise </a:t>
            </a:r>
            <a:r>
              <a:rPr sz="1900" spc="-70" dirty="0">
                <a:solidFill>
                  <a:srgbClr val="404040"/>
                </a:solidFill>
                <a:cs typeface="Arial"/>
              </a:rPr>
              <a:t>renk </a:t>
            </a:r>
            <a:r>
              <a:rPr sz="1900" spc="-75" dirty="0">
                <a:solidFill>
                  <a:srgbClr val="404040"/>
                </a:solidFill>
                <a:cs typeface="Arial"/>
              </a:rPr>
              <a:t>değişimi </a:t>
            </a:r>
            <a:r>
              <a:rPr sz="1900" spc="-130" dirty="0">
                <a:solidFill>
                  <a:srgbClr val="404040"/>
                </a:solidFill>
                <a:cs typeface="Arial"/>
              </a:rPr>
              <a:t>veya </a:t>
            </a:r>
            <a:r>
              <a:rPr sz="1900" spc="-185" dirty="0">
                <a:solidFill>
                  <a:srgbClr val="404040"/>
                </a:solidFill>
                <a:cs typeface="Arial"/>
              </a:rPr>
              <a:t>gaz </a:t>
            </a:r>
            <a:r>
              <a:rPr sz="1900" spc="-75" dirty="0">
                <a:solidFill>
                  <a:srgbClr val="404040"/>
                </a:solidFill>
                <a:cs typeface="Arial"/>
              </a:rPr>
              <a:t>oluşumu </a:t>
            </a:r>
            <a:r>
              <a:rPr sz="1900" spc="-50" dirty="0">
                <a:solidFill>
                  <a:srgbClr val="404040"/>
                </a:solidFill>
                <a:cs typeface="Arial"/>
              </a:rPr>
              <a:t>gibi </a:t>
            </a:r>
            <a:r>
              <a:rPr sz="1900" spc="-70" dirty="0">
                <a:solidFill>
                  <a:srgbClr val="404040"/>
                </a:solidFill>
                <a:cs typeface="Arial"/>
              </a:rPr>
              <a:t>değişimler </a:t>
            </a:r>
            <a:r>
              <a:rPr sz="1900" spc="-110" dirty="0">
                <a:solidFill>
                  <a:srgbClr val="404040"/>
                </a:solidFill>
                <a:cs typeface="Arial"/>
              </a:rPr>
              <a:t>meydana  </a:t>
            </a:r>
            <a:r>
              <a:rPr sz="1900" spc="-45" dirty="0">
                <a:solidFill>
                  <a:srgbClr val="404040"/>
                </a:solidFill>
                <a:cs typeface="Arial"/>
              </a:rPr>
              <a:t>getirirler.</a:t>
            </a:r>
            <a:endParaRPr sz="19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5860" y="635765"/>
            <a:ext cx="4843145" cy="452120"/>
          </a:xfrm>
          <a:prstGeom prst="rect">
            <a:avLst/>
          </a:prstGeom>
        </p:spPr>
        <p:txBody>
          <a:bodyPr vert="horz" wrap="square" lIns="0" tIns="12065" rIns="0" bIns="0" rtlCol="0" anchor="b">
            <a:spAutoFit/>
          </a:bodyPr>
          <a:lstStyle/>
          <a:p>
            <a:pPr marL="12700">
              <a:lnSpc>
                <a:spcPct val="100000"/>
              </a:lnSpc>
              <a:spcBef>
                <a:spcPts val="95"/>
              </a:spcBef>
            </a:pPr>
            <a:r>
              <a:rPr lang="tr-TR" sz="2800" b="1" spc="-40" dirty="0">
                <a:solidFill>
                  <a:srgbClr val="08B7BE"/>
                </a:solidFill>
                <a:cs typeface="Arial"/>
              </a:rPr>
              <a:t>Seçici </a:t>
            </a:r>
            <a:r>
              <a:rPr lang="tr-TR" sz="2800" b="1" spc="-50" dirty="0">
                <a:solidFill>
                  <a:srgbClr val="08B7BE"/>
                </a:solidFill>
                <a:cs typeface="Arial"/>
              </a:rPr>
              <a:t>besiyerlerinin</a:t>
            </a:r>
            <a:r>
              <a:rPr lang="tr-TR" sz="2800" b="1" spc="-160" dirty="0">
                <a:solidFill>
                  <a:srgbClr val="08B7BE"/>
                </a:solidFill>
                <a:cs typeface="Arial"/>
              </a:rPr>
              <a:t> </a:t>
            </a:r>
            <a:r>
              <a:rPr lang="tr-TR" sz="2800" b="1" spc="-45" dirty="0">
                <a:solidFill>
                  <a:srgbClr val="08B7BE"/>
                </a:solidFill>
                <a:cs typeface="Arial"/>
              </a:rPr>
              <a:t>içerikleri</a:t>
            </a:r>
            <a:endParaRPr lang="tr-TR" sz="2800" dirty="0">
              <a:cs typeface="Arial"/>
            </a:endParaRPr>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29</a:t>
            </a:fld>
            <a:endParaRPr spc="-5" dirty="0"/>
          </a:p>
        </p:txBody>
      </p:sp>
      <p:sp>
        <p:nvSpPr>
          <p:cNvPr id="3" name="object 3"/>
          <p:cNvSpPr txBox="1"/>
          <p:nvPr/>
        </p:nvSpPr>
        <p:spPr>
          <a:xfrm>
            <a:off x="837828" y="1556792"/>
            <a:ext cx="8532495" cy="4178708"/>
          </a:xfrm>
          <a:prstGeom prst="rect">
            <a:avLst/>
          </a:prstGeom>
        </p:spPr>
        <p:txBody>
          <a:bodyPr vert="horz" wrap="square" lIns="0" tIns="13335" rIns="0" bIns="0" rtlCol="0">
            <a:spAutoFit/>
          </a:bodyPr>
          <a:lstStyle/>
          <a:p>
            <a:pPr marL="622300" indent="-609600" algn="just">
              <a:spcBef>
                <a:spcPts val="105"/>
              </a:spcBef>
              <a:buClr>
                <a:srgbClr val="E38312"/>
              </a:buClr>
              <a:buFont typeface="Wingdings"/>
              <a:buChar char=""/>
              <a:tabLst>
                <a:tab pos="622300" algn="l"/>
              </a:tabLst>
            </a:pPr>
            <a:r>
              <a:rPr sz="2000" spc="-70" dirty="0">
                <a:solidFill>
                  <a:srgbClr val="404040"/>
                </a:solidFill>
                <a:cs typeface="Arial"/>
              </a:rPr>
              <a:t>Mikroorganizmaların </a:t>
            </a:r>
            <a:r>
              <a:rPr sz="2000" spc="-85" dirty="0">
                <a:solidFill>
                  <a:srgbClr val="404040"/>
                </a:solidFill>
                <a:cs typeface="Arial"/>
              </a:rPr>
              <a:t>gelişebilmesi </a:t>
            </a:r>
            <a:r>
              <a:rPr sz="2000" spc="-50" dirty="0">
                <a:solidFill>
                  <a:srgbClr val="404040"/>
                </a:solidFill>
                <a:cs typeface="Arial"/>
              </a:rPr>
              <a:t>için </a:t>
            </a:r>
            <a:r>
              <a:rPr sz="2000" b="1" spc="-90" dirty="0">
                <a:solidFill>
                  <a:srgbClr val="404040"/>
                </a:solidFill>
                <a:cs typeface="Arial"/>
              </a:rPr>
              <a:t>temel</a:t>
            </a:r>
            <a:r>
              <a:rPr sz="2000" b="1" spc="-180" dirty="0">
                <a:solidFill>
                  <a:srgbClr val="404040"/>
                </a:solidFill>
                <a:cs typeface="Arial"/>
              </a:rPr>
              <a:t> </a:t>
            </a:r>
            <a:r>
              <a:rPr sz="2000" b="1" spc="-110" dirty="0">
                <a:solidFill>
                  <a:srgbClr val="404040"/>
                </a:solidFill>
                <a:cs typeface="Arial"/>
              </a:rPr>
              <a:t>maddeler</a:t>
            </a:r>
            <a:r>
              <a:rPr sz="2000" spc="-110" dirty="0">
                <a:solidFill>
                  <a:srgbClr val="404040"/>
                </a:solidFill>
                <a:cs typeface="Arial"/>
              </a:rPr>
              <a:t>.</a:t>
            </a:r>
            <a:endParaRPr sz="2000" dirty="0">
              <a:cs typeface="Arial"/>
            </a:endParaRPr>
          </a:p>
          <a:p>
            <a:pPr>
              <a:lnSpc>
                <a:spcPct val="100000"/>
              </a:lnSpc>
              <a:buClr>
                <a:srgbClr val="E38312"/>
              </a:buClr>
              <a:buFont typeface="Wingdings"/>
              <a:buChar char=""/>
            </a:pPr>
            <a:endParaRPr sz="2300" dirty="0">
              <a:cs typeface="Arial"/>
            </a:endParaRPr>
          </a:p>
          <a:p>
            <a:pPr marL="622300" marR="5080" indent="-609600" algn="just">
              <a:lnSpc>
                <a:spcPct val="80000"/>
              </a:lnSpc>
              <a:spcBef>
                <a:spcPts val="1675"/>
              </a:spcBef>
              <a:buClr>
                <a:srgbClr val="E38312"/>
              </a:buClr>
              <a:buFont typeface="Wingdings"/>
              <a:buChar char=""/>
              <a:tabLst>
                <a:tab pos="622300" algn="l"/>
              </a:tabLst>
            </a:pPr>
            <a:r>
              <a:rPr sz="2000" spc="-90" dirty="0">
                <a:solidFill>
                  <a:srgbClr val="404040"/>
                </a:solidFill>
                <a:cs typeface="Arial"/>
              </a:rPr>
              <a:t>İstenmeyen </a:t>
            </a:r>
            <a:r>
              <a:rPr sz="2000" spc="-75" dirty="0">
                <a:solidFill>
                  <a:srgbClr val="404040"/>
                </a:solidFill>
                <a:cs typeface="Arial"/>
              </a:rPr>
              <a:t>mikroorganizmaların </a:t>
            </a:r>
            <a:r>
              <a:rPr sz="2000" spc="-60" dirty="0">
                <a:solidFill>
                  <a:srgbClr val="404040"/>
                </a:solidFill>
                <a:cs typeface="Arial"/>
              </a:rPr>
              <a:t>gelişimini </a:t>
            </a:r>
            <a:r>
              <a:rPr sz="2000" spc="-100" dirty="0">
                <a:solidFill>
                  <a:srgbClr val="404040"/>
                </a:solidFill>
                <a:cs typeface="Arial"/>
              </a:rPr>
              <a:t>engelleyecek </a:t>
            </a:r>
            <a:r>
              <a:rPr sz="2000" b="1" spc="-100" dirty="0">
                <a:solidFill>
                  <a:srgbClr val="404040"/>
                </a:solidFill>
                <a:cs typeface="Arial"/>
              </a:rPr>
              <a:t>inhibitör </a:t>
            </a:r>
            <a:r>
              <a:rPr sz="2000" b="1" spc="-105" dirty="0">
                <a:solidFill>
                  <a:srgbClr val="404040"/>
                </a:solidFill>
                <a:cs typeface="Arial"/>
              </a:rPr>
              <a:t>ajanlar  </a:t>
            </a:r>
            <a:r>
              <a:rPr sz="2000" spc="-50" dirty="0">
                <a:solidFill>
                  <a:srgbClr val="404040"/>
                </a:solidFill>
                <a:cs typeface="Arial"/>
              </a:rPr>
              <a:t>(çeşitli </a:t>
            </a:r>
            <a:r>
              <a:rPr sz="2000" spc="-95" dirty="0">
                <a:solidFill>
                  <a:srgbClr val="404040"/>
                </a:solidFill>
                <a:cs typeface="Arial"/>
              </a:rPr>
              <a:t>boyalar, </a:t>
            </a:r>
            <a:r>
              <a:rPr sz="2000" spc="-45" dirty="0">
                <a:solidFill>
                  <a:srgbClr val="404040"/>
                </a:solidFill>
                <a:cs typeface="Arial"/>
              </a:rPr>
              <a:t>antibiyotikleri,safra </a:t>
            </a:r>
            <a:r>
              <a:rPr sz="2000" spc="-55" dirty="0">
                <a:solidFill>
                  <a:srgbClr val="404040"/>
                </a:solidFill>
                <a:cs typeface="Arial"/>
              </a:rPr>
              <a:t>tuzları, </a:t>
            </a:r>
            <a:r>
              <a:rPr sz="2000" spc="-85" dirty="0">
                <a:solidFill>
                  <a:srgbClr val="404040"/>
                </a:solidFill>
                <a:cs typeface="Arial"/>
              </a:rPr>
              <a:t>potasyum </a:t>
            </a:r>
            <a:r>
              <a:rPr sz="2000" spc="5" dirty="0">
                <a:solidFill>
                  <a:srgbClr val="404040"/>
                </a:solidFill>
                <a:cs typeface="Arial"/>
              </a:rPr>
              <a:t>tellurit, </a:t>
            </a:r>
            <a:r>
              <a:rPr sz="2000" spc="-55" dirty="0">
                <a:solidFill>
                  <a:srgbClr val="404040"/>
                </a:solidFill>
                <a:cs typeface="Arial"/>
              </a:rPr>
              <a:t>selenit,  </a:t>
            </a:r>
            <a:r>
              <a:rPr sz="2000" spc="-30" dirty="0">
                <a:solidFill>
                  <a:srgbClr val="404040"/>
                </a:solidFill>
                <a:cs typeface="Arial"/>
              </a:rPr>
              <a:t>tetratiyonat, </a:t>
            </a:r>
            <a:r>
              <a:rPr sz="2000" spc="-95" dirty="0">
                <a:solidFill>
                  <a:srgbClr val="404040"/>
                </a:solidFill>
                <a:cs typeface="Arial"/>
              </a:rPr>
              <a:t>sodyum azid, </a:t>
            </a:r>
            <a:r>
              <a:rPr sz="2000" spc="-45" dirty="0">
                <a:solidFill>
                  <a:srgbClr val="404040"/>
                </a:solidFill>
                <a:cs typeface="Arial"/>
              </a:rPr>
              <a:t>talyum </a:t>
            </a:r>
            <a:r>
              <a:rPr sz="2000" spc="-80" dirty="0">
                <a:solidFill>
                  <a:srgbClr val="404040"/>
                </a:solidFill>
                <a:cs typeface="Arial"/>
              </a:rPr>
              <a:t>asetat</a:t>
            </a:r>
            <a:r>
              <a:rPr sz="2000" spc="-260" dirty="0">
                <a:solidFill>
                  <a:srgbClr val="404040"/>
                </a:solidFill>
                <a:cs typeface="Arial"/>
              </a:rPr>
              <a:t> </a:t>
            </a:r>
            <a:r>
              <a:rPr sz="2000" spc="-75" dirty="0">
                <a:solidFill>
                  <a:srgbClr val="404040"/>
                </a:solidFill>
                <a:cs typeface="Arial"/>
              </a:rPr>
              <a:t>vb)</a:t>
            </a:r>
            <a:endParaRPr sz="2000" dirty="0">
              <a:cs typeface="Arial"/>
            </a:endParaRPr>
          </a:p>
          <a:p>
            <a:pPr marL="622300" indent="-609600" algn="just">
              <a:spcBef>
                <a:spcPts val="720"/>
              </a:spcBef>
              <a:buClr>
                <a:srgbClr val="E38312"/>
              </a:buClr>
              <a:buFont typeface="Wingdings"/>
              <a:buChar char=""/>
              <a:tabLst>
                <a:tab pos="622300" algn="l"/>
              </a:tabLst>
            </a:pPr>
            <a:r>
              <a:rPr sz="2000" b="1" spc="-125" dirty="0">
                <a:solidFill>
                  <a:srgbClr val="404040"/>
                </a:solidFill>
                <a:cs typeface="Arial"/>
              </a:rPr>
              <a:t>pH, </a:t>
            </a:r>
            <a:r>
              <a:rPr sz="2000" b="1" spc="-165" dirty="0">
                <a:solidFill>
                  <a:srgbClr val="404040"/>
                </a:solidFill>
                <a:cs typeface="Arial"/>
              </a:rPr>
              <a:t>inkübasyon</a:t>
            </a:r>
            <a:r>
              <a:rPr sz="2000" b="1" spc="-120" dirty="0">
                <a:solidFill>
                  <a:srgbClr val="404040"/>
                </a:solidFill>
                <a:cs typeface="Arial"/>
              </a:rPr>
              <a:t> </a:t>
            </a:r>
            <a:r>
              <a:rPr sz="2000" b="1" spc="-135" dirty="0">
                <a:solidFill>
                  <a:srgbClr val="404040"/>
                </a:solidFill>
                <a:cs typeface="Arial"/>
              </a:rPr>
              <a:t>koşulları</a:t>
            </a:r>
            <a:endParaRPr sz="2000" dirty="0">
              <a:cs typeface="Arial"/>
            </a:endParaRPr>
          </a:p>
          <a:p>
            <a:pPr marL="287020" marR="6350" indent="-274320" algn="just">
              <a:lnSpc>
                <a:spcPts val="2160"/>
              </a:lnSpc>
              <a:spcBef>
                <a:spcPts val="1180"/>
              </a:spcBef>
              <a:buClr>
                <a:srgbClr val="E38312"/>
              </a:buClr>
              <a:buFont typeface="Wingdings"/>
              <a:buChar char=""/>
              <a:tabLst>
                <a:tab pos="287020" algn="l"/>
              </a:tabLst>
            </a:pPr>
            <a:r>
              <a:rPr sz="2000" b="1" spc="-95" dirty="0">
                <a:solidFill>
                  <a:srgbClr val="404040"/>
                </a:solidFill>
                <a:cs typeface="Arial"/>
              </a:rPr>
              <a:t>İndikatörler </a:t>
            </a:r>
            <a:r>
              <a:rPr sz="2000" spc="-60" dirty="0">
                <a:solidFill>
                  <a:srgbClr val="404040"/>
                </a:solidFill>
                <a:cs typeface="Arial"/>
              </a:rPr>
              <a:t>( </a:t>
            </a:r>
            <a:r>
              <a:rPr sz="2000" spc="-45" dirty="0">
                <a:solidFill>
                  <a:srgbClr val="404040"/>
                </a:solidFill>
                <a:cs typeface="Arial"/>
              </a:rPr>
              <a:t>fenol </a:t>
            </a:r>
            <a:r>
              <a:rPr sz="2000" spc="-60" dirty="0">
                <a:solidFill>
                  <a:srgbClr val="404040"/>
                </a:solidFill>
                <a:cs typeface="Arial"/>
              </a:rPr>
              <a:t>red, </a:t>
            </a:r>
            <a:r>
              <a:rPr sz="2000" spc="-55" dirty="0">
                <a:solidFill>
                  <a:srgbClr val="404040"/>
                </a:solidFill>
                <a:cs typeface="Arial"/>
              </a:rPr>
              <a:t>brom </a:t>
            </a:r>
            <a:r>
              <a:rPr sz="2000" dirty="0">
                <a:solidFill>
                  <a:srgbClr val="404040"/>
                </a:solidFill>
                <a:cs typeface="Arial"/>
              </a:rPr>
              <a:t>timol </a:t>
            </a:r>
            <a:r>
              <a:rPr sz="2000" spc="-85" dirty="0">
                <a:solidFill>
                  <a:srgbClr val="404040"/>
                </a:solidFill>
                <a:cs typeface="Arial"/>
              </a:rPr>
              <a:t>mavisi, </a:t>
            </a:r>
            <a:r>
              <a:rPr sz="2000" spc="-50" dirty="0">
                <a:solidFill>
                  <a:srgbClr val="404040"/>
                </a:solidFill>
                <a:cs typeface="Arial"/>
              </a:rPr>
              <a:t>brom </a:t>
            </a:r>
            <a:r>
              <a:rPr sz="2000" spc="-80" dirty="0">
                <a:solidFill>
                  <a:srgbClr val="404040"/>
                </a:solidFill>
                <a:cs typeface="Arial"/>
              </a:rPr>
              <a:t>kresol </a:t>
            </a:r>
            <a:r>
              <a:rPr sz="2000" spc="-45" dirty="0">
                <a:solidFill>
                  <a:srgbClr val="404040"/>
                </a:solidFill>
                <a:cs typeface="Arial"/>
              </a:rPr>
              <a:t>moru, </a:t>
            </a:r>
            <a:r>
              <a:rPr sz="2000" spc="-35" dirty="0">
                <a:solidFill>
                  <a:srgbClr val="404040"/>
                </a:solidFill>
                <a:cs typeface="Arial"/>
              </a:rPr>
              <a:t>litmus </a:t>
            </a:r>
            <a:r>
              <a:rPr sz="2000" spc="-65" dirty="0">
                <a:solidFill>
                  <a:srgbClr val="404040"/>
                </a:solidFill>
                <a:cs typeface="Arial"/>
              </a:rPr>
              <a:t>vb). </a:t>
            </a:r>
            <a:r>
              <a:rPr sz="2000" spc="-100" dirty="0">
                <a:solidFill>
                  <a:srgbClr val="404040"/>
                </a:solidFill>
                <a:cs typeface="Arial"/>
              </a:rPr>
              <a:t>Her  </a:t>
            </a:r>
            <a:r>
              <a:rPr sz="2000" spc="-40" dirty="0">
                <a:solidFill>
                  <a:srgbClr val="404040"/>
                </a:solidFill>
                <a:cs typeface="Arial"/>
              </a:rPr>
              <a:t>indikatör </a:t>
            </a:r>
            <a:r>
              <a:rPr sz="2000" spc="-20" dirty="0">
                <a:solidFill>
                  <a:srgbClr val="404040"/>
                </a:solidFill>
                <a:cs typeface="Arial"/>
              </a:rPr>
              <a:t>belirli </a:t>
            </a:r>
            <a:r>
              <a:rPr sz="2000" spc="-75" dirty="0">
                <a:solidFill>
                  <a:srgbClr val="404040"/>
                </a:solidFill>
                <a:cs typeface="Arial"/>
              </a:rPr>
              <a:t>pH’larda </a:t>
            </a:r>
            <a:r>
              <a:rPr sz="2000" spc="-80" dirty="0">
                <a:solidFill>
                  <a:srgbClr val="404040"/>
                </a:solidFill>
                <a:cs typeface="Arial"/>
              </a:rPr>
              <a:t>kendine </a:t>
            </a:r>
            <a:r>
              <a:rPr sz="2000" spc="-135" dirty="0">
                <a:solidFill>
                  <a:srgbClr val="404040"/>
                </a:solidFill>
                <a:cs typeface="Arial"/>
              </a:rPr>
              <a:t>özgü </a:t>
            </a:r>
            <a:r>
              <a:rPr sz="2000" spc="-70" dirty="0">
                <a:solidFill>
                  <a:srgbClr val="404040"/>
                </a:solidFill>
                <a:cs typeface="Arial"/>
              </a:rPr>
              <a:t>renk değişikliği</a:t>
            </a:r>
            <a:r>
              <a:rPr sz="2000" spc="-310" dirty="0">
                <a:solidFill>
                  <a:srgbClr val="404040"/>
                </a:solidFill>
                <a:cs typeface="Arial"/>
              </a:rPr>
              <a:t> </a:t>
            </a:r>
            <a:r>
              <a:rPr sz="2000" spc="-80" dirty="0">
                <a:solidFill>
                  <a:srgbClr val="404040"/>
                </a:solidFill>
                <a:cs typeface="Arial"/>
              </a:rPr>
              <a:t>gösterir.</a:t>
            </a:r>
            <a:endParaRPr sz="2000" dirty="0">
              <a:cs typeface="Arial"/>
            </a:endParaRPr>
          </a:p>
          <a:p>
            <a:pPr>
              <a:lnSpc>
                <a:spcPct val="100000"/>
              </a:lnSpc>
              <a:buClr>
                <a:srgbClr val="E38312"/>
              </a:buClr>
              <a:buFont typeface="Wingdings"/>
              <a:buChar char=""/>
            </a:pPr>
            <a:endParaRPr sz="2000" dirty="0">
              <a:cs typeface="Arial"/>
            </a:endParaRPr>
          </a:p>
          <a:p>
            <a:pPr>
              <a:spcBef>
                <a:spcPts val="45"/>
              </a:spcBef>
              <a:buClr>
                <a:srgbClr val="E38312"/>
              </a:buClr>
              <a:buFont typeface="Wingdings"/>
              <a:buChar char=""/>
            </a:pPr>
            <a:endParaRPr sz="1900" dirty="0">
              <a:cs typeface="Arial"/>
            </a:endParaRPr>
          </a:p>
          <a:p>
            <a:pPr marL="287020" marR="5080" indent="-274320" algn="just">
              <a:lnSpc>
                <a:spcPct val="90100"/>
              </a:lnSpc>
              <a:buClr>
                <a:srgbClr val="E38312"/>
              </a:buClr>
              <a:buFont typeface="Wingdings"/>
              <a:buChar char=""/>
              <a:tabLst>
                <a:tab pos="287020" algn="l"/>
              </a:tabLst>
            </a:pPr>
            <a:r>
              <a:rPr sz="2000" b="1" spc="-140" dirty="0">
                <a:solidFill>
                  <a:srgbClr val="404040"/>
                </a:solidFill>
                <a:cs typeface="Arial"/>
              </a:rPr>
              <a:t>Durham </a:t>
            </a:r>
            <a:r>
              <a:rPr sz="2000" b="1" spc="-110" dirty="0">
                <a:solidFill>
                  <a:srgbClr val="404040"/>
                </a:solidFill>
                <a:cs typeface="Arial"/>
              </a:rPr>
              <a:t>tüpü </a:t>
            </a:r>
            <a:r>
              <a:rPr sz="2000" spc="-120" dirty="0">
                <a:solidFill>
                  <a:srgbClr val="404040"/>
                </a:solidFill>
                <a:cs typeface="Arial"/>
              </a:rPr>
              <a:t>.Bu </a:t>
            </a:r>
            <a:r>
              <a:rPr sz="2000" spc="-80" dirty="0">
                <a:solidFill>
                  <a:srgbClr val="404040"/>
                </a:solidFill>
                <a:cs typeface="Arial"/>
              </a:rPr>
              <a:t>besiyerine </a:t>
            </a:r>
            <a:r>
              <a:rPr sz="2000" spc="-140" dirty="0">
                <a:solidFill>
                  <a:srgbClr val="404040"/>
                </a:solidFill>
                <a:cs typeface="Arial"/>
              </a:rPr>
              <a:t>özgü </a:t>
            </a:r>
            <a:r>
              <a:rPr sz="2000" spc="-75" dirty="0">
                <a:solidFill>
                  <a:srgbClr val="404040"/>
                </a:solidFill>
                <a:cs typeface="Arial"/>
              </a:rPr>
              <a:t>mikroorganizmalar </a:t>
            </a:r>
            <a:r>
              <a:rPr sz="2000" spc="-40" dirty="0">
                <a:solidFill>
                  <a:srgbClr val="404040"/>
                </a:solidFill>
                <a:cs typeface="Arial"/>
              </a:rPr>
              <a:t>(koliform </a:t>
            </a:r>
            <a:r>
              <a:rPr sz="2000" spc="-70" dirty="0">
                <a:solidFill>
                  <a:srgbClr val="404040"/>
                </a:solidFill>
                <a:cs typeface="Arial"/>
              </a:rPr>
              <a:t>grubu  </a:t>
            </a:r>
            <a:r>
              <a:rPr sz="2000" spc="-40" dirty="0">
                <a:solidFill>
                  <a:srgbClr val="404040"/>
                </a:solidFill>
                <a:cs typeface="Arial"/>
              </a:rPr>
              <a:t>bakteriler) </a:t>
            </a:r>
            <a:r>
              <a:rPr sz="2000" spc="-75" dirty="0">
                <a:solidFill>
                  <a:srgbClr val="404040"/>
                </a:solidFill>
                <a:cs typeface="Arial"/>
              </a:rPr>
              <a:t>besiyerinde laktozu </a:t>
            </a:r>
            <a:r>
              <a:rPr sz="2000" spc="-50" dirty="0">
                <a:solidFill>
                  <a:srgbClr val="404040"/>
                </a:solidFill>
                <a:cs typeface="Arial"/>
              </a:rPr>
              <a:t>fermente </a:t>
            </a:r>
            <a:r>
              <a:rPr sz="2000" spc="-85" dirty="0">
                <a:solidFill>
                  <a:srgbClr val="404040"/>
                </a:solidFill>
                <a:cs typeface="Arial"/>
              </a:rPr>
              <a:t>ederek </a:t>
            </a:r>
            <a:r>
              <a:rPr sz="2000" spc="-190" dirty="0">
                <a:solidFill>
                  <a:srgbClr val="404040"/>
                </a:solidFill>
                <a:cs typeface="Arial"/>
              </a:rPr>
              <a:t>gaz </a:t>
            </a:r>
            <a:r>
              <a:rPr sz="2000" spc="-85" dirty="0">
                <a:solidFill>
                  <a:srgbClr val="404040"/>
                </a:solidFill>
                <a:cs typeface="Arial"/>
              </a:rPr>
              <a:t>oluşumuna neden </a:t>
            </a:r>
            <a:r>
              <a:rPr sz="2000" spc="-60" dirty="0">
                <a:solidFill>
                  <a:srgbClr val="404040"/>
                </a:solidFill>
                <a:cs typeface="Arial"/>
              </a:rPr>
              <a:t>olurlar.  </a:t>
            </a:r>
            <a:r>
              <a:rPr sz="2000" spc="-90" dirty="0">
                <a:solidFill>
                  <a:srgbClr val="404040"/>
                </a:solidFill>
                <a:cs typeface="Arial"/>
              </a:rPr>
              <a:t>Durham </a:t>
            </a:r>
            <a:r>
              <a:rPr sz="2000" spc="-15" dirty="0">
                <a:solidFill>
                  <a:srgbClr val="404040"/>
                </a:solidFill>
                <a:cs typeface="Arial"/>
              </a:rPr>
              <a:t>tüpü </a:t>
            </a:r>
            <a:r>
              <a:rPr sz="2000" spc="-125" dirty="0">
                <a:solidFill>
                  <a:srgbClr val="404040"/>
                </a:solidFill>
                <a:cs typeface="Arial"/>
              </a:rPr>
              <a:t>sayesinde </a:t>
            </a:r>
            <a:r>
              <a:rPr sz="2000" spc="-190" dirty="0">
                <a:solidFill>
                  <a:srgbClr val="404040"/>
                </a:solidFill>
                <a:cs typeface="Arial"/>
              </a:rPr>
              <a:t>gaz </a:t>
            </a:r>
            <a:r>
              <a:rPr sz="2000" spc="-80" dirty="0">
                <a:solidFill>
                  <a:srgbClr val="404040"/>
                </a:solidFill>
                <a:cs typeface="Arial"/>
              </a:rPr>
              <a:t>oluşumu </a:t>
            </a:r>
            <a:r>
              <a:rPr sz="2000" spc="-30" dirty="0">
                <a:solidFill>
                  <a:srgbClr val="404040"/>
                </a:solidFill>
                <a:cs typeface="Arial"/>
              </a:rPr>
              <a:t>tespit</a:t>
            </a:r>
            <a:r>
              <a:rPr sz="2000" spc="-175" dirty="0">
                <a:solidFill>
                  <a:srgbClr val="404040"/>
                </a:solidFill>
                <a:cs typeface="Arial"/>
              </a:rPr>
              <a:t> </a:t>
            </a:r>
            <a:r>
              <a:rPr sz="2000" spc="-55" dirty="0">
                <a:solidFill>
                  <a:srgbClr val="404040"/>
                </a:solidFill>
                <a:cs typeface="Arial"/>
              </a:rPr>
              <a:t>edilir.</a:t>
            </a:r>
            <a:endParaRPr sz="20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7" y="2590800"/>
            <a:ext cx="3563416" cy="1924050"/>
          </a:xfrm>
        </p:spPr>
        <p:txBody>
          <a:bodyPr/>
          <a:lstStyle/>
          <a:p>
            <a:r>
              <a:rPr lang="tr-TR" dirty="0"/>
              <a:t>ZMT108-GENEL MİKROBİYOLOJİ DERS PLANI</a:t>
            </a:r>
            <a:endParaRPr lang="en-US" dirty="0"/>
          </a:p>
        </p:txBody>
      </p:sp>
      <p:sp>
        <p:nvSpPr>
          <p:cNvPr id="4" name="Text Placeholder 3"/>
          <p:cNvSpPr>
            <a:spLocks noGrp="1"/>
          </p:cNvSpPr>
          <p:nvPr>
            <p:ph type="body" sz="half" idx="2"/>
          </p:nvPr>
        </p:nvSpPr>
        <p:spPr/>
        <p:txBody>
          <a:bodyPr/>
          <a:lstStyle/>
          <a:p>
            <a:r>
              <a:rPr lang="tr-TR" dirty="0"/>
              <a:t>29 Nisan 2023-7 Mayıs 2023</a:t>
            </a:r>
          </a:p>
          <a:p>
            <a:r>
              <a:rPr lang="tr-TR" dirty="0"/>
              <a:t>Ara sınav haftası</a:t>
            </a:r>
          </a:p>
          <a:p>
            <a:r>
              <a:rPr lang="tr-TR" dirty="0"/>
              <a:t>9 Haziran 2023 Derslerin Bitimi</a:t>
            </a:r>
            <a:endParaRPr lang="en-US" dirty="0"/>
          </a:p>
          <a:p>
            <a:endParaRPr lang="en-US" dirty="0"/>
          </a:p>
        </p:txBody>
      </p:sp>
      <p:sp>
        <p:nvSpPr>
          <p:cNvPr id="3" name="Content Placeholder 2"/>
          <p:cNvSpPr>
            <a:spLocks noGrp="1"/>
          </p:cNvSpPr>
          <p:nvPr>
            <p:ph idx="1"/>
          </p:nvPr>
        </p:nvSpPr>
        <p:spPr>
          <a:xfrm>
            <a:off x="5157843" y="1285317"/>
            <a:ext cx="6553193" cy="4535016"/>
          </a:xfrm>
        </p:spPr>
        <p:txBody>
          <a:bodyPr>
            <a:normAutofit fontScale="55000" lnSpcReduction="20000"/>
          </a:bodyPr>
          <a:lstStyle/>
          <a:p>
            <a:r>
              <a:rPr lang="tr-TR" dirty="0"/>
              <a:t>Mikrobiyolojinin tanımı ve tarihsel gelişimi                                                    	       08.03.2023</a:t>
            </a:r>
            <a:endParaRPr lang="en-US" dirty="0"/>
          </a:p>
          <a:p>
            <a:r>
              <a:rPr lang="tr-TR" dirty="0"/>
              <a:t>Mikroorganizmaların sınıflandırılması, isimlendirilmeleri ve morfolojileri   	       15.03.2023</a:t>
            </a:r>
            <a:endParaRPr lang="en-US" dirty="0"/>
          </a:p>
          <a:p>
            <a:r>
              <a:rPr lang="tr-TR" dirty="0"/>
              <a:t>Prokaryotik ve ökaryotik hücre yapısı		                              	       22.03.2023</a:t>
            </a:r>
          </a:p>
          <a:p>
            <a:r>
              <a:rPr lang="tr-TR" dirty="0"/>
              <a:t>Mikroskop		                                  	    		       29.03.2023</a:t>
            </a:r>
          </a:p>
          <a:p>
            <a:r>
              <a:rPr lang="tr-TR" dirty="0"/>
              <a:t>Mikrobiyal gelişim-Besiyerleri		                  	                                 05.04.2023</a:t>
            </a:r>
          </a:p>
          <a:p>
            <a:r>
              <a:rPr lang="tr-TR" dirty="0"/>
              <a:t>Mikrobiyal üreme ve belirlenmesi                                                                                                 12.04.2023</a:t>
            </a:r>
          </a:p>
          <a:p>
            <a:r>
              <a:rPr lang="tr-TR" dirty="0"/>
              <a:t>Mikrobiyal gelişime sıcaklık ve pH etkisi	                                                           19.04.2023</a:t>
            </a:r>
          </a:p>
          <a:p>
            <a:r>
              <a:rPr lang="tr-TR" dirty="0"/>
              <a:t>Mikrobiyal gelişime tuz ve oksijen etkisi                                          		       26.04.2023</a:t>
            </a:r>
          </a:p>
          <a:p>
            <a:r>
              <a:rPr lang="tr-TR" dirty="0"/>
              <a:t>Mikrobiyal üremenin kontrolü 				       10.05.2023</a:t>
            </a:r>
          </a:p>
          <a:p>
            <a:r>
              <a:rPr lang="tr-TR" dirty="0"/>
              <a:t>Mikrobiyal Metabolizma			                                                           17.05.2023</a:t>
            </a:r>
          </a:p>
          <a:p>
            <a:r>
              <a:rPr lang="tr-TR" dirty="0"/>
              <a:t>Mikrobiyal Ekoloji	                                                                                                                24.05.2023</a:t>
            </a:r>
          </a:p>
          <a:p>
            <a:r>
              <a:rPr lang="tr-TR" dirty="0"/>
              <a:t>Mikrobiyal Genetik                                                                                                                           31.05.2023</a:t>
            </a:r>
          </a:p>
          <a:p>
            <a:r>
              <a:rPr lang="tr-TR" dirty="0"/>
              <a:t>Mikrobiyal Biyoteknoloji	       		                                                           07.06.2023</a:t>
            </a:r>
          </a:p>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tr-TR" smtClean="0"/>
              <a:t>3</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836" y="620688"/>
            <a:ext cx="4525645" cy="513715"/>
          </a:xfrm>
          <a:prstGeom prst="rect">
            <a:avLst/>
          </a:prstGeom>
        </p:spPr>
        <p:txBody>
          <a:bodyPr vert="horz" wrap="square" lIns="0" tIns="13335" rIns="0" bIns="0" rtlCol="0" anchor="b">
            <a:spAutoFit/>
          </a:bodyPr>
          <a:lstStyle/>
          <a:p>
            <a:pPr marL="12700">
              <a:lnSpc>
                <a:spcPct val="100000"/>
              </a:lnSpc>
              <a:spcBef>
                <a:spcPts val="105"/>
              </a:spcBef>
            </a:pPr>
            <a:r>
              <a:rPr b="1" spc="-45" dirty="0">
                <a:solidFill>
                  <a:srgbClr val="404040"/>
                </a:solidFill>
                <a:latin typeface="+mn-lt"/>
                <a:cs typeface="Arial"/>
              </a:rPr>
              <a:t>Seçici besiyeri</a:t>
            </a:r>
            <a:r>
              <a:rPr b="1" spc="-300" dirty="0">
                <a:solidFill>
                  <a:srgbClr val="404040"/>
                </a:solidFill>
                <a:latin typeface="+mn-lt"/>
                <a:cs typeface="Arial"/>
              </a:rPr>
              <a:t> </a:t>
            </a:r>
            <a:r>
              <a:rPr b="1" spc="-45" dirty="0">
                <a:solidFill>
                  <a:srgbClr val="404040"/>
                </a:solidFill>
                <a:latin typeface="+mn-lt"/>
                <a:cs typeface="Arial"/>
              </a:rPr>
              <a:t>örnekleri</a:t>
            </a:r>
            <a:endParaRPr dirty="0">
              <a:latin typeface="+mn-lt"/>
              <a:cs typeface="Arial"/>
            </a:endParaRPr>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30</a:t>
            </a:fld>
            <a:endParaRPr spc="-5" dirty="0"/>
          </a:p>
        </p:txBody>
      </p:sp>
      <p:sp>
        <p:nvSpPr>
          <p:cNvPr id="3" name="object 3"/>
          <p:cNvSpPr txBox="1">
            <a:spLocks noGrp="1"/>
          </p:cNvSpPr>
          <p:nvPr>
            <p:ph type="body" idx="1"/>
          </p:nvPr>
        </p:nvSpPr>
        <p:spPr>
          <a:xfrm>
            <a:off x="888659" y="1556792"/>
            <a:ext cx="9601200" cy="3606244"/>
          </a:xfrm>
          <a:prstGeom prst="rect">
            <a:avLst/>
          </a:prstGeom>
        </p:spPr>
        <p:txBody>
          <a:bodyPr vert="horz" wrap="square" lIns="0" tIns="140335" rIns="0" bIns="0" rtlCol="0">
            <a:spAutoFit/>
          </a:bodyPr>
          <a:lstStyle/>
          <a:p>
            <a:pPr marL="12700">
              <a:lnSpc>
                <a:spcPct val="100000"/>
              </a:lnSpc>
              <a:spcBef>
                <a:spcPts val="1105"/>
              </a:spcBef>
            </a:pPr>
            <a:r>
              <a:rPr b="1" spc="-165" dirty="0">
                <a:cs typeface="Arial"/>
              </a:rPr>
              <a:t>EMB </a:t>
            </a:r>
            <a:r>
              <a:rPr b="1" spc="-125" dirty="0">
                <a:cs typeface="Arial"/>
              </a:rPr>
              <a:t>Agar</a:t>
            </a:r>
            <a:r>
              <a:rPr spc="-125" dirty="0"/>
              <a:t>: </a:t>
            </a:r>
            <a:r>
              <a:rPr spc="-50" dirty="0"/>
              <a:t>Koliform </a:t>
            </a:r>
            <a:r>
              <a:rPr spc="-55" dirty="0"/>
              <a:t>grubu </a:t>
            </a:r>
            <a:r>
              <a:rPr spc="-35" dirty="0"/>
              <a:t>bakterilerin </a:t>
            </a:r>
            <a:r>
              <a:rPr spc="-70" dirty="0"/>
              <a:t>teşhis </a:t>
            </a:r>
            <a:r>
              <a:rPr spc="-95" dirty="0"/>
              <a:t>ve</a:t>
            </a:r>
            <a:r>
              <a:rPr spc="-80" dirty="0"/>
              <a:t> </a:t>
            </a:r>
            <a:r>
              <a:rPr spc="-75" dirty="0"/>
              <a:t>ayırımı</a:t>
            </a:r>
          </a:p>
          <a:p>
            <a:pPr marL="12700">
              <a:lnSpc>
                <a:spcPct val="100000"/>
              </a:lnSpc>
              <a:spcBef>
                <a:spcPts val="1010"/>
              </a:spcBef>
            </a:pPr>
            <a:r>
              <a:rPr b="1" spc="-315" dirty="0">
                <a:cs typeface="Arial"/>
              </a:rPr>
              <a:t>SS </a:t>
            </a:r>
            <a:r>
              <a:rPr b="1" spc="-140" dirty="0">
                <a:cs typeface="Arial"/>
              </a:rPr>
              <a:t>Agar: </a:t>
            </a:r>
            <a:r>
              <a:rPr i="1" spc="-85" dirty="0">
                <a:cs typeface="Trebuchet MS"/>
              </a:rPr>
              <a:t>Salmonella </a:t>
            </a:r>
            <a:r>
              <a:rPr spc="-95" dirty="0"/>
              <a:t>ve </a:t>
            </a:r>
            <a:r>
              <a:rPr i="1" spc="-85" dirty="0">
                <a:cs typeface="Trebuchet MS"/>
              </a:rPr>
              <a:t>Shigella </a:t>
            </a:r>
            <a:r>
              <a:rPr spc="-70" dirty="0"/>
              <a:t>cinsi </a:t>
            </a:r>
            <a:r>
              <a:rPr spc="-35" dirty="0"/>
              <a:t>bakterilerin </a:t>
            </a:r>
            <a:r>
              <a:rPr spc="-85" dirty="0"/>
              <a:t>izolasyonu </a:t>
            </a:r>
            <a:r>
              <a:rPr spc="-95" dirty="0"/>
              <a:t>ve</a:t>
            </a:r>
            <a:r>
              <a:rPr spc="-150" dirty="0"/>
              <a:t> </a:t>
            </a:r>
            <a:r>
              <a:rPr spc="-60" dirty="0"/>
              <a:t>teşhisi</a:t>
            </a:r>
          </a:p>
          <a:p>
            <a:pPr marL="12700">
              <a:lnSpc>
                <a:spcPct val="100000"/>
              </a:lnSpc>
              <a:spcBef>
                <a:spcPts val="1019"/>
              </a:spcBef>
            </a:pPr>
            <a:r>
              <a:rPr b="1" spc="-120" dirty="0">
                <a:cs typeface="Arial"/>
              </a:rPr>
              <a:t>Baird-Parker </a:t>
            </a:r>
            <a:r>
              <a:rPr b="1" spc="-140" dirty="0">
                <a:cs typeface="Arial"/>
              </a:rPr>
              <a:t>Agar: </a:t>
            </a:r>
            <a:r>
              <a:rPr i="1" spc="-80" dirty="0">
                <a:cs typeface="Trebuchet MS"/>
              </a:rPr>
              <a:t>Staphylococcus </a:t>
            </a:r>
            <a:r>
              <a:rPr i="1" spc="-75" dirty="0">
                <a:cs typeface="Trebuchet MS"/>
              </a:rPr>
              <a:t>aureus </a:t>
            </a:r>
            <a:r>
              <a:rPr spc="-85" dirty="0"/>
              <a:t>izolasyonu </a:t>
            </a:r>
            <a:r>
              <a:rPr spc="-95" dirty="0"/>
              <a:t>ve</a:t>
            </a:r>
            <a:r>
              <a:rPr spc="10" dirty="0"/>
              <a:t> </a:t>
            </a:r>
            <a:r>
              <a:rPr spc="-105" dirty="0"/>
              <a:t>sayımı</a:t>
            </a:r>
          </a:p>
          <a:p>
            <a:pPr marL="12700" marR="5080">
              <a:lnSpc>
                <a:spcPct val="152900"/>
              </a:lnSpc>
              <a:spcBef>
                <a:spcPts val="5"/>
              </a:spcBef>
            </a:pPr>
            <a:r>
              <a:rPr b="1" spc="-75" dirty="0">
                <a:cs typeface="Arial"/>
              </a:rPr>
              <a:t>Violet </a:t>
            </a:r>
            <a:r>
              <a:rPr b="1" spc="-165" dirty="0">
                <a:cs typeface="Arial"/>
              </a:rPr>
              <a:t>Red </a:t>
            </a:r>
            <a:r>
              <a:rPr b="1" spc="-114" dirty="0">
                <a:cs typeface="Arial"/>
              </a:rPr>
              <a:t>Bile </a:t>
            </a:r>
            <a:r>
              <a:rPr b="1" spc="-150" dirty="0">
                <a:cs typeface="Arial"/>
              </a:rPr>
              <a:t>Agar </a:t>
            </a:r>
            <a:r>
              <a:rPr b="1" spc="-155" dirty="0">
                <a:cs typeface="Arial"/>
              </a:rPr>
              <a:t>(VRBA) </a:t>
            </a:r>
            <a:r>
              <a:rPr spc="-50" dirty="0"/>
              <a:t>Koliform </a:t>
            </a:r>
            <a:r>
              <a:rPr spc="-55" dirty="0"/>
              <a:t>grubu </a:t>
            </a:r>
            <a:r>
              <a:rPr spc="-35" dirty="0"/>
              <a:t>bakterilerin </a:t>
            </a:r>
            <a:r>
              <a:rPr spc="-55" dirty="0"/>
              <a:t>teşhisi, </a:t>
            </a:r>
            <a:r>
              <a:rPr spc="-85" dirty="0"/>
              <a:t>izolasyonu </a:t>
            </a:r>
            <a:r>
              <a:rPr spc="-95" dirty="0"/>
              <a:t>ve </a:t>
            </a:r>
            <a:r>
              <a:rPr spc="-105" dirty="0"/>
              <a:t>sayımı </a:t>
            </a:r>
            <a:r>
              <a:rPr spc="-40" dirty="0"/>
              <a:t>için </a:t>
            </a:r>
            <a:r>
              <a:rPr spc="-80" dirty="0"/>
              <a:t>uygundur.  </a:t>
            </a:r>
            <a:r>
              <a:rPr b="1" spc="-85" dirty="0">
                <a:cs typeface="Arial"/>
              </a:rPr>
              <a:t>Brilliant </a:t>
            </a:r>
            <a:r>
              <a:rPr b="1" spc="-125" dirty="0">
                <a:cs typeface="Arial"/>
              </a:rPr>
              <a:t>Green </a:t>
            </a:r>
            <a:r>
              <a:rPr b="1" spc="-114" dirty="0">
                <a:cs typeface="Arial"/>
              </a:rPr>
              <a:t>Bile Broth </a:t>
            </a:r>
            <a:r>
              <a:rPr b="1" spc="-170" dirty="0">
                <a:cs typeface="Arial"/>
              </a:rPr>
              <a:t>(BGBB):</a:t>
            </a:r>
            <a:r>
              <a:rPr b="1" spc="100" dirty="0">
                <a:cs typeface="Arial"/>
              </a:rPr>
              <a:t> </a:t>
            </a:r>
            <a:r>
              <a:rPr spc="-50" dirty="0"/>
              <a:t>Koliform </a:t>
            </a:r>
            <a:r>
              <a:rPr spc="-35" dirty="0"/>
              <a:t>bakterilerin </a:t>
            </a:r>
            <a:r>
              <a:rPr spc="-60" dirty="0"/>
              <a:t>teşhisi </a:t>
            </a:r>
            <a:r>
              <a:rPr spc="-95" dirty="0"/>
              <a:t>ve </a:t>
            </a:r>
            <a:r>
              <a:rPr spc="-70" dirty="0"/>
              <a:t>varlığının </a:t>
            </a:r>
            <a:r>
              <a:rPr spc="-75" dirty="0"/>
              <a:t>doğrulanması  </a:t>
            </a:r>
            <a:r>
              <a:rPr b="1" spc="-140" dirty="0">
                <a:cs typeface="Arial"/>
              </a:rPr>
              <a:t>MacConkey </a:t>
            </a:r>
            <a:r>
              <a:rPr b="1" spc="-114" dirty="0">
                <a:cs typeface="Arial"/>
              </a:rPr>
              <a:t>Broth </a:t>
            </a:r>
            <a:r>
              <a:rPr b="1" spc="-95" dirty="0">
                <a:cs typeface="Arial"/>
              </a:rPr>
              <a:t>(Purple): </a:t>
            </a:r>
            <a:r>
              <a:rPr spc="-50" dirty="0"/>
              <a:t>Koliform </a:t>
            </a:r>
            <a:r>
              <a:rPr spc="-35" dirty="0"/>
              <a:t>bakterilerin</a:t>
            </a:r>
            <a:r>
              <a:rPr spc="60" dirty="0"/>
              <a:t> </a:t>
            </a:r>
            <a:r>
              <a:rPr spc="-60" dirty="0"/>
              <a:t>teşhisi</a:t>
            </a:r>
          </a:p>
          <a:p>
            <a:pPr marL="12700">
              <a:lnSpc>
                <a:spcPct val="100000"/>
              </a:lnSpc>
              <a:spcBef>
                <a:spcPts val="1019"/>
              </a:spcBef>
            </a:pPr>
            <a:r>
              <a:rPr b="1" spc="-160" dirty="0">
                <a:cs typeface="Arial"/>
              </a:rPr>
              <a:t>Glucose </a:t>
            </a:r>
            <a:r>
              <a:rPr b="1" spc="-125" dirty="0">
                <a:cs typeface="Arial"/>
              </a:rPr>
              <a:t>Azide </a:t>
            </a:r>
            <a:r>
              <a:rPr b="1" spc="-114" dirty="0">
                <a:cs typeface="Arial"/>
              </a:rPr>
              <a:t>Broth: </a:t>
            </a:r>
            <a:r>
              <a:rPr spc="-120" dirty="0"/>
              <a:t>Fekal </a:t>
            </a:r>
            <a:r>
              <a:rPr spc="-50" dirty="0"/>
              <a:t>streptokokların</a:t>
            </a:r>
            <a:r>
              <a:rPr spc="145" dirty="0"/>
              <a:t> </a:t>
            </a:r>
            <a:r>
              <a:rPr spc="-50" dirty="0"/>
              <a:t>belirlenmesi</a:t>
            </a:r>
          </a:p>
          <a:p>
            <a:pPr marL="12700">
              <a:lnSpc>
                <a:spcPct val="100000"/>
              </a:lnSpc>
              <a:spcBef>
                <a:spcPts val="1010"/>
              </a:spcBef>
            </a:pPr>
            <a:r>
              <a:rPr b="1" spc="-145" dirty="0">
                <a:cs typeface="Arial"/>
              </a:rPr>
              <a:t>Talyum </a:t>
            </a:r>
            <a:r>
              <a:rPr b="1" spc="-90" dirty="0">
                <a:cs typeface="Arial"/>
              </a:rPr>
              <a:t>asetat </a:t>
            </a:r>
            <a:r>
              <a:rPr b="1" spc="-110" dirty="0">
                <a:cs typeface="Arial"/>
              </a:rPr>
              <a:t>içeren </a:t>
            </a:r>
            <a:r>
              <a:rPr b="1" spc="-114" dirty="0">
                <a:cs typeface="Arial"/>
              </a:rPr>
              <a:t>herhangi </a:t>
            </a:r>
            <a:r>
              <a:rPr b="1" spc="-80" dirty="0">
                <a:cs typeface="Arial"/>
              </a:rPr>
              <a:t>bir </a:t>
            </a:r>
            <a:r>
              <a:rPr b="1" spc="-150" dirty="0">
                <a:cs typeface="Arial"/>
              </a:rPr>
              <a:t>glukoz </a:t>
            </a:r>
            <a:r>
              <a:rPr b="1" spc="-120" dirty="0">
                <a:cs typeface="Arial"/>
              </a:rPr>
              <a:t>agar: </a:t>
            </a:r>
            <a:r>
              <a:rPr spc="-70" dirty="0"/>
              <a:t>Laktik </a:t>
            </a:r>
            <a:r>
              <a:rPr spc="-50" dirty="0"/>
              <a:t>streptokokların</a:t>
            </a:r>
            <a:r>
              <a:rPr spc="165" dirty="0"/>
              <a:t> </a:t>
            </a:r>
            <a:r>
              <a:rPr spc="-85" dirty="0"/>
              <a:t>izolasyonu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02" y="930402"/>
            <a:ext cx="2181860" cy="756920"/>
          </a:xfrm>
          <a:prstGeom prst="rect">
            <a:avLst/>
          </a:prstGeom>
        </p:spPr>
        <p:txBody>
          <a:bodyPr vert="horz" wrap="square" lIns="0" tIns="12700" rIns="0" bIns="0" rtlCol="0" anchor="b">
            <a:spAutoFit/>
          </a:bodyPr>
          <a:lstStyle/>
          <a:p>
            <a:pPr marL="12700">
              <a:lnSpc>
                <a:spcPct val="100000"/>
              </a:lnSpc>
              <a:spcBef>
                <a:spcPts val="100"/>
              </a:spcBef>
            </a:pPr>
            <a:r>
              <a:rPr sz="4800" spc="-25" dirty="0">
                <a:solidFill>
                  <a:srgbClr val="404040"/>
                </a:solidFill>
              </a:rPr>
              <a:t>SS</a:t>
            </a:r>
            <a:r>
              <a:rPr sz="4800" spc="-190" dirty="0">
                <a:solidFill>
                  <a:srgbClr val="404040"/>
                </a:solidFill>
              </a:rPr>
              <a:t> </a:t>
            </a:r>
            <a:r>
              <a:rPr sz="4800" spc="-60" dirty="0">
                <a:solidFill>
                  <a:srgbClr val="404040"/>
                </a:solidFill>
              </a:rPr>
              <a:t>agar</a:t>
            </a:r>
            <a:endParaRPr sz="4800"/>
          </a:p>
        </p:txBody>
      </p:sp>
      <p:sp>
        <p:nvSpPr>
          <p:cNvPr id="3" name="object 3"/>
          <p:cNvSpPr/>
          <p:nvPr/>
        </p:nvSpPr>
        <p:spPr>
          <a:xfrm>
            <a:off x="4602163" y="1846263"/>
            <a:ext cx="5278501" cy="395922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31</a:t>
            </a:fld>
            <a:endParaRPr spc="-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772" y="473935"/>
            <a:ext cx="8771330" cy="751488"/>
          </a:xfrm>
          <a:prstGeom prst="rect">
            <a:avLst/>
          </a:prstGeom>
        </p:spPr>
        <p:txBody>
          <a:bodyPr vert="horz" wrap="square" lIns="0" tIns="12700" rIns="0" bIns="0" rtlCol="0" anchor="b">
            <a:spAutoFit/>
          </a:bodyPr>
          <a:lstStyle/>
          <a:p>
            <a:pPr marL="12700">
              <a:lnSpc>
                <a:spcPct val="100000"/>
              </a:lnSpc>
              <a:spcBef>
                <a:spcPts val="100"/>
              </a:spcBef>
            </a:pPr>
            <a:r>
              <a:rPr sz="4800" spc="-40" dirty="0">
                <a:solidFill>
                  <a:srgbClr val="404040"/>
                </a:solidFill>
              </a:rPr>
              <a:t>Eozin </a:t>
            </a:r>
            <a:r>
              <a:rPr sz="4800" spc="-45" dirty="0">
                <a:solidFill>
                  <a:srgbClr val="404040"/>
                </a:solidFill>
              </a:rPr>
              <a:t>metilen mavisi</a:t>
            </a:r>
            <a:r>
              <a:rPr sz="4800" spc="-240" dirty="0">
                <a:solidFill>
                  <a:srgbClr val="404040"/>
                </a:solidFill>
              </a:rPr>
              <a:t> </a:t>
            </a:r>
            <a:r>
              <a:rPr sz="4800" spc="-45" dirty="0">
                <a:solidFill>
                  <a:srgbClr val="404040"/>
                </a:solidFill>
              </a:rPr>
              <a:t>agar</a:t>
            </a:r>
            <a:endParaRPr sz="4800" dirty="0"/>
          </a:p>
        </p:txBody>
      </p:sp>
      <p:sp>
        <p:nvSpPr>
          <p:cNvPr id="3" name="object 3"/>
          <p:cNvSpPr txBox="1"/>
          <p:nvPr/>
        </p:nvSpPr>
        <p:spPr>
          <a:xfrm>
            <a:off x="477788" y="1916177"/>
            <a:ext cx="6010197" cy="3392595"/>
          </a:xfrm>
          <a:prstGeom prst="rect">
            <a:avLst/>
          </a:prstGeom>
        </p:spPr>
        <p:txBody>
          <a:bodyPr vert="horz" wrap="square" lIns="0" tIns="47625" rIns="0" bIns="0" rtlCol="0">
            <a:spAutoFit/>
          </a:bodyPr>
          <a:lstStyle/>
          <a:p>
            <a:pPr marL="12700" marR="180975" indent="54610">
              <a:lnSpc>
                <a:spcPts val="2160"/>
              </a:lnSpc>
              <a:spcBef>
                <a:spcPts val="375"/>
              </a:spcBef>
            </a:pPr>
            <a:r>
              <a:rPr sz="2000" spc="-75" dirty="0">
                <a:solidFill>
                  <a:srgbClr val="404040"/>
                </a:solidFill>
                <a:cs typeface="Arial"/>
              </a:rPr>
              <a:t>Enterobakter </a:t>
            </a:r>
            <a:r>
              <a:rPr sz="2000" spc="-65" dirty="0">
                <a:solidFill>
                  <a:srgbClr val="404040"/>
                </a:solidFill>
                <a:cs typeface="Arial"/>
              </a:rPr>
              <a:t>grubu </a:t>
            </a:r>
            <a:r>
              <a:rPr sz="2000" spc="-40" dirty="0">
                <a:solidFill>
                  <a:srgbClr val="404040"/>
                </a:solidFill>
                <a:cs typeface="Arial"/>
              </a:rPr>
              <a:t>bakterilerin </a:t>
            </a:r>
            <a:r>
              <a:rPr sz="2000" spc="-105" dirty="0">
                <a:solidFill>
                  <a:srgbClr val="404040"/>
                </a:solidFill>
                <a:cs typeface="Arial"/>
              </a:rPr>
              <a:t>izolasyonu  </a:t>
            </a:r>
            <a:r>
              <a:rPr sz="2000" spc="-120" dirty="0">
                <a:solidFill>
                  <a:srgbClr val="404040"/>
                </a:solidFill>
                <a:cs typeface="Arial"/>
              </a:rPr>
              <a:t>ve </a:t>
            </a:r>
            <a:r>
              <a:rPr sz="2000" spc="-50" dirty="0">
                <a:solidFill>
                  <a:srgbClr val="404040"/>
                </a:solidFill>
                <a:cs typeface="Arial"/>
              </a:rPr>
              <a:t>ayırt </a:t>
            </a:r>
            <a:r>
              <a:rPr sz="2000" spc="-40" dirty="0">
                <a:solidFill>
                  <a:srgbClr val="404040"/>
                </a:solidFill>
                <a:cs typeface="Arial"/>
              </a:rPr>
              <a:t>edilmeleri </a:t>
            </a:r>
            <a:r>
              <a:rPr sz="2000" spc="-50" dirty="0">
                <a:solidFill>
                  <a:srgbClr val="404040"/>
                </a:solidFill>
                <a:cs typeface="Arial"/>
              </a:rPr>
              <a:t>için</a:t>
            </a:r>
            <a:r>
              <a:rPr sz="2000" spc="-200" dirty="0">
                <a:solidFill>
                  <a:srgbClr val="404040"/>
                </a:solidFill>
                <a:cs typeface="Arial"/>
              </a:rPr>
              <a:t> </a:t>
            </a:r>
            <a:r>
              <a:rPr sz="2000" spc="-55" dirty="0">
                <a:solidFill>
                  <a:srgbClr val="404040"/>
                </a:solidFill>
                <a:cs typeface="Arial"/>
              </a:rPr>
              <a:t>kullanılır</a:t>
            </a:r>
            <a:endParaRPr sz="2000" dirty="0">
              <a:cs typeface="Arial"/>
            </a:endParaRPr>
          </a:p>
          <a:p>
            <a:pPr marL="303530" marR="935355" indent="-182880">
              <a:lnSpc>
                <a:spcPts val="1939"/>
              </a:lnSpc>
              <a:spcBef>
                <a:spcPts val="405"/>
              </a:spcBef>
              <a:buClr>
                <a:srgbClr val="E38312"/>
              </a:buClr>
              <a:buChar char="◦"/>
              <a:tabLst>
                <a:tab pos="304165" algn="l"/>
              </a:tabLst>
            </a:pPr>
            <a:r>
              <a:rPr spc="-140" dirty="0">
                <a:solidFill>
                  <a:srgbClr val="404040"/>
                </a:solidFill>
                <a:cs typeface="Arial"/>
              </a:rPr>
              <a:t>Eozin </a:t>
            </a:r>
            <a:r>
              <a:rPr spc="-105" dirty="0">
                <a:solidFill>
                  <a:srgbClr val="404040"/>
                </a:solidFill>
                <a:cs typeface="Arial"/>
              </a:rPr>
              <a:t>ve </a:t>
            </a:r>
            <a:r>
              <a:rPr spc="-35" dirty="0">
                <a:solidFill>
                  <a:srgbClr val="404040"/>
                </a:solidFill>
                <a:cs typeface="Arial"/>
              </a:rPr>
              <a:t>metilen </a:t>
            </a:r>
            <a:r>
              <a:rPr spc="-75" dirty="0">
                <a:solidFill>
                  <a:srgbClr val="404040"/>
                </a:solidFill>
                <a:cs typeface="Arial"/>
              </a:rPr>
              <a:t>mavisi: </a:t>
            </a:r>
            <a:r>
              <a:rPr spc="-120" dirty="0">
                <a:solidFill>
                  <a:srgbClr val="404040"/>
                </a:solidFill>
                <a:cs typeface="Arial"/>
              </a:rPr>
              <a:t>Gram </a:t>
            </a:r>
            <a:r>
              <a:rPr spc="-25" dirty="0">
                <a:solidFill>
                  <a:srgbClr val="404040"/>
                </a:solidFill>
                <a:cs typeface="Arial"/>
              </a:rPr>
              <a:t>pozitif  </a:t>
            </a:r>
            <a:r>
              <a:rPr spc="-40" dirty="0">
                <a:solidFill>
                  <a:srgbClr val="404040"/>
                </a:solidFill>
                <a:cs typeface="Arial"/>
              </a:rPr>
              <a:t>bakterilerin </a:t>
            </a:r>
            <a:r>
              <a:rPr spc="-65" dirty="0">
                <a:solidFill>
                  <a:srgbClr val="404040"/>
                </a:solidFill>
                <a:cs typeface="Arial"/>
              </a:rPr>
              <a:t>üremesini</a:t>
            </a:r>
            <a:r>
              <a:rPr spc="-135" dirty="0">
                <a:solidFill>
                  <a:srgbClr val="404040"/>
                </a:solidFill>
                <a:cs typeface="Arial"/>
              </a:rPr>
              <a:t> </a:t>
            </a:r>
            <a:r>
              <a:rPr spc="-65" dirty="0">
                <a:solidFill>
                  <a:srgbClr val="404040"/>
                </a:solidFill>
                <a:cs typeface="Arial"/>
              </a:rPr>
              <a:t>engeller</a:t>
            </a:r>
            <a:endParaRPr dirty="0">
              <a:cs typeface="Arial"/>
            </a:endParaRPr>
          </a:p>
          <a:p>
            <a:pPr marL="120650" marR="229870">
              <a:lnSpc>
                <a:spcPts val="2540"/>
              </a:lnSpc>
              <a:spcBef>
                <a:spcPts val="130"/>
              </a:spcBef>
              <a:buClr>
                <a:srgbClr val="E38312"/>
              </a:buClr>
              <a:buChar char="◦"/>
              <a:tabLst>
                <a:tab pos="304165" algn="l"/>
              </a:tabLst>
            </a:pPr>
            <a:r>
              <a:rPr spc="-120" dirty="0">
                <a:solidFill>
                  <a:srgbClr val="404040"/>
                </a:solidFill>
                <a:cs typeface="Arial"/>
              </a:rPr>
              <a:t>Gram </a:t>
            </a:r>
            <a:r>
              <a:rPr spc="-55" dirty="0">
                <a:solidFill>
                  <a:srgbClr val="404040"/>
                </a:solidFill>
                <a:cs typeface="Arial"/>
              </a:rPr>
              <a:t>negatif </a:t>
            </a:r>
            <a:r>
              <a:rPr spc="-60" dirty="0">
                <a:solidFill>
                  <a:srgbClr val="404040"/>
                </a:solidFill>
                <a:cs typeface="Arial"/>
              </a:rPr>
              <a:t>olanların </a:t>
            </a:r>
            <a:r>
              <a:rPr spc="-55" dirty="0">
                <a:solidFill>
                  <a:srgbClr val="404040"/>
                </a:solidFill>
                <a:cs typeface="Arial"/>
              </a:rPr>
              <a:t>üremelerine </a:t>
            </a:r>
            <a:r>
              <a:rPr spc="-60" dirty="0">
                <a:solidFill>
                  <a:srgbClr val="404040"/>
                </a:solidFill>
                <a:cs typeface="Arial"/>
              </a:rPr>
              <a:t>izin </a:t>
            </a:r>
            <a:r>
              <a:rPr spc="-30" dirty="0">
                <a:solidFill>
                  <a:srgbClr val="404040"/>
                </a:solidFill>
                <a:cs typeface="Arial"/>
              </a:rPr>
              <a:t>verir  </a:t>
            </a:r>
            <a:r>
              <a:rPr spc="-140" dirty="0">
                <a:solidFill>
                  <a:srgbClr val="404040"/>
                </a:solidFill>
                <a:cs typeface="Arial"/>
              </a:rPr>
              <a:t>Bu </a:t>
            </a:r>
            <a:r>
              <a:rPr spc="-70" dirty="0">
                <a:solidFill>
                  <a:srgbClr val="404040"/>
                </a:solidFill>
                <a:cs typeface="Arial"/>
              </a:rPr>
              <a:t>boyalarla seçilim </a:t>
            </a:r>
            <a:r>
              <a:rPr spc="-65" dirty="0">
                <a:solidFill>
                  <a:srgbClr val="404040"/>
                </a:solidFill>
                <a:cs typeface="Arial"/>
              </a:rPr>
              <a:t>yapılır</a:t>
            </a:r>
            <a:endParaRPr dirty="0">
              <a:cs typeface="Arial"/>
            </a:endParaRPr>
          </a:p>
          <a:p>
            <a:pPr marL="303530" marR="551180" indent="-182880">
              <a:lnSpc>
                <a:spcPts val="1939"/>
              </a:lnSpc>
              <a:spcBef>
                <a:spcPts val="490"/>
              </a:spcBef>
              <a:buClr>
                <a:srgbClr val="E38312"/>
              </a:buClr>
              <a:buChar char="◦"/>
              <a:tabLst>
                <a:tab pos="304165" algn="l"/>
              </a:tabLst>
            </a:pPr>
            <a:r>
              <a:rPr spc="-70" dirty="0">
                <a:solidFill>
                  <a:srgbClr val="404040"/>
                </a:solidFill>
                <a:cs typeface="Arial"/>
              </a:rPr>
              <a:t>laktozu </a:t>
            </a:r>
            <a:r>
              <a:rPr spc="-45" dirty="0">
                <a:solidFill>
                  <a:srgbClr val="404040"/>
                </a:solidFill>
                <a:cs typeface="Arial"/>
              </a:rPr>
              <a:t>fermente </a:t>
            </a:r>
            <a:r>
              <a:rPr spc="-60" dirty="0">
                <a:solidFill>
                  <a:srgbClr val="404040"/>
                </a:solidFill>
                <a:cs typeface="Arial"/>
              </a:rPr>
              <a:t>edebilen </a:t>
            </a:r>
            <a:r>
              <a:rPr spc="-90" dirty="0">
                <a:solidFill>
                  <a:srgbClr val="404040"/>
                </a:solidFill>
                <a:cs typeface="Arial"/>
              </a:rPr>
              <a:t>v </a:t>
            </a:r>
            <a:r>
              <a:rPr spc="-110" dirty="0">
                <a:solidFill>
                  <a:srgbClr val="404040"/>
                </a:solidFill>
                <a:cs typeface="Arial"/>
              </a:rPr>
              <a:t>e</a:t>
            </a:r>
            <a:r>
              <a:rPr spc="-180" dirty="0">
                <a:solidFill>
                  <a:srgbClr val="404040"/>
                </a:solidFill>
                <a:cs typeface="Arial"/>
              </a:rPr>
              <a:t> </a:t>
            </a:r>
            <a:r>
              <a:rPr spc="-90" dirty="0">
                <a:solidFill>
                  <a:srgbClr val="404040"/>
                </a:solidFill>
                <a:cs typeface="Arial"/>
              </a:rPr>
              <a:t>edemeyen  </a:t>
            </a:r>
            <a:r>
              <a:rPr spc="-40" dirty="0">
                <a:solidFill>
                  <a:srgbClr val="404040"/>
                </a:solidFill>
                <a:cs typeface="Arial"/>
              </a:rPr>
              <a:t>koliformları </a:t>
            </a:r>
            <a:r>
              <a:rPr spc="-45" dirty="0">
                <a:solidFill>
                  <a:srgbClr val="404040"/>
                </a:solidFill>
                <a:cs typeface="Arial"/>
              </a:rPr>
              <a:t>ayırt </a:t>
            </a:r>
            <a:r>
              <a:rPr spc="-70" dirty="0">
                <a:solidFill>
                  <a:srgbClr val="404040"/>
                </a:solidFill>
                <a:cs typeface="Arial"/>
              </a:rPr>
              <a:t>etmeye</a:t>
            </a:r>
            <a:r>
              <a:rPr spc="-215" dirty="0">
                <a:solidFill>
                  <a:srgbClr val="404040"/>
                </a:solidFill>
                <a:cs typeface="Arial"/>
              </a:rPr>
              <a:t> </a:t>
            </a:r>
            <a:r>
              <a:rPr spc="-75" dirty="0">
                <a:solidFill>
                  <a:srgbClr val="404040"/>
                </a:solidFill>
                <a:cs typeface="Arial"/>
              </a:rPr>
              <a:t>yarar</a:t>
            </a:r>
            <a:endParaRPr dirty="0">
              <a:cs typeface="Arial"/>
            </a:endParaRPr>
          </a:p>
          <a:p>
            <a:pPr marL="12700" marR="5080">
              <a:lnSpc>
                <a:spcPct val="90000"/>
              </a:lnSpc>
              <a:spcBef>
                <a:spcPts val="1565"/>
              </a:spcBef>
            </a:pPr>
            <a:r>
              <a:rPr sz="2000" i="1" spc="-120" dirty="0">
                <a:solidFill>
                  <a:srgbClr val="404040"/>
                </a:solidFill>
                <a:cs typeface="Trebuchet MS"/>
              </a:rPr>
              <a:t>Laktozu </a:t>
            </a:r>
            <a:r>
              <a:rPr sz="2000" i="1" spc="-114" dirty="0">
                <a:solidFill>
                  <a:srgbClr val="404040"/>
                </a:solidFill>
                <a:cs typeface="Trebuchet MS"/>
              </a:rPr>
              <a:t>kullanabilme </a:t>
            </a:r>
            <a:r>
              <a:rPr sz="2000" i="1" spc="-110" dirty="0">
                <a:solidFill>
                  <a:srgbClr val="404040"/>
                </a:solidFill>
                <a:cs typeface="Trebuchet MS"/>
              </a:rPr>
              <a:t>miktarına </a:t>
            </a:r>
            <a:r>
              <a:rPr sz="2000" i="1" spc="-75" dirty="0">
                <a:solidFill>
                  <a:srgbClr val="404040"/>
                </a:solidFill>
                <a:cs typeface="Trebuchet MS"/>
              </a:rPr>
              <a:t>göre </a:t>
            </a:r>
            <a:r>
              <a:rPr sz="2000" i="1" spc="-110" dirty="0">
                <a:solidFill>
                  <a:srgbClr val="404040"/>
                </a:solidFill>
                <a:cs typeface="Trebuchet MS"/>
              </a:rPr>
              <a:t>renk  </a:t>
            </a:r>
            <a:r>
              <a:rPr sz="2000" i="1" spc="-100" dirty="0">
                <a:solidFill>
                  <a:srgbClr val="404040"/>
                </a:solidFill>
                <a:cs typeface="Trebuchet MS"/>
              </a:rPr>
              <a:t>pembeden </a:t>
            </a:r>
            <a:r>
              <a:rPr sz="2000" i="1" spc="-90" dirty="0">
                <a:solidFill>
                  <a:srgbClr val="404040"/>
                </a:solidFill>
                <a:cs typeface="Trebuchet MS"/>
              </a:rPr>
              <a:t>mavi </a:t>
            </a:r>
            <a:r>
              <a:rPr sz="2000" i="1" spc="-125" dirty="0">
                <a:solidFill>
                  <a:srgbClr val="404040"/>
                </a:solidFill>
                <a:cs typeface="Trebuchet MS"/>
              </a:rPr>
              <a:t>yeşil-metalik </a:t>
            </a:r>
            <a:r>
              <a:rPr sz="2000" i="1" spc="-130" dirty="0">
                <a:solidFill>
                  <a:srgbClr val="404040"/>
                </a:solidFill>
                <a:cs typeface="Trebuchet MS"/>
              </a:rPr>
              <a:t>renkli koloniler  </a:t>
            </a:r>
            <a:r>
              <a:rPr sz="2000" i="1" spc="-90" dirty="0">
                <a:solidFill>
                  <a:srgbClr val="404040"/>
                </a:solidFill>
                <a:cs typeface="Trebuchet MS"/>
              </a:rPr>
              <a:t>ortaya </a:t>
            </a:r>
            <a:r>
              <a:rPr sz="2000" i="1" spc="-165" dirty="0">
                <a:solidFill>
                  <a:srgbClr val="404040"/>
                </a:solidFill>
                <a:cs typeface="Trebuchet MS"/>
              </a:rPr>
              <a:t>çıkarır. </a:t>
            </a:r>
            <a:r>
              <a:rPr sz="2000" i="1" spc="-105" dirty="0">
                <a:solidFill>
                  <a:srgbClr val="404040"/>
                </a:solidFill>
                <a:cs typeface="Trebuchet MS"/>
              </a:rPr>
              <a:t>Escherichia </a:t>
            </a:r>
            <a:r>
              <a:rPr sz="2000" i="1" spc="-125" dirty="0">
                <a:solidFill>
                  <a:srgbClr val="404040"/>
                </a:solidFill>
                <a:cs typeface="Trebuchet MS"/>
              </a:rPr>
              <a:t>coli </a:t>
            </a:r>
            <a:r>
              <a:rPr sz="2000" i="1" spc="-90" dirty="0">
                <a:solidFill>
                  <a:srgbClr val="404040"/>
                </a:solidFill>
                <a:cs typeface="Trebuchet MS"/>
              </a:rPr>
              <a:t>bu</a:t>
            </a:r>
            <a:r>
              <a:rPr sz="2000" i="1" spc="-300" dirty="0">
                <a:solidFill>
                  <a:srgbClr val="404040"/>
                </a:solidFill>
                <a:cs typeface="Trebuchet MS"/>
              </a:rPr>
              <a:t> </a:t>
            </a:r>
            <a:r>
              <a:rPr sz="2000" i="1" spc="-110" dirty="0">
                <a:solidFill>
                  <a:srgbClr val="404040"/>
                </a:solidFill>
                <a:cs typeface="Trebuchet MS"/>
              </a:rPr>
              <a:t>besiyerinde  </a:t>
            </a:r>
            <a:r>
              <a:rPr sz="2000" i="1" spc="-125" dirty="0">
                <a:solidFill>
                  <a:srgbClr val="404040"/>
                </a:solidFill>
                <a:cs typeface="Trebuchet MS"/>
              </a:rPr>
              <a:t>metalik </a:t>
            </a:r>
            <a:r>
              <a:rPr sz="2000" i="1" spc="-130" dirty="0">
                <a:solidFill>
                  <a:srgbClr val="404040"/>
                </a:solidFill>
                <a:cs typeface="Trebuchet MS"/>
              </a:rPr>
              <a:t>yeşili </a:t>
            </a:r>
            <a:r>
              <a:rPr sz="2000" i="1" spc="-125" dirty="0">
                <a:solidFill>
                  <a:srgbClr val="404040"/>
                </a:solidFill>
                <a:cs typeface="Trebuchet MS"/>
              </a:rPr>
              <a:t>renkte </a:t>
            </a:r>
            <a:r>
              <a:rPr sz="2000" i="1" spc="-130" dirty="0">
                <a:solidFill>
                  <a:srgbClr val="404040"/>
                </a:solidFill>
                <a:cs typeface="Trebuchet MS"/>
              </a:rPr>
              <a:t>kolonilere</a:t>
            </a:r>
            <a:r>
              <a:rPr sz="2000" i="1" spc="-275" dirty="0">
                <a:solidFill>
                  <a:srgbClr val="404040"/>
                </a:solidFill>
                <a:cs typeface="Trebuchet MS"/>
              </a:rPr>
              <a:t> </a:t>
            </a:r>
            <a:r>
              <a:rPr sz="2000" i="1" spc="-145" dirty="0">
                <a:solidFill>
                  <a:srgbClr val="404040"/>
                </a:solidFill>
                <a:cs typeface="Trebuchet MS"/>
              </a:rPr>
              <a:t>sahiptir.</a:t>
            </a:r>
            <a:endParaRPr sz="2000" dirty="0">
              <a:cs typeface="Trebuchet MS"/>
            </a:endParaRPr>
          </a:p>
        </p:txBody>
      </p:sp>
      <p:sp>
        <p:nvSpPr>
          <p:cNvPr id="4" name="object 4"/>
          <p:cNvSpPr/>
          <p:nvPr/>
        </p:nvSpPr>
        <p:spPr>
          <a:xfrm>
            <a:off x="6742112" y="1916177"/>
            <a:ext cx="3429000" cy="331304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32</a:t>
            </a:fld>
            <a:endParaRPr spc="-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208592"/>
            <a:ext cx="4246880" cy="697230"/>
          </a:xfrm>
          <a:prstGeom prst="rect">
            <a:avLst/>
          </a:prstGeom>
        </p:spPr>
        <p:txBody>
          <a:bodyPr vert="horz" wrap="square" lIns="0" tIns="13335" rIns="0" bIns="0" rtlCol="0" anchor="b">
            <a:spAutoFit/>
          </a:bodyPr>
          <a:lstStyle/>
          <a:p>
            <a:pPr marL="12700">
              <a:lnSpc>
                <a:spcPct val="100000"/>
              </a:lnSpc>
              <a:spcBef>
                <a:spcPts val="105"/>
              </a:spcBef>
            </a:pPr>
            <a:r>
              <a:rPr sz="4400" b="1" spc="-35" dirty="0">
                <a:solidFill>
                  <a:srgbClr val="000000"/>
                </a:solidFill>
                <a:cs typeface="Arial"/>
              </a:rPr>
              <a:t>Özel</a:t>
            </a:r>
            <a:r>
              <a:rPr sz="4400" b="1" spc="-190" dirty="0">
                <a:solidFill>
                  <a:srgbClr val="000000"/>
                </a:solidFill>
                <a:cs typeface="Arial"/>
              </a:rPr>
              <a:t> </a:t>
            </a:r>
            <a:r>
              <a:rPr sz="4400" b="1" spc="-45" dirty="0">
                <a:solidFill>
                  <a:srgbClr val="000000"/>
                </a:solidFill>
                <a:cs typeface="Arial"/>
              </a:rPr>
              <a:t>besiyerleri-</a:t>
            </a:r>
            <a:endParaRPr sz="4400" dirty="0">
              <a:cs typeface="Arial"/>
            </a:endParaRPr>
          </a:p>
        </p:txBody>
      </p:sp>
      <p:sp>
        <p:nvSpPr>
          <p:cNvPr id="8" name="object 8"/>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33</a:t>
            </a:fld>
            <a:endParaRPr spc="-5" dirty="0"/>
          </a:p>
        </p:txBody>
      </p:sp>
      <p:sp>
        <p:nvSpPr>
          <p:cNvPr id="3" name="object 3"/>
          <p:cNvSpPr txBox="1"/>
          <p:nvPr/>
        </p:nvSpPr>
        <p:spPr>
          <a:xfrm>
            <a:off x="1037553" y="905822"/>
            <a:ext cx="7338645" cy="1250983"/>
          </a:xfrm>
          <a:prstGeom prst="rect">
            <a:avLst/>
          </a:prstGeom>
        </p:spPr>
        <p:txBody>
          <a:bodyPr vert="horz" wrap="square" lIns="0" tIns="12065" rIns="0" bIns="0" rtlCol="0">
            <a:spAutoFit/>
          </a:bodyPr>
          <a:lstStyle/>
          <a:p>
            <a:pPr marL="510540">
              <a:spcBef>
                <a:spcPts val="95"/>
              </a:spcBef>
            </a:pPr>
            <a:r>
              <a:rPr sz="3400" spc="-30" dirty="0">
                <a:cs typeface="Arial"/>
              </a:rPr>
              <a:t>3. </a:t>
            </a:r>
            <a:r>
              <a:rPr sz="3400" spc="-55" dirty="0" err="1">
                <a:cs typeface="Arial"/>
              </a:rPr>
              <a:t>Ayırt</a:t>
            </a:r>
            <a:r>
              <a:rPr lang="tr-TR" sz="3400" spc="-55" dirty="0">
                <a:cs typeface="Arial"/>
              </a:rPr>
              <a:t> </a:t>
            </a:r>
            <a:r>
              <a:rPr sz="3400" spc="-55" dirty="0" err="1">
                <a:cs typeface="Arial"/>
              </a:rPr>
              <a:t>edici</a:t>
            </a:r>
            <a:r>
              <a:rPr sz="3400" spc="-420" dirty="0">
                <a:cs typeface="Arial"/>
              </a:rPr>
              <a:t> </a:t>
            </a:r>
            <a:r>
              <a:rPr sz="3400" spc="-50" dirty="0">
                <a:cs typeface="Arial"/>
              </a:rPr>
              <a:t>besiyerleri</a:t>
            </a:r>
            <a:endParaRPr sz="3400" dirty="0">
              <a:cs typeface="Arial"/>
            </a:endParaRPr>
          </a:p>
          <a:p>
            <a:pPr marL="12700">
              <a:spcBef>
                <a:spcPts val="2685"/>
              </a:spcBef>
            </a:pPr>
            <a:r>
              <a:rPr sz="2400" spc="-155" dirty="0">
                <a:solidFill>
                  <a:srgbClr val="404040"/>
                </a:solidFill>
                <a:cs typeface="Arial"/>
              </a:rPr>
              <a:t>Agar </a:t>
            </a:r>
            <a:r>
              <a:rPr sz="2400" spc="-60" dirty="0">
                <a:solidFill>
                  <a:srgbClr val="404040"/>
                </a:solidFill>
                <a:cs typeface="Arial"/>
              </a:rPr>
              <a:t>besiyerleridir</a:t>
            </a:r>
            <a:endParaRPr sz="2400" dirty="0">
              <a:cs typeface="Arial"/>
            </a:endParaRPr>
          </a:p>
        </p:txBody>
      </p:sp>
      <p:sp>
        <p:nvSpPr>
          <p:cNvPr id="4" name="object 4"/>
          <p:cNvSpPr txBox="1"/>
          <p:nvPr/>
        </p:nvSpPr>
        <p:spPr>
          <a:xfrm>
            <a:off x="1052424" y="2279596"/>
            <a:ext cx="8280920" cy="751488"/>
          </a:xfrm>
          <a:prstGeom prst="rect">
            <a:avLst/>
          </a:prstGeom>
        </p:spPr>
        <p:txBody>
          <a:bodyPr vert="horz" wrap="square" lIns="0" tIns="12700" rIns="0" bIns="0" rtlCol="0">
            <a:spAutoFit/>
          </a:bodyPr>
          <a:lstStyle/>
          <a:p>
            <a:pPr marL="12700">
              <a:spcBef>
                <a:spcPts val="100"/>
              </a:spcBef>
              <a:tabLst>
                <a:tab pos="1207135" algn="l"/>
                <a:tab pos="3696335" algn="l"/>
              </a:tabLst>
            </a:pPr>
            <a:r>
              <a:rPr sz="2400" spc="-50" dirty="0">
                <a:solidFill>
                  <a:srgbClr val="404040"/>
                </a:solidFill>
                <a:cs typeface="Arial"/>
              </a:rPr>
              <a:t>Belirli	</a:t>
            </a:r>
            <a:r>
              <a:rPr sz="2400" spc="-100" dirty="0">
                <a:solidFill>
                  <a:srgbClr val="404040"/>
                </a:solidFill>
                <a:cs typeface="Arial"/>
              </a:rPr>
              <a:t>mikroorganizma	</a:t>
            </a:r>
            <a:r>
              <a:rPr sz="2400" spc="-15" dirty="0" err="1">
                <a:solidFill>
                  <a:srgbClr val="404040"/>
                </a:solidFill>
                <a:cs typeface="Arial"/>
              </a:rPr>
              <a:t>türlerinin</a:t>
            </a:r>
            <a:r>
              <a:rPr lang="tr-TR" sz="2400" spc="-15" dirty="0">
                <a:solidFill>
                  <a:srgbClr val="404040"/>
                </a:solidFill>
                <a:cs typeface="Arial"/>
              </a:rPr>
              <a:t> karakteristik koloniler oluşturmalarına dayanır.</a:t>
            </a:r>
            <a:endParaRPr sz="2400" dirty="0">
              <a:cs typeface="Arial"/>
            </a:endParaRPr>
          </a:p>
        </p:txBody>
      </p:sp>
      <p:sp>
        <p:nvSpPr>
          <p:cNvPr id="7" name="object 7"/>
          <p:cNvSpPr txBox="1"/>
          <p:nvPr/>
        </p:nvSpPr>
        <p:spPr>
          <a:xfrm>
            <a:off x="1037553" y="3410794"/>
            <a:ext cx="8440420" cy="1804597"/>
          </a:xfrm>
          <a:prstGeom prst="rect">
            <a:avLst/>
          </a:prstGeom>
        </p:spPr>
        <p:txBody>
          <a:bodyPr vert="horz" wrap="square" lIns="0" tIns="12700" rIns="0" bIns="0" rtlCol="0">
            <a:spAutoFit/>
          </a:bodyPr>
          <a:lstStyle/>
          <a:p>
            <a:pPr marL="303530" marR="5715" indent="-182880" algn="just">
              <a:lnSpc>
                <a:spcPct val="80100"/>
              </a:lnSpc>
              <a:spcBef>
                <a:spcPts val="430"/>
              </a:spcBef>
              <a:buClr>
                <a:srgbClr val="E38312"/>
              </a:buClr>
              <a:buChar char="◦"/>
              <a:tabLst>
                <a:tab pos="304165" algn="l"/>
              </a:tabLst>
            </a:pPr>
            <a:r>
              <a:rPr sz="1900" spc="-75" dirty="0" err="1">
                <a:solidFill>
                  <a:srgbClr val="404040"/>
                </a:solidFill>
                <a:cs typeface="Arial"/>
              </a:rPr>
              <a:t>Ör</a:t>
            </a:r>
            <a:r>
              <a:rPr sz="1900" spc="-75" dirty="0">
                <a:solidFill>
                  <a:srgbClr val="404040"/>
                </a:solidFill>
                <a:cs typeface="Arial"/>
              </a:rPr>
              <a:t>; </a:t>
            </a:r>
            <a:r>
              <a:rPr sz="1900" spc="-120" dirty="0">
                <a:solidFill>
                  <a:srgbClr val="404040"/>
                </a:solidFill>
                <a:cs typeface="Arial"/>
              </a:rPr>
              <a:t>Kanlı </a:t>
            </a:r>
            <a:r>
              <a:rPr sz="1900" spc="-125" dirty="0">
                <a:solidFill>
                  <a:srgbClr val="404040"/>
                </a:solidFill>
                <a:cs typeface="Arial"/>
              </a:rPr>
              <a:t>Agar </a:t>
            </a:r>
            <a:r>
              <a:rPr sz="1900" spc="-70" dirty="0">
                <a:solidFill>
                  <a:srgbClr val="404040"/>
                </a:solidFill>
                <a:cs typeface="Arial"/>
              </a:rPr>
              <a:t>besiyeri, </a:t>
            </a:r>
            <a:r>
              <a:rPr sz="1900" spc="-30" dirty="0">
                <a:solidFill>
                  <a:srgbClr val="404040"/>
                </a:solidFill>
                <a:cs typeface="Arial"/>
              </a:rPr>
              <a:t>hemolitik </a:t>
            </a:r>
            <a:r>
              <a:rPr sz="1900" spc="-120" dirty="0">
                <a:solidFill>
                  <a:srgbClr val="404040"/>
                </a:solidFill>
                <a:cs typeface="Arial"/>
              </a:rPr>
              <a:t>ve </a:t>
            </a:r>
            <a:r>
              <a:rPr sz="1900" spc="-40" dirty="0">
                <a:solidFill>
                  <a:srgbClr val="404040"/>
                </a:solidFill>
                <a:cs typeface="Arial"/>
              </a:rPr>
              <a:t>non-hemolitik </a:t>
            </a:r>
            <a:r>
              <a:rPr sz="1900" spc="-45" dirty="0">
                <a:solidFill>
                  <a:srgbClr val="404040"/>
                </a:solidFill>
                <a:cs typeface="Arial"/>
              </a:rPr>
              <a:t>bakteri </a:t>
            </a:r>
            <a:r>
              <a:rPr sz="1900" spc="-10" dirty="0">
                <a:solidFill>
                  <a:srgbClr val="404040"/>
                </a:solidFill>
                <a:cs typeface="Arial"/>
              </a:rPr>
              <a:t>türlerinin </a:t>
            </a:r>
            <a:r>
              <a:rPr sz="1900" spc="-50" dirty="0">
                <a:solidFill>
                  <a:srgbClr val="404040"/>
                </a:solidFill>
                <a:cs typeface="Arial"/>
              </a:rPr>
              <a:t>ayırt  </a:t>
            </a:r>
            <a:r>
              <a:rPr sz="1900" spc="-40" dirty="0">
                <a:solidFill>
                  <a:srgbClr val="404040"/>
                </a:solidFill>
                <a:cs typeface="Arial"/>
              </a:rPr>
              <a:t>edilebildiği </a:t>
            </a:r>
            <a:r>
              <a:rPr sz="1900" spc="-65" dirty="0">
                <a:solidFill>
                  <a:srgbClr val="404040"/>
                </a:solidFill>
                <a:cs typeface="Arial"/>
              </a:rPr>
              <a:t>diferansiyel </a:t>
            </a:r>
            <a:r>
              <a:rPr sz="1900" spc="-5" dirty="0">
                <a:solidFill>
                  <a:srgbClr val="404040"/>
                </a:solidFill>
                <a:cs typeface="Arial"/>
              </a:rPr>
              <a:t>bir </a:t>
            </a:r>
            <a:r>
              <a:rPr sz="1900" spc="-70" dirty="0">
                <a:solidFill>
                  <a:srgbClr val="404040"/>
                </a:solidFill>
                <a:cs typeface="Arial"/>
              </a:rPr>
              <a:t>besiyeridir. (Selektif besiyeri </a:t>
            </a:r>
            <a:r>
              <a:rPr sz="1900" spc="-105" dirty="0">
                <a:solidFill>
                  <a:srgbClr val="404040"/>
                </a:solidFill>
                <a:cs typeface="Arial"/>
              </a:rPr>
              <a:t>kavramı </a:t>
            </a:r>
            <a:r>
              <a:rPr sz="1900" spc="-70" dirty="0">
                <a:solidFill>
                  <a:srgbClr val="404040"/>
                </a:solidFill>
                <a:cs typeface="Arial"/>
              </a:rPr>
              <a:t>içerisinde  </a:t>
            </a:r>
            <a:r>
              <a:rPr sz="1900" spc="-90" dirty="0">
                <a:solidFill>
                  <a:srgbClr val="404040"/>
                </a:solidFill>
                <a:cs typeface="Arial"/>
              </a:rPr>
              <a:t>incelenmez)</a:t>
            </a:r>
            <a:endParaRPr sz="1900" dirty="0">
              <a:cs typeface="Arial"/>
            </a:endParaRPr>
          </a:p>
          <a:p>
            <a:pPr marL="12700" marR="5080" algn="just">
              <a:lnSpc>
                <a:spcPts val="2300"/>
              </a:lnSpc>
              <a:spcBef>
                <a:spcPts val="1560"/>
              </a:spcBef>
            </a:pPr>
            <a:r>
              <a:rPr sz="2400" spc="-55" dirty="0">
                <a:solidFill>
                  <a:srgbClr val="0000FF"/>
                </a:solidFill>
                <a:cs typeface="Arial"/>
              </a:rPr>
              <a:t>İndikatör </a:t>
            </a:r>
            <a:r>
              <a:rPr sz="2400" spc="-95" dirty="0">
                <a:solidFill>
                  <a:srgbClr val="0000FF"/>
                </a:solidFill>
                <a:cs typeface="Arial"/>
              </a:rPr>
              <a:t>boyalar </a:t>
            </a:r>
            <a:r>
              <a:rPr sz="2400" spc="-20" dirty="0">
                <a:solidFill>
                  <a:srgbClr val="0000FF"/>
                </a:solidFill>
                <a:cs typeface="Arial"/>
              </a:rPr>
              <a:t>belirli </a:t>
            </a:r>
            <a:r>
              <a:rPr sz="2400" spc="-90" dirty="0">
                <a:solidFill>
                  <a:srgbClr val="0000FF"/>
                </a:solidFill>
                <a:cs typeface="Arial"/>
              </a:rPr>
              <a:t>mikroorganizmalar </a:t>
            </a:r>
            <a:r>
              <a:rPr sz="2400" spc="-80" dirty="0">
                <a:solidFill>
                  <a:srgbClr val="0000FF"/>
                </a:solidFill>
                <a:cs typeface="Arial"/>
              </a:rPr>
              <a:t>tarafından  gerçekleştirilen </a:t>
            </a:r>
            <a:r>
              <a:rPr sz="2400" spc="-150" dirty="0">
                <a:solidFill>
                  <a:srgbClr val="0000FF"/>
                </a:solidFill>
                <a:cs typeface="Arial"/>
              </a:rPr>
              <a:t>özgün </a:t>
            </a:r>
            <a:r>
              <a:rPr sz="2400" spc="-125" dirty="0">
                <a:solidFill>
                  <a:srgbClr val="0000FF"/>
                </a:solidFill>
                <a:cs typeface="Arial"/>
              </a:rPr>
              <a:t>kimyasal </a:t>
            </a:r>
            <a:r>
              <a:rPr sz="2400" spc="-110" dirty="0">
                <a:solidFill>
                  <a:srgbClr val="0000FF"/>
                </a:solidFill>
                <a:cs typeface="Arial"/>
              </a:rPr>
              <a:t>reaksiyonlara </a:t>
            </a:r>
            <a:r>
              <a:rPr sz="2400" spc="-114" dirty="0">
                <a:solidFill>
                  <a:srgbClr val="0000FF"/>
                </a:solidFill>
                <a:cs typeface="Arial"/>
              </a:rPr>
              <a:t>göre </a:t>
            </a:r>
            <a:r>
              <a:rPr sz="2400" spc="-60" dirty="0">
                <a:solidFill>
                  <a:srgbClr val="0000FF"/>
                </a:solidFill>
                <a:cs typeface="Arial"/>
              </a:rPr>
              <a:t>ayırt edilmelerine  </a:t>
            </a:r>
            <a:r>
              <a:rPr sz="2400" spc="-95" dirty="0">
                <a:solidFill>
                  <a:srgbClr val="0000FF"/>
                </a:solidFill>
                <a:cs typeface="Arial"/>
              </a:rPr>
              <a:t>imkan </a:t>
            </a:r>
            <a:r>
              <a:rPr sz="2400" spc="-165" dirty="0">
                <a:solidFill>
                  <a:srgbClr val="0000FF"/>
                </a:solidFill>
                <a:cs typeface="Arial"/>
              </a:rPr>
              <a:t>sağlayan</a:t>
            </a:r>
            <a:r>
              <a:rPr sz="2400" spc="-204" dirty="0">
                <a:solidFill>
                  <a:srgbClr val="0000FF"/>
                </a:solidFill>
                <a:cs typeface="Arial"/>
              </a:rPr>
              <a:t> </a:t>
            </a:r>
            <a:r>
              <a:rPr sz="2400" spc="-70" dirty="0">
                <a:solidFill>
                  <a:srgbClr val="0000FF"/>
                </a:solidFill>
                <a:cs typeface="Arial"/>
              </a:rPr>
              <a:t>özelliktedirler.</a:t>
            </a:r>
            <a:endParaRPr sz="24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5429" y="720675"/>
            <a:ext cx="2746375" cy="757555"/>
          </a:xfrm>
          <a:prstGeom prst="rect">
            <a:avLst/>
          </a:prstGeom>
        </p:spPr>
        <p:txBody>
          <a:bodyPr vert="horz" wrap="square" lIns="0" tIns="12700" rIns="0" bIns="0" rtlCol="0" anchor="b">
            <a:spAutoFit/>
          </a:bodyPr>
          <a:lstStyle/>
          <a:p>
            <a:pPr marL="12700">
              <a:lnSpc>
                <a:spcPct val="100000"/>
              </a:lnSpc>
              <a:spcBef>
                <a:spcPts val="100"/>
              </a:spcBef>
            </a:pPr>
            <a:r>
              <a:rPr sz="4800" spc="-45" dirty="0">
                <a:solidFill>
                  <a:srgbClr val="404040"/>
                </a:solidFill>
              </a:rPr>
              <a:t>Kanlı</a:t>
            </a:r>
            <a:r>
              <a:rPr sz="4800" spc="-180" dirty="0">
                <a:solidFill>
                  <a:srgbClr val="404040"/>
                </a:solidFill>
              </a:rPr>
              <a:t> </a:t>
            </a:r>
            <a:r>
              <a:rPr sz="4800" spc="-40" dirty="0">
                <a:solidFill>
                  <a:srgbClr val="404040"/>
                </a:solidFill>
              </a:rPr>
              <a:t>agar</a:t>
            </a:r>
            <a:endParaRPr sz="48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34</a:t>
            </a:fld>
            <a:endParaRPr spc="-5" dirty="0"/>
          </a:p>
        </p:txBody>
      </p:sp>
      <p:sp>
        <p:nvSpPr>
          <p:cNvPr id="3" name="object 3"/>
          <p:cNvSpPr txBox="1"/>
          <p:nvPr/>
        </p:nvSpPr>
        <p:spPr>
          <a:xfrm>
            <a:off x="1925003" y="1564614"/>
            <a:ext cx="8777921" cy="4355038"/>
          </a:xfrm>
          <a:prstGeom prst="rect">
            <a:avLst/>
          </a:prstGeom>
        </p:spPr>
        <p:txBody>
          <a:bodyPr vert="horz" wrap="square" lIns="0" tIns="160020" rIns="0" bIns="0" rtlCol="0">
            <a:spAutoFit/>
          </a:bodyPr>
          <a:lstStyle/>
          <a:p>
            <a:pPr marL="12700">
              <a:spcBef>
                <a:spcPts val="1260"/>
              </a:spcBef>
            </a:pPr>
            <a:r>
              <a:rPr sz="2000" spc="-130" dirty="0">
                <a:solidFill>
                  <a:srgbClr val="404040"/>
                </a:solidFill>
                <a:cs typeface="Arial"/>
              </a:rPr>
              <a:t>Hem </a:t>
            </a:r>
            <a:r>
              <a:rPr sz="2000" spc="-65" dirty="0">
                <a:solidFill>
                  <a:srgbClr val="404040"/>
                </a:solidFill>
                <a:cs typeface="Arial"/>
              </a:rPr>
              <a:t>zenginleştirici </a:t>
            </a:r>
            <a:r>
              <a:rPr sz="2000" spc="-75" dirty="0">
                <a:solidFill>
                  <a:srgbClr val="404040"/>
                </a:solidFill>
                <a:cs typeface="Arial"/>
              </a:rPr>
              <a:t>besiyeri </a:t>
            </a:r>
            <a:r>
              <a:rPr sz="2000" spc="-85" dirty="0">
                <a:solidFill>
                  <a:srgbClr val="404040"/>
                </a:solidFill>
                <a:cs typeface="Arial"/>
              </a:rPr>
              <a:t>hem </a:t>
            </a:r>
            <a:r>
              <a:rPr sz="2000" spc="-90" dirty="0">
                <a:solidFill>
                  <a:srgbClr val="404040"/>
                </a:solidFill>
                <a:cs typeface="Arial"/>
              </a:rPr>
              <a:t>de </a:t>
            </a:r>
            <a:r>
              <a:rPr sz="2000" spc="-50" dirty="0">
                <a:solidFill>
                  <a:srgbClr val="404040"/>
                </a:solidFill>
                <a:cs typeface="Arial"/>
              </a:rPr>
              <a:t>ayırt </a:t>
            </a:r>
            <a:r>
              <a:rPr sz="2000" spc="-60" dirty="0">
                <a:solidFill>
                  <a:srgbClr val="404040"/>
                </a:solidFill>
                <a:cs typeface="Arial"/>
              </a:rPr>
              <a:t>edici </a:t>
            </a:r>
            <a:r>
              <a:rPr sz="2000" spc="-75" dirty="0">
                <a:solidFill>
                  <a:srgbClr val="404040"/>
                </a:solidFill>
                <a:cs typeface="Arial"/>
              </a:rPr>
              <a:t>besiyeri </a:t>
            </a:r>
            <a:r>
              <a:rPr sz="2000" spc="-80" dirty="0">
                <a:solidFill>
                  <a:srgbClr val="404040"/>
                </a:solidFill>
                <a:cs typeface="Arial"/>
              </a:rPr>
              <a:t>olarak</a:t>
            </a:r>
            <a:r>
              <a:rPr sz="2000" spc="-305" dirty="0">
                <a:solidFill>
                  <a:srgbClr val="404040"/>
                </a:solidFill>
                <a:cs typeface="Arial"/>
              </a:rPr>
              <a:t> </a:t>
            </a:r>
            <a:r>
              <a:rPr sz="2000" spc="-75" dirty="0">
                <a:solidFill>
                  <a:srgbClr val="404040"/>
                </a:solidFill>
                <a:cs typeface="Arial"/>
              </a:rPr>
              <a:t>kullanılır.</a:t>
            </a:r>
            <a:endParaRPr sz="2000" dirty="0">
              <a:cs typeface="Arial"/>
            </a:endParaRPr>
          </a:p>
          <a:p>
            <a:pPr marL="12700" marR="593725">
              <a:lnSpc>
                <a:spcPts val="2160"/>
              </a:lnSpc>
              <a:spcBef>
                <a:spcPts val="1440"/>
              </a:spcBef>
            </a:pPr>
            <a:r>
              <a:rPr sz="2000" spc="-114" dirty="0">
                <a:solidFill>
                  <a:srgbClr val="404040"/>
                </a:solidFill>
                <a:cs typeface="Arial"/>
              </a:rPr>
              <a:t>Ekzotoksin </a:t>
            </a:r>
            <a:r>
              <a:rPr sz="2000" spc="-105" dirty="0">
                <a:solidFill>
                  <a:srgbClr val="404040"/>
                </a:solidFill>
                <a:cs typeface="Arial"/>
              </a:rPr>
              <a:t>adı </a:t>
            </a:r>
            <a:r>
              <a:rPr sz="2000" spc="-55" dirty="0">
                <a:solidFill>
                  <a:srgbClr val="404040"/>
                </a:solidFill>
                <a:cs typeface="Arial"/>
              </a:rPr>
              <a:t>verilen hemolizinler </a:t>
            </a:r>
            <a:r>
              <a:rPr sz="2000" spc="-95" dirty="0">
                <a:solidFill>
                  <a:srgbClr val="404040"/>
                </a:solidFill>
                <a:cs typeface="Arial"/>
              </a:rPr>
              <a:t>kırmızı </a:t>
            </a:r>
            <a:r>
              <a:rPr sz="2000" spc="-114" dirty="0">
                <a:solidFill>
                  <a:srgbClr val="404040"/>
                </a:solidFill>
                <a:cs typeface="Arial"/>
              </a:rPr>
              <a:t>kan </a:t>
            </a:r>
            <a:r>
              <a:rPr sz="2000" spc="-50" dirty="0">
                <a:solidFill>
                  <a:srgbClr val="404040"/>
                </a:solidFill>
                <a:cs typeface="Arial"/>
              </a:rPr>
              <a:t>hücrelerinin </a:t>
            </a:r>
            <a:r>
              <a:rPr sz="2000" spc="-110" dirty="0">
                <a:solidFill>
                  <a:srgbClr val="404040"/>
                </a:solidFill>
                <a:cs typeface="Arial"/>
              </a:rPr>
              <a:t>parçalanmasına  </a:t>
            </a:r>
            <a:r>
              <a:rPr sz="2000" spc="-90" dirty="0">
                <a:solidFill>
                  <a:srgbClr val="404040"/>
                </a:solidFill>
                <a:cs typeface="Arial"/>
              </a:rPr>
              <a:t>neden</a:t>
            </a:r>
            <a:r>
              <a:rPr sz="2000" spc="-125" dirty="0">
                <a:solidFill>
                  <a:srgbClr val="404040"/>
                </a:solidFill>
                <a:cs typeface="Arial"/>
              </a:rPr>
              <a:t> </a:t>
            </a:r>
            <a:r>
              <a:rPr sz="2000" spc="-60" dirty="0">
                <a:solidFill>
                  <a:srgbClr val="404040"/>
                </a:solidFill>
                <a:cs typeface="Arial"/>
              </a:rPr>
              <a:t>olurlar.</a:t>
            </a:r>
            <a:endParaRPr sz="2000" dirty="0">
              <a:cs typeface="Arial"/>
            </a:endParaRPr>
          </a:p>
          <a:p>
            <a:pPr marL="12700" marR="782320">
              <a:lnSpc>
                <a:spcPts val="2160"/>
              </a:lnSpc>
              <a:spcBef>
                <a:spcPts val="1395"/>
              </a:spcBef>
            </a:pPr>
            <a:r>
              <a:rPr sz="2000" spc="-95" dirty="0">
                <a:solidFill>
                  <a:srgbClr val="404040"/>
                </a:solidFill>
                <a:cs typeface="Arial"/>
              </a:rPr>
              <a:t>Hemoliz derecesi </a:t>
            </a:r>
            <a:r>
              <a:rPr sz="2000" spc="-70" dirty="0">
                <a:solidFill>
                  <a:srgbClr val="404040"/>
                </a:solidFill>
                <a:cs typeface="Arial"/>
              </a:rPr>
              <a:t>özellikle </a:t>
            </a:r>
            <a:r>
              <a:rPr sz="2000" spc="-100" dirty="0">
                <a:solidFill>
                  <a:srgbClr val="404040"/>
                </a:solidFill>
                <a:cs typeface="Arial"/>
              </a:rPr>
              <a:t>gram </a:t>
            </a:r>
            <a:r>
              <a:rPr sz="2000" spc="-25" dirty="0">
                <a:solidFill>
                  <a:srgbClr val="404040"/>
                </a:solidFill>
                <a:cs typeface="Arial"/>
              </a:rPr>
              <a:t>pozitif </a:t>
            </a:r>
            <a:r>
              <a:rPr sz="2000" spc="-95" dirty="0">
                <a:solidFill>
                  <a:srgbClr val="404040"/>
                </a:solidFill>
                <a:cs typeface="Arial"/>
              </a:rPr>
              <a:t>kokkusların </a:t>
            </a:r>
            <a:r>
              <a:rPr sz="2000" spc="-70" dirty="0">
                <a:solidFill>
                  <a:srgbClr val="404040"/>
                </a:solidFill>
                <a:cs typeface="Arial"/>
              </a:rPr>
              <a:t>birçoğunun </a:t>
            </a:r>
            <a:r>
              <a:rPr sz="2000" spc="-75" dirty="0">
                <a:solidFill>
                  <a:srgbClr val="404040"/>
                </a:solidFill>
                <a:cs typeface="Arial"/>
              </a:rPr>
              <a:t>teşhisi</a:t>
            </a:r>
            <a:r>
              <a:rPr sz="2000" spc="-245" dirty="0">
                <a:solidFill>
                  <a:srgbClr val="404040"/>
                </a:solidFill>
                <a:cs typeface="Arial"/>
              </a:rPr>
              <a:t> </a:t>
            </a:r>
            <a:r>
              <a:rPr sz="2000" spc="-50" dirty="0">
                <a:solidFill>
                  <a:srgbClr val="404040"/>
                </a:solidFill>
                <a:cs typeface="Arial"/>
              </a:rPr>
              <a:t>için  </a:t>
            </a:r>
            <a:r>
              <a:rPr sz="2000" spc="-95" dirty="0">
                <a:solidFill>
                  <a:srgbClr val="404040"/>
                </a:solidFill>
                <a:cs typeface="Arial"/>
              </a:rPr>
              <a:t>faydalıdır.</a:t>
            </a:r>
            <a:endParaRPr sz="2000" dirty="0">
              <a:cs typeface="Arial"/>
            </a:endParaRPr>
          </a:p>
          <a:p>
            <a:pPr marL="12700">
              <a:spcBef>
                <a:spcPts val="1130"/>
              </a:spcBef>
            </a:pPr>
            <a:r>
              <a:rPr sz="2000" spc="-65" dirty="0">
                <a:solidFill>
                  <a:srgbClr val="404040"/>
                </a:solidFill>
                <a:cs typeface="Arial"/>
              </a:rPr>
              <a:t>Hemolizinler </a:t>
            </a:r>
            <a:r>
              <a:rPr sz="2000" spc="-100" dirty="0">
                <a:solidFill>
                  <a:srgbClr val="404040"/>
                </a:solidFill>
                <a:cs typeface="Arial"/>
              </a:rPr>
              <a:t>3 </a:t>
            </a:r>
            <a:r>
              <a:rPr sz="2000" spc="-80" dirty="0">
                <a:solidFill>
                  <a:srgbClr val="404040"/>
                </a:solidFill>
                <a:cs typeface="Arial"/>
              </a:rPr>
              <a:t>kategoriye</a:t>
            </a:r>
            <a:r>
              <a:rPr sz="2000" spc="-160" dirty="0">
                <a:solidFill>
                  <a:srgbClr val="404040"/>
                </a:solidFill>
                <a:cs typeface="Arial"/>
              </a:rPr>
              <a:t> </a:t>
            </a:r>
            <a:r>
              <a:rPr sz="2000" spc="-50" dirty="0">
                <a:solidFill>
                  <a:srgbClr val="404040"/>
                </a:solidFill>
                <a:cs typeface="Arial"/>
              </a:rPr>
              <a:t>ayrılırlar:</a:t>
            </a:r>
            <a:endParaRPr sz="2000" dirty="0">
              <a:cs typeface="Arial"/>
            </a:endParaRPr>
          </a:p>
          <a:p>
            <a:pPr marL="260985" indent="-248920">
              <a:lnSpc>
                <a:spcPts val="2280"/>
              </a:lnSpc>
              <a:spcBef>
                <a:spcPts val="1165"/>
              </a:spcBef>
              <a:buAutoNum type="arabicPeriod"/>
              <a:tabLst>
                <a:tab pos="261620" algn="l"/>
              </a:tabLst>
            </a:pPr>
            <a:r>
              <a:rPr sz="2000" u="heavy" spc="-110" dirty="0">
                <a:solidFill>
                  <a:srgbClr val="404040"/>
                </a:solidFill>
                <a:uFill>
                  <a:solidFill>
                    <a:srgbClr val="404040"/>
                  </a:solidFill>
                </a:uFill>
                <a:cs typeface="Arial"/>
              </a:rPr>
              <a:t>Beta </a:t>
            </a:r>
            <a:r>
              <a:rPr sz="2000" u="heavy" spc="-60" dirty="0">
                <a:solidFill>
                  <a:srgbClr val="404040"/>
                </a:solidFill>
                <a:uFill>
                  <a:solidFill>
                    <a:srgbClr val="404040"/>
                  </a:solidFill>
                </a:uFill>
                <a:cs typeface="Arial"/>
              </a:rPr>
              <a:t>hemolizi; </a:t>
            </a:r>
            <a:r>
              <a:rPr sz="2000" u="heavy" spc="-130" dirty="0">
                <a:solidFill>
                  <a:srgbClr val="404040"/>
                </a:solidFill>
                <a:uFill>
                  <a:solidFill>
                    <a:srgbClr val="404040"/>
                  </a:solidFill>
                </a:uFill>
                <a:cs typeface="Arial"/>
              </a:rPr>
              <a:t>Kırmızı </a:t>
            </a:r>
            <a:r>
              <a:rPr sz="2000" u="heavy" spc="-114" dirty="0">
                <a:solidFill>
                  <a:srgbClr val="404040"/>
                </a:solidFill>
                <a:uFill>
                  <a:solidFill>
                    <a:srgbClr val="404040"/>
                  </a:solidFill>
                </a:uFill>
                <a:cs typeface="Arial"/>
              </a:rPr>
              <a:t>kan </a:t>
            </a:r>
            <a:r>
              <a:rPr sz="2000" u="heavy" spc="-50" dirty="0">
                <a:solidFill>
                  <a:srgbClr val="404040"/>
                </a:solidFill>
                <a:uFill>
                  <a:solidFill>
                    <a:srgbClr val="404040"/>
                  </a:solidFill>
                </a:uFill>
                <a:cs typeface="Arial"/>
              </a:rPr>
              <a:t>hücrelerinin </a:t>
            </a:r>
            <a:r>
              <a:rPr sz="2000" u="heavy" spc="-120" dirty="0">
                <a:solidFill>
                  <a:srgbClr val="404040"/>
                </a:solidFill>
                <a:uFill>
                  <a:solidFill>
                    <a:srgbClr val="404040"/>
                  </a:solidFill>
                </a:uFill>
                <a:cs typeface="Arial"/>
              </a:rPr>
              <a:t>ve </a:t>
            </a:r>
            <a:r>
              <a:rPr sz="2000" u="heavy" spc="-60" dirty="0">
                <a:solidFill>
                  <a:srgbClr val="404040"/>
                </a:solidFill>
                <a:uFill>
                  <a:solidFill>
                    <a:srgbClr val="404040"/>
                  </a:solidFill>
                </a:uFill>
                <a:cs typeface="Arial"/>
              </a:rPr>
              <a:t>hemoglobinin</a:t>
            </a:r>
            <a:r>
              <a:rPr sz="2000" u="heavy" spc="-140" dirty="0">
                <a:solidFill>
                  <a:srgbClr val="404040"/>
                </a:solidFill>
                <a:uFill>
                  <a:solidFill>
                    <a:srgbClr val="404040"/>
                  </a:solidFill>
                </a:uFill>
                <a:cs typeface="Arial"/>
              </a:rPr>
              <a:t> </a:t>
            </a:r>
            <a:r>
              <a:rPr sz="2000" u="heavy" spc="-75" dirty="0">
                <a:solidFill>
                  <a:srgbClr val="404040"/>
                </a:solidFill>
                <a:uFill>
                  <a:solidFill>
                    <a:srgbClr val="404040"/>
                  </a:solidFill>
                </a:uFill>
                <a:cs typeface="Arial"/>
              </a:rPr>
              <a:t>tamamen</a:t>
            </a:r>
            <a:endParaRPr sz="2000" dirty="0">
              <a:cs typeface="Arial"/>
            </a:endParaRPr>
          </a:p>
          <a:p>
            <a:pPr marL="12700">
              <a:lnSpc>
                <a:spcPts val="2280"/>
              </a:lnSpc>
            </a:pPr>
            <a:r>
              <a:rPr sz="2000" u="heavy" spc="-500" dirty="0">
                <a:solidFill>
                  <a:srgbClr val="404040"/>
                </a:solidFill>
                <a:uFill>
                  <a:solidFill>
                    <a:srgbClr val="404040"/>
                  </a:solidFill>
                </a:uFill>
                <a:cs typeface="Times New Roman"/>
              </a:rPr>
              <a:t> </a:t>
            </a:r>
            <a:r>
              <a:rPr sz="2000" u="heavy" spc="-110" dirty="0">
                <a:solidFill>
                  <a:srgbClr val="404040"/>
                </a:solidFill>
                <a:uFill>
                  <a:solidFill>
                    <a:srgbClr val="404040"/>
                  </a:solidFill>
                </a:uFill>
                <a:cs typeface="Arial"/>
              </a:rPr>
              <a:t>paçalanması; </a:t>
            </a:r>
            <a:r>
              <a:rPr sz="2000" u="heavy" spc="-90" dirty="0">
                <a:solidFill>
                  <a:srgbClr val="404040"/>
                </a:solidFill>
                <a:uFill>
                  <a:solidFill>
                    <a:srgbClr val="404040"/>
                  </a:solidFill>
                </a:uFill>
                <a:cs typeface="Arial"/>
              </a:rPr>
              <a:t>sonuçta </a:t>
            </a:r>
            <a:r>
              <a:rPr sz="2000" u="heavy" spc="-45" dirty="0">
                <a:solidFill>
                  <a:srgbClr val="404040"/>
                </a:solidFill>
                <a:uFill>
                  <a:solidFill>
                    <a:srgbClr val="404040"/>
                  </a:solidFill>
                </a:uFill>
                <a:cs typeface="Arial"/>
              </a:rPr>
              <a:t>kolonilerin </a:t>
            </a:r>
            <a:r>
              <a:rPr sz="2000" u="heavy" spc="-40" dirty="0">
                <a:solidFill>
                  <a:srgbClr val="404040"/>
                </a:solidFill>
                <a:uFill>
                  <a:solidFill>
                    <a:srgbClr val="404040"/>
                  </a:solidFill>
                </a:uFill>
                <a:cs typeface="Arial"/>
              </a:rPr>
              <a:t>etrafı </a:t>
            </a:r>
            <a:r>
              <a:rPr sz="2000" u="heavy" spc="-80" dirty="0">
                <a:solidFill>
                  <a:srgbClr val="404040"/>
                </a:solidFill>
                <a:uFill>
                  <a:solidFill>
                    <a:srgbClr val="404040"/>
                  </a:solidFill>
                </a:uFill>
                <a:cs typeface="Arial"/>
              </a:rPr>
              <a:t>tamamen</a:t>
            </a:r>
            <a:r>
              <a:rPr sz="2000" u="heavy" spc="-225" dirty="0">
                <a:solidFill>
                  <a:srgbClr val="404040"/>
                </a:solidFill>
                <a:uFill>
                  <a:solidFill>
                    <a:srgbClr val="404040"/>
                  </a:solidFill>
                </a:uFill>
                <a:cs typeface="Arial"/>
              </a:rPr>
              <a:t> </a:t>
            </a:r>
            <a:r>
              <a:rPr sz="2000" u="heavy" spc="-55" dirty="0">
                <a:solidFill>
                  <a:srgbClr val="404040"/>
                </a:solidFill>
                <a:uFill>
                  <a:solidFill>
                    <a:srgbClr val="404040"/>
                  </a:solidFill>
                </a:uFill>
                <a:cs typeface="Arial"/>
              </a:rPr>
              <a:t>temiz.</a:t>
            </a:r>
            <a:endParaRPr sz="2000" dirty="0">
              <a:cs typeface="Arial"/>
            </a:endParaRPr>
          </a:p>
          <a:p>
            <a:pPr marL="260985" indent="-248920">
              <a:lnSpc>
                <a:spcPts val="2280"/>
              </a:lnSpc>
              <a:spcBef>
                <a:spcPts val="1155"/>
              </a:spcBef>
              <a:buAutoNum type="arabicPeriod" startAt="2"/>
              <a:tabLst>
                <a:tab pos="261620" algn="l"/>
              </a:tabLst>
            </a:pPr>
            <a:r>
              <a:rPr sz="2000" u="heavy" spc="-75" dirty="0">
                <a:solidFill>
                  <a:srgbClr val="404040"/>
                </a:solidFill>
                <a:uFill>
                  <a:solidFill>
                    <a:srgbClr val="404040"/>
                  </a:solidFill>
                </a:uFill>
                <a:cs typeface="Arial"/>
              </a:rPr>
              <a:t>Alfa </a:t>
            </a:r>
            <a:r>
              <a:rPr sz="2000" u="heavy" spc="-60" dirty="0">
                <a:solidFill>
                  <a:srgbClr val="404040"/>
                </a:solidFill>
                <a:uFill>
                  <a:solidFill>
                    <a:srgbClr val="404040"/>
                  </a:solidFill>
                </a:uFill>
                <a:cs typeface="Arial"/>
              </a:rPr>
              <a:t>hemolizi; </a:t>
            </a:r>
            <a:r>
              <a:rPr sz="2000" u="heavy" spc="-130" dirty="0">
                <a:solidFill>
                  <a:srgbClr val="404040"/>
                </a:solidFill>
                <a:uFill>
                  <a:solidFill>
                    <a:srgbClr val="404040"/>
                  </a:solidFill>
                </a:uFill>
                <a:cs typeface="Arial"/>
              </a:rPr>
              <a:t>Kırmızı </a:t>
            </a:r>
            <a:r>
              <a:rPr sz="2000" u="heavy" spc="-114" dirty="0">
                <a:solidFill>
                  <a:srgbClr val="404040"/>
                </a:solidFill>
                <a:uFill>
                  <a:solidFill>
                    <a:srgbClr val="404040"/>
                  </a:solidFill>
                </a:uFill>
                <a:cs typeface="Arial"/>
              </a:rPr>
              <a:t>kan </a:t>
            </a:r>
            <a:r>
              <a:rPr sz="2000" u="heavy" spc="-50" dirty="0">
                <a:solidFill>
                  <a:srgbClr val="404040"/>
                </a:solidFill>
                <a:uFill>
                  <a:solidFill>
                    <a:srgbClr val="404040"/>
                  </a:solidFill>
                </a:uFill>
                <a:cs typeface="Arial"/>
              </a:rPr>
              <a:t>hücreleri </a:t>
            </a:r>
            <a:r>
              <a:rPr sz="2000" u="heavy" spc="-120" dirty="0">
                <a:solidFill>
                  <a:srgbClr val="404040"/>
                </a:solidFill>
                <a:uFill>
                  <a:solidFill>
                    <a:srgbClr val="404040"/>
                  </a:solidFill>
                </a:uFill>
                <a:cs typeface="Arial"/>
              </a:rPr>
              <a:t>ve </a:t>
            </a:r>
            <a:r>
              <a:rPr sz="2000" u="heavy" spc="-60" dirty="0">
                <a:solidFill>
                  <a:srgbClr val="404040"/>
                </a:solidFill>
                <a:uFill>
                  <a:solidFill>
                    <a:srgbClr val="404040"/>
                  </a:solidFill>
                </a:uFill>
                <a:cs typeface="Arial"/>
              </a:rPr>
              <a:t>hemoglobinin </a:t>
            </a:r>
            <a:r>
              <a:rPr sz="2000" u="heavy" spc="-95" dirty="0">
                <a:solidFill>
                  <a:srgbClr val="404040"/>
                </a:solidFill>
                <a:uFill>
                  <a:solidFill>
                    <a:srgbClr val="404040"/>
                  </a:solidFill>
                </a:uFill>
                <a:cs typeface="Arial"/>
              </a:rPr>
              <a:t>kısmi </a:t>
            </a:r>
            <a:r>
              <a:rPr sz="2000" u="heavy" spc="-80" dirty="0">
                <a:solidFill>
                  <a:srgbClr val="404040"/>
                </a:solidFill>
                <a:uFill>
                  <a:solidFill>
                    <a:srgbClr val="404040"/>
                  </a:solidFill>
                </a:uFill>
                <a:cs typeface="Arial"/>
              </a:rPr>
              <a:t>olarak</a:t>
            </a:r>
            <a:r>
              <a:rPr sz="2000" u="heavy" spc="-185" dirty="0">
                <a:solidFill>
                  <a:srgbClr val="404040"/>
                </a:solidFill>
                <a:uFill>
                  <a:solidFill>
                    <a:srgbClr val="404040"/>
                  </a:solidFill>
                </a:uFill>
                <a:cs typeface="Arial"/>
              </a:rPr>
              <a:t> </a:t>
            </a:r>
            <a:r>
              <a:rPr sz="2000" u="heavy" spc="-105" dirty="0">
                <a:solidFill>
                  <a:srgbClr val="404040"/>
                </a:solidFill>
                <a:uFill>
                  <a:solidFill>
                    <a:srgbClr val="404040"/>
                  </a:solidFill>
                </a:uFill>
                <a:cs typeface="Arial"/>
              </a:rPr>
              <a:t>parçalanması</a:t>
            </a:r>
            <a:endParaRPr sz="2000" dirty="0">
              <a:cs typeface="Arial"/>
            </a:endParaRPr>
          </a:p>
          <a:p>
            <a:pPr marL="12700">
              <a:lnSpc>
                <a:spcPts val="2280"/>
              </a:lnSpc>
            </a:pPr>
            <a:r>
              <a:rPr sz="2000" u="heavy" spc="-500" dirty="0">
                <a:solidFill>
                  <a:srgbClr val="404040"/>
                </a:solidFill>
                <a:uFill>
                  <a:solidFill>
                    <a:srgbClr val="404040"/>
                  </a:solidFill>
                </a:uFill>
                <a:cs typeface="Times New Roman"/>
              </a:rPr>
              <a:t> </a:t>
            </a:r>
            <a:r>
              <a:rPr sz="2000" u="heavy" spc="-120" dirty="0">
                <a:solidFill>
                  <a:srgbClr val="404040"/>
                </a:solidFill>
                <a:uFill>
                  <a:solidFill>
                    <a:srgbClr val="404040"/>
                  </a:solidFill>
                </a:uFill>
                <a:cs typeface="Arial"/>
              </a:rPr>
              <a:t>ve </a:t>
            </a:r>
            <a:r>
              <a:rPr sz="2000" u="heavy" spc="-45" dirty="0">
                <a:solidFill>
                  <a:srgbClr val="404040"/>
                </a:solidFill>
                <a:uFill>
                  <a:solidFill>
                    <a:srgbClr val="404040"/>
                  </a:solidFill>
                </a:uFill>
                <a:cs typeface="Arial"/>
              </a:rPr>
              <a:t>koloniler </a:t>
            </a:r>
            <a:r>
              <a:rPr sz="2000" u="heavy" spc="-60" dirty="0">
                <a:solidFill>
                  <a:srgbClr val="404040"/>
                </a:solidFill>
                <a:uFill>
                  <a:solidFill>
                    <a:srgbClr val="404040"/>
                  </a:solidFill>
                </a:uFill>
                <a:cs typeface="Arial"/>
              </a:rPr>
              <a:t>etrafında </a:t>
            </a:r>
            <a:r>
              <a:rPr sz="2000" u="heavy" spc="-80" dirty="0">
                <a:solidFill>
                  <a:srgbClr val="404040"/>
                </a:solidFill>
                <a:uFill>
                  <a:solidFill>
                    <a:srgbClr val="404040"/>
                  </a:solidFill>
                </a:uFill>
                <a:cs typeface="Arial"/>
              </a:rPr>
              <a:t>yeşilimsi </a:t>
            </a:r>
            <a:r>
              <a:rPr sz="2000" u="heavy" spc="-70" dirty="0">
                <a:solidFill>
                  <a:srgbClr val="404040"/>
                </a:solidFill>
                <a:uFill>
                  <a:solidFill>
                    <a:srgbClr val="404040"/>
                  </a:solidFill>
                </a:uFill>
                <a:cs typeface="Arial"/>
              </a:rPr>
              <a:t>renk</a:t>
            </a:r>
            <a:r>
              <a:rPr sz="2000" u="heavy" spc="-190" dirty="0">
                <a:solidFill>
                  <a:srgbClr val="404040"/>
                </a:solidFill>
                <a:uFill>
                  <a:solidFill>
                    <a:srgbClr val="404040"/>
                  </a:solidFill>
                </a:uFill>
                <a:cs typeface="Arial"/>
              </a:rPr>
              <a:t> </a:t>
            </a:r>
            <a:r>
              <a:rPr sz="2000" u="heavy" spc="-30" dirty="0">
                <a:solidFill>
                  <a:srgbClr val="404040"/>
                </a:solidFill>
                <a:uFill>
                  <a:solidFill>
                    <a:srgbClr val="404040"/>
                  </a:solidFill>
                </a:uFill>
                <a:cs typeface="Arial"/>
              </a:rPr>
              <a:t>üretilir.</a:t>
            </a:r>
            <a:endParaRPr sz="2000" dirty="0">
              <a:cs typeface="Arial"/>
            </a:endParaRPr>
          </a:p>
          <a:p>
            <a:pPr marL="260985" indent="-248920">
              <a:spcBef>
                <a:spcPts val="1165"/>
              </a:spcBef>
              <a:buAutoNum type="arabicPeriod" startAt="3"/>
              <a:tabLst>
                <a:tab pos="261620" algn="l"/>
              </a:tabLst>
            </a:pPr>
            <a:r>
              <a:rPr sz="2000" spc="-170" dirty="0">
                <a:solidFill>
                  <a:srgbClr val="404040"/>
                </a:solidFill>
                <a:cs typeface="Arial"/>
              </a:rPr>
              <a:t>Gama </a:t>
            </a:r>
            <a:r>
              <a:rPr sz="2000" spc="-60" dirty="0">
                <a:solidFill>
                  <a:srgbClr val="404040"/>
                </a:solidFill>
                <a:cs typeface="Arial"/>
              </a:rPr>
              <a:t>hemolizi; </a:t>
            </a:r>
            <a:r>
              <a:rPr sz="2000" spc="-95" dirty="0">
                <a:solidFill>
                  <a:srgbClr val="404040"/>
                </a:solidFill>
                <a:cs typeface="Arial"/>
              </a:rPr>
              <a:t>Hemoliz </a:t>
            </a:r>
            <a:r>
              <a:rPr sz="2000" spc="-85" dirty="0">
                <a:solidFill>
                  <a:srgbClr val="404040"/>
                </a:solidFill>
                <a:cs typeface="Arial"/>
              </a:rPr>
              <a:t>yok, </a:t>
            </a:r>
            <a:r>
              <a:rPr sz="2000" spc="-75" dirty="0">
                <a:solidFill>
                  <a:srgbClr val="404040"/>
                </a:solidFill>
                <a:cs typeface="Arial"/>
              </a:rPr>
              <a:t>besiyerinde değişiklik</a:t>
            </a:r>
            <a:r>
              <a:rPr sz="2000" spc="-180" dirty="0">
                <a:solidFill>
                  <a:srgbClr val="404040"/>
                </a:solidFill>
                <a:cs typeface="Arial"/>
              </a:rPr>
              <a:t> </a:t>
            </a:r>
            <a:r>
              <a:rPr sz="2000" spc="-120" dirty="0">
                <a:solidFill>
                  <a:srgbClr val="404040"/>
                </a:solidFill>
                <a:cs typeface="Arial"/>
              </a:rPr>
              <a:t>gözlenmez</a:t>
            </a:r>
            <a:endParaRPr sz="20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03" y="930402"/>
            <a:ext cx="2747645" cy="756920"/>
          </a:xfrm>
          <a:prstGeom prst="rect">
            <a:avLst/>
          </a:prstGeom>
        </p:spPr>
        <p:txBody>
          <a:bodyPr vert="horz" wrap="square" lIns="0" tIns="12700" rIns="0" bIns="0" rtlCol="0" anchor="b">
            <a:spAutoFit/>
          </a:bodyPr>
          <a:lstStyle/>
          <a:p>
            <a:pPr marL="12700">
              <a:lnSpc>
                <a:spcPct val="100000"/>
              </a:lnSpc>
              <a:spcBef>
                <a:spcPts val="100"/>
              </a:spcBef>
            </a:pPr>
            <a:r>
              <a:rPr sz="4800" spc="-40" dirty="0">
                <a:solidFill>
                  <a:srgbClr val="404040"/>
                </a:solidFill>
              </a:rPr>
              <a:t>Kanlı</a:t>
            </a:r>
            <a:r>
              <a:rPr sz="4800" spc="-175" dirty="0">
                <a:solidFill>
                  <a:srgbClr val="404040"/>
                </a:solidFill>
              </a:rPr>
              <a:t> </a:t>
            </a:r>
            <a:r>
              <a:rPr sz="4800" spc="-45" dirty="0">
                <a:solidFill>
                  <a:srgbClr val="404040"/>
                </a:solidFill>
              </a:rPr>
              <a:t>agar</a:t>
            </a:r>
            <a:endParaRPr sz="4800"/>
          </a:p>
        </p:txBody>
      </p:sp>
      <p:sp>
        <p:nvSpPr>
          <p:cNvPr id="3" name="object 3"/>
          <p:cNvSpPr/>
          <p:nvPr/>
        </p:nvSpPr>
        <p:spPr>
          <a:xfrm>
            <a:off x="1917699" y="1557275"/>
            <a:ext cx="3143250" cy="17811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17699" y="3429001"/>
            <a:ext cx="3130550" cy="14763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90724" y="5013326"/>
            <a:ext cx="3086100" cy="13811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10315" y="1872234"/>
            <a:ext cx="2384425" cy="574040"/>
          </a:xfrm>
          <a:prstGeom prst="rect">
            <a:avLst/>
          </a:prstGeom>
        </p:spPr>
        <p:txBody>
          <a:bodyPr vert="horz" wrap="square" lIns="0" tIns="12700" rIns="0" bIns="0" rtlCol="0">
            <a:spAutoFit/>
          </a:bodyPr>
          <a:lstStyle/>
          <a:p>
            <a:pPr marL="12700">
              <a:spcBef>
                <a:spcPts val="100"/>
              </a:spcBef>
            </a:pPr>
            <a:r>
              <a:rPr i="1" spc="-5" dirty="0">
                <a:cs typeface="Arial"/>
              </a:rPr>
              <a:t>Staphylococcus</a:t>
            </a:r>
            <a:r>
              <a:rPr i="1" spc="-40" dirty="0">
                <a:cs typeface="Arial"/>
              </a:rPr>
              <a:t> </a:t>
            </a:r>
            <a:r>
              <a:rPr i="1" spc="-5" dirty="0">
                <a:cs typeface="Arial"/>
              </a:rPr>
              <a:t>aureus</a:t>
            </a:r>
            <a:endParaRPr dirty="0">
              <a:cs typeface="Arial"/>
            </a:endParaRPr>
          </a:p>
          <a:p>
            <a:pPr marL="12700"/>
            <a:r>
              <a:rPr spc="-5" dirty="0">
                <a:cs typeface="Arial"/>
              </a:rPr>
              <a:t>Beta</a:t>
            </a:r>
            <a:r>
              <a:rPr spc="-15" dirty="0">
                <a:cs typeface="Arial"/>
              </a:rPr>
              <a:t> </a:t>
            </a:r>
            <a:r>
              <a:rPr spc="-5" dirty="0">
                <a:cs typeface="Arial"/>
              </a:rPr>
              <a:t>hemolizi</a:t>
            </a:r>
            <a:endParaRPr dirty="0">
              <a:cs typeface="Arial"/>
            </a:endParaRPr>
          </a:p>
        </p:txBody>
      </p:sp>
      <p:sp>
        <p:nvSpPr>
          <p:cNvPr id="9" name="object 9"/>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35</a:t>
            </a:fld>
            <a:endParaRPr spc="-5" dirty="0"/>
          </a:p>
        </p:txBody>
      </p:sp>
      <p:sp>
        <p:nvSpPr>
          <p:cNvPr id="7" name="object 7"/>
          <p:cNvSpPr txBox="1"/>
          <p:nvPr/>
        </p:nvSpPr>
        <p:spPr>
          <a:xfrm>
            <a:off x="5453190" y="3528187"/>
            <a:ext cx="2788285" cy="574675"/>
          </a:xfrm>
          <a:prstGeom prst="rect">
            <a:avLst/>
          </a:prstGeom>
        </p:spPr>
        <p:txBody>
          <a:bodyPr vert="horz" wrap="square" lIns="0" tIns="12700" rIns="0" bIns="0" rtlCol="0">
            <a:spAutoFit/>
          </a:bodyPr>
          <a:lstStyle/>
          <a:p>
            <a:pPr marL="12700">
              <a:spcBef>
                <a:spcPts val="100"/>
              </a:spcBef>
            </a:pPr>
            <a:r>
              <a:rPr i="1" spc="-5" dirty="0">
                <a:cs typeface="Arial"/>
              </a:rPr>
              <a:t>Streptococcus</a:t>
            </a:r>
            <a:r>
              <a:rPr i="1" spc="-20" dirty="0">
                <a:cs typeface="Arial"/>
              </a:rPr>
              <a:t> </a:t>
            </a:r>
            <a:r>
              <a:rPr i="1" spc="-10" dirty="0">
                <a:cs typeface="Arial"/>
              </a:rPr>
              <a:t>pneumoniae</a:t>
            </a:r>
            <a:endParaRPr dirty="0">
              <a:cs typeface="Arial"/>
            </a:endParaRPr>
          </a:p>
          <a:p>
            <a:pPr marL="12700"/>
            <a:r>
              <a:rPr spc="-5" dirty="0">
                <a:cs typeface="Arial"/>
              </a:rPr>
              <a:t>Alfa</a:t>
            </a:r>
            <a:r>
              <a:rPr spc="-20" dirty="0">
                <a:cs typeface="Arial"/>
              </a:rPr>
              <a:t> </a:t>
            </a:r>
            <a:r>
              <a:rPr spc="-5" dirty="0">
                <a:cs typeface="Arial"/>
              </a:rPr>
              <a:t>hemolizi</a:t>
            </a:r>
            <a:endParaRPr dirty="0">
              <a:cs typeface="Arial"/>
            </a:endParaRPr>
          </a:p>
        </p:txBody>
      </p:sp>
      <p:sp>
        <p:nvSpPr>
          <p:cNvPr id="8" name="object 8"/>
          <p:cNvSpPr txBox="1"/>
          <p:nvPr/>
        </p:nvSpPr>
        <p:spPr>
          <a:xfrm>
            <a:off x="5381560" y="5257547"/>
            <a:ext cx="2851150" cy="843821"/>
          </a:xfrm>
          <a:prstGeom prst="rect">
            <a:avLst/>
          </a:prstGeom>
        </p:spPr>
        <p:txBody>
          <a:bodyPr vert="horz" wrap="square" lIns="0" tIns="12700" rIns="0" bIns="0" rtlCol="0">
            <a:spAutoFit/>
          </a:bodyPr>
          <a:lstStyle/>
          <a:p>
            <a:pPr marL="12700">
              <a:spcBef>
                <a:spcPts val="100"/>
              </a:spcBef>
            </a:pPr>
            <a:r>
              <a:rPr i="1" spc="-5" dirty="0">
                <a:cs typeface="Arial"/>
              </a:rPr>
              <a:t>Staphylococcus</a:t>
            </a:r>
            <a:r>
              <a:rPr i="1" spc="-45" dirty="0">
                <a:cs typeface="Arial"/>
              </a:rPr>
              <a:t> </a:t>
            </a:r>
            <a:r>
              <a:rPr i="1" spc="-5" dirty="0">
                <a:cs typeface="Arial"/>
              </a:rPr>
              <a:t>epidermidis</a:t>
            </a:r>
            <a:endParaRPr dirty="0">
              <a:cs typeface="Arial"/>
            </a:endParaRPr>
          </a:p>
          <a:p>
            <a:pPr marL="12700"/>
            <a:r>
              <a:rPr lang="tr-TR" spc="-5" dirty="0">
                <a:cs typeface="Arial"/>
              </a:rPr>
              <a:t>Gama hemoliz-</a:t>
            </a:r>
            <a:r>
              <a:rPr spc="-5" dirty="0" err="1">
                <a:cs typeface="Arial"/>
              </a:rPr>
              <a:t>Hemoliz</a:t>
            </a:r>
            <a:r>
              <a:rPr spc="-5" dirty="0">
                <a:cs typeface="Arial"/>
              </a:rPr>
              <a:t> </a:t>
            </a:r>
            <a:r>
              <a:rPr spc="-10" dirty="0">
                <a:cs typeface="Arial"/>
              </a:rPr>
              <a:t>yok</a:t>
            </a:r>
            <a:endParaRPr dirty="0">
              <a:cs typeface="Arial"/>
            </a:endParaRPr>
          </a:p>
        </p:txBody>
      </p:sp>
      <p:pic>
        <p:nvPicPr>
          <p:cNvPr id="10" name="Picture 9">
            <a:extLst>
              <a:ext uri="{FF2B5EF4-FFF2-40B4-BE49-F238E27FC236}">
                <a16:creationId xmlns:a16="http://schemas.microsoft.com/office/drawing/2014/main" id="{962C573C-EAE2-3BCC-F86A-5887D33AA13C}"/>
              </a:ext>
            </a:extLst>
          </p:cNvPr>
          <p:cNvPicPr>
            <a:picLocks noChangeAspect="1"/>
          </p:cNvPicPr>
          <p:nvPr/>
        </p:nvPicPr>
        <p:blipFill>
          <a:blip r:embed="rId5"/>
          <a:stretch>
            <a:fillRect/>
          </a:stretch>
        </p:blipFill>
        <p:spPr>
          <a:xfrm>
            <a:off x="8442713" y="1308862"/>
            <a:ext cx="3746112" cy="2910830"/>
          </a:xfrm>
          <a:prstGeom prst="rect">
            <a:avLst/>
          </a:prstGeom>
        </p:spPr>
      </p:pic>
      <p:sp>
        <p:nvSpPr>
          <p:cNvPr id="12" name="TextBox 11">
            <a:extLst>
              <a:ext uri="{FF2B5EF4-FFF2-40B4-BE49-F238E27FC236}">
                <a16:creationId xmlns:a16="http://schemas.microsoft.com/office/drawing/2014/main" id="{D68ABC68-6D04-8F17-5214-89C46688D911}"/>
              </a:ext>
            </a:extLst>
          </p:cNvPr>
          <p:cNvSpPr txBox="1"/>
          <p:nvPr/>
        </p:nvSpPr>
        <p:spPr>
          <a:xfrm>
            <a:off x="5950396" y="6563776"/>
            <a:ext cx="6094562" cy="246221"/>
          </a:xfrm>
          <a:prstGeom prst="rect">
            <a:avLst/>
          </a:prstGeom>
          <a:noFill/>
        </p:spPr>
        <p:txBody>
          <a:bodyPr wrap="square">
            <a:spAutoFit/>
          </a:bodyPr>
          <a:lstStyle/>
          <a:p>
            <a:r>
              <a:rPr lang="tr-TR" sz="1000" dirty="0"/>
              <a:t>https://asm.org/Articles/2020/September/Why-Differential-Selective-Media-Are-Invaluable-To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756" y="332656"/>
            <a:ext cx="12456270" cy="534761"/>
          </a:xfrm>
          <a:prstGeom prst="rect">
            <a:avLst/>
          </a:prstGeom>
        </p:spPr>
        <p:txBody>
          <a:bodyPr vert="horz" wrap="square" lIns="0" tIns="110489" rIns="0" bIns="0" rtlCol="0" anchor="b">
            <a:spAutoFit/>
          </a:bodyPr>
          <a:lstStyle/>
          <a:p>
            <a:pPr marL="12700" marR="5080">
              <a:lnSpc>
                <a:spcPct val="85000"/>
              </a:lnSpc>
              <a:spcBef>
                <a:spcPts val="869"/>
              </a:spcBef>
            </a:pPr>
            <a:r>
              <a:rPr spc="-40" dirty="0"/>
              <a:t>Bazı </a:t>
            </a:r>
            <a:r>
              <a:rPr spc="-50" dirty="0"/>
              <a:t>besiyerleri </a:t>
            </a:r>
            <a:r>
              <a:rPr spc="-35" dirty="0"/>
              <a:t>hem </a:t>
            </a:r>
            <a:r>
              <a:rPr spc="-45" dirty="0"/>
              <a:t>seçici  </a:t>
            </a:r>
            <a:r>
              <a:rPr spc="-40" dirty="0"/>
              <a:t>hem </a:t>
            </a:r>
            <a:r>
              <a:rPr spc="-30" dirty="0"/>
              <a:t>de </a:t>
            </a:r>
            <a:r>
              <a:rPr spc="-45" dirty="0"/>
              <a:t>ayırt </a:t>
            </a:r>
            <a:r>
              <a:rPr spc="-45" dirty="0" err="1"/>
              <a:t>edici</a:t>
            </a:r>
            <a:r>
              <a:rPr spc="-280" dirty="0"/>
              <a:t> </a:t>
            </a:r>
            <a:r>
              <a:rPr spc="-50" dirty="0" err="1"/>
              <a:t>besiyer</a:t>
            </a:r>
            <a:r>
              <a:rPr lang="tr-TR" spc="-50" dirty="0"/>
              <a:t>i olabilir</a:t>
            </a:r>
            <a:endParaRPr spc="-50" dirty="0"/>
          </a:p>
        </p:txBody>
      </p:sp>
      <p:sp>
        <p:nvSpPr>
          <p:cNvPr id="3" name="object 3"/>
          <p:cNvSpPr txBox="1"/>
          <p:nvPr/>
        </p:nvSpPr>
        <p:spPr>
          <a:xfrm>
            <a:off x="549797" y="1309777"/>
            <a:ext cx="5184576" cy="4740016"/>
          </a:xfrm>
          <a:prstGeom prst="rect">
            <a:avLst/>
          </a:prstGeom>
        </p:spPr>
        <p:txBody>
          <a:bodyPr vert="horz" wrap="square" lIns="0" tIns="62230" rIns="0" bIns="0" rtlCol="0">
            <a:spAutoFit/>
          </a:bodyPr>
          <a:lstStyle/>
          <a:p>
            <a:pPr marL="195580" indent="-182880">
              <a:spcBef>
                <a:spcPts val="490"/>
              </a:spcBef>
              <a:buClr>
                <a:srgbClr val="E38312"/>
              </a:buClr>
              <a:buFont typeface="Arial"/>
              <a:buChar char="◦"/>
              <a:tabLst>
                <a:tab pos="195580" algn="l"/>
              </a:tabLst>
            </a:pPr>
            <a:r>
              <a:rPr sz="2800" b="1" spc="-240" dirty="0">
                <a:solidFill>
                  <a:srgbClr val="FF0000"/>
                </a:solidFill>
                <a:cs typeface="Arial"/>
              </a:rPr>
              <a:t>MacConkey</a:t>
            </a:r>
            <a:r>
              <a:rPr sz="2800" b="1" spc="-125" dirty="0">
                <a:solidFill>
                  <a:srgbClr val="FF0000"/>
                </a:solidFill>
                <a:cs typeface="Arial"/>
              </a:rPr>
              <a:t> </a:t>
            </a:r>
            <a:r>
              <a:rPr sz="2800" b="1" spc="-245" dirty="0">
                <a:solidFill>
                  <a:srgbClr val="FF0000"/>
                </a:solidFill>
                <a:cs typeface="Arial"/>
              </a:rPr>
              <a:t>Agar:</a:t>
            </a:r>
            <a:endParaRPr sz="2800" dirty="0">
              <a:cs typeface="Arial"/>
            </a:endParaRPr>
          </a:p>
          <a:p>
            <a:pPr marL="12700" marR="5080">
              <a:lnSpc>
                <a:spcPct val="90000"/>
              </a:lnSpc>
              <a:spcBef>
                <a:spcPts val="630"/>
              </a:spcBef>
            </a:pPr>
            <a:r>
              <a:rPr sz="2400" spc="-145" dirty="0">
                <a:solidFill>
                  <a:srgbClr val="404040"/>
                </a:solidFill>
                <a:cs typeface="Arial"/>
              </a:rPr>
              <a:t>Laktozu </a:t>
            </a:r>
            <a:r>
              <a:rPr sz="2400" spc="-60" dirty="0">
                <a:solidFill>
                  <a:srgbClr val="404040"/>
                </a:solidFill>
                <a:cs typeface="Arial"/>
              </a:rPr>
              <a:t>fermente </a:t>
            </a:r>
            <a:r>
              <a:rPr sz="2400" spc="-110" dirty="0">
                <a:solidFill>
                  <a:srgbClr val="404040"/>
                </a:solidFill>
                <a:cs typeface="Arial"/>
              </a:rPr>
              <a:t>eden </a:t>
            </a:r>
            <a:r>
              <a:rPr sz="2400" spc="-45" dirty="0">
                <a:solidFill>
                  <a:srgbClr val="404040"/>
                </a:solidFill>
                <a:cs typeface="Arial"/>
              </a:rPr>
              <a:t>koliform bakteriler </a:t>
            </a:r>
            <a:r>
              <a:rPr sz="2400" spc="-110" dirty="0">
                <a:solidFill>
                  <a:srgbClr val="404040"/>
                </a:solidFill>
                <a:cs typeface="Arial"/>
              </a:rPr>
              <a:t>kırmızı </a:t>
            </a:r>
            <a:r>
              <a:rPr sz="2400" spc="-50" dirty="0">
                <a:solidFill>
                  <a:srgbClr val="404040"/>
                </a:solidFill>
                <a:cs typeface="Arial"/>
              </a:rPr>
              <a:t>renkli </a:t>
            </a:r>
            <a:r>
              <a:rPr sz="2400" spc="-60" dirty="0">
                <a:solidFill>
                  <a:srgbClr val="404040"/>
                </a:solidFill>
                <a:cs typeface="Arial"/>
              </a:rPr>
              <a:t>koloniler  </a:t>
            </a:r>
            <a:r>
              <a:rPr sz="2400" spc="-65" dirty="0">
                <a:solidFill>
                  <a:srgbClr val="404040"/>
                </a:solidFill>
                <a:cs typeface="Arial"/>
              </a:rPr>
              <a:t>oluştururken </a:t>
            </a:r>
            <a:r>
              <a:rPr sz="2400" spc="-90" dirty="0">
                <a:solidFill>
                  <a:srgbClr val="404040"/>
                </a:solidFill>
                <a:cs typeface="Arial"/>
              </a:rPr>
              <a:t>laktozu </a:t>
            </a:r>
            <a:r>
              <a:rPr sz="2400" spc="-60" dirty="0">
                <a:solidFill>
                  <a:srgbClr val="404040"/>
                </a:solidFill>
                <a:cs typeface="Arial"/>
              </a:rPr>
              <a:t>fermente </a:t>
            </a:r>
            <a:r>
              <a:rPr sz="2400" spc="-120" dirty="0">
                <a:solidFill>
                  <a:srgbClr val="404040"/>
                </a:solidFill>
                <a:cs typeface="Arial"/>
              </a:rPr>
              <a:t>edemeyen </a:t>
            </a:r>
            <a:r>
              <a:rPr sz="2400" spc="-85" dirty="0">
                <a:solidFill>
                  <a:srgbClr val="404040"/>
                </a:solidFill>
                <a:cs typeface="Arial"/>
              </a:rPr>
              <a:t>diğer </a:t>
            </a:r>
            <a:r>
              <a:rPr sz="2400" spc="-150" dirty="0">
                <a:solidFill>
                  <a:srgbClr val="404040"/>
                </a:solidFill>
                <a:cs typeface="Arial"/>
              </a:rPr>
              <a:t>bağırsak</a:t>
            </a:r>
            <a:r>
              <a:rPr sz="2400" spc="-340" dirty="0">
                <a:solidFill>
                  <a:srgbClr val="404040"/>
                </a:solidFill>
                <a:cs typeface="Arial"/>
              </a:rPr>
              <a:t> </a:t>
            </a:r>
            <a:r>
              <a:rPr sz="2400" spc="-40" dirty="0">
                <a:solidFill>
                  <a:srgbClr val="404040"/>
                </a:solidFill>
                <a:cs typeface="Arial"/>
              </a:rPr>
              <a:t>bakterileri  </a:t>
            </a:r>
            <a:r>
              <a:rPr sz="2400" spc="-105" dirty="0">
                <a:solidFill>
                  <a:srgbClr val="404040"/>
                </a:solidFill>
                <a:cs typeface="Arial"/>
              </a:rPr>
              <a:t>(Örneğin </a:t>
            </a:r>
            <a:r>
              <a:rPr sz="2400" i="1" spc="-120" dirty="0">
                <a:solidFill>
                  <a:srgbClr val="404040"/>
                </a:solidFill>
                <a:cs typeface="Trebuchet MS"/>
              </a:rPr>
              <a:t>Salmonella </a:t>
            </a:r>
            <a:r>
              <a:rPr sz="2400" spc="-5" dirty="0">
                <a:solidFill>
                  <a:srgbClr val="404040"/>
                </a:solidFill>
                <a:cs typeface="Arial"/>
              </a:rPr>
              <a:t>türleri) </a:t>
            </a:r>
            <a:r>
              <a:rPr sz="2400" spc="-125" dirty="0">
                <a:solidFill>
                  <a:srgbClr val="404040"/>
                </a:solidFill>
                <a:cs typeface="Arial"/>
              </a:rPr>
              <a:t>renksiz </a:t>
            </a:r>
            <a:r>
              <a:rPr sz="2400" spc="-60" dirty="0">
                <a:solidFill>
                  <a:srgbClr val="404040"/>
                </a:solidFill>
                <a:cs typeface="Arial"/>
              </a:rPr>
              <a:t>koloniler</a:t>
            </a:r>
            <a:r>
              <a:rPr sz="2400" spc="-350" dirty="0">
                <a:solidFill>
                  <a:srgbClr val="404040"/>
                </a:solidFill>
                <a:cs typeface="Arial"/>
              </a:rPr>
              <a:t> </a:t>
            </a:r>
            <a:r>
              <a:rPr sz="2400" spc="-70" dirty="0">
                <a:solidFill>
                  <a:srgbClr val="404040"/>
                </a:solidFill>
                <a:cs typeface="Arial"/>
              </a:rPr>
              <a:t>oluşturur.</a:t>
            </a:r>
            <a:endParaRPr sz="2400" dirty="0">
              <a:cs typeface="Arial"/>
            </a:endParaRPr>
          </a:p>
          <a:p>
            <a:pPr>
              <a:spcBef>
                <a:spcPts val="35"/>
              </a:spcBef>
            </a:pPr>
            <a:endParaRPr sz="3300" dirty="0">
              <a:cs typeface="Arial"/>
            </a:endParaRPr>
          </a:p>
          <a:p>
            <a:pPr marL="12700" marR="377825">
              <a:lnSpc>
                <a:spcPts val="2590"/>
              </a:lnSpc>
            </a:pPr>
            <a:r>
              <a:rPr sz="2400" spc="-150" dirty="0">
                <a:solidFill>
                  <a:srgbClr val="404040"/>
                </a:solidFill>
                <a:cs typeface="Arial"/>
              </a:rPr>
              <a:t>Kırmızı </a:t>
            </a:r>
            <a:r>
              <a:rPr sz="2400" spc="-85" dirty="0">
                <a:solidFill>
                  <a:srgbClr val="404040"/>
                </a:solidFill>
                <a:cs typeface="Arial"/>
              </a:rPr>
              <a:t>renk </a:t>
            </a:r>
            <a:r>
              <a:rPr sz="2400" spc="-90" dirty="0">
                <a:solidFill>
                  <a:srgbClr val="404040"/>
                </a:solidFill>
                <a:cs typeface="Arial"/>
              </a:rPr>
              <a:t>laktozun fermentasyonu </a:t>
            </a:r>
            <a:r>
              <a:rPr sz="2400" spc="-125" dirty="0">
                <a:solidFill>
                  <a:srgbClr val="404040"/>
                </a:solidFill>
                <a:cs typeface="Arial"/>
              </a:rPr>
              <a:t>sonucunda </a:t>
            </a:r>
            <a:r>
              <a:rPr sz="2400" spc="-114" dirty="0">
                <a:solidFill>
                  <a:srgbClr val="404040"/>
                </a:solidFill>
                <a:cs typeface="Arial"/>
              </a:rPr>
              <a:t>oluşan</a:t>
            </a:r>
            <a:r>
              <a:rPr sz="2400" spc="-265" dirty="0">
                <a:solidFill>
                  <a:srgbClr val="404040"/>
                </a:solidFill>
                <a:cs typeface="Arial"/>
              </a:rPr>
              <a:t> </a:t>
            </a:r>
            <a:r>
              <a:rPr sz="2400" spc="-50" dirty="0">
                <a:solidFill>
                  <a:srgbClr val="404040"/>
                </a:solidFill>
                <a:cs typeface="Arial"/>
              </a:rPr>
              <a:t>asitlerin  </a:t>
            </a:r>
            <a:r>
              <a:rPr sz="2400" spc="-85" dirty="0">
                <a:solidFill>
                  <a:srgbClr val="404040"/>
                </a:solidFill>
                <a:cs typeface="Arial"/>
              </a:rPr>
              <a:t>besiyerindeki </a:t>
            </a:r>
            <a:r>
              <a:rPr sz="2400" spc="-35" dirty="0">
                <a:solidFill>
                  <a:srgbClr val="404040"/>
                </a:solidFill>
                <a:cs typeface="Arial"/>
              </a:rPr>
              <a:t>nötral </a:t>
            </a:r>
            <a:r>
              <a:rPr sz="2400" spc="-70" dirty="0">
                <a:solidFill>
                  <a:srgbClr val="404040"/>
                </a:solidFill>
                <a:cs typeface="Arial"/>
              </a:rPr>
              <a:t>red </a:t>
            </a:r>
            <a:r>
              <a:rPr sz="2400" spc="-55" dirty="0" err="1">
                <a:solidFill>
                  <a:srgbClr val="404040"/>
                </a:solidFill>
                <a:cs typeface="Arial"/>
              </a:rPr>
              <a:t>indikatörünü</a:t>
            </a:r>
            <a:r>
              <a:rPr sz="2400" spc="-375" dirty="0">
                <a:solidFill>
                  <a:srgbClr val="404040"/>
                </a:solidFill>
                <a:cs typeface="Arial"/>
              </a:rPr>
              <a:t> </a:t>
            </a:r>
            <a:r>
              <a:rPr sz="2400" spc="-75" dirty="0" err="1">
                <a:solidFill>
                  <a:srgbClr val="404040"/>
                </a:solidFill>
                <a:cs typeface="Arial"/>
              </a:rPr>
              <a:t>etkilemesinden</a:t>
            </a:r>
            <a:r>
              <a:rPr lang="tr-TR" sz="2400" spc="-75" dirty="0">
                <a:solidFill>
                  <a:srgbClr val="404040"/>
                </a:solidFill>
                <a:cs typeface="Arial"/>
              </a:rPr>
              <a:t> </a:t>
            </a:r>
            <a:r>
              <a:rPr sz="2400" spc="-114" dirty="0" err="1">
                <a:solidFill>
                  <a:srgbClr val="404040"/>
                </a:solidFill>
                <a:cs typeface="Arial"/>
              </a:rPr>
              <a:t>kaynaklanmaktadır</a:t>
            </a:r>
            <a:r>
              <a:rPr sz="2400" spc="-114" dirty="0">
                <a:solidFill>
                  <a:srgbClr val="404040"/>
                </a:solidFill>
                <a:cs typeface="Arial"/>
              </a:rPr>
              <a:t>.</a:t>
            </a:r>
            <a:endParaRPr sz="2400" dirty="0">
              <a:cs typeface="Arial"/>
            </a:endParaRPr>
          </a:p>
        </p:txBody>
      </p:sp>
      <p:sp>
        <p:nvSpPr>
          <p:cNvPr id="5" name="object 5"/>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36</a:t>
            </a:fld>
            <a:endParaRPr spc="-5" dirty="0"/>
          </a:p>
        </p:txBody>
      </p:sp>
      <p:pic>
        <p:nvPicPr>
          <p:cNvPr id="6" name="Picture 5">
            <a:extLst>
              <a:ext uri="{FF2B5EF4-FFF2-40B4-BE49-F238E27FC236}">
                <a16:creationId xmlns:a16="http://schemas.microsoft.com/office/drawing/2014/main" id="{4E09581B-1C96-4D07-E34F-ED6FF905E6DE}"/>
              </a:ext>
            </a:extLst>
          </p:cNvPr>
          <p:cNvPicPr>
            <a:picLocks noChangeAspect="1"/>
          </p:cNvPicPr>
          <p:nvPr/>
        </p:nvPicPr>
        <p:blipFill>
          <a:blip r:embed="rId2"/>
          <a:stretch>
            <a:fillRect/>
          </a:stretch>
        </p:blipFill>
        <p:spPr>
          <a:xfrm>
            <a:off x="6598468" y="1484784"/>
            <a:ext cx="3810000" cy="3248025"/>
          </a:xfrm>
          <a:prstGeom prst="rect">
            <a:avLst/>
          </a:prstGeom>
        </p:spPr>
      </p:pic>
      <p:sp>
        <p:nvSpPr>
          <p:cNvPr id="8" name="TextBox 7">
            <a:extLst>
              <a:ext uri="{FF2B5EF4-FFF2-40B4-BE49-F238E27FC236}">
                <a16:creationId xmlns:a16="http://schemas.microsoft.com/office/drawing/2014/main" id="{6D279AED-0F7C-501B-4608-3DFA60D5CFCE}"/>
              </a:ext>
            </a:extLst>
          </p:cNvPr>
          <p:cNvSpPr txBox="1"/>
          <p:nvPr/>
        </p:nvSpPr>
        <p:spPr>
          <a:xfrm>
            <a:off x="6094412" y="5031184"/>
            <a:ext cx="4608512" cy="1015663"/>
          </a:xfrm>
          <a:prstGeom prst="rect">
            <a:avLst/>
          </a:prstGeom>
          <a:noFill/>
        </p:spPr>
        <p:txBody>
          <a:bodyPr wrap="square">
            <a:spAutoFit/>
          </a:bodyPr>
          <a:lstStyle/>
          <a:p>
            <a:pPr algn="l" latinLnBrk="1"/>
            <a:r>
              <a:rPr lang="tr-TR" sz="1200" b="0" i="0" dirty="0">
                <a:solidFill>
                  <a:schemeClr val="accent1">
                    <a:lumMod val="75000"/>
                  </a:schemeClr>
                </a:solidFill>
                <a:effectLst/>
                <a:latin typeface="Source Serif Pro" panose="020B0604020202020204" pitchFamily="18" charset="0"/>
              </a:rPr>
              <a:t>Sol panel: gram negatif, laktoz fermente eden ve pembe pigment oluşturan bakterinin McConkey agarda üremesi</a:t>
            </a:r>
          </a:p>
          <a:p>
            <a:pPr algn="l" latinLnBrk="1"/>
            <a:r>
              <a:rPr lang="tr-TR" sz="1200" dirty="0">
                <a:solidFill>
                  <a:schemeClr val="accent1">
                    <a:lumMod val="75000"/>
                  </a:schemeClr>
                </a:solidFill>
                <a:latin typeface="Source Serif Pro" panose="020B0604020202020204" pitchFamily="18" charset="0"/>
              </a:rPr>
              <a:t>Sağ panel: Laktozu fermente edemeyen ve renksiz koloniler oluşturan bakterinin McConkey agarda oluşturduğu koloniler.</a:t>
            </a:r>
          </a:p>
          <a:p>
            <a:pPr algn="l" latinLnBrk="1"/>
            <a:r>
              <a:rPr lang="tr-TR" sz="1200" b="0" i="0" dirty="0">
                <a:solidFill>
                  <a:schemeClr val="accent1">
                    <a:lumMod val="75000"/>
                  </a:schemeClr>
                </a:solidFill>
                <a:effectLst/>
                <a:latin typeface="Source Serif Pro" panose="020B0604020202020204" pitchFamily="18" charset="0"/>
              </a:rPr>
              <a:t>Kaynak: Andrea Prinzi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02" y="935834"/>
            <a:ext cx="3238862" cy="751488"/>
          </a:xfrm>
          <a:prstGeom prst="rect">
            <a:avLst/>
          </a:prstGeom>
        </p:spPr>
        <p:txBody>
          <a:bodyPr vert="horz" wrap="square" lIns="0" tIns="12700" rIns="0" bIns="0" rtlCol="0" anchor="b">
            <a:spAutoFit/>
          </a:bodyPr>
          <a:lstStyle/>
          <a:p>
            <a:pPr marL="12700">
              <a:lnSpc>
                <a:spcPct val="100000"/>
              </a:lnSpc>
              <a:spcBef>
                <a:spcPts val="100"/>
              </a:spcBef>
            </a:pPr>
            <a:r>
              <a:rPr sz="4800" spc="-50" dirty="0">
                <a:solidFill>
                  <a:srgbClr val="08B7BE"/>
                </a:solidFill>
              </a:rPr>
              <a:t>NO</a:t>
            </a:r>
            <a:r>
              <a:rPr sz="4800" spc="-580" dirty="0">
                <a:solidFill>
                  <a:srgbClr val="08B7BE"/>
                </a:solidFill>
              </a:rPr>
              <a:t>T</a:t>
            </a:r>
            <a:r>
              <a:rPr sz="4800" dirty="0">
                <a:solidFill>
                  <a:srgbClr val="08B7BE"/>
                </a:solidFill>
              </a:rPr>
              <a:t>:</a:t>
            </a:r>
            <a:endParaRPr sz="48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37</a:t>
            </a:fld>
            <a:endParaRPr spc="-5" dirty="0"/>
          </a:p>
        </p:txBody>
      </p:sp>
      <p:sp>
        <p:nvSpPr>
          <p:cNvPr id="3" name="object 3"/>
          <p:cNvSpPr txBox="1"/>
          <p:nvPr/>
        </p:nvSpPr>
        <p:spPr>
          <a:xfrm>
            <a:off x="1925155" y="1812799"/>
            <a:ext cx="8441055" cy="1988185"/>
          </a:xfrm>
          <a:prstGeom prst="rect">
            <a:avLst/>
          </a:prstGeom>
        </p:spPr>
        <p:txBody>
          <a:bodyPr vert="horz" wrap="square" lIns="0" tIns="54610" rIns="0" bIns="0" rtlCol="0">
            <a:spAutoFit/>
          </a:bodyPr>
          <a:lstStyle/>
          <a:p>
            <a:pPr marL="12700" marR="5080" algn="just">
              <a:lnSpc>
                <a:spcPct val="90000"/>
              </a:lnSpc>
              <a:spcBef>
                <a:spcPts val="430"/>
              </a:spcBef>
            </a:pPr>
            <a:r>
              <a:rPr sz="2800" spc="-105" dirty="0">
                <a:solidFill>
                  <a:srgbClr val="404040"/>
                </a:solidFill>
                <a:cs typeface="Arial"/>
              </a:rPr>
              <a:t>Selektif </a:t>
            </a:r>
            <a:r>
              <a:rPr sz="2800" spc="-170" dirty="0">
                <a:solidFill>
                  <a:srgbClr val="404040"/>
                </a:solidFill>
                <a:cs typeface="Arial"/>
              </a:rPr>
              <a:t>ve </a:t>
            </a:r>
            <a:r>
              <a:rPr sz="2800" spc="-70" dirty="0">
                <a:solidFill>
                  <a:srgbClr val="404040"/>
                </a:solidFill>
                <a:cs typeface="Arial"/>
              </a:rPr>
              <a:t>ayırt </a:t>
            </a:r>
            <a:r>
              <a:rPr sz="2800" spc="-90" dirty="0">
                <a:solidFill>
                  <a:srgbClr val="404040"/>
                </a:solidFill>
                <a:cs typeface="Arial"/>
              </a:rPr>
              <a:t>edici </a:t>
            </a:r>
            <a:r>
              <a:rPr sz="2800" spc="-95" dirty="0">
                <a:solidFill>
                  <a:srgbClr val="404040"/>
                </a:solidFill>
                <a:cs typeface="Arial"/>
              </a:rPr>
              <a:t>besiyerlerinden </a:t>
            </a:r>
            <a:r>
              <a:rPr sz="2800" spc="-20" dirty="0">
                <a:solidFill>
                  <a:srgbClr val="404040"/>
                </a:solidFill>
                <a:cs typeface="Arial"/>
              </a:rPr>
              <a:t>bir </a:t>
            </a:r>
            <a:r>
              <a:rPr sz="2800" spc="-75" dirty="0">
                <a:solidFill>
                  <a:srgbClr val="404040"/>
                </a:solidFill>
                <a:cs typeface="Arial"/>
              </a:rPr>
              <a:t>örnekte </a:t>
            </a:r>
            <a:r>
              <a:rPr sz="2800" spc="-195" dirty="0">
                <a:solidFill>
                  <a:srgbClr val="404040"/>
                </a:solidFill>
                <a:cs typeface="Arial"/>
              </a:rPr>
              <a:t>veya  </a:t>
            </a:r>
            <a:r>
              <a:rPr sz="2800" spc="-155" dirty="0">
                <a:solidFill>
                  <a:srgbClr val="404040"/>
                </a:solidFill>
                <a:cs typeface="Arial"/>
              </a:rPr>
              <a:t>karışık </a:t>
            </a:r>
            <a:r>
              <a:rPr sz="2800" spc="-55" dirty="0">
                <a:solidFill>
                  <a:srgbClr val="404040"/>
                </a:solidFill>
                <a:cs typeface="Arial"/>
              </a:rPr>
              <a:t>kültürdeki </a:t>
            </a:r>
            <a:r>
              <a:rPr sz="2800" spc="-114" dirty="0">
                <a:solidFill>
                  <a:srgbClr val="404040"/>
                </a:solidFill>
                <a:cs typeface="Arial"/>
              </a:rPr>
              <a:t>mikroorganizma </a:t>
            </a:r>
            <a:r>
              <a:rPr sz="2800" spc="-190" dirty="0">
                <a:solidFill>
                  <a:srgbClr val="404040"/>
                </a:solidFill>
                <a:cs typeface="Arial"/>
              </a:rPr>
              <a:t>veya</a:t>
            </a:r>
            <a:r>
              <a:rPr sz="2800" spc="395" dirty="0">
                <a:solidFill>
                  <a:srgbClr val="404040"/>
                </a:solidFill>
                <a:cs typeface="Arial"/>
              </a:rPr>
              <a:t> </a:t>
            </a:r>
            <a:r>
              <a:rPr sz="2800" spc="-114" dirty="0">
                <a:solidFill>
                  <a:srgbClr val="404040"/>
                </a:solidFill>
                <a:cs typeface="Arial"/>
              </a:rPr>
              <a:t>mikroorganizma  </a:t>
            </a:r>
            <a:r>
              <a:rPr sz="2800" spc="-90" dirty="0">
                <a:solidFill>
                  <a:srgbClr val="404040"/>
                </a:solidFill>
                <a:cs typeface="Arial"/>
              </a:rPr>
              <a:t>grubunu </a:t>
            </a:r>
            <a:r>
              <a:rPr sz="2800" spc="-140" dirty="0">
                <a:solidFill>
                  <a:srgbClr val="404040"/>
                </a:solidFill>
                <a:cs typeface="Arial"/>
              </a:rPr>
              <a:t>ayırmak</a:t>
            </a:r>
            <a:r>
              <a:rPr sz="2800" spc="495" dirty="0">
                <a:solidFill>
                  <a:srgbClr val="404040"/>
                </a:solidFill>
                <a:cs typeface="Arial"/>
              </a:rPr>
              <a:t> </a:t>
            </a:r>
            <a:r>
              <a:rPr sz="2800" spc="-114" dirty="0">
                <a:solidFill>
                  <a:srgbClr val="404040"/>
                </a:solidFill>
                <a:cs typeface="Arial"/>
              </a:rPr>
              <a:t>(izole  </a:t>
            </a:r>
            <a:r>
              <a:rPr sz="2800" spc="-85" dirty="0">
                <a:solidFill>
                  <a:srgbClr val="404040"/>
                </a:solidFill>
                <a:cs typeface="Arial"/>
              </a:rPr>
              <a:t>etmek) </a:t>
            </a:r>
            <a:r>
              <a:rPr sz="2800" spc="-70" dirty="0">
                <a:solidFill>
                  <a:srgbClr val="404040"/>
                </a:solidFill>
                <a:cs typeface="Arial"/>
              </a:rPr>
              <a:t>için </a:t>
            </a:r>
            <a:r>
              <a:rPr sz="2800" spc="-114" dirty="0">
                <a:solidFill>
                  <a:srgbClr val="404040"/>
                </a:solidFill>
                <a:cs typeface="Arial"/>
              </a:rPr>
              <a:t>yararlanılmaktadır.  </a:t>
            </a:r>
            <a:r>
              <a:rPr sz="2800" spc="-215" dirty="0">
                <a:solidFill>
                  <a:srgbClr val="404040"/>
                </a:solidFill>
                <a:cs typeface="Arial"/>
              </a:rPr>
              <a:t>Daha </a:t>
            </a:r>
            <a:r>
              <a:rPr sz="2800" spc="-120" dirty="0">
                <a:solidFill>
                  <a:srgbClr val="404040"/>
                </a:solidFill>
                <a:cs typeface="Arial"/>
              </a:rPr>
              <a:t>sonraki </a:t>
            </a:r>
            <a:r>
              <a:rPr sz="2800" spc="-160" dirty="0">
                <a:solidFill>
                  <a:srgbClr val="404040"/>
                </a:solidFill>
                <a:cs typeface="Arial"/>
              </a:rPr>
              <a:t>aşamalarda </a:t>
            </a:r>
            <a:r>
              <a:rPr sz="2800" spc="-120" dirty="0">
                <a:solidFill>
                  <a:srgbClr val="404040"/>
                </a:solidFill>
                <a:cs typeface="Arial"/>
              </a:rPr>
              <a:t>ayrılan </a:t>
            </a:r>
            <a:r>
              <a:rPr sz="2800" spc="-114" dirty="0">
                <a:solidFill>
                  <a:srgbClr val="404040"/>
                </a:solidFill>
                <a:cs typeface="Arial"/>
              </a:rPr>
              <a:t>mikroorganizmanın </a:t>
            </a:r>
            <a:r>
              <a:rPr sz="2800" spc="-155" dirty="0">
                <a:solidFill>
                  <a:srgbClr val="404040"/>
                </a:solidFill>
                <a:cs typeface="Arial"/>
              </a:rPr>
              <a:t>saf  </a:t>
            </a:r>
            <a:r>
              <a:rPr sz="2800" spc="-20" dirty="0">
                <a:solidFill>
                  <a:srgbClr val="404040"/>
                </a:solidFill>
                <a:cs typeface="Arial"/>
              </a:rPr>
              <a:t>kültürleri</a:t>
            </a:r>
            <a:r>
              <a:rPr sz="2800" spc="-135" dirty="0">
                <a:solidFill>
                  <a:srgbClr val="404040"/>
                </a:solidFill>
                <a:cs typeface="Arial"/>
              </a:rPr>
              <a:t> </a:t>
            </a:r>
            <a:r>
              <a:rPr sz="2800" spc="-125" dirty="0">
                <a:solidFill>
                  <a:srgbClr val="404040"/>
                </a:solidFill>
                <a:cs typeface="Arial"/>
              </a:rPr>
              <a:t>yapılmaktadır.</a:t>
            </a:r>
            <a:endParaRPr sz="28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17763" y="1"/>
            <a:ext cx="8218805" cy="6365875"/>
            <a:chOff x="895350" y="0"/>
            <a:chExt cx="8218805" cy="6365875"/>
          </a:xfrm>
        </p:grpSpPr>
        <p:sp>
          <p:nvSpPr>
            <p:cNvPr id="3" name="object 3"/>
            <p:cNvSpPr/>
            <p:nvPr/>
          </p:nvSpPr>
          <p:spPr>
            <a:xfrm>
              <a:off x="6011926" y="0"/>
              <a:ext cx="3101975" cy="32400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08625" y="2948051"/>
              <a:ext cx="3417951" cy="3417824"/>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423502" y="552145"/>
            <a:ext cx="4246880" cy="697230"/>
          </a:xfrm>
          <a:prstGeom prst="rect">
            <a:avLst/>
          </a:prstGeom>
        </p:spPr>
        <p:txBody>
          <a:bodyPr vert="horz" wrap="square" lIns="0" tIns="13335" rIns="0" bIns="0" rtlCol="0" anchor="b">
            <a:spAutoFit/>
          </a:bodyPr>
          <a:lstStyle/>
          <a:p>
            <a:pPr marL="12700">
              <a:lnSpc>
                <a:spcPct val="100000"/>
              </a:lnSpc>
              <a:spcBef>
                <a:spcPts val="105"/>
              </a:spcBef>
            </a:pPr>
            <a:r>
              <a:rPr sz="4400" b="1" spc="-35" dirty="0">
                <a:solidFill>
                  <a:srgbClr val="000000"/>
                </a:solidFill>
                <a:cs typeface="Arial"/>
              </a:rPr>
              <a:t>Özel</a:t>
            </a:r>
            <a:r>
              <a:rPr sz="4400" b="1" spc="-190" dirty="0">
                <a:solidFill>
                  <a:srgbClr val="000000"/>
                </a:solidFill>
                <a:cs typeface="Arial"/>
              </a:rPr>
              <a:t> </a:t>
            </a:r>
            <a:r>
              <a:rPr sz="4400" b="1" spc="-45" dirty="0">
                <a:solidFill>
                  <a:srgbClr val="000000"/>
                </a:solidFill>
                <a:cs typeface="Arial"/>
              </a:rPr>
              <a:t>besiyerleri-</a:t>
            </a:r>
            <a:endParaRPr sz="4400" dirty="0">
              <a:cs typeface="Arial"/>
            </a:endParaRPr>
          </a:p>
        </p:txBody>
      </p:sp>
      <p:sp>
        <p:nvSpPr>
          <p:cNvPr id="12" name="object 12"/>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38</a:t>
            </a:fld>
            <a:endParaRPr spc="-5" dirty="0"/>
          </a:p>
        </p:txBody>
      </p:sp>
      <p:sp>
        <p:nvSpPr>
          <p:cNvPr id="6" name="object 6"/>
          <p:cNvSpPr txBox="1"/>
          <p:nvPr/>
        </p:nvSpPr>
        <p:spPr>
          <a:xfrm>
            <a:off x="477788" y="1089438"/>
            <a:ext cx="7306207" cy="596317"/>
          </a:xfrm>
          <a:prstGeom prst="rect">
            <a:avLst/>
          </a:prstGeom>
        </p:spPr>
        <p:txBody>
          <a:bodyPr vert="horz" wrap="square" lIns="0" tIns="72390" rIns="0" bIns="0" rtlCol="0">
            <a:spAutoFit/>
          </a:bodyPr>
          <a:lstStyle/>
          <a:p>
            <a:pPr marL="366395">
              <a:spcBef>
                <a:spcPts val="570"/>
              </a:spcBef>
              <a:tabLst>
                <a:tab pos="940435" algn="l"/>
              </a:tabLst>
            </a:pPr>
            <a:r>
              <a:rPr sz="3400" spc="-30" dirty="0">
                <a:cs typeface="Arial"/>
              </a:rPr>
              <a:t>5.	</a:t>
            </a:r>
            <a:r>
              <a:rPr sz="3400" spc="-50" dirty="0" err="1">
                <a:cs typeface="Arial"/>
              </a:rPr>
              <a:t>Zenginleştirme</a:t>
            </a:r>
            <a:r>
              <a:rPr sz="3400" spc="-160" dirty="0">
                <a:cs typeface="Arial"/>
              </a:rPr>
              <a:t> </a:t>
            </a:r>
            <a:r>
              <a:rPr sz="3400" spc="-50" dirty="0" err="1">
                <a:cs typeface="Arial"/>
              </a:rPr>
              <a:t>besiyerleri</a:t>
            </a:r>
            <a:endParaRPr sz="3400" dirty="0">
              <a:cs typeface="Arial"/>
            </a:endParaRPr>
          </a:p>
        </p:txBody>
      </p:sp>
      <p:sp>
        <p:nvSpPr>
          <p:cNvPr id="11" name="object 11"/>
          <p:cNvSpPr txBox="1"/>
          <p:nvPr/>
        </p:nvSpPr>
        <p:spPr>
          <a:xfrm>
            <a:off x="837828" y="2186360"/>
            <a:ext cx="4824015" cy="3919663"/>
          </a:xfrm>
          <a:prstGeom prst="rect">
            <a:avLst/>
          </a:prstGeom>
        </p:spPr>
        <p:txBody>
          <a:bodyPr vert="horz" wrap="square" lIns="0" tIns="92075" rIns="0" bIns="0" rtlCol="0">
            <a:spAutoFit/>
          </a:bodyPr>
          <a:lstStyle/>
          <a:p>
            <a:pPr marL="12700" marR="5080">
              <a:lnSpc>
                <a:spcPct val="80000"/>
              </a:lnSpc>
              <a:spcBef>
                <a:spcPts val="725"/>
              </a:spcBef>
            </a:pPr>
            <a:r>
              <a:rPr lang="tr-TR" sz="2600" spc="-125" dirty="0">
                <a:solidFill>
                  <a:srgbClr val="404040"/>
                </a:solidFill>
                <a:cs typeface="Arial"/>
              </a:rPr>
              <a:t>İzole </a:t>
            </a:r>
            <a:r>
              <a:rPr lang="tr-TR" sz="2600" spc="-85" dirty="0">
                <a:solidFill>
                  <a:srgbClr val="404040"/>
                </a:solidFill>
                <a:cs typeface="Arial"/>
              </a:rPr>
              <a:t>edilmek </a:t>
            </a:r>
            <a:r>
              <a:rPr lang="tr-TR" sz="2600" spc="-95" dirty="0">
                <a:solidFill>
                  <a:srgbClr val="404040"/>
                </a:solidFill>
                <a:cs typeface="Arial"/>
              </a:rPr>
              <a:t>istenen  </a:t>
            </a:r>
            <a:r>
              <a:rPr lang="tr-TR" sz="2600" spc="-100" dirty="0">
                <a:solidFill>
                  <a:srgbClr val="404040"/>
                </a:solidFill>
                <a:cs typeface="Arial"/>
              </a:rPr>
              <a:t>mikroorganizmanın </a:t>
            </a:r>
            <a:r>
              <a:rPr lang="tr-TR" sz="2600" spc="-90" dirty="0">
                <a:solidFill>
                  <a:srgbClr val="404040"/>
                </a:solidFill>
                <a:cs typeface="Arial"/>
              </a:rPr>
              <a:t>(özellikle  </a:t>
            </a:r>
            <a:r>
              <a:rPr lang="tr-TR" sz="2600" spc="-70" dirty="0">
                <a:solidFill>
                  <a:srgbClr val="404040"/>
                </a:solidFill>
                <a:cs typeface="Arial"/>
              </a:rPr>
              <a:t>patojen) </a:t>
            </a:r>
            <a:r>
              <a:rPr lang="tr-TR" sz="2600" spc="-114" dirty="0">
                <a:solidFill>
                  <a:srgbClr val="404040"/>
                </a:solidFill>
                <a:cs typeface="Arial"/>
              </a:rPr>
              <a:t>bolca</a:t>
            </a:r>
            <a:r>
              <a:rPr lang="tr-TR" sz="2600" spc="55" dirty="0">
                <a:solidFill>
                  <a:srgbClr val="404040"/>
                </a:solidFill>
                <a:cs typeface="Arial"/>
              </a:rPr>
              <a:t> </a:t>
            </a:r>
            <a:r>
              <a:rPr lang="tr-TR" sz="2600" spc="-70" dirty="0">
                <a:solidFill>
                  <a:srgbClr val="404040"/>
                </a:solidFill>
                <a:cs typeface="Arial"/>
              </a:rPr>
              <a:t>üretebilmek için ekstra bazı fizyolojik</a:t>
            </a:r>
            <a:endParaRPr lang="tr-TR" sz="2600" dirty="0">
              <a:cs typeface="Arial"/>
            </a:endParaRPr>
          </a:p>
          <a:p>
            <a:pPr marL="12700" marR="5080">
              <a:lnSpc>
                <a:spcPct val="80000"/>
              </a:lnSpc>
              <a:spcBef>
                <a:spcPts val="725"/>
              </a:spcBef>
            </a:pPr>
            <a:r>
              <a:rPr sz="2600" spc="-55" dirty="0" err="1">
                <a:solidFill>
                  <a:srgbClr val="404040"/>
                </a:solidFill>
                <a:cs typeface="Arial"/>
              </a:rPr>
              <a:t>isteklerinin</a:t>
            </a:r>
            <a:r>
              <a:rPr sz="2600" spc="-55" dirty="0">
                <a:solidFill>
                  <a:srgbClr val="404040"/>
                </a:solidFill>
                <a:cs typeface="Arial"/>
              </a:rPr>
              <a:t> </a:t>
            </a:r>
            <a:r>
              <a:rPr sz="2600" spc="-125" dirty="0">
                <a:solidFill>
                  <a:srgbClr val="404040"/>
                </a:solidFill>
                <a:cs typeface="Arial"/>
              </a:rPr>
              <a:t>(pH, besin  </a:t>
            </a:r>
            <a:r>
              <a:rPr sz="2600" spc="-120" dirty="0">
                <a:solidFill>
                  <a:srgbClr val="404040"/>
                </a:solidFill>
                <a:cs typeface="Arial"/>
              </a:rPr>
              <a:t>maddesi, </a:t>
            </a:r>
            <a:r>
              <a:rPr sz="2600" spc="-130" dirty="0">
                <a:solidFill>
                  <a:srgbClr val="404040"/>
                </a:solidFill>
                <a:cs typeface="Arial"/>
              </a:rPr>
              <a:t>kan, </a:t>
            </a:r>
            <a:r>
              <a:rPr sz="2600" spc="-114" dirty="0">
                <a:solidFill>
                  <a:srgbClr val="404040"/>
                </a:solidFill>
                <a:cs typeface="Arial"/>
              </a:rPr>
              <a:t>serum </a:t>
            </a:r>
            <a:r>
              <a:rPr sz="2600" spc="-170" dirty="0">
                <a:solidFill>
                  <a:srgbClr val="404040"/>
                </a:solidFill>
                <a:cs typeface="Arial"/>
              </a:rPr>
              <a:t>vs)  </a:t>
            </a:r>
            <a:r>
              <a:rPr sz="2600" spc="-40" dirty="0">
                <a:solidFill>
                  <a:srgbClr val="404040"/>
                </a:solidFill>
                <a:cs typeface="Arial"/>
              </a:rPr>
              <a:t>optimum </a:t>
            </a:r>
            <a:r>
              <a:rPr sz="2600" spc="-160" dirty="0">
                <a:solidFill>
                  <a:srgbClr val="404040"/>
                </a:solidFill>
                <a:cs typeface="Arial"/>
              </a:rPr>
              <a:t>düzeyde </a:t>
            </a:r>
            <a:r>
              <a:rPr sz="2600" spc="-135" dirty="0">
                <a:solidFill>
                  <a:srgbClr val="404040"/>
                </a:solidFill>
                <a:cs typeface="Arial"/>
              </a:rPr>
              <a:t>karşılandığı  </a:t>
            </a:r>
            <a:r>
              <a:rPr sz="2600" spc="-145" dirty="0">
                <a:solidFill>
                  <a:srgbClr val="404040"/>
                </a:solidFill>
                <a:cs typeface="Arial"/>
              </a:rPr>
              <a:t>özel </a:t>
            </a:r>
            <a:r>
              <a:rPr sz="2600" spc="-170" dirty="0">
                <a:solidFill>
                  <a:srgbClr val="404040"/>
                </a:solidFill>
                <a:cs typeface="Arial"/>
              </a:rPr>
              <a:t>sıvı</a:t>
            </a:r>
            <a:r>
              <a:rPr sz="2600" spc="-155" dirty="0">
                <a:solidFill>
                  <a:srgbClr val="404040"/>
                </a:solidFill>
                <a:cs typeface="Arial"/>
              </a:rPr>
              <a:t> </a:t>
            </a:r>
            <a:r>
              <a:rPr sz="2600" spc="-80" dirty="0">
                <a:solidFill>
                  <a:srgbClr val="404040"/>
                </a:solidFill>
                <a:cs typeface="Arial"/>
              </a:rPr>
              <a:t>besiyerleridir.</a:t>
            </a:r>
            <a:endParaRPr sz="2600" dirty="0">
              <a:cs typeface="Arial"/>
            </a:endParaRPr>
          </a:p>
          <a:p>
            <a:pPr marL="303530" indent="-183515">
              <a:lnSpc>
                <a:spcPts val="2430"/>
              </a:lnSpc>
              <a:buClr>
                <a:srgbClr val="E38312"/>
              </a:buClr>
              <a:buFont typeface="Arial"/>
              <a:buChar char="◦"/>
              <a:tabLst>
                <a:tab pos="304165" algn="l"/>
              </a:tabLst>
            </a:pPr>
            <a:r>
              <a:rPr sz="2100" b="1" spc="-180" dirty="0">
                <a:solidFill>
                  <a:srgbClr val="404040"/>
                </a:solidFill>
                <a:cs typeface="Arial"/>
              </a:rPr>
              <a:t>GC-Broth:</a:t>
            </a:r>
            <a:r>
              <a:rPr sz="2100" b="1" spc="-160" dirty="0">
                <a:solidFill>
                  <a:srgbClr val="404040"/>
                </a:solidFill>
                <a:cs typeface="Arial"/>
              </a:rPr>
              <a:t> </a:t>
            </a:r>
            <a:r>
              <a:rPr sz="2100" spc="-90" dirty="0">
                <a:solidFill>
                  <a:srgbClr val="404040"/>
                </a:solidFill>
                <a:cs typeface="Arial"/>
              </a:rPr>
              <a:t>Stafilokoklar,</a:t>
            </a:r>
            <a:endParaRPr sz="2100" dirty="0">
              <a:cs typeface="Arial"/>
            </a:endParaRPr>
          </a:p>
          <a:p>
            <a:pPr marL="303530" indent="-183515">
              <a:spcBef>
                <a:spcPts val="100"/>
              </a:spcBef>
              <a:buClr>
                <a:srgbClr val="E38312"/>
              </a:buClr>
              <a:buFont typeface="Arial"/>
              <a:buChar char="◦"/>
              <a:tabLst>
                <a:tab pos="304165" algn="l"/>
              </a:tabLst>
            </a:pPr>
            <a:r>
              <a:rPr sz="2100" b="1" spc="-185" dirty="0">
                <a:solidFill>
                  <a:srgbClr val="404040"/>
                </a:solidFill>
                <a:cs typeface="Arial"/>
              </a:rPr>
              <a:t>EE-Broth: </a:t>
            </a:r>
            <a:r>
              <a:rPr sz="2100" spc="-80" dirty="0">
                <a:solidFill>
                  <a:srgbClr val="404040"/>
                </a:solidFill>
                <a:cs typeface="Arial"/>
              </a:rPr>
              <a:t>Enterik</a:t>
            </a:r>
            <a:r>
              <a:rPr sz="2100" spc="-65" dirty="0">
                <a:solidFill>
                  <a:srgbClr val="404040"/>
                </a:solidFill>
                <a:cs typeface="Arial"/>
              </a:rPr>
              <a:t> </a:t>
            </a:r>
            <a:r>
              <a:rPr sz="2100" spc="-60" dirty="0">
                <a:solidFill>
                  <a:srgbClr val="404040"/>
                </a:solidFill>
                <a:cs typeface="Arial"/>
              </a:rPr>
              <a:t>bakteriler,</a:t>
            </a:r>
            <a:endParaRPr sz="2100" dirty="0">
              <a:cs typeface="Arial"/>
            </a:endParaRPr>
          </a:p>
          <a:p>
            <a:pPr marL="303530" marR="8255" indent="-182880">
              <a:lnSpc>
                <a:spcPct val="80000"/>
              </a:lnSpc>
              <a:spcBef>
                <a:spcPts val="600"/>
              </a:spcBef>
              <a:buClr>
                <a:srgbClr val="E38312"/>
              </a:buClr>
              <a:buFont typeface="Arial"/>
              <a:buChar char="◦"/>
              <a:tabLst>
                <a:tab pos="304165" algn="l"/>
              </a:tabLst>
            </a:pPr>
            <a:r>
              <a:rPr sz="2100" b="1" spc="-130" dirty="0">
                <a:solidFill>
                  <a:srgbClr val="404040"/>
                </a:solidFill>
                <a:cs typeface="Arial"/>
              </a:rPr>
              <a:t>Selenite </a:t>
            </a:r>
            <a:r>
              <a:rPr sz="2100" b="1" spc="-150" dirty="0">
                <a:solidFill>
                  <a:srgbClr val="404040"/>
                </a:solidFill>
                <a:cs typeface="Arial"/>
              </a:rPr>
              <a:t>Broth </a:t>
            </a:r>
            <a:r>
              <a:rPr sz="2100" spc="-125" dirty="0">
                <a:solidFill>
                  <a:srgbClr val="404040"/>
                </a:solidFill>
                <a:cs typeface="Arial"/>
              </a:rPr>
              <a:t>ve </a:t>
            </a:r>
            <a:r>
              <a:rPr sz="2100" b="1" spc="-125" dirty="0">
                <a:solidFill>
                  <a:srgbClr val="404040"/>
                </a:solidFill>
                <a:cs typeface="Arial"/>
              </a:rPr>
              <a:t>Tetrathionate  </a:t>
            </a:r>
            <a:r>
              <a:rPr sz="2100" b="1" spc="-145" dirty="0">
                <a:solidFill>
                  <a:srgbClr val="404040"/>
                </a:solidFill>
                <a:cs typeface="Arial"/>
              </a:rPr>
              <a:t>Broth </a:t>
            </a:r>
            <a:r>
              <a:rPr sz="2100" i="1" spc="-105" dirty="0">
                <a:solidFill>
                  <a:srgbClr val="404040"/>
                </a:solidFill>
                <a:cs typeface="Trebuchet MS"/>
              </a:rPr>
              <a:t>Salmonella </a:t>
            </a:r>
            <a:r>
              <a:rPr sz="2100" spc="-110" dirty="0">
                <a:solidFill>
                  <a:srgbClr val="404040"/>
                </a:solidFill>
                <a:cs typeface="Arial"/>
              </a:rPr>
              <a:t>izolasyonu  </a:t>
            </a:r>
            <a:r>
              <a:rPr sz="2100" spc="-120" dirty="0">
                <a:solidFill>
                  <a:srgbClr val="404040"/>
                </a:solidFill>
                <a:cs typeface="Arial"/>
              </a:rPr>
              <a:t>amacıyla </a:t>
            </a:r>
            <a:r>
              <a:rPr sz="2100" spc="-75" dirty="0">
                <a:solidFill>
                  <a:srgbClr val="404040"/>
                </a:solidFill>
                <a:cs typeface="Arial"/>
              </a:rPr>
              <a:t>kullanılan </a:t>
            </a:r>
            <a:r>
              <a:rPr sz="2100" spc="-80" dirty="0">
                <a:solidFill>
                  <a:srgbClr val="404040"/>
                </a:solidFill>
                <a:cs typeface="Arial"/>
              </a:rPr>
              <a:t>zenginleştirme  </a:t>
            </a:r>
            <a:r>
              <a:rPr sz="2100" spc="-70" dirty="0">
                <a:solidFill>
                  <a:srgbClr val="404040"/>
                </a:solidFill>
                <a:cs typeface="Arial"/>
              </a:rPr>
              <a:t>besiyerleridir.</a:t>
            </a:r>
            <a:endParaRPr sz="21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452629"/>
            <a:ext cx="4246880" cy="697230"/>
          </a:xfrm>
          <a:prstGeom prst="rect">
            <a:avLst/>
          </a:prstGeom>
        </p:spPr>
        <p:txBody>
          <a:bodyPr vert="horz" wrap="square" lIns="0" tIns="13335" rIns="0" bIns="0" rtlCol="0" anchor="b">
            <a:spAutoFit/>
          </a:bodyPr>
          <a:lstStyle/>
          <a:p>
            <a:pPr marL="12700">
              <a:lnSpc>
                <a:spcPct val="100000"/>
              </a:lnSpc>
              <a:spcBef>
                <a:spcPts val="105"/>
              </a:spcBef>
            </a:pPr>
            <a:r>
              <a:rPr sz="4400" b="1" spc="-35" dirty="0">
                <a:solidFill>
                  <a:srgbClr val="000000"/>
                </a:solidFill>
                <a:latin typeface="+mn-lt"/>
                <a:cs typeface="Arial"/>
              </a:rPr>
              <a:t>Özel</a:t>
            </a:r>
            <a:r>
              <a:rPr sz="4400" b="1" spc="-190" dirty="0">
                <a:solidFill>
                  <a:srgbClr val="000000"/>
                </a:solidFill>
                <a:latin typeface="+mn-lt"/>
                <a:cs typeface="Arial"/>
              </a:rPr>
              <a:t> </a:t>
            </a:r>
            <a:r>
              <a:rPr sz="4400" b="1" spc="-45" dirty="0">
                <a:solidFill>
                  <a:srgbClr val="000000"/>
                </a:solidFill>
                <a:latin typeface="+mn-lt"/>
                <a:cs typeface="Arial"/>
              </a:rPr>
              <a:t>besiyerleri-</a:t>
            </a:r>
            <a:endParaRPr sz="4400" dirty="0">
              <a:latin typeface="+mn-lt"/>
              <a:cs typeface="Arial"/>
            </a:endParaRPr>
          </a:p>
        </p:txBody>
      </p:sp>
      <p:sp>
        <p:nvSpPr>
          <p:cNvPr id="3" name="object 3"/>
          <p:cNvSpPr txBox="1"/>
          <p:nvPr/>
        </p:nvSpPr>
        <p:spPr>
          <a:xfrm>
            <a:off x="1925154" y="1149859"/>
            <a:ext cx="6230620" cy="535403"/>
          </a:xfrm>
          <a:prstGeom prst="rect">
            <a:avLst/>
          </a:prstGeom>
        </p:spPr>
        <p:txBody>
          <a:bodyPr vert="horz" wrap="square" lIns="0" tIns="12065" rIns="0" bIns="0" rtlCol="0">
            <a:spAutoFit/>
          </a:bodyPr>
          <a:lstStyle/>
          <a:p>
            <a:pPr marL="510540">
              <a:spcBef>
                <a:spcPts val="95"/>
              </a:spcBef>
            </a:pPr>
            <a:r>
              <a:rPr sz="3400" spc="-30" dirty="0">
                <a:cs typeface="Arial"/>
              </a:rPr>
              <a:t>6. </a:t>
            </a:r>
            <a:r>
              <a:rPr sz="3400" spc="-50" dirty="0">
                <a:cs typeface="Arial"/>
              </a:rPr>
              <a:t>Biyokimyasal </a:t>
            </a:r>
            <a:r>
              <a:rPr sz="3400" spc="-40" dirty="0">
                <a:cs typeface="Arial"/>
              </a:rPr>
              <a:t>test</a:t>
            </a:r>
            <a:r>
              <a:rPr sz="3400" spc="-290" dirty="0">
                <a:cs typeface="Arial"/>
              </a:rPr>
              <a:t> </a:t>
            </a:r>
            <a:r>
              <a:rPr sz="3400" spc="-50" dirty="0" err="1">
                <a:cs typeface="Arial"/>
              </a:rPr>
              <a:t>besiyerleri</a:t>
            </a:r>
            <a:endParaRPr sz="3400" dirty="0">
              <a:cs typeface="Arial"/>
            </a:endParaRPr>
          </a:p>
        </p:txBody>
      </p:sp>
      <p:sp>
        <p:nvSpPr>
          <p:cNvPr id="7" name="object 7"/>
          <p:cNvSpPr/>
          <p:nvPr/>
        </p:nvSpPr>
        <p:spPr>
          <a:xfrm>
            <a:off x="6815137" y="1916177"/>
            <a:ext cx="3687826" cy="3687699"/>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39</a:t>
            </a:fld>
            <a:endParaRPr spc="-5" dirty="0"/>
          </a:p>
        </p:txBody>
      </p:sp>
      <p:sp>
        <p:nvSpPr>
          <p:cNvPr id="10" name="TextBox 9">
            <a:extLst>
              <a:ext uri="{FF2B5EF4-FFF2-40B4-BE49-F238E27FC236}">
                <a16:creationId xmlns:a16="http://schemas.microsoft.com/office/drawing/2014/main" id="{AC5A39A8-2797-692B-2045-6CC128B4D3DE}"/>
              </a:ext>
            </a:extLst>
          </p:cNvPr>
          <p:cNvSpPr txBox="1"/>
          <p:nvPr/>
        </p:nvSpPr>
        <p:spPr>
          <a:xfrm>
            <a:off x="405780" y="2204864"/>
            <a:ext cx="5040560" cy="4260141"/>
          </a:xfrm>
          <a:prstGeom prst="rect">
            <a:avLst/>
          </a:prstGeom>
          <a:noFill/>
        </p:spPr>
        <p:txBody>
          <a:bodyPr wrap="square">
            <a:spAutoFit/>
          </a:bodyPr>
          <a:lstStyle/>
          <a:p>
            <a:pPr marL="12700" marR="1545590" algn="just">
              <a:lnSpc>
                <a:spcPct val="90000"/>
              </a:lnSpc>
              <a:spcBef>
                <a:spcPts val="2065"/>
              </a:spcBef>
            </a:pPr>
            <a:r>
              <a:rPr lang="tr-TR" sz="1800" spc="-95" dirty="0">
                <a:solidFill>
                  <a:srgbClr val="404040"/>
                </a:solidFill>
                <a:latin typeface="Arial"/>
                <a:cs typeface="Arial"/>
              </a:rPr>
              <a:t>Bileşimine </a:t>
            </a:r>
            <a:r>
              <a:rPr lang="tr-TR" sz="1800" spc="-60" dirty="0">
                <a:solidFill>
                  <a:srgbClr val="404040"/>
                </a:solidFill>
                <a:latin typeface="Arial"/>
                <a:cs typeface="Arial"/>
              </a:rPr>
              <a:t>çeşitli </a:t>
            </a:r>
            <a:r>
              <a:rPr lang="tr-TR" sz="1800" spc="-45" dirty="0">
                <a:solidFill>
                  <a:srgbClr val="404040"/>
                </a:solidFill>
                <a:latin typeface="Arial"/>
                <a:cs typeface="Arial"/>
              </a:rPr>
              <a:t>indikatörler </a:t>
            </a:r>
            <a:r>
              <a:rPr lang="tr-TR" sz="1800" spc="-145" dirty="0">
                <a:solidFill>
                  <a:srgbClr val="404040"/>
                </a:solidFill>
                <a:latin typeface="Arial"/>
                <a:cs typeface="Arial"/>
              </a:rPr>
              <a:t>ve </a:t>
            </a:r>
            <a:r>
              <a:rPr lang="tr-TR" sz="1800" spc="-45" dirty="0">
                <a:solidFill>
                  <a:srgbClr val="404040"/>
                </a:solidFill>
                <a:latin typeface="Arial"/>
                <a:cs typeface="Arial"/>
              </a:rPr>
              <a:t>test </a:t>
            </a:r>
            <a:r>
              <a:rPr lang="tr-TR" sz="1800" spc="-95" dirty="0">
                <a:solidFill>
                  <a:srgbClr val="404040"/>
                </a:solidFill>
                <a:latin typeface="Arial"/>
                <a:cs typeface="Arial"/>
              </a:rPr>
              <a:t>edilecek </a:t>
            </a:r>
            <a:r>
              <a:rPr lang="tr-TR" sz="1800" spc="-130" dirty="0">
                <a:solidFill>
                  <a:srgbClr val="404040"/>
                </a:solidFill>
                <a:latin typeface="Arial"/>
                <a:cs typeface="Arial"/>
              </a:rPr>
              <a:t>kimyasal </a:t>
            </a:r>
            <a:r>
              <a:rPr lang="tr-TR" sz="1800" spc="-85" dirty="0">
                <a:solidFill>
                  <a:srgbClr val="404040"/>
                </a:solidFill>
                <a:latin typeface="Arial"/>
                <a:cs typeface="Arial"/>
              </a:rPr>
              <a:t>maddeler  </a:t>
            </a:r>
            <a:r>
              <a:rPr lang="tr-TR" sz="1800" spc="-75" dirty="0">
                <a:solidFill>
                  <a:srgbClr val="404040"/>
                </a:solidFill>
                <a:latin typeface="Arial"/>
                <a:cs typeface="Arial"/>
              </a:rPr>
              <a:t>(karbonhidratlar, </a:t>
            </a:r>
            <a:r>
              <a:rPr lang="tr-TR" sz="1800" spc="-40" dirty="0">
                <a:solidFill>
                  <a:srgbClr val="404040"/>
                </a:solidFill>
                <a:latin typeface="Arial"/>
                <a:cs typeface="Arial"/>
              </a:rPr>
              <a:t>arjinin, </a:t>
            </a:r>
            <a:r>
              <a:rPr lang="tr-TR" sz="1800" spc="-75" dirty="0">
                <a:solidFill>
                  <a:srgbClr val="404040"/>
                </a:solidFill>
                <a:latin typeface="Arial"/>
                <a:cs typeface="Arial"/>
              </a:rPr>
              <a:t>üre, </a:t>
            </a:r>
            <a:r>
              <a:rPr lang="tr-TR" sz="1800" spc="-15" dirty="0">
                <a:solidFill>
                  <a:srgbClr val="404040"/>
                </a:solidFill>
                <a:latin typeface="Arial"/>
                <a:cs typeface="Arial"/>
              </a:rPr>
              <a:t>nitrat,  </a:t>
            </a:r>
            <a:r>
              <a:rPr lang="tr-TR" sz="1800" spc="-35" dirty="0">
                <a:solidFill>
                  <a:srgbClr val="404040"/>
                </a:solidFill>
                <a:latin typeface="Arial"/>
                <a:cs typeface="Arial"/>
              </a:rPr>
              <a:t>sitrat </a:t>
            </a:r>
            <a:r>
              <a:rPr lang="tr-TR" sz="1800" spc="-90" dirty="0">
                <a:solidFill>
                  <a:srgbClr val="404040"/>
                </a:solidFill>
                <a:latin typeface="Arial"/>
                <a:cs typeface="Arial"/>
              </a:rPr>
              <a:t>vb.) </a:t>
            </a:r>
            <a:r>
              <a:rPr lang="tr-TR" sz="1800" spc="-95" dirty="0">
                <a:solidFill>
                  <a:srgbClr val="404040"/>
                </a:solidFill>
                <a:latin typeface="Arial"/>
                <a:cs typeface="Arial"/>
              </a:rPr>
              <a:t>eklenerek </a:t>
            </a:r>
            <a:r>
              <a:rPr lang="tr-TR" sz="1800" spc="-114" dirty="0">
                <a:solidFill>
                  <a:srgbClr val="404040"/>
                </a:solidFill>
                <a:latin typeface="Arial"/>
                <a:cs typeface="Arial"/>
              </a:rPr>
              <a:t>hazırlanan</a:t>
            </a:r>
            <a:r>
              <a:rPr lang="tr-TR" sz="1800" spc="434" dirty="0">
                <a:solidFill>
                  <a:srgbClr val="404040"/>
                </a:solidFill>
                <a:latin typeface="Arial"/>
                <a:cs typeface="Arial"/>
              </a:rPr>
              <a:t> </a:t>
            </a:r>
            <a:r>
              <a:rPr lang="tr-TR" sz="1800" spc="-160" dirty="0">
                <a:solidFill>
                  <a:srgbClr val="404040"/>
                </a:solidFill>
                <a:latin typeface="Arial"/>
                <a:cs typeface="Arial"/>
              </a:rPr>
              <a:t>sıvı  veya </a:t>
            </a:r>
            <a:r>
              <a:rPr lang="tr-TR" sz="1800" spc="-85" dirty="0">
                <a:solidFill>
                  <a:srgbClr val="404040"/>
                </a:solidFill>
                <a:latin typeface="Arial"/>
                <a:cs typeface="Arial"/>
              </a:rPr>
              <a:t>katı</a:t>
            </a:r>
            <a:r>
              <a:rPr lang="tr-TR" sz="1800" spc="-135" dirty="0">
                <a:solidFill>
                  <a:srgbClr val="404040"/>
                </a:solidFill>
                <a:latin typeface="Arial"/>
                <a:cs typeface="Arial"/>
              </a:rPr>
              <a:t> </a:t>
            </a:r>
            <a:r>
              <a:rPr lang="tr-TR" sz="1800" spc="-75" dirty="0">
                <a:solidFill>
                  <a:srgbClr val="404040"/>
                </a:solidFill>
                <a:latin typeface="Arial"/>
                <a:cs typeface="Arial"/>
              </a:rPr>
              <a:t>besiyerleridir.</a:t>
            </a:r>
            <a:endParaRPr lang="tr-TR" sz="1800" dirty="0">
              <a:latin typeface="Arial"/>
              <a:cs typeface="Arial"/>
            </a:endParaRPr>
          </a:p>
          <a:p>
            <a:pPr marL="12700" algn="just">
              <a:spcBef>
                <a:spcPts val="1120"/>
              </a:spcBef>
            </a:pPr>
            <a:r>
              <a:rPr lang="tr-TR" sz="1800" spc="-110" dirty="0">
                <a:solidFill>
                  <a:srgbClr val="404040"/>
                </a:solidFill>
                <a:latin typeface="Arial"/>
                <a:cs typeface="Arial"/>
              </a:rPr>
              <a:t>Besiyerinde </a:t>
            </a:r>
            <a:r>
              <a:rPr lang="tr-TR" sz="1800" spc="-90" dirty="0">
                <a:solidFill>
                  <a:srgbClr val="404040"/>
                </a:solidFill>
                <a:latin typeface="Arial"/>
                <a:cs typeface="Arial"/>
              </a:rPr>
              <a:t>mikroorganizmaların</a:t>
            </a:r>
            <a:r>
              <a:rPr lang="tr-TR" sz="1800" spc="-215" dirty="0">
                <a:solidFill>
                  <a:srgbClr val="404040"/>
                </a:solidFill>
                <a:latin typeface="Arial"/>
                <a:cs typeface="Arial"/>
              </a:rPr>
              <a:t> </a:t>
            </a:r>
            <a:r>
              <a:rPr lang="tr-TR" sz="1800" spc="-50" dirty="0">
                <a:solidFill>
                  <a:srgbClr val="404040"/>
                </a:solidFill>
                <a:latin typeface="Arial"/>
                <a:cs typeface="Arial"/>
              </a:rPr>
              <a:t>test edilen maddeyi biyokimyasal değişime uğratıp uğratmadığı test edilir.</a:t>
            </a:r>
          </a:p>
          <a:p>
            <a:pPr marL="12700" algn="just">
              <a:spcBef>
                <a:spcPts val="1120"/>
              </a:spcBef>
            </a:pPr>
            <a:endParaRPr lang="tr-TR" spc="-50" dirty="0">
              <a:solidFill>
                <a:srgbClr val="404040"/>
              </a:solidFill>
              <a:latin typeface="Arial"/>
              <a:cs typeface="Arial"/>
            </a:endParaRPr>
          </a:p>
          <a:p>
            <a:pPr marL="12700" algn="just">
              <a:spcBef>
                <a:spcPts val="1120"/>
              </a:spcBef>
            </a:pPr>
            <a:r>
              <a:rPr lang="tr-TR" sz="1800" spc="-85" dirty="0">
                <a:solidFill>
                  <a:srgbClr val="404040"/>
                </a:solidFill>
                <a:latin typeface="Arial"/>
                <a:cs typeface="Arial"/>
              </a:rPr>
              <a:t>Karbonhidrat </a:t>
            </a:r>
            <a:r>
              <a:rPr lang="tr-TR" sz="1800" spc="-95" dirty="0">
                <a:solidFill>
                  <a:srgbClr val="404040"/>
                </a:solidFill>
                <a:latin typeface="Arial"/>
                <a:cs typeface="Arial"/>
              </a:rPr>
              <a:t>fermentasyon </a:t>
            </a:r>
            <a:r>
              <a:rPr lang="tr-TR" sz="1800" spc="-50" dirty="0">
                <a:solidFill>
                  <a:srgbClr val="404040"/>
                </a:solidFill>
                <a:latin typeface="Arial"/>
                <a:cs typeface="Arial"/>
              </a:rPr>
              <a:t>test  </a:t>
            </a:r>
            <a:r>
              <a:rPr lang="tr-TR" sz="1800" spc="-75" dirty="0">
                <a:solidFill>
                  <a:srgbClr val="404040"/>
                </a:solidFill>
                <a:latin typeface="Arial"/>
                <a:cs typeface="Arial"/>
              </a:rPr>
              <a:t>besiyerleri, </a:t>
            </a:r>
            <a:r>
              <a:rPr lang="tr-TR" sz="1800" spc="-114" dirty="0">
                <a:solidFill>
                  <a:srgbClr val="404040"/>
                </a:solidFill>
                <a:latin typeface="Arial"/>
                <a:cs typeface="Arial"/>
              </a:rPr>
              <a:t>Üre</a:t>
            </a:r>
            <a:r>
              <a:rPr lang="tr-TR" sz="1800" spc="434" dirty="0">
                <a:solidFill>
                  <a:srgbClr val="404040"/>
                </a:solidFill>
                <a:latin typeface="Arial"/>
                <a:cs typeface="Arial"/>
              </a:rPr>
              <a:t> </a:t>
            </a:r>
            <a:r>
              <a:rPr lang="tr-TR" sz="1800" spc="-20" dirty="0">
                <a:solidFill>
                  <a:srgbClr val="404040"/>
                </a:solidFill>
                <a:latin typeface="Arial"/>
                <a:cs typeface="Arial"/>
              </a:rPr>
              <a:t>broth </a:t>
            </a:r>
            <a:r>
              <a:rPr lang="tr-TR" sz="1800" spc="-90" dirty="0">
                <a:solidFill>
                  <a:srgbClr val="404040"/>
                </a:solidFill>
                <a:latin typeface="Arial"/>
                <a:cs typeface="Arial"/>
              </a:rPr>
              <a:t>besiyeri  </a:t>
            </a:r>
            <a:r>
              <a:rPr lang="tr-TR" sz="1800" spc="-100" dirty="0">
                <a:solidFill>
                  <a:srgbClr val="404040"/>
                </a:solidFill>
                <a:latin typeface="Arial"/>
                <a:cs typeface="Arial"/>
              </a:rPr>
              <a:t>vb  </a:t>
            </a:r>
            <a:r>
              <a:rPr lang="tr-TR" sz="1800" spc="-70" dirty="0">
                <a:solidFill>
                  <a:srgbClr val="404040"/>
                </a:solidFill>
                <a:latin typeface="Arial"/>
                <a:cs typeface="Arial"/>
              </a:rPr>
              <a:t>örneklerdir.</a:t>
            </a:r>
            <a:endParaRPr lang="tr-TR" sz="1800" dirty="0">
              <a:latin typeface="Arial"/>
              <a:cs typeface="Arial"/>
            </a:endParaRPr>
          </a:p>
          <a:p>
            <a:pPr marL="12700" algn="just">
              <a:spcBef>
                <a:spcPts val="1120"/>
              </a:spcBef>
            </a:pPr>
            <a:endParaRPr lang="tr-TR" sz="1800" spc="-50" dirty="0">
              <a:solidFill>
                <a:srgbClr val="404040"/>
              </a:solidFill>
              <a:latin typeface="Arial"/>
              <a:cs typeface="Arial"/>
            </a:endParaRPr>
          </a:p>
          <a:p>
            <a:pPr marL="12700" algn="just">
              <a:spcBef>
                <a:spcPts val="1120"/>
              </a:spcBef>
            </a:pPr>
            <a:endParaRPr lang="tr-TR" sz="18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DEĞERLENDİRME</a:t>
            </a:r>
            <a:endParaRPr lang="en-US" dirty="0"/>
          </a:p>
        </p:txBody>
      </p:sp>
      <p:graphicFrame>
        <p:nvGraphicFramePr>
          <p:cNvPr id="9" name="Content Placeholder 3" descr="Continuous process showing five tasks connected through an arrow use to indicate continuous progression"/>
          <p:cNvGraphicFramePr>
            <a:graphicFrameLocks noGrp="1"/>
          </p:cNvGraphicFramePr>
          <p:nvPr>
            <p:ph sz="half" idx="1"/>
          </p:nvPr>
        </p:nvGraphicFramePr>
        <p:xfrm>
          <a:off x="1522413" y="1828800"/>
          <a:ext cx="4645025"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sz="half" idx="2"/>
          </p:nvPr>
        </p:nvSpPr>
        <p:spPr/>
        <p:txBody>
          <a:bodyPr/>
          <a:lstStyle/>
          <a:p>
            <a:r>
              <a:rPr lang="tr-TR" dirty="0"/>
              <a:t>Ara sınav (%70) ve Laboratuvar sınavı (%30)____________%40</a:t>
            </a:r>
            <a:endParaRPr lang="en-US" dirty="0"/>
          </a:p>
          <a:p>
            <a:r>
              <a:rPr lang="tr-TR" dirty="0"/>
              <a:t>Final Sınavı ____________%60</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tr-TR" smtClean="0"/>
              <a:t>4</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6661" y="476672"/>
            <a:ext cx="3850004" cy="635000"/>
          </a:xfrm>
          <a:prstGeom prst="rect">
            <a:avLst/>
          </a:prstGeom>
        </p:spPr>
        <p:txBody>
          <a:bodyPr vert="horz" wrap="square" lIns="0" tIns="12065" rIns="0" bIns="0" rtlCol="0" anchor="b">
            <a:spAutoFit/>
          </a:bodyPr>
          <a:lstStyle/>
          <a:p>
            <a:pPr marL="12700">
              <a:lnSpc>
                <a:spcPct val="100000"/>
              </a:lnSpc>
              <a:spcBef>
                <a:spcPts val="95"/>
              </a:spcBef>
            </a:pPr>
            <a:r>
              <a:rPr sz="4000" b="1" spc="-40" dirty="0">
                <a:solidFill>
                  <a:srgbClr val="000000"/>
                </a:solidFill>
                <a:latin typeface="+mn-lt"/>
                <a:cs typeface="Arial"/>
              </a:rPr>
              <a:t>Özel</a:t>
            </a:r>
            <a:r>
              <a:rPr sz="4000" b="1" spc="-155" dirty="0">
                <a:solidFill>
                  <a:srgbClr val="000000"/>
                </a:solidFill>
                <a:latin typeface="+mn-lt"/>
                <a:cs typeface="Arial"/>
              </a:rPr>
              <a:t> </a:t>
            </a:r>
            <a:r>
              <a:rPr sz="4000" b="1" spc="-50" dirty="0">
                <a:solidFill>
                  <a:srgbClr val="000000"/>
                </a:solidFill>
                <a:latin typeface="+mn-lt"/>
                <a:cs typeface="Arial"/>
              </a:rPr>
              <a:t>besiyerleri-</a:t>
            </a:r>
            <a:endParaRPr sz="4000" dirty="0">
              <a:latin typeface="+mn-lt"/>
              <a:cs typeface="Arial"/>
            </a:endParaRPr>
          </a:p>
        </p:txBody>
      </p:sp>
      <p:sp>
        <p:nvSpPr>
          <p:cNvPr id="3" name="object 3"/>
          <p:cNvSpPr txBox="1"/>
          <p:nvPr/>
        </p:nvSpPr>
        <p:spPr>
          <a:xfrm>
            <a:off x="981844" y="1188148"/>
            <a:ext cx="8216900" cy="3091815"/>
          </a:xfrm>
          <a:prstGeom prst="rect">
            <a:avLst/>
          </a:prstGeom>
        </p:spPr>
        <p:txBody>
          <a:bodyPr vert="horz" wrap="square" lIns="0" tIns="12065" rIns="0" bIns="0" rtlCol="0">
            <a:spAutoFit/>
          </a:bodyPr>
          <a:lstStyle/>
          <a:p>
            <a:pPr marL="439420">
              <a:spcBef>
                <a:spcPts val="95"/>
              </a:spcBef>
            </a:pPr>
            <a:r>
              <a:rPr sz="3100" spc="-30" dirty="0">
                <a:cs typeface="Arial"/>
              </a:rPr>
              <a:t>7. </a:t>
            </a:r>
            <a:r>
              <a:rPr sz="3100" spc="-90" dirty="0">
                <a:cs typeface="Arial"/>
              </a:rPr>
              <a:t>Tamamlama </a:t>
            </a:r>
            <a:r>
              <a:rPr sz="3100" spc="-30" dirty="0">
                <a:cs typeface="Arial"/>
              </a:rPr>
              <a:t>ya da </a:t>
            </a:r>
            <a:r>
              <a:rPr sz="3100" spc="-50" dirty="0">
                <a:cs typeface="Arial"/>
              </a:rPr>
              <a:t>doğrulama</a:t>
            </a:r>
            <a:r>
              <a:rPr sz="3100" spc="-295" dirty="0">
                <a:cs typeface="Arial"/>
              </a:rPr>
              <a:t> </a:t>
            </a:r>
            <a:r>
              <a:rPr sz="3100" spc="-50" dirty="0">
                <a:cs typeface="Arial"/>
              </a:rPr>
              <a:t>besiyerleri</a:t>
            </a:r>
            <a:endParaRPr sz="3100" dirty="0">
              <a:cs typeface="Arial"/>
            </a:endParaRPr>
          </a:p>
          <a:p>
            <a:pPr marL="12700" marR="5080" algn="just">
              <a:lnSpc>
                <a:spcPts val="2590"/>
              </a:lnSpc>
              <a:spcBef>
                <a:spcPts val="2100"/>
              </a:spcBef>
            </a:pPr>
            <a:r>
              <a:rPr sz="2400" spc="-85" dirty="0">
                <a:cs typeface="Arial"/>
              </a:rPr>
              <a:t>Mikroorganizmaların </a:t>
            </a:r>
            <a:r>
              <a:rPr sz="2400" b="1" spc="-145" dirty="0">
                <a:cs typeface="Arial"/>
              </a:rPr>
              <a:t>metabolizma </a:t>
            </a:r>
            <a:r>
              <a:rPr sz="2400" b="1" spc="-125" dirty="0">
                <a:cs typeface="Arial"/>
              </a:rPr>
              <a:t>ürünleri </a:t>
            </a:r>
            <a:r>
              <a:rPr sz="2400" spc="-120" dirty="0">
                <a:cs typeface="Arial"/>
              </a:rPr>
              <a:t>saptanarak </a:t>
            </a:r>
            <a:r>
              <a:rPr sz="2400" spc="-110" dirty="0">
                <a:cs typeface="Arial"/>
              </a:rPr>
              <a:t>teşhise  </a:t>
            </a:r>
            <a:r>
              <a:rPr sz="2400" spc="-65" dirty="0">
                <a:cs typeface="Arial"/>
              </a:rPr>
              <a:t>gidilen</a:t>
            </a:r>
            <a:r>
              <a:rPr sz="2400" spc="-160" dirty="0">
                <a:cs typeface="Arial"/>
              </a:rPr>
              <a:t> </a:t>
            </a:r>
            <a:r>
              <a:rPr sz="2400" spc="-75" dirty="0">
                <a:cs typeface="Arial"/>
              </a:rPr>
              <a:t>besiyerleridir.</a:t>
            </a:r>
            <a:endParaRPr sz="2400" dirty="0">
              <a:cs typeface="Arial"/>
            </a:endParaRPr>
          </a:p>
          <a:p>
            <a:pPr marL="12700" marR="5080" algn="just">
              <a:lnSpc>
                <a:spcPts val="2590"/>
              </a:lnSpc>
              <a:spcBef>
                <a:spcPts val="1410"/>
              </a:spcBef>
            </a:pPr>
            <a:r>
              <a:rPr sz="2400" spc="-75" dirty="0">
                <a:cs typeface="Arial"/>
              </a:rPr>
              <a:t>Metabolizma </a:t>
            </a:r>
            <a:r>
              <a:rPr sz="2400" spc="-40" dirty="0">
                <a:cs typeface="Arial"/>
              </a:rPr>
              <a:t>ürünlerinin </a:t>
            </a:r>
            <a:r>
              <a:rPr sz="2400" spc="-130" dirty="0">
                <a:cs typeface="Arial"/>
              </a:rPr>
              <a:t>meydana </a:t>
            </a:r>
            <a:r>
              <a:rPr sz="2400" spc="-100" dirty="0">
                <a:cs typeface="Arial"/>
              </a:rPr>
              <a:t>gelişi </a:t>
            </a:r>
            <a:r>
              <a:rPr sz="2400" spc="-114" dirty="0">
                <a:cs typeface="Arial"/>
              </a:rPr>
              <a:t>inkübasyondan  </a:t>
            </a:r>
            <a:r>
              <a:rPr sz="2400" spc="-125" dirty="0">
                <a:cs typeface="Arial"/>
              </a:rPr>
              <a:t>sonra  </a:t>
            </a:r>
            <a:r>
              <a:rPr sz="2400" spc="-35" dirty="0">
                <a:cs typeface="Arial"/>
              </a:rPr>
              <a:t>kültüre </a:t>
            </a:r>
            <a:r>
              <a:rPr sz="2400" spc="-95" dirty="0">
                <a:cs typeface="Arial"/>
              </a:rPr>
              <a:t>ilave </a:t>
            </a:r>
            <a:r>
              <a:rPr sz="2400" spc="-65" dirty="0">
                <a:cs typeface="Arial"/>
              </a:rPr>
              <a:t>edilen </a:t>
            </a:r>
            <a:r>
              <a:rPr sz="2400" spc="-45" dirty="0">
                <a:cs typeface="Arial"/>
              </a:rPr>
              <a:t>indikatör </a:t>
            </a:r>
            <a:r>
              <a:rPr sz="2400" spc="-85" dirty="0">
                <a:cs typeface="Arial"/>
              </a:rPr>
              <a:t>maddeler </a:t>
            </a:r>
            <a:r>
              <a:rPr sz="2400" spc="-160" dirty="0">
                <a:cs typeface="Arial"/>
              </a:rPr>
              <a:t>veya </a:t>
            </a:r>
            <a:r>
              <a:rPr sz="2400" spc="-110" dirty="0">
                <a:cs typeface="Arial"/>
              </a:rPr>
              <a:t>ayıraçlar </a:t>
            </a:r>
            <a:r>
              <a:rPr sz="2400" spc="-180" dirty="0">
                <a:cs typeface="Arial"/>
              </a:rPr>
              <a:t>(Kovac’s  </a:t>
            </a:r>
            <a:r>
              <a:rPr sz="2400" spc="-140" dirty="0">
                <a:cs typeface="Arial"/>
              </a:rPr>
              <a:t>ayıracı </a:t>
            </a:r>
            <a:r>
              <a:rPr sz="2400" spc="-65" dirty="0">
                <a:cs typeface="Arial"/>
              </a:rPr>
              <a:t>gibi) </a:t>
            </a:r>
            <a:r>
              <a:rPr sz="2400" spc="-40" dirty="0">
                <a:cs typeface="Arial"/>
              </a:rPr>
              <a:t>ile</a:t>
            </a:r>
            <a:r>
              <a:rPr sz="2400" spc="-235" dirty="0">
                <a:cs typeface="Arial"/>
              </a:rPr>
              <a:t> </a:t>
            </a:r>
            <a:r>
              <a:rPr sz="2400" spc="-120" dirty="0">
                <a:cs typeface="Arial"/>
              </a:rPr>
              <a:t>saptanır.</a:t>
            </a:r>
            <a:endParaRPr sz="2400" dirty="0">
              <a:cs typeface="Arial"/>
            </a:endParaRPr>
          </a:p>
          <a:p>
            <a:pPr marL="12700" algn="just">
              <a:spcBef>
                <a:spcPts val="1085"/>
              </a:spcBef>
            </a:pPr>
            <a:r>
              <a:rPr sz="2400" spc="-125" dirty="0">
                <a:cs typeface="Arial"/>
              </a:rPr>
              <a:t>Trypone </a:t>
            </a:r>
            <a:r>
              <a:rPr sz="2400" spc="-114" dirty="0">
                <a:cs typeface="Arial"/>
              </a:rPr>
              <a:t>Water, </a:t>
            </a:r>
            <a:r>
              <a:rPr sz="2400" spc="-165" dirty="0">
                <a:cs typeface="Arial"/>
              </a:rPr>
              <a:t>Glukoz </a:t>
            </a:r>
            <a:r>
              <a:rPr sz="2400" spc="-70" dirty="0">
                <a:cs typeface="Arial"/>
              </a:rPr>
              <a:t>fosfat </a:t>
            </a:r>
            <a:r>
              <a:rPr sz="2400" spc="-20" dirty="0">
                <a:cs typeface="Arial"/>
              </a:rPr>
              <a:t>broth</a:t>
            </a:r>
            <a:r>
              <a:rPr sz="2400" spc="-180" dirty="0">
                <a:cs typeface="Arial"/>
              </a:rPr>
              <a:t> </a:t>
            </a:r>
            <a:r>
              <a:rPr sz="2400" spc="-60" dirty="0">
                <a:cs typeface="Arial"/>
              </a:rPr>
              <a:t>örnekleridir.</a:t>
            </a:r>
            <a:endParaRPr sz="2400" dirty="0">
              <a:cs typeface="Arial"/>
            </a:endParaRPr>
          </a:p>
        </p:txBody>
      </p:sp>
      <p:sp>
        <p:nvSpPr>
          <p:cNvPr id="4" name="object 4"/>
          <p:cNvSpPr/>
          <p:nvPr/>
        </p:nvSpPr>
        <p:spPr>
          <a:xfrm>
            <a:off x="4222204" y="4279963"/>
            <a:ext cx="6888099" cy="256374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40</a:t>
            </a:fld>
            <a:endParaRPr spc="-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502" y="552145"/>
            <a:ext cx="4246880" cy="697230"/>
          </a:xfrm>
          <a:prstGeom prst="rect">
            <a:avLst/>
          </a:prstGeom>
        </p:spPr>
        <p:txBody>
          <a:bodyPr vert="horz" wrap="square" lIns="0" tIns="13335" rIns="0" bIns="0" rtlCol="0" anchor="b">
            <a:spAutoFit/>
          </a:bodyPr>
          <a:lstStyle/>
          <a:p>
            <a:pPr marL="12700">
              <a:lnSpc>
                <a:spcPct val="100000"/>
              </a:lnSpc>
              <a:spcBef>
                <a:spcPts val="105"/>
              </a:spcBef>
            </a:pPr>
            <a:r>
              <a:rPr sz="4400" b="1" spc="-35" dirty="0">
                <a:solidFill>
                  <a:srgbClr val="000000"/>
                </a:solidFill>
                <a:latin typeface="+mn-lt"/>
                <a:cs typeface="Arial"/>
              </a:rPr>
              <a:t>Özel</a:t>
            </a:r>
            <a:r>
              <a:rPr sz="4400" b="1" spc="-190" dirty="0">
                <a:solidFill>
                  <a:srgbClr val="000000"/>
                </a:solidFill>
                <a:latin typeface="+mn-lt"/>
                <a:cs typeface="Arial"/>
              </a:rPr>
              <a:t> </a:t>
            </a:r>
            <a:r>
              <a:rPr sz="4400" b="1" spc="-45" dirty="0">
                <a:solidFill>
                  <a:srgbClr val="000000"/>
                </a:solidFill>
                <a:latin typeface="+mn-lt"/>
                <a:cs typeface="Arial"/>
              </a:rPr>
              <a:t>besiyerleri-</a:t>
            </a:r>
            <a:endParaRPr sz="4400" dirty="0">
              <a:latin typeface="+mn-lt"/>
              <a:cs typeface="Arial"/>
            </a:endParaRPr>
          </a:p>
        </p:txBody>
      </p:sp>
      <p:sp>
        <p:nvSpPr>
          <p:cNvPr id="8" name="object 8"/>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41</a:t>
            </a:fld>
            <a:endParaRPr spc="-5" dirty="0"/>
          </a:p>
        </p:txBody>
      </p:sp>
      <p:sp>
        <p:nvSpPr>
          <p:cNvPr id="3" name="object 3"/>
          <p:cNvSpPr txBox="1"/>
          <p:nvPr/>
        </p:nvSpPr>
        <p:spPr>
          <a:xfrm>
            <a:off x="1902904" y="1149859"/>
            <a:ext cx="8438515" cy="3734227"/>
          </a:xfrm>
          <a:prstGeom prst="rect">
            <a:avLst/>
          </a:prstGeom>
        </p:spPr>
        <p:txBody>
          <a:bodyPr vert="horz" wrap="square" lIns="0" tIns="12065" rIns="0" bIns="0" rtlCol="0">
            <a:spAutoFit/>
          </a:bodyPr>
          <a:lstStyle/>
          <a:p>
            <a:pPr marL="532765">
              <a:spcBef>
                <a:spcPts val="95"/>
              </a:spcBef>
            </a:pPr>
            <a:r>
              <a:rPr sz="3400" spc="-30" dirty="0">
                <a:cs typeface="Arial"/>
              </a:rPr>
              <a:t>7. </a:t>
            </a:r>
            <a:r>
              <a:rPr sz="3400" spc="-50" dirty="0">
                <a:cs typeface="Arial"/>
              </a:rPr>
              <a:t>İndirgenmiş</a:t>
            </a:r>
            <a:r>
              <a:rPr sz="3400" spc="-170" dirty="0">
                <a:cs typeface="Arial"/>
              </a:rPr>
              <a:t> </a:t>
            </a:r>
            <a:r>
              <a:rPr sz="3400" spc="-50" dirty="0">
                <a:cs typeface="Arial"/>
              </a:rPr>
              <a:t>besiyerleri</a:t>
            </a:r>
            <a:endParaRPr sz="3400" dirty="0">
              <a:cs typeface="Arial"/>
            </a:endParaRPr>
          </a:p>
          <a:p>
            <a:pPr marL="12700" marR="5080" algn="just">
              <a:lnSpc>
                <a:spcPct val="90000"/>
              </a:lnSpc>
              <a:spcBef>
                <a:spcPts val="3404"/>
              </a:spcBef>
            </a:pPr>
            <a:r>
              <a:rPr sz="2800" spc="-110" dirty="0">
                <a:cs typeface="Arial"/>
              </a:rPr>
              <a:t>Bileşiminde </a:t>
            </a:r>
            <a:r>
              <a:rPr sz="2800" spc="-114" dirty="0">
                <a:cs typeface="Arial"/>
              </a:rPr>
              <a:t>anaerobik </a:t>
            </a:r>
            <a:r>
              <a:rPr sz="2800" spc="-105" dirty="0">
                <a:cs typeface="Arial"/>
              </a:rPr>
              <a:t>mikroorganizmaların </a:t>
            </a:r>
            <a:r>
              <a:rPr sz="2800" spc="-160" dirty="0">
                <a:cs typeface="Arial"/>
              </a:rPr>
              <a:t>daha </a:t>
            </a:r>
            <a:r>
              <a:rPr sz="2800" spc="-45" dirty="0">
                <a:cs typeface="Arial"/>
              </a:rPr>
              <a:t>iyi  </a:t>
            </a:r>
            <a:r>
              <a:rPr sz="2800" spc="-85" dirty="0">
                <a:cs typeface="Arial"/>
              </a:rPr>
              <a:t>gelişimini </a:t>
            </a:r>
            <a:r>
              <a:rPr sz="2800" spc="-180" dirty="0">
                <a:cs typeface="Arial"/>
              </a:rPr>
              <a:t>sağlamak </a:t>
            </a:r>
            <a:r>
              <a:rPr sz="2800" spc="-155" dirty="0">
                <a:cs typeface="Arial"/>
              </a:rPr>
              <a:t>amacıyla </a:t>
            </a:r>
            <a:r>
              <a:rPr sz="2800" spc="-70" dirty="0">
                <a:cs typeface="Arial"/>
              </a:rPr>
              <a:t>tiyoglikonat </a:t>
            </a:r>
            <a:r>
              <a:rPr sz="2800" spc="-80" dirty="0">
                <a:cs typeface="Arial"/>
              </a:rPr>
              <a:t>gibi </a:t>
            </a:r>
            <a:r>
              <a:rPr sz="2800" b="1" spc="-190" dirty="0">
                <a:cs typeface="Arial"/>
              </a:rPr>
              <a:t>indirgen  </a:t>
            </a:r>
            <a:r>
              <a:rPr sz="2800" b="1" spc="-170" dirty="0">
                <a:cs typeface="Arial"/>
              </a:rPr>
              <a:t>maddeler </a:t>
            </a:r>
            <a:r>
              <a:rPr sz="2800" b="1" spc="-200" dirty="0">
                <a:cs typeface="Arial"/>
              </a:rPr>
              <a:t>eklenmiş</a:t>
            </a:r>
            <a:r>
              <a:rPr sz="2800" b="1" spc="-75" dirty="0">
                <a:cs typeface="Arial"/>
              </a:rPr>
              <a:t> </a:t>
            </a:r>
            <a:r>
              <a:rPr sz="2800" spc="-95" dirty="0" err="1">
                <a:cs typeface="Arial"/>
              </a:rPr>
              <a:t>besiyerleridir</a:t>
            </a:r>
            <a:r>
              <a:rPr sz="2800" spc="-95" dirty="0">
                <a:cs typeface="Arial"/>
              </a:rPr>
              <a:t>.</a:t>
            </a:r>
            <a:endParaRPr lang="tr-TR" sz="2800" spc="-95" dirty="0">
              <a:cs typeface="Arial"/>
            </a:endParaRPr>
          </a:p>
          <a:p>
            <a:pPr marL="12700" marR="5080" algn="just">
              <a:lnSpc>
                <a:spcPct val="90000"/>
              </a:lnSpc>
              <a:spcBef>
                <a:spcPts val="3404"/>
              </a:spcBef>
            </a:pPr>
            <a:r>
              <a:rPr lang="tr-TR" sz="2800" spc="-95" dirty="0">
                <a:cs typeface="Arial"/>
              </a:rPr>
              <a:t>İndirgen maddeler besiyerindeki çözünmüş oksijen ile kimyasal oalrak etkileşime girerek anaerob organizmalar için uygun bir ortam oluşturur.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836" y="935834"/>
            <a:ext cx="6768926" cy="751488"/>
          </a:xfrm>
          <a:prstGeom prst="rect">
            <a:avLst/>
          </a:prstGeom>
        </p:spPr>
        <p:txBody>
          <a:bodyPr vert="horz" wrap="square" lIns="0" tIns="12700" rIns="0" bIns="0" rtlCol="0" anchor="b">
            <a:spAutoFit/>
          </a:bodyPr>
          <a:lstStyle/>
          <a:p>
            <a:pPr marL="12700">
              <a:lnSpc>
                <a:spcPct val="100000"/>
              </a:lnSpc>
              <a:spcBef>
                <a:spcPts val="100"/>
              </a:spcBef>
            </a:pPr>
            <a:r>
              <a:rPr sz="4800" spc="-50" dirty="0">
                <a:solidFill>
                  <a:srgbClr val="404040"/>
                </a:solidFill>
              </a:rPr>
              <a:t>Thioglikolat</a:t>
            </a:r>
            <a:r>
              <a:rPr sz="4800" spc="-150" dirty="0">
                <a:solidFill>
                  <a:srgbClr val="404040"/>
                </a:solidFill>
              </a:rPr>
              <a:t> </a:t>
            </a:r>
            <a:r>
              <a:rPr sz="4800" spc="-45" dirty="0">
                <a:solidFill>
                  <a:srgbClr val="404040"/>
                </a:solidFill>
              </a:rPr>
              <a:t>besiyeri</a:t>
            </a:r>
            <a:endParaRPr sz="4800" dirty="0"/>
          </a:p>
        </p:txBody>
      </p:sp>
      <p:sp>
        <p:nvSpPr>
          <p:cNvPr id="3" name="object 3"/>
          <p:cNvSpPr txBox="1"/>
          <p:nvPr/>
        </p:nvSpPr>
        <p:spPr>
          <a:xfrm>
            <a:off x="2423502" y="1685392"/>
            <a:ext cx="3070860" cy="4604787"/>
          </a:xfrm>
          <a:prstGeom prst="rect">
            <a:avLst/>
          </a:prstGeom>
        </p:spPr>
        <p:txBody>
          <a:bodyPr vert="horz" wrap="square" lIns="0" tIns="12700" rIns="0" bIns="0" rtlCol="0">
            <a:spAutoFit/>
          </a:bodyPr>
          <a:lstStyle/>
          <a:p>
            <a:pPr marL="12700" marR="1109980">
              <a:lnSpc>
                <a:spcPct val="148500"/>
              </a:lnSpc>
              <a:spcBef>
                <a:spcPts val="100"/>
              </a:spcBef>
            </a:pPr>
            <a:r>
              <a:rPr sz="2000" spc="-120" dirty="0">
                <a:solidFill>
                  <a:srgbClr val="404040"/>
                </a:solidFill>
                <a:cs typeface="Arial"/>
              </a:rPr>
              <a:t>A) </a:t>
            </a:r>
            <a:r>
              <a:rPr sz="2000" i="1" spc="-105" dirty="0">
                <a:solidFill>
                  <a:srgbClr val="404040"/>
                </a:solidFill>
                <a:cs typeface="Trebuchet MS"/>
              </a:rPr>
              <a:t>Escherichia coli</a:t>
            </a:r>
            <a:r>
              <a:rPr sz="2000" spc="-105" dirty="0">
                <a:solidFill>
                  <a:srgbClr val="404040"/>
                </a:solidFill>
                <a:cs typeface="Arial"/>
              </a:rPr>
              <a:t>:  </a:t>
            </a:r>
            <a:r>
              <a:rPr sz="2000" spc="-55" dirty="0">
                <a:solidFill>
                  <a:srgbClr val="404040"/>
                </a:solidFill>
                <a:cs typeface="Arial"/>
              </a:rPr>
              <a:t>Fakültatif</a:t>
            </a:r>
            <a:r>
              <a:rPr sz="2000" spc="-175" dirty="0">
                <a:solidFill>
                  <a:srgbClr val="404040"/>
                </a:solidFill>
                <a:cs typeface="Arial"/>
              </a:rPr>
              <a:t> </a:t>
            </a:r>
            <a:r>
              <a:rPr sz="2000" spc="-85" dirty="0">
                <a:solidFill>
                  <a:srgbClr val="404040"/>
                </a:solidFill>
                <a:cs typeface="Arial"/>
              </a:rPr>
              <a:t>anaerob,</a:t>
            </a:r>
            <a:endParaRPr sz="2000" dirty="0">
              <a:cs typeface="Arial"/>
            </a:endParaRPr>
          </a:p>
          <a:p>
            <a:pPr marL="361950" indent="-349885">
              <a:spcBef>
                <a:spcPts val="1150"/>
              </a:spcBef>
              <a:buFont typeface="Arial"/>
              <a:buAutoNum type="alphaUcParenBoth" startAt="2"/>
              <a:tabLst>
                <a:tab pos="362585" algn="l"/>
              </a:tabLst>
            </a:pPr>
            <a:r>
              <a:rPr sz="2000" i="1" spc="-125" dirty="0">
                <a:solidFill>
                  <a:srgbClr val="404040"/>
                </a:solidFill>
                <a:cs typeface="Trebuchet MS"/>
              </a:rPr>
              <a:t>Clostridium</a:t>
            </a:r>
            <a:r>
              <a:rPr sz="2000" i="1" spc="-155" dirty="0">
                <a:solidFill>
                  <a:srgbClr val="404040"/>
                </a:solidFill>
                <a:cs typeface="Trebuchet MS"/>
              </a:rPr>
              <a:t> </a:t>
            </a:r>
            <a:r>
              <a:rPr sz="2000" i="1" spc="-105" dirty="0">
                <a:solidFill>
                  <a:srgbClr val="404040"/>
                </a:solidFill>
                <a:cs typeface="Trebuchet MS"/>
              </a:rPr>
              <a:t>butrycium</a:t>
            </a:r>
            <a:r>
              <a:rPr sz="2000" spc="-105" dirty="0">
                <a:solidFill>
                  <a:srgbClr val="404040"/>
                </a:solidFill>
                <a:cs typeface="Arial"/>
              </a:rPr>
              <a:t>:</a:t>
            </a:r>
            <a:endParaRPr sz="2000" dirty="0">
              <a:cs typeface="Arial"/>
            </a:endParaRPr>
          </a:p>
          <a:p>
            <a:pPr marL="67310">
              <a:spcBef>
                <a:spcPts val="1165"/>
              </a:spcBef>
            </a:pPr>
            <a:r>
              <a:rPr sz="2000" spc="-75" dirty="0">
                <a:solidFill>
                  <a:srgbClr val="404040"/>
                </a:solidFill>
                <a:cs typeface="Arial"/>
              </a:rPr>
              <a:t>Zorunlu</a:t>
            </a:r>
            <a:r>
              <a:rPr sz="2000" spc="-110" dirty="0">
                <a:solidFill>
                  <a:srgbClr val="404040"/>
                </a:solidFill>
                <a:cs typeface="Arial"/>
              </a:rPr>
              <a:t> </a:t>
            </a:r>
            <a:r>
              <a:rPr sz="2000" spc="-85" dirty="0">
                <a:solidFill>
                  <a:srgbClr val="404040"/>
                </a:solidFill>
                <a:cs typeface="Arial"/>
              </a:rPr>
              <a:t>anaerob,</a:t>
            </a:r>
            <a:endParaRPr sz="2000" dirty="0">
              <a:cs typeface="Arial"/>
            </a:endParaRPr>
          </a:p>
          <a:p>
            <a:pPr marL="358775" indent="-346710">
              <a:spcBef>
                <a:spcPts val="1165"/>
              </a:spcBef>
              <a:buFont typeface="Arial"/>
              <a:buAutoNum type="alphaUcParenBoth" startAt="3"/>
              <a:tabLst>
                <a:tab pos="359410" algn="l"/>
              </a:tabLst>
            </a:pPr>
            <a:r>
              <a:rPr sz="2000" i="1" spc="-95" dirty="0">
                <a:solidFill>
                  <a:srgbClr val="404040"/>
                </a:solidFill>
                <a:cs typeface="Trebuchet MS"/>
              </a:rPr>
              <a:t>Staphylococcus</a:t>
            </a:r>
            <a:r>
              <a:rPr sz="2000" i="1" spc="-195" dirty="0">
                <a:solidFill>
                  <a:srgbClr val="404040"/>
                </a:solidFill>
                <a:cs typeface="Trebuchet MS"/>
              </a:rPr>
              <a:t> </a:t>
            </a:r>
            <a:r>
              <a:rPr sz="2000" i="1" spc="-75" dirty="0">
                <a:solidFill>
                  <a:srgbClr val="404040"/>
                </a:solidFill>
                <a:cs typeface="Trebuchet MS"/>
              </a:rPr>
              <a:t>aureus</a:t>
            </a:r>
            <a:r>
              <a:rPr sz="2000" spc="-75" dirty="0">
                <a:solidFill>
                  <a:srgbClr val="404040"/>
                </a:solidFill>
                <a:cs typeface="Arial"/>
              </a:rPr>
              <a:t>:</a:t>
            </a:r>
            <a:endParaRPr sz="2000" dirty="0">
              <a:cs typeface="Arial"/>
            </a:endParaRPr>
          </a:p>
          <a:p>
            <a:pPr marL="12700">
              <a:spcBef>
                <a:spcPts val="1155"/>
              </a:spcBef>
            </a:pPr>
            <a:r>
              <a:rPr sz="2000" spc="-55" dirty="0">
                <a:solidFill>
                  <a:srgbClr val="404040"/>
                </a:solidFill>
                <a:cs typeface="Arial"/>
              </a:rPr>
              <a:t>Fakültatif</a:t>
            </a:r>
            <a:r>
              <a:rPr sz="2000" spc="-110" dirty="0">
                <a:solidFill>
                  <a:srgbClr val="404040"/>
                </a:solidFill>
                <a:cs typeface="Arial"/>
              </a:rPr>
              <a:t> </a:t>
            </a:r>
            <a:r>
              <a:rPr sz="2000" spc="-90" dirty="0">
                <a:solidFill>
                  <a:srgbClr val="404040"/>
                </a:solidFill>
                <a:cs typeface="Arial"/>
              </a:rPr>
              <a:t>anaerob</a:t>
            </a:r>
            <a:endParaRPr sz="2000" dirty="0">
              <a:cs typeface="Arial"/>
            </a:endParaRPr>
          </a:p>
          <a:p>
            <a:pPr marL="379730" indent="-367665">
              <a:spcBef>
                <a:spcPts val="1165"/>
              </a:spcBef>
              <a:buFont typeface="Arial"/>
              <a:buAutoNum type="alphaUcParenBoth" startAt="4"/>
              <a:tabLst>
                <a:tab pos="380365" algn="l"/>
              </a:tabLst>
            </a:pPr>
            <a:r>
              <a:rPr sz="2000" i="1" spc="-85" dirty="0">
                <a:solidFill>
                  <a:srgbClr val="404040"/>
                </a:solidFill>
                <a:cs typeface="Trebuchet MS"/>
              </a:rPr>
              <a:t>Neisseria</a:t>
            </a:r>
            <a:r>
              <a:rPr sz="2000" i="1" spc="-190" dirty="0">
                <a:solidFill>
                  <a:srgbClr val="404040"/>
                </a:solidFill>
                <a:cs typeface="Trebuchet MS"/>
              </a:rPr>
              <a:t> </a:t>
            </a:r>
            <a:r>
              <a:rPr sz="2000" i="1" spc="-80" dirty="0">
                <a:solidFill>
                  <a:srgbClr val="404040"/>
                </a:solidFill>
                <a:cs typeface="Trebuchet MS"/>
              </a:rPr>
              <a:t>sicca</a:t>
            </a:r>
            <a:r>
              <a:rPr sz="2000" spc="-80" dirty="0">
                <a:solidFill>
                  <a:srgbClr val="404040"/>
                </a:solidFill>
                <a:cs typeface="Arial"/>
              </a:rPr>
              <a:t>:</a:t>
            </a:r>
            <a:endParaRPr sz="2000" dirty="0">
              <a:cs typeface="Arial"/>
            </a:endParaRPr>
          </a:p>
          <a:p>
            <a:pPr marL="12700">
              <a:spcBef>
                <a:spcPts val="1165"/>
              </a:spcBef>
            </a:pPr>
            <a:r>
              <a:rPr sz="2000" spc="-40" dirty="0">
                <a:solidFill>
                  <a:srgbClr val="404040"/>
                </a:solidFill>
                <a:cs typeface="Arial"/>
              </a:rPr>
              <a:t>Microaerofil</a:t>
            </a:r>
            <a:endParaRPr sz="2000" dirty="0">
              <a:cs typeface="Arial"/>
            </a:endParaRPr>
          </a:p>
          <a:p>
            <a:pPr marL="12700" marR="5080">
              <a:lnSpc>
                <a:spcPts val="3560"/>
              </a:lnSpc>
              <a:spcBef>
                <a:spcPts val="305"/>
              </a:spcBef>
              <a:buFont typeface="Arial"/>
              <a:buAutoNum type="alphaUcParenBoth" startAt="5"/>
              <a:tabLst>
                <a:tab pos="348615" algn="l"/>
              </a:tabLst>
            </a:pPr>
            <a:r>
              <a:rPr sz="2000" i="1" spc="-60" dirty="0">
                <a:solidFill>
                  <a:srgbClr val="404040"/>
                </a:solidFill>
                <a:cs typeface="Trebuchet MS"/>
              </a:rPr>
              <a:t>Pseudomonas</a:t>
            </a:r>
            <a:r>
              <a:rPr sz="2000" i="1" spc="-275" dirty="0">
                <a:solidFill>
                  <a:srgbClr val="404040"/>
                </a:solidFill>
                <a:cs typeface="Trebuchet MS"/>
              </a:rPr>
              <a:t> </a:t>
            </a:r>
            <a:r>
              <a:rPr sz="2000" i="1" spc="-60" dirty="0">
                <a:solidFill>
                  <a:srgbClr val="404040"/>
                </a:solidFill>
                <a:cs typeface="Trebuchet MS"/>
              </a:rPr>
              <a:t>aeroginosa</a:t>
            </a:r>
            <a:r>
              <a:rPr sz="2000" spc="-60" dirty="0">
                <a:solidFill>
                  <a:srgbClr val="404040"/>
                </a:solidFill>
                <a:cs typeface="Arial"/>
              </a:rPr>
              <a:t>:  </a:t>
            </a:r>
            <a:r>
              <a:rPr sz="2000" spc="-75" dirty="0">
                <a:solidFill>
                  <a:srgbClr val="404040"/>
                </a:solidFill>
                <a:cs typeface="Arial"/>
              </a:rPr>
              <a:t>Zorunlu</a:t>
            </a:r>
            <a:r>
              <a:rPr sz="2000" spc="-140" dirty="0">
                <a:solidFill>
                  <a:srgbClr val="404040"/>
                </a:solidFill>
                <a:cs typeface="Arial"/>
              </a:rPr>
              <a:t> </a:t>
            </a:r>
            <a:r>
              <a:rPr sz="2000" spc="-85" dirty="0">
                <a:solidFill>
                  <a:srgbClr val="404040"/>
                </a:solidFill>
                <a:cs typeface="Arial"/>
              </a:rPr>
              <a:t>aerob</a:t>
            </a:r>
            <a:endParaRPr sz="2000" dirty="0">
              <a:cs typeface="Arial"/>
            </a:endParaRPr>
          </a:p>
        </p:txBody>
      </p:sp>
      <p:sp>
        <p:nvSpPr>
          <p:cNvPr id="4" name="object 4"/>
          <p:cNvSpPr/>
          <p:nvPr/>
        </p:nvSpPr>
        <p:spPr>
          <a:xfrm>
            <a:off x="5467414" y="1846327"/>
            <a:ext cx="5739566" cy="407583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42</a:t>
            </a:fld>
            <a:endParaRPr spc="-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2904" y="180847"/>
            <a:ext cx="4197985" cy="756920"/>
          </a:xfrm>
          <a:prstGeom prst="rect">
            <a:avLst/>
          </a:prstGeom>
        </p:spPr>
        <p:txBody>
          <a:bodyPr vert="horz" wrap="square" lIns="0" tIns="12700" rIns="0" bIns="0" rtlCol="0" anchor="b">
            <a:spAutoFit/>
          </a:bodyPr>
          <a:lstStyle/>
          <a:p>
            <a:pPr marL="12700">
              <a:lnSpc>
                <a:spcPct val="100000"/>
              </a:lnSpc>
              <a:spcBef>
                <a:spcPts val="100"/>
              </a:spcBef>
            </a:pPr>
            <a:r>
              <a:rPr sz="4800" spc="-40" dirty="0">
                <a:solidFill>
                  <a:srgbClr val="404040"/>
                </a:solidFill>
                <a:latin typeface="+mn-lt"/>
              </a:rPr>
              <a:t>Özel</a:t>
            </a:r>
            <a:r>
              <a:rPr sz="4800" spc="-170" dirty="0">
                <a:solidFill>
                  <a:srgbClr val="404040"/>
                </a:solidFill>
                <a:latin typeface="+mn-lt"/>
              </a:rPr>
              <a:t> </a:t>
            </a:r>
            <a:r>
              <a:rPr sz="4800" spc="-50" dirty="0">
                <a:solidFill>
                  <a:srgbClr val="404040"/>
                </a:solidFill>
                <a:latin typeface="+mn-lt"/>
              </a:rPr>
              <a:t>Besiyerleri</a:t>
            </a:r>
            <a:endParaRPr sz="4800" dirty="0">
              <a:latin typeface="+mn-lt"/>
            </a:endParaRPr>
          </a:p>
        </p:txBody>
      </p:sp>
      <p:sp>
        <p:nvSpPr>
          <p:cNvPr id="5" name="object 5"/>
          <p:cNvSpPr txBox="1">
            <a:spLocks noGrp="1"/>
          </p:cNvSpPr>
          <p:nvPr>
            <p:ph type="sldNum" sz="quarter" idx="7"/>
          </p:nvPr>
        </p:nvSpPr>
        <p:spPr>
          <a:xfrm>
            <a:off x="13177837" y="6231780"/>
            <a:ext cx="990601" cy="153888"/>
          </a:xfrm>
          <a:prstGeom prst="rect">
            <a:avLst/>
          </a:prstGeom>
        </p:spPr>
        <p:txBody>
          <a:bodyPr vert="horz" wrap="square" lIns="0" tIns="0" rIns="0" bIns="0" rtlCol="0" anchor="ctr">
            <a:spAutoFit/>
          </a:bodyPr>
          <a:lstStyle/>
          <a:p>
            <a:pPr marL="38100"/>
            <a:fld id="{81D60167-4931-47E6-BA6A-407CBD079E47}" type="slidenum">
              <a:rPr spc="-5" dirty="0"/>
              <a:pPr marL="38100"/>
              <a:t>43</a:t>
            </a:fld>
            <a:endParaRPr spc="-5" dirty="0"/>
          </a:p>
        </p:txBody>
      </p:sp>
      <p:sp>
        <p:nvSpPr>
          <p:cNvPr id="3" name="object 3"/>
          <p:cNvSpPr txBox="1"/>
          <p:nvPr/>
        </p:nvSpPr>
        <p:spPr>
          <a:xfrm>
            <a:off x="1902903" y="1357630"/>
            <a:ext cx="4116070" cy="5420586"/>
          </a:xfrm>
          <a:prstGeom prst="rect">
            <a:avLst/>
          </a:prstGeom>
        </p:spPr>
        <p:txBody>
          <a:bodyPr vert="horz" wrap="square" lIns="0" tIns="13335" rIns="0" bIns="0" rtlCol="0">
            <a:spAutoFit/>
          </a:bodyPr>
          <a:lstStyle/>
          <a:p>
            <a:pPr marL="12700">
              <a:spcBef>
                <a:spcPts val="105"/>
              </a:spcBef>
            </a:pPr>
            <a:r>
              <a:rPr sz="2000" spc="-140" dirty="0">
                <a:solidFill>
                  <a:srgbClr val="FF0000"/>
                </a:solidFill>
                <a:cs typeface="Arial"/>
              </a:rPr>
              <a:t>Seçici</a:t>
            </a:r>
            <a:r>
              <a:rPr sz="2000" spc="-110" dirty="0">
                <a:solidFill>
                  <a:srgbClr val="FF0000"/>
                </a:solidFill>
                <a:cs typeface="Arial"/>
              </a:rPr>
              <a:t> </a:t>
            </a:r>
            <a:r>
              <a:rPr sz="2000" spc="-80" dirty="0">
                <a:solidFill>
                  <a:srgbClr val="FF0000"/>
                </a:solidFill>
                <a:cs typeface="Arial"/>
              </a:rPr>
              <a:t>Besiyerleri</a:t>
            </a:r>
            <a:endParaRPr sz="2000" dirty="0">
              <a:cs typeface="Arial"/>
            </a:endParaRPr>
          </a:p>
          <a:p>
            <a:pPr>
              <a:lnSpc>
                <a:spcPct val="100000"/>
              </a:lnSpc>
            </a:pPr>
            <a:endParaRPr sz="2000" dirty="0">
              <a:cs typeface="Arial"/>
            </a:endParaRPr>
          </a:p>
          <a:p>
            <a:pPr>
              <a:spcBef>
                <a:spcPts val="25"/>
              </a:spcBef>
            </a:pPr>
            <a:endParaRPr sz="2250" dirty="0">
              <a:cs typeface="Arial"/>
            </a:endParaRPr>
          </a:p>
          <a:p>
            <a:pPr marL="12700" marR="117475">
              <a:lnSpc>
                <a:spcPct val="90000"/>
              </a:lnSpc>
            </a:pPr>
            <a:r>
              <a:rPr sz="2800" spc="-65" dirty="0">
                <a:cs typeface="Arial"/>
              </a:rPr>
              <a:t>Belirli</a:t>
            </a:r>
            <a:r>
              <a:rPr sz="2800" spc="-180" dirty="0">
                <a:cs typeface="Arial"/>
              </a:rPr>
              <a:t> </a:t>
            </a:r>
            <a:r>
              <a:rPr sz="2800" spc="-105" dirty="0">
                <a:cs typeface="Arial"/>
              </a:rPr>
              <a:t>mikro-organizmaların  </a:t>
            </a:r>
            <a:r>
              <a:rPr sz="2800" spc="-65" dirty="0">
                <a:cs typeface="Arial"/>
              </a:rPr>
              <a:t>üremelerini </a:t>
            </a:r>
            <a:r>
              <a:rPr sz="2800" spc="-150" dirty="0">
                <a:cs typeface="Arial"/>
              </a:rPr>
              <a:t>seçici </a:t>
            </a:r>
            <a:r>
              <a:rPr sz="2800" spc="-114" dirty="0">
                <a:cs typeface="Arial"/>
              </a:rPr>
              <a:t>olarak  </a:t>
            </a:r>
            <a:r>
              <a:rPr sz="2800" spc="-75" dirty="0">
                <a:cs typeface="Arial"/>
              </a:rPr>
              <a:t>inhibe </a:t>
            </a:r>
            <a:r>
              <a:rPr sz="2800" spc="-85" dirty="0">
                <a:cs typeface="Arial"/>
              </a:rPr>
              <a:t>etmek</a:t>
            </a:r>
            <a:r>
              <a:rPr sz="2800" spc="-215" dirty="0">
                <a:cs typeface="Arial"/>
              </a:rPr>
              <a:t> </a:t>
            </a:r>
            <a:r>
              <a:rPr sz="2800" spc="-180" dirty="0">
                <a:cs typeface="Arial"/>
              </a:rPr>
              <a:t>ama</a:t>
            </a:r>
            <a:endParaRPr sz="2800" dirty="0">
              <a:cs typeface="Arial"/>
            </a:endParaRPr>
          </a:p>
          <a:p>
            <a:pPr marL="12700" marR="676275">
              <a:lnSpc>
                <a:spcPct val="90000"/>
              </a:lnSpc>
            </a:pPr>
            <a:r>
              <a:rPr sz="2800" spc="-60" dirty="0">
                <a:cs typeface="Arial"/>
              </a:rPr>
              <a:t>diğerlerini</a:t>
            </a:r>
            <a:r>
              <a:rPr sz="2800" spc="-195" dirty="0">
                <a:cs typeface="Arial"/>
              </a:rPr>
              <a:t> </a:t>
            </a:r>
            <a:r>
              <a:rPr sz="2800" spc="-90" dirty="0">
                <a:cs typeface="Arial"/>
              </a:rPr>
              <a:t>etkilememek  </a:t>
            </a:r>
            <a:r>
              <a:rPr sz="2800" spc="-160" dirty="0">
                <a:cs typeface="Arial"/>
              </a:rPr>
              <a:t>üzere </a:t>
            </a:r>
            <a:r>
              <a:rPr sz="2800" spc="-190" dirty="0">
                <a:cs typeface="Arial"/>
              </a:rPr>
              <a:t>bazı </a:t>
            </a:r>
            <a:r>
              <a:rPr sz="2800" spc="-90" dirty="0">
                <a:cs typeface="Arial"/>
              </a:rPr>
              <a:t>maddelerin  </a:t>
            </a:r>
            <a:r>
              <a:rPr sz="2800" spc="-95" dirty="0">
                <a:cs typeface="Arial"/>
              </a:rPr>
              <a:t>eklendiği</a:t>
            </a:r>
            <a:r>
              <a:rPr sz="2800" spc="-165" dirty="0">
                <a:cs typeface="Arial"/>
              </a:rPr>
              <a:t> </a:t>
            </a:r>
            <a:r>
              <a:rPr sz="2800" spc="-110" dirty="0">
                <a:cs typeface="Arial"/>
              </a:rPr>
              <a:t>besiyeri</a:t>
            </a:r>
            <a:endParaRPr sz="2800" dirty="0">
              <a:cs typeface="Arial"/>
            </a:endParaRPr>
          </a:p>
          <a:p>
            <a:pPr marL="12700" marR="5080" algn="just">
              <a:lnSpc>
                <a:spcPct val="90000"/>
              </a:lnSpc>
              <a:spcBef>
                <a:spcPts val="1390"/>
              </a:spcBef>
            </a:pPr>
            <a:r>
              <a:rPr sz="2800" spc="-195" dirty="0">
                <a:cs typeface="Arial"/>
              </a:rPr>
              <a:t>Seçici </a:t>
            </a:r>
            <a:r>
              <a:rPr sz="2800" spc="-110" dirty="0">
                <a:cs typeface="Arial"/>
              </a:rPr>
              <a:t>besiyeri </a:t>
            </a:r>
            <a:r>
              <a:rPr sz="2800" spc="-20" dirty="0">
                <a:cs typeface="Arial"/>
              </a:rPr>
              <a:t>inhibitör</a:t>
            </a:r>
            <a:r>
              <a:rPr sz="2800" spc="-160" dirty="0">
                <a:cs typeface="Arial"/>
              </a:rPr>
              <a:t> </a:t>
            </a:r>
            <a:r>
              <a:rPr sz="2800" spc="-20" dirty="0">
                <a:cs typeface="Arial"/>
              </a:rPr>
              <a:t>etkili  </a:t>
            </a:r>
            <a:r>
              <a:rPr sz="2800" spc="-204" dirty="0">
                <a:cs typeface="Arial"/>
              </a:rPr>
              <a:t>ya </a:t>
            </a:r>
            <a:r>
              <a:rPr sz="2800" spc="-160" dirty="0">
                <a:cs typeface="Arial"/>
              </a:rPr>
              <a:t>da </a:t>
            </a:r>
            <a:r>
              <a:rPr sz="2800" spc="-95" dirty="0">
                <a:cs typeface="Arial"/>
              </a:rPr>
              <a:t>zenginleştirici </a:t>
            </a:r>
            <a:r>
              <a:rPr sz="2800" spc="-110" dirty="0">
                <a:cs typeface="Arial"/>
              </a:rPr>
              <a:t>besiyeri  </a:t>
            </a:r>
            <a:r>
              <a:rPr sz="2800" spc="-40" dirty="0">
                <a:cs typeface="Arial"/>
              </a:rPr>
              <a:t>olabilir</a:t>
            </a:r>
            <a:endParaRPr sz="2800" dirty="0">
              <a:cs typeface="Arial"/>
            </a:endParaRPr>
          </a:p>
        </p:txBody>
      </p:sp>
      <p:sp>
        <p:nvSpPr>
          <p:cNvPr id="4" name="object 4"/>
          <p:cNvSpPr txBox="1">
            <a:spLocks noGrp="1"/>
          </p:cNvSpPr>
          <p:nvPr>
            <p:ph sz="half" idx="3"/>
          </p:nvPr>
        </p:nvSpPr>
        <p:spPr>
          <a:xfrm>
            <a:off x="7298131" y="1234589"/>
            <a:ext cx="4642757" cy="4530086"/>
          </a:xfrm>
          <a:prstGeom prst="rect">
            <a:avLst/>
          </a:prstGeom>
        </p:spPr>
        <p:txBody>
          <a:bodyPr vert="horz" wrap="square" lIns="0" tIns="13335" rIns="0" bIns="0" rtlCol="0">
            <a:spAutoFit/>
          </a:bodyPr>
          <a:lstStyle/>
          <a:p>
            <a:pPr marL="12700">
              <a:lnSpc>
                <a:spcPct val="100000"/>
              </a:lnSpc>
              <a:spcBef>
                <a:spcPts val="105"/>
              </a:spcBef>
            </a:pPr>
            <a:r>
              <a:rPr spc="-60" dirty="0" err="1">
                <a:latin typeface="+mn-lt"/>
              </a:rPr>
              <a:t>Ayırt</a:t>
            </a:r>
            <a:r>
              <a:rPr lang="tr-TR" spc="-60" dirty="0">
                <a:latin typeface="+mn-lt"/>
              </a:rPr>
              <a:t> </a:t>
            </a:r>
            <a:r>
              <a:rPr spc="-60" dirty="0" err="1">
                <a:latin typeface="+mn-lt"/>
              </a:rPr>
              <a:t>edici</a:t>
            </a:r>
            <a:r>
              <a:rPr spc="-120" dirty="0">
                <a:latin typeface="+mn-lt"/>
              </a:rPr>
              <a:t> </a:t>
            </a:r>
            <a:r>
              <a:rPr spc="-60" dirty="0">
                <a:latin typeface="+mn-lt"/>
              </a:rPr>
              <a:t>besiyerleri</a:t>
            </a:r>
          </a:p>
          <a:p>
            <a:pPr>
              <a:lnSpc>
                <a:spcPct val="100000"/>
              </a:lnSpc>
            </a:pPr>
            <a:endParaRPr spc="-60" dirty="0">
              <a:latin typeface="+mn-lt"/>
            </a:endParaRPr>
          </a:p>
          <a:p>
            <a:pPr>
              <a:lnSpc>
                <a:spcPct val="100000"/>
              </a:lnSpc>
              <a:spcBef>
                <a:spcPts val="25"/>
              </a:spcBef>
            </a:pPr>
            <a:endParaRPr sz="2250" dirty="0">
              <a:latin typeface="+mn-lt"/>
            </a:endParaRPr>
          </a:p>
          <a:p>
            <a:pPr marL="12700" marR="728980"/>
            <a:r>
              <a:rPr sz="2800" spc="-250" dirty="0">
                <a:solidFill>
                  <a:srgbClr val="404040"/>
                </a:solidFill>
                <a:latin typeface="+mn-lt"/>
              </a:rPr>
              <a:t>Bazı </a:t>
            </a:r>
            <a:r>
              <a:rPr sz="2800" spc="-55" dirty="0">
                <a:solidFill>
                  <a:srgbClr val="404040"/>
                </a:solidFill>
                <a:latin typeface="+mn-lt"/>
              </a:rPr>
              <a:t>indikatörlerin  </a:t>
            </a:r>
            <a:r>
              <a:rPr sz="2800" spc="-95" dirty="0">
                <a:solidFill>
                  <a:srgbClr val="404040"/>
                </a:solidFill>
                <a:latin typeface="+mn-lt"/>
              </a:rPr>
              <a:t>(genellikle</a:t>
            </a:r>
            <a:r>
              <a:rPr sz="2800" spc="-185" dirty="0">
                <a:solidFill>
                  <a:srgbClr val="404040"/>
                </a:solidFill>
                <a:latin typeface="+mn-lt"/>
              </a:rPr>
              <a:t> </a:t>
            </a:r>
            <a:r>
              <a:rPr sz="2800" spc="-110" dirty="0">
                <a:solidFill>
                  <a:srgbClr val="404040"/>
                </a:solidFill>
                <a:latin typeface="+mn-lt"/>
              </a:rPr>
              <a:t>boyalar)  </a:t>
            </a:r>
            <a:r>
              <a:rPr sz="2800" spc="-114" dirty="0" err="1">
                <a:solidFill>
                  <a:srgbClr val="404040"/>
                </a:solidFill>
                <a:latin typeface="+mn-lt"/>
              </a:rPr>
              <a:t>eklenerek</a:t>
            </a:r>
            <a:r>
              <a:rPr lang="tr-TR" sz="2800" spc="-114" dirty="0">
                <a:solidFill>
                  <a:srgbClr val="404040"/>
                </a:solidFill>
                <a:latin typeface="+mn-lt"/>
              </a:rPr>
              <a:t> </a:t>
            </a:r>
            <a:r>
              <a:rPr sz="2800" spc="-105" dirty="0" err="1">
                <a:solidFill>
                  <a:srgbClr val="404040"/>
                </a:solidFill>
                <a:latin typeface="+mn-lt"/>
              </a:rPr>
              <a:t>mikroorganizmaların</a:t>
            </a:r>
            <a:r>
              <a:rPr sz="2800" spc="-105" dirty="0">
                <a:solidFill>
                  <a:srgbClr val="404040"/>
                </a:solidFill>
                <a:latin typeface="+mn-lt"/>
              </a:rPr>
              <a:t>  </a:t>
            </a:r>
            <a:r>
              <a:rPr sz="2800" spc="-110" dirty="0">
                <a:solidFill>
                  <a:srgbClr val="404040"/>
                </a:solidFill>
                <a:latin typeface="+mn-lt"/>
              </a:rPr>
              <a:t>üreme </a:t>
            </a:r>
            <a:r>
              <a:rPr sz="2800" spc="-25" dirty="0">
                <a:solidFill>
                  <a:srgbClr val="404040"/>
                </a:solidFill>
                <a:latin typeface="+mn-lt"/>
              </a:rPr>
              <a:t>leri</a:t>
            </a:r>
            <a:r>
              <a:rPr sz="2800" spc="-235" dirty="0">
                <a:solidFill>
                  <a:srgbClr val="404040"/>
                </a:solidFill>
                <a:latin typeface="+mn-lt"/>
              </a:rPr>
              <a:t> </a:t>
            </a:r>
            <a:r>
              <a:rPr sz="2800" spc="-185" dirty="0">
                <a:solidFill>
                  <a:srgbClr val="404040"/>
                </a:solidFill>
                <a:latin typeface="+mn-lt"/>
              </a:rPr>
              <a:t>esnasında</a:t>
            </a:r>
            <a:endParaRPr sz="2800" dirty="0">
              <a:latin typeface="+mn-lt"/>
            </a:endParaRPr>
          </a:p>
          <a:p>
            <a:pPr marL="0" marR="5080" indent="0">
              <a:lnSpc>
                <a:spcPts val="3020"/>
              </a:lnSpc>
              <a:spcBef>
                <a:spcPts val="10"/>
              </a:spcBef>
              <a:buNone/>
            </a:pPr>
            <a:r>
              <a:rPr sz="2800" spc="-85" dirty="0">
                <a:solidFill>
                  <a:srgbClr val="404040"/>
                </a:solidFill>
                <a:latin typeface="+mn-lt"/>
              </a:rPr>
              <a:t>gerçekleştirdikleri</a:t>
            </a:r>
            <a:r>
              <a:rPr sz="2800" spc="-215" dirty="0">
                <a:solidFill>
                  <a:srgbClr val="404040"/>
                </a:solidFill>
                <a:latin typeface="+mn-lt"/>
              </a:rPr>
              <a:t> </a:t>
            </a:r>
            <a:r>
              <a:rPr sz="2800" spc="-70" dirty="0">
                <a:solidFill>
                  <a:srgbClr val="404040"/>
                </a:solidFill>
                <a:latin typeface="+mn-lt"/>
              </a:rPr>
              <a:t>çeşitli  </a:t>
            </a:r>
            <a:r>
              <a:rPr sz="2800" spc="-150" dirty="0">
                <a:solidFill>
                  <a:srgbClr val="404040"/>
                </a:solidFill>
                <a:latin typeface="+mn-lt"/>
              </a:rPr>
              <a:t>kimyasal </a:t>
            </a:r>
            <a:r>
              <a:rPr sz="2800" spc="-130" dirty="0">
                <a:solidFill>
                  <a:srgbClr val="404040"/>
                </a:solidFill>
                <a:latin typeface="+mn-lt"/>
              </a:rPr>
              <a:t>reaksiyonlara  göre </a:t>
            </a:r>
            <a:r>
              <a:rPr sz="2800" spc="-75" dirty="0" err="1">
                <a:solidFill>
                  <a:srgbClr val="404040"/>
                </a:solidFill>
                <a:latin typeface="+mn-lt"/>
              </a:rPr>
              <a:t>ayırt</a:t>
            </a:r>
            <a:r>
              <a:rPr sz="2800" spc="-180" dirty="0">
                <a:solidFill>
                  <a:srgbClr val="404040"/>
                </a:solidFill>
                <a:latin typeface="+mn-lt"/>
              </a:rPr>
              <a:t> </a:t>
            </a:r>
            <a:r>
              <a:rPr sz="2800" spc="-75" dirty="0" err="1">
                <a:solidFill>
                  <a:srgbClr val="404040"/>
                </a:solidFill>
                <a:latin typeface="+mn-lt"/>
              </a:rPr>
              <a:t>edilmelerine</a:t>
            </a:r>
            <a:r>
              <a:rPr lang="tr-TR" sz="2800" spc="-75" dirty="0">
                <a:solidFill>
                  <a:srgbClr val="404040"/>
                </a:solidFill>
                <a:latin typeface="+mn-lt"/>
              </a:rPr>
              <a:t> </a:t>
            </a:r>
            <a:r>
              <a:rPr sz="2800" spc="-114" dirty="0" err="1">
                <a:solidFill>
                  <a:srgbClr val="404040"/>
                </a:solidFill>
                <a:latin typeface="+mn-lt"/>
              </a:rPr>
              <a:t>imkan</a:t>
            </a:r>
            <a:r>
              <a:rPr sz="2800" spc="-155" dirty="0">
                <a:solidFill>
                  <a:srgbClr val="404040"/>
                </a:solidFill>
                <a:latin typeface="+mn-lt"/>
              </a:rPr>
              <a:t> </a:t>
            </a:r>
            <a:r>
              <a:rPr sz="2800" spc="-60" dirty="0">
                <a:solidFill>
                  <a:srgbClr val="404040"/>
                </a:solidFill>
                <a:latin typeface="+mn-lt"/>
              </a:rPr>
              <a:t>tanır</a:t>
            </a:r>
            <a:endParaRPr sz="28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Mikrobiyal Gelişim-Besiyerleri</a:t>
            </a:r>
            <a:endParaRPr lang="en-US" dirty="0"/>
          </a:p>
        </p:txBody>
      </p:sp>
      <p:sp>
        <p:nvSpPr>
          <p:cNvPr id="3" name="Text Placeholder 2"/>
          <p:cNvSpPr>
            <a:spLocks noGrp="1"/>
          </p:cNvSpPr>
          <p:nvPr>
            <p:ph type="body" idx="1"/>
          </p:nvPr>
        </p:nvSpPr>
        <p:spPr/>
        <p:txBody>
          <a:bodyPr/>
          <a:lstStyle/>
          <a:p>
            <a:r>
              <a:rPr lang="tr-TR" dirty="0"/>
              <a:t>BÖLÜM 5: </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tr-TR" smtClean="0"/>
              <a:t>5</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772" y="404664"/>
            <a:ext cx="11737304" cy="1178911"/>
          </a:xfrm>
          <a:prstGeom prst="rect">
            <a:avLst/>
          </a:prstGeom>
          <a:solidFill>
            <a:schemeClr val="accent1">
              <a:lumMod val="40000"/>
              <a:lumOff val="60000"/>
            </a:schemeClr>
          </a:solidFill>
        </p:spPr>
        <p:txBody>
          <a:bodyPr vert="horz" wrap="square" lIns="0" tIns="538479" rIns="0" bIns="0" rtlCol="0" anchor="b">
            <a:spAutoFit/>
          </a:bodyPr>
          <a:lstStyle/>
          <a:p>
            <a:pPr marL="12700" marR="5080">
              <a:lnSpc>
                <a:spcPts val="4900"/>
              </a:lnSpc>
              <a:spcBef>
                <a:spcPts val="980"/>
              </a:spcBef>
            </a:pPr>
            <a:r>
              <a:rPr sz="4800" spc="-50" dirty="0">
                <a:solidFill>
                  <a:srgbClr val="404040"/>
                </a:solidFill>
              </a:rPr>
              <a:t>Mikrobiyolojide</a:t>
            </a:r>
            <a:r>
              <a:rPr sz="4800" spc="-114" dirty="0">
                <a:solidFill>
                  <a:srgbClr val="404040"/>
                </a:solidFill>
              </a:rPr>
              <a:t> </a:t>
            </a:r>
            <a:r>
              <a:rPr sz="4800" spc="-45" dirty="0">
                <a:solidFill>
                  <a:srgbClr val="404040"/>
                </a:solidFill>
              </a:rPr>
              <a:t>temel  </a:t>
            </a:r>
            <a:r>
              <a:rPr sz="4800" spc="-50" dirty="0">
                <a:solidFill>
                  <a:srgbClr val="404040"/>
                </a:solidFill>
              </a:rPr>
              <a:t>yöntemler</a:t>
            </a:r>
            <a:endParaRPr sz="48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6</a:t>
            </a:fld>
            <a:endParaRPr spc="-5" dirty="0"/>
          </a:p>
        </p:txBody>
      </p:sp>
      <p:sp>
        <p:nvSpPr>
          <p:cNvPr id="3" name="object 3"/>
          <p:cNvSpPr txBox="1"/>
          <p:nvPr/>
        </p:nvSpPr>
        <p:spPr>
          <a:xfrm>
            <a:off x="333772" y="1732600"/>
            <a:ext cx="9433048" cy="4998163"/>
          </a:xfrm>
          <a:prstGeom prst="rect">
            <a:avLst/>
          </a:prstGeom>
        </p:spPr>
        <p:txBody>
          <a:bodyPr vert="horz" wrap="square" lIns="0" tIns="47625" rIns="0" bIns="0" rtlCol="0">
            <a:spAutoFit/>
          </a:bodyPr>
          <a:lstStyle/>
          <a:p>
            <a:pPr marL="12700" marR="5080">
              <a:lnSpc>
                <a:spcPts val="2160"/>
              </a:lnSpc>
              <a:spcBef>
                <a:spcPts val="375"/>
              </a:spcBef>
            </a:pPr>
            <a:r>
              <a:rPr sz="2000" spc="-70" dirty="0">
                <a:solidFill>
                  <a:srgbClr val="404040"/>
                </a:solidFill>
                <a:cs typeface="Arial"/>
              </a:rPr>
              <a:t>Mikroorganizmaların </a:t>
            </a:r>
            <a:r>
              <a:rPr sz="2000" spc="-114" dirty="0">
                <a:solidFill>
                  <a:srgbClr val="404040"/>
                </a:solidFill>
                <a:cs typeface="Arial"/>
              </a:rPr>
              <a:t>çalışılması, </a:t>
            </a:r>
            <a:r>
              <a:rPr sz="2000" spc="-90" dirty="0">
                <a:solidFill>
                  <a:srgbClr val="404040"/>
                </a:solidFill>
                <a:cs typeface="Arial"/>
              </a:rPr>
              <a:t>çoğaltılması, </a:t>
            </a:r>
            <a:r>
              <a:rPr sz="2000" spc="-80" dirty="0">
                <a:solidFill>
                  <a:srgbClr val="404040"/>
                </a:solidFill>
                <a:cs typeface="Arial"/>
              </a:rPr>
              <a:t>incelenmesi </a:t>
            </a:r>
            <a:r>
              <a:rPr sz="2000" spc="-120" dirty="0">
                <a:solidFill>
                  <a:srgbClr val="404040"/>
                </a:solidFill>
                <a:cs typeface="Arial"/>
              </a:rPr>
              <a:t>ve  </a:t>
            </a:r>
            <a:r>
              <a:rPr sz="2000" spc="-95" dirty="0">
                <a:solidFill>
                  <a:srgbClr val="404040"/>
                </a:solidFill>
                <a:cs typeface="Arial"/>
              </a:rPr>
              <a:t>karakterizasyonu </a:t>
            </a:r>
            <a:r>
              <a:rPr sz="2000" spc="-50" dirty="0">
                <a:solidFill>
                  <a:srgbClr val="404040"/>
                </a:solidFill>
                <a:cs typeface="Arial"/>
              </a:rPr>
              <a:t>için </a:t>
            </a:r>
            <a:r>
              <a:rPr sz="2000" spc="-70" dirty="0" err="1">
                <a:solidFill>
                  <a:srgbClr val="404040"/>
                </a:solidFill>
                <a:cs typeface="Arial"/>
              </a:rPr>
              <a:t>kullanılan</a:t>
            </a:r>
            <a:r>
              <a:rPr sz="2000" spc="-165" dirty="0">
                <a:solidFill>
                  <a:srgbClr val="404040"/>
                </a:solidFill>
                <a:cs typeface="Arial"/>
              </a:rPr>
              <a:t> </a:t>
            </a:r>
            <a:r>
              <a:rPr sz="2000" spc="-35" dirty="0" err="1">
                <a:solidFill>
                  <a:srgbClr val="404040"/>
                </a:solidFill>
                <a:cs typeface="Arial"/>
              </a:rPr>
              <a:t>teknikler</a:t>
            </a:r>
            <a:r>
              <a:rPr lang="tr-TR" sz="2000" spc="-35" dirty="0">
                <a:solidFill>
                  <a:srgbClr val="404040"/>
                </a:solidFill>
                <a:cs typeface="Arial"/>
              </a:rPr>
              <a:t>/terimler</a:t>
            </a:r>
            <a:r>
              <a:rPr sz="2000" spc="-35" dirty="0">
                <a:solidFill>
                  <a:srgbClr val="404040"/>
                </a:solidFill>
                <a:cs typeface="Arial"/>
              </a:rPr>
              <a:t>:</a:t>
            </a:r>
            <a:endParaRPr sz="2000" dirty="0">
              <a:cs typeface="Arial"/>
            </a:endParaRPr>
          </a:p>
          <a:p>
            <a:pPr marL="12700" marR="5006975">
              <a:lnSpc>
                <a:spcPts val="3550"/>
              </a:lnSpc>
              <a:spcBef>
                <a:spcPts val="295"/>
              </a:spcBef>
            </a:pPr>
            <a:r>
              <a:rPr sz="2000" spc="-65" dirty="0" err="1">
                <a:solidFill>
                  <a:srgbClr val="FF0000"/>
                </a:solidFill>
                <a:cs typeface="Arial"/>
              </a:rPr>
              <a:t>İnokü</a:t>
            </a:r>
            <a:r>
              <a:rPr sz="2000" spc="-110" dirty="0" err="1">
                <a:solidFill>
                  <a:srgbClr val="FF0000"/>
                </a:solidFill>
                <a:cs typeface="Arial"/>
              </a:rPr>
              <a:t>la</a:t>
            </a:r>
            <a:r>
              <a:rPr sz="2000" spc="-185" dirty="0" err="1">
                <a:solidFill>
                  <a:srgbClr val="FF0000"/>
                </a:solidFill>
                <a:cs typeface="Arial"/>
              </a:rPr>
              <a:t>s</a:t>
            </a:r>
            <a:r>
              <a:rPr sz="2000" spc="-114" dirty="0" err="1">
                <a:solidFill>
                  <a:srgbClr val="FF0000"/>
                </a:solidFill>
                <a:cs typeface="Arial"/>
              </a:rPr>
              <a:t>y</a:t>
            </a:r>
            <a:r>
              <a:rPr sz="2000" spc="-50" dirty="0" err="1">
                <a:solidFill>
                  <a:srgbClr val="FF0000"/>
                </a:solidFill>
                <a:cs typeface="Arial"/>
              </a:rPr>
              <a:t>on</a:t>
            </a:r>
            <a:r>
              <a:rPr lang="tr-TR" sz="2000" spc="-50" dirty="0">
                <a:solidFill>
                  <a:srgbClr val="FF0000"/>
                </a:solidFill>
                <a:cs typeface="Arial"/>
              </a:rPr>
              <a:t>: </a:t>
            </a:r>
            <a:r>
              <a:rPr lang="tr-TR" sz="2000" spc="-50" dirty="0">
                <a:solidFill>
                  <a:srgbClr val="404040"/>
                </a:solidFill>
                <a:cs typeface="Arial"/>
              </a:rPr>
              <a:t>Bakteri ekimi</a:t>
            </a:r>
          </a:p>
          <a:p>
            <a:pPr marL="12700" marR="5006975">
              <a:lnSpc>
                <a:spcPts val="3550"/>
              </a:lnSpc>
              <a:spcBef>
                <a:spcPts val="295"/>
              </a:spcBef>
            </a:pPr>
            <a:r>
              <a:rPr lang="tr-TR" sz="2000" spc="-50" dirty="0">
                <a:solidFill>
                  <a:srgbClr val="FF0000"/>
                </a:solidFill>
                <a:cs typeface="Arial"/>
              </a:rPr>
              <a:t>İnokulum: </a:t>
            </a:r>
            <a:r>
              <a:rPr lang="tr-TR" sz="2000" spc="-50" dirty="0">
                <a:solidFill>
                  <a:srgbClr val="404040"/>
                </a:solidFill>
                <a:cs typeface="Arial"/>
              </a:rPr>
              <a:t>Ekilen bakteri</a:t>
            </a:r>
          </a:p>
          <a:p>
            <a:pPr marL="12700" marR="5006975">
              <a:lnSpc>
                <a:spcPts val="3550"/>
              </a:lnSpc>
              <a:spcBef>
                <a:spcPts val="295"/>
              </a:spcBef>
            </a:pPr>
            <a:r>
              <a:rPr sz="2000" spc="-100" dirty="0" err="1">
                <a:solidFill>
                  <a:srgbClr val="FF0000"/>
                </a:solidFill>
                <a:cs typeface="Arial"/>
              </a:rPr>
              <a:t>İnkübasyon</a:t>
            </a:r>
            <a:r>
              <a:rPr lang="tr-TR" sz="2000" spc="-100" dirty="0">
                <a:solidFill>
                  <a:srgbClr val="FF0000"/>
                </a:solidFill>
                <a:cs typeface="Arial"/>
              </a:rPr>
              <a:t>: </a:t>
            </a:r>
            <a:r>
              <a:rPr lang="tr-TR" sz="2000" spc="-100" dirty="0">
                <a:solidFill>
                  <a:srgbClr val="404040"/>
                </a:solidFill>
                <a:cs typeface="Arial"/>
              </a:rPr>
              <a:t>Bakterinin gelişimi (üreme, çoğalma) için uygun koşullarda (sıcaklık, nem, çalkalama, süre, oksijen gereksini vs.)  gelişimi</a:t>
            </a:r>
            <a:endParaRPr sz="2000" dirty="0">
              <a:cs typeface="Arial"/>
            </a:endParaRPr>
          </a:p>
          <a:p>
            <a:pPr marL="12700">
              <a:spcBef>
                <a:spcPts val="855"/>
              </a:spcBef>
            </a:pPr>
            <a:r>
              <a:rPr sz="2000" spc="-114" dirty="0" err="1">
                <a:solidFill>
                  <a:srgbClr val="FF0000"/>
                </a:solidFill>
                <a:cs typeface="Arial"/>
              </a:rPr>
              <a:t>İzolasyon</a:t>
            </a:r>
            <a:r>
              <a:rPr lang="tr-TR" sz="2000" spc="-114" dirty="0">
                <a:solidFill>
                  <a:srgbClr val="FF0000"/>
                </a:solidFill>
                <a:cs typeface="Arial"/>
              </a:rPr>
              <a:t>: </a:t>
            </a:r>
            <a:r>
              <a:rPr lang="tr-TR" sz="2000" spc="-114" dirty="0">
                <a:solidFill>
                  <a:srgbClr val="404040"/>
                </a:solidFill>
                <a:cs typeface="Arial"/>
              </a:rPr>
              <a:t>Karışık bir kültürden ya da saf kültürden mikroorganizmanın saf halde elde edilmesi</a:t>
            </a:r>
            <a:endParaRPr sz="2000" dirty="0">
              <a:cs typeface="Arial"/>
            </a:endParaRPr>
          </a:p>
          <a:p>
            <a:pPr marL="12700">
              <a:spcBef>
                <a:spcPts val="1165"/>
              </a:spcBef>
            </a:pPr>
            <a:r>
              <a:rPr sz="2000" spc="-65" dirty="0" err="1">
                <a:solidFill>
                  <a:srgbClr val="FF0000"/>
                </a:solidFill>
                <a:cs typeface="Arial"/>
              </a:rPr>
              <a:t>İdentifikasyon</a:t>
            </a:r>
            <a:r>
              <a:rPr lang="tr-TR" sz="2000" spc="-65" dirty="0">
                <a:solidFill>
                  <a:srgbClr val="FF0000"/>
                </a:solidFill>
                <a:cs typeface="Arial"/>
              </a:rPr>
              <a:t>: </a:t>
            </a:r>
            <a:r>
              <a:rPr lang="tr-TR" sz="2000" spc="-65" dirty="0">
                <a:solidFill>
                  <a:srgbClr val="404040"/>
                </a:solidFill>
                <a:cs typeface="Arial"/>
              </a:rPr>
              <a:t>Mikroorganizmanın, morfolojik, biyokimyasal ya da moleküler özelliklerine göre tanımlanması</a:t>
            </a:r>
            <a:endParaRPr sz="2000" dirty="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796" y="260648"/>
            <a:ext cx="11521280" cy="1178911"/>
          </a:xfrm>
          <a:prstGeom prst="rect">
            <a:avLst/>
          </a:prstGeom>
          <a:solidFill>
            <a:schemeClr val="accent1">
              <a:lumMod val="40000"/>
              <a:lumOff val="60000"/>
            </a:schemeClr>
          </a:solidFill>
        </p:spPr>
        <p:txBody>
          <a:bodyPr vert="horz" wrap="square" lIns="0" tIns="538479" rIns="0" bIns="0" rtlCol="0" anchor="b">
            <a:spAutoFit/>
          </a:bodyPr>
          <a:lstStyle/>
          <a:p>
            <a:pPr marL="12700" marR="5080">
              <a:lnSpc>
                <a:spcPts val="4900"/>
              </a:lnSpc>
              <a:spcBef>
                <a:spcPts val="980"/>
              </a:spcBef>
            </a:pPr>
            <a:r>
              <a:rPr sz="4800" spc="-50" dirty="0">
                <a:solidFill>
                  <a:srgbClr val="404040"/>
                </a:solidFill>
              </a:rPr>
              <a:t>Mikrobiyolojide</a:t>
            </a:r>
            <a:r>
              <a:rPr sz="4800" spc="-114" dirty="0">
                <a:solidFill>
                  <a:srgbClr val="404040"/>
                </a:solidFill>
              </a:rPr>
              <a:t> </a:t>
            </a:r>
            <a:r>
              <a:rPr sz="4800" spc="-45" dirty="0">
                <a:solidFill>
                  <a:srgbClr val="404040"/>
                </a:solidFill>
              </a:rPr>
              <a:t>temel  terimler</a:t>
            </a:r>
            <a:endParaRPr sz="4800" dirty="0"/>
          </a:p>
        </p:txBody>
      </p:sp>
      <p:sp>
        <p:nvSpPr>
          <p:cNvPr id="4" name="object 4"/>
          <p:cNvSpPr txBox="1">
            <a:spLocks noGrp="1"/>
          </p:cNvSpPr>
          <p:nvPr>
            <p:ph type="sldNum" sz="quarter" idx="7"/>
          </p:nvPr>
        </p:nvSpPr>
        <p:spPr>
          <a:xfrm>
            <a:off x="8139430" y="6563759"/>
            <a:ext cx="217170" cy="167004"/>
          </a:xfrm>
          <a:prstGeom prst="rect">
            <a:avLst/>
          </a:prstGeom>
        </p:spPr>
        <p:txBody>
          <a:bodyPr vert="horz" wrap="square" lIns="0" tIns="0" rIns="0" bIns="0" rtlCol="0">
            <a:spAutoFit/>
          </a:bodyPr>
          <a:lstStyle>
            <a:defPPr>
              <a:defRPr lang="tr-TR"/>
            </a:defPPr>
            <a:lvl1pPr marL="0" algn="l" defTabSz="914400" rtl="0" eaLnBrk="1" latinLnBrk="0" hangingPunct="1">
              <a:defRPr sz="10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fld id="{81D60167-4931-47E6-BA6A-407CBD079E47}" type="slidenum">
              <a:rPr lang="tr-TR" spc="-5" smtClean="0"/>
              <a:pPr marL="38100"/>
              <a:t>7</a:t>
            </a:fld>
            <a:endParaRPr spc="-5" dirty="0"/>
          </a:p>
        </p:txBody>
      </p:sp>
      <p:sp>
        <p:nvSpPr>
          <p:cNvPr id="5" name="TextBox 4">
            <a:extLst>
              <a:ext uri="{FF2B5EF4-FFF2-40B4-BE49-F238E27FC236}">
                <a16:creationId xmlns:a16="http://schemas.microsoft.com/office/drawing/2014/main" id="{22ED8245-77C9-3B5F-440A-F33599C294D3}"/>
              </a:ext>
            </a:extLst>
          </p:cNvPr>
          <p:cNvSpPr txBox="1"/>
          <p:nvPr/>
        </p:nvSpPr>
        <p:spPr>
          <a:xfrm>
            <a:off x="570660" y="1922093"/>
            <a:ext cx="9484192" cy="1200329"/>
          </a:xfrm>
          <a:prstGeom prst="rect">
            <a:avLst/>
          </a:prstGeom>
          <a:noFill/>
        </p:spPr>
        <p:txBody>
          <a:bodyPr wrap="square" rtlCol="0">
            <a:spAutoFit/>
          </a:bodyPr>
          <a:lstStyle/>
          <a:p>
            <a:r>
              <a:rPr lang="tr-TR" dirty="0">
                <a:solidFill>
                  <a:srgbClr val="FF0000"/>
                </a:solidFill>
              </a:rPr>
              <a:t>Koloni:</a:t>
            </a:r>
            <a:r>
              <a:rPr lang="tr-TR" dirty="0"/>
              <a:t> </a:t>
            </a:r>
            <a:r>
              <a:rPr lang="tr-TR" b="0" i="0" dirty="0">
                <a:solidFill>
                  <a:srgbClr val="000000"/>
                </a:solidFill>
                <a:effectLst/>
              </a:rPr>
              <a:t>Tek bir bakterinin, uygun bir katı besi yerinde, uygun koşullarda (ısı, süre, rutubet, oksijen, vs.)  inkübasyonu sonucunda meydana gelen ve gözle görülebilir bir hücre yığınıdır. Koloni tek tip hücrenin  özdeş kopyalarından oluşan bir bakteri popülasyonunu ifade eder.</a:t>
            </a:r>
            <a:endParaRPr lang="tr-TR" dirty="0"/>
          </a:p>
        </p:txBody>
      </p:sp>
      <p:sp>
        <p:nvSpPr>
          <p:cNvPr id="6" name="TextBox 5">
            <a:extLst>
              <a:ext uri="{FF2B5EF4-FFF2-40B4-BE49-F238E27FC236}">
                <a16:creationId xmlns:a16="http://schemas.microsoft.com/office/drawing/2014/main" id="{60B44949-BD74-7D7B-69DF-31BF39613AEB}"/>
              </a:ext>
            </a:extLst>
          </p:cNvPr>
          <p:cNvSpPr txBox="1"/>
          <p:nvPr/>
        </p:nvSpPr>
        <p:spPr>
          <a:xfrm>
            <a:off x="570660" y="3248273"/>
            <a:ext cx="9484192" cy="369332"/>
          </a:xfrm>
          <a:prstGeom prst="rect">
            <a:avLst/>
          </a:prstGeom>
          <a:noFill/>
        </p:spPr>
        <p:txBody>
          <a:bodyPr wrap="square" rtlCol="0">
            <a:spAutoFit/>
          </a:bodyPr>
          <a:lstStyle/>
          <a:p>
            <a:r>
              <a:rPr lang="tr-TR" dirty="0">
                <a:solidFill>
                  <a:srgbClr val="FF0000"/>
                </a:solidFill>
              </a:rPr>
              <a:t>Kültür:</a:t>
            </a:r>
            <a:r>
              <a:rPr lang="tr-TR" dirty="0"/>
              <a:t> Sıvı ya da katı besiyerindeki mikroorganizma topluluğudur.  </a:t>
            </a:r>
          </a:p>
        </p:txBody>
      </p:sp>
      <p:sp>
        <p:nvSpPr>
          <p:cNvPr id="7" name="TextBox 6">
            <a:extLst>
              <a:ext uri="{FF2B5EF4-FFF2-40B4-BE49-F238E27FC236}">
                <a16:creationId xmlns:a16="http://schemas.microsoft.com/office/drawing/2014/main" id="{92AFB76A-D566-7607-DEDD-1C63613E37BB}"/>
              </a:ext>
            </a:extLst>
          </p:cNvPr>
          <p:cNvSpPr txBox="1"/>
          <p:nvPr/>
        </p:nvSpPr>
        <p:spPr>
          <a:xfrm>
            <a:off x="570660" y="3777761"/>
            <a:ext cx="9484192" cy="369332"/>
          </a:xfrm>
          <a:prstGeom prst="rect">
            <a:avLst/>
          </a:prstGeom>
          <a:noFill/>
        </p:spPr>
        <p:txBody>
          <a:bodyPr wrap="square" rtlCol="0">
            <a:spAutoFit/>
          </a:bodyPr>
          <a:lstStyle/>
          <a:p>
            <a:r>
              <a:rPr lang="tr-TR" dirty="0">
                <a:solidFill>
                  <a:srgbClr val="FF0000"/>
                </a:solidFill>
              </a:rPr>
              <a:t>Karışık (karma) kültür: </a:t>
            </a:r>
            <a:r>
              <a:rPr lang="tr-TR" dirty="0"/>
              <a:t>İçinde birden fazla mikroorganizmanın bulunduğu kültürdür.</a:t>
            </a:r>
          </a:p>
        </p:txBody>
      </p:sp>
      <p:sp>
        <p:nvSpPr>
          <p:cNvPr id="8" name="TextBox 7">
            <a:extLst>
              <a:ext uri="{FF2B5EF4-FFF2-40B4-BE49-F238E27FC236}">
                <a16:creationId xmlns:a16="http://schemas.microsoft.com/office/drawing/2014/main" id="{4CDE7D64-A9E7-FA51-2E93-1D396AE69C3F}"/>
              </a:ext>
            </a:extLst>
          </p:cNvPr>
          <p:cNvSpPr txBox="1"/>
          <p:nvPr/>
        </p:nvSpPr>
        <p:spPr>
          <a:xfrm>
            <a:off x="549796" y="4423305"/>
            <a:ext cx="9484192" cy="369332"/>
          </a:xfrm>
          <a:prstGeom prst="rect">
            <a:avLst/>
          </a:prstGeom>
          <a:noFill/>
        </p:spPr>
        <p:txBody>
          <a:bodyPr wrap="square" rtlCol="0">
            <a:spAutoFit/>
          </a:bodyPr>
          <a:lstStyle/>
          <a:p>
            <a:r>
              <a:rPr lang="tr-TR" dirty="0">
                <a:solidFill>
                  <a:srgbClr val="FF0000"/>
                </a:solidFill>
              </a:rPr>
              <a:t>Saf kültür: </a:t>
            </a:r>
            <a:r>
              <a:rPr lang="tr-TR" dirty="0"/>
              <a:t>İçinde tek tip mikroorganizmanın bulunduğu sıvı yada katı kültürdür.</a:t>
            </a:r>
          </a:p>
        </p:txBody>
      </p:sp>
      <p:sp>
        <p:nvSpPr>
          <p:cNvPr id="9" name="TextBox 8">
            <a:extLst>
              <a:ext uri="{FF2B5EF4-FFF2-40B4-BE49-F238E27FC236}">
                <a16:creationId xmlns:a16="http://schemas.microsoft.com/office/drawing/2014/main" id="{0EBB8F2F-C41D-C06F-3338-E9E2E7397A59}"/>
              </a:ext>
            </a:extLst>
          </p:cNvPr>
          <p:cNvSpPr txBox="1"/>
          <p:nvPr/>
        </p:nvSpPr>
        <p:spPr>
          <a:xfrm>
            <a:off x="570660" y="5112515"/>
            <a:ext cx="9484192" cy="646331"/>
          </a:xfrm>
          <a:prstGeom prst="rect">
            <a:avLst/>
          </a:prstGeom>
          <a:noFill/>
        </p:spPr>
        <p:txBody>
          <a:bodyPr wrap="square" rtlCol="0">
            <a:spAutoFit/>
          </a:bodyPr>
          <a:lstStyle/>
          <a:p>
            <a:r>
              <a:rPr lang="tr-TR" dirty="0">
                <a:solidFill>
                  <a:srgbClr val="FF0000"/>
                </a:solidFill>
              </a:rPr>
              <a:t>Kontamine olmuş kültür: </a:t>
            </a:r>
            <a:r>
              <a:rPr lang="tr-TR" dirty="0"/>
              <a:t>Saf kültürün içine farklı bir bakterini bulaşması ve orada çoğalması sonrasında oluşan kültürdür.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3B93-0A9A-E8CE-2BF6-0AE3756283A9}"/>
              </a:ext>
            </a:extLst>
          </p:cNvPr>
          <p:cNvSpPr>
            <a:spLocks noGrp="1"/>
          </p:cNvSpPr>
          <p:nvPr>
            <p:ph type="title"/>
          </p:nvPr>
        </p:nvSpPr>
        <p:spPr>
          <a:xfrm>
            <a:off x="621804" y="533400"/>
            <a:ext cx="6336704" cy="1143000"/>
          </a:xfrm>
          <a:solidFill>
            <a:schemeClr val="accent1">
              <a:lumMod val="40000"/>
              <a:lumOff val="60000"/>
            </a:schemeClr>
          </a:solidFill>
        </p:spPr>
        <p:txBody>
          <a:bodyPr/>
          <a:lstStyle/>
          <a:p>
            <a:r>
              <a:rPr lang="tr-TR" dirty="0"/>
              <a:t>Ekim gereçleri</a:t>
            </a:r>
          </a:p>
        </p:txBody>
      </p:sp>
      <p:sp>
        <p:nvSpPr>
          <p:cNvPr id="3" name="Content Placeholder 2">
            <a:extLst>
              <a:ext uri="{FF2B5EF4-FFF2-40B4-BE49-F238E27FC236}">
                <a16:creationId xmlns:a16="http://schemas.microsoft.com/office/drawing/2014/main" id="{BEA1C6A4-19D2-BAE0-B46C-823B1C644E67}"/>
              </a:ext>
            </a:extLst>
          </p:cNvPr>
          <p:cNvSpPr>
            <a:spLocks noGrp="1"/>
          </p:cNvSpPr>
          <p:nvPr>
            <p:ph idx="1"/>
          </p:nvPr>
        </p:nvSpPr>
        <p:spPr>
          <a:xfrm>
            <a:off x="7671739" y="2706611"/>
            <a:ext cx="3923926" cy="1384176"/>
          </a:xfrm>
        </p:spPr>
        <p:txBody>
          <a:bodyPr/>
          <a:lstStyle/>
          <a:p>
            <a:pPr marL="0" indent="0">
              <a:buNone/>
            </a:pPr>
            <a:r>
              <a:rPr lang="tr-TR" b="1" u="sng" dirty="0"/>
              <a:t>İğne ve halka uçlu özeler:</a:t>
            </a:r>
          </a:p>
          <a:p>
            <a:r>
              <a:rPr lang="tr-TR" dirty="0"/>
              <a:t>Bakteri ekiminde kullanılır</a:t>
            </a:r>
          </a:p>
        </p:txBody>
      </p:sp>
      <p:sp>
        <p:nvSpPr>
          <p:cNvPr id="4" name="Slide Number Placeholder 3">
            <a:extLst>
              <a:ext uri="{FF2B5EF4-FFF2-40B4-BE49-F238E27FC236}">
                <a16:creationId xmlns:a16="http://schemas.microsoft.com/office/drawing/2014/main" id="{EB7A6457-BA9F-A412-8356-62BD50239798}"/>
              </a:ext>
            </a:extLst>
          </p:cNvPr>
          <p:cNvSpPr>
            <a:spLocks noGrp="1"/>
          </p:cNvSpPr>
          <p:nvPr>
            <p:ph type="sldNum" sz="quarter" idx="12"/>
          </p:nvPr>
        </p:nvSpPr>
        <p:spPr/>
        <p:txBody>
          <a:bodyPr/>
          <a:lstStyle/>
          <a:p>
            <a:fld id="{E5137D0E-4A4F-4307-8994-C1891D747D59}" type="slidenum">
              <a:rPr lang="tr-TR" smtClean="0"/>
              <a:t>8</a:t>
            </a:fld>
            <a:endParaRPr lang="tr-TR" dirty="0"/>
          </a:p>
        </p:txBody>
      </p:sp>
      <p:sp>
        <p:nvSpPr>
          <p:cNvPr id="5" name="object 10">
            <a:extLst>
              <a:ext uri="{FF2B5EF4-FFF2-40B4-BE49-F238E27FC236}">
                <a16:creationId xmlns:a16="http://schemas.microsoft.com/office/drawing/2014/main" id="{02380828-9F37-6F44-2472-F0B2F118BEED}"/>
              </a:ext>
            </a:extLst>
          </p:cNvPr>
          <p:cNvSpPr/>
          <p:nvPr/>
        </p:nvSpPr>
        <p:spPr>
          <a:xfrm>
            <a:off x="8059211" y="3652637"/>
            <a:ext cx="3048000" cy="2286000"/>
          </a:xfrm>
          <a:prstGeom prst="rect">
            <a:avLst/>
          </a:prstGeom>
          <a:blipFill>
            <a:blip r:embed="rId2"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2B2A62A8-A968-DFBF-D086-A72C454FEA41}"/>
              </a:ext>
            </a:extLst>
          </p:cNvPr>
          <p:cNvPicPr>
            <a:picLocks noChangeAspect="1"/>
          </p:cNvPicPr>
          <p:nvPr/>
        </p:nvPicPr>
        <p:blipFill>
          <a:blip r:embed="rId3"/>
          <a:stretch>
            <a:fillRect/>
          </a:stretch>
        </p:blipFill>
        <p:spPr>
          <a:xfrm>
            <a:off x="837828" y="2990551"/>
            <a:ext cx="2002532" cy="3048299"/>
          </a:xfrm>
          <a:prstGeom prst="rect">
            <a:avLst/>
          </a:prstGeom>
        </p:spPr>
      </p:pic>
      <p:sp>
        <p:nvSpPr>
          <p:cNvPr id="7" name="Content Placeholder 2">
            <a:extLst>
              <a:ext uri="{FF2B5EF4-FFF2-40B4-BE49-F238E27FC236}">
                <a16:creationId xmlns:a16="http://schemas.microsoft.com/office/drawing/2014/main" id="{CBDB0392-E3CB-F183-0F99-006D05F4BC77}"/>
              </a:ext>
            </a:extLst>
          </p:cNvPr>
          <p:cNvSpPr txBox="1">
            <a:spLocks/>
          </p:cNvSpPr>
          <p:nvPr/>
        </p:nvSpPr>
        <p:spPr>
          <a:xfrm>
            <a:off x="0" y="2083925"/>
            <a:ext cx="3923926" cy="1384176"/>
          </a:xfrm>
          <a:prstGeom prst="rect">
            <a:avLst/>
          </a:prstGeom>
        </p:spPr>
        <p:txBody>
          <a:bodyPr vert="horz" lIns="91440" tIns="45720" rIns="91440" bIns="45720" rtlCol="0">
            <a:normAutofit/>
          </a:bodyPr>
          <a:lstStyle>
            <a:lvl1pPr marL="224155" indent="-224155"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4155"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41680" indent="-17145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671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2084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444625"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6pPr>
            <a:lvl7pPr marL="168275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7pPr>
            <a:lvl8pPr marL="192024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8pPr>
            <a:lvl9pPr marL="215773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r>
              <a:rPr lang="tr-TR" b="1" u="sng" dirty="0"/>
              <a:t>Hücre yayıcıları:</a:t>
            </a:r>
          </a:p>
          <a:p>
            <a:r>
              <a:rPr lang="tr-TR" dirty="0"/>
              <a:t>Bakteri ekiminde kullanılır</a:t>
            </a:r>
          </a:p>
        </p:txBody>
      </p:sp>
      <p:pic>
        <p:nvPicPr>
          <p:cNvPr id="8" name="Picture 7">
            <a:extLst>
              <a:ext uri="{FF2B5EF4-FFF2-40B4-BE49-F238E27FC236}">
                <a16:creationId xmlns:a16="http://schemas.microsoft.com/office/drawing/2014/main" id="{305F0C35-E9D0-F447-DB16-5BEEB4CFF0A0}"/>
              </a:ext>
            </a:extLst>
          </p:cNvPr>
          <p:cNvPicPr>
            <a:picLocks noChangeAspect="1"/>
          </p:cNvPicPr>
          <p:nvPr/>
        </p:nvPicPr>
        <p:blipFill>
          <a:blip r:embed="rId4"/>
          <a:stretch>
            <a:fillRect/>
          </a:stretch>
        </p:blipFill>
        <p:spPr>
          <a:xfrm>
            <a:off x="4609808" y="4596111"/>
            <a:ext cx="1772636" cy="1785292"/>
          </a:xfrm>
          <a:prstGeom prst="rect">
            <a:avLst/>
          </a:prstGeom>
        </p:spPr>
      </p:pic>
      <p:pic>
        <p:nvPicPr>
          <p:cNvPr id="9" name="Picture 8">
            <a:extLst>
              <a:ext uri="{FF2B5EF4-FFF2-40B4-BE49-F238E27FC236}">
                <a16:creationId xmlns:a16="http://schemas.microsoft.com/office/drawing/2014/main" id="{3DE1206F-6CA1-607D-5500-89DB6AFF3E50}"/>
              </a:ext>
            </a:extLst>
          </p:cNvPr>
          <p:cNvPicPr>
            <a:picLocks noChangeAspect="1"/>
          </p:cNvPicPr>
          <p:nvPr/>
        </p:nvPicPr>
        <p:blipFill>
          <a:blip r:embed="rId5"/>
          <a:stretch>
            <a:fillRect/>
          </a:stretch>
        </p:blipFill>
        <p:spPr>
          <a:xfrm>
            <a:off x="4609808" y="2885237"/>
            <a:ext cx="1679955" cy="1679955"/>
          </a:xfrm>
          <a:prstGeom prst="rect">
            <a:avLst/>
          </a:prstGeom>
        </p:spPr>
      </p:pic>
      <p:sp>
        <p:nvSpPr>
          <p:cNvPr id="11" name="Content Placeholder 2">
            <a:extLst>
              <a:ext uri="{FF2B5EF4-FFF2-40B4-BE49-F238E27FC236}">
                <a16:creationId xmlns:a16="http://schemas.microsoft.com/office/drawing/2014/main" id="{47E08A3F-4AD8-A03A-DD8E-A39CA6D3DA38}"/>
              </a:ext>
            </a:extLst>
          </p:cNvPr>
          <p:cNvSpPr txBox="1">
            <a:spLocks/>
          </p:cNvSpPr>
          <p:nvPr/>
        </p:nvSpPr>
        <p:spPr>
          <a:xfrm>
            <a:off x="3747813" y="1752079"/>
            <a:ext cx="3923926" cy="1384176"/>
          </a:xfrm>
          <a:prstGeom prst="rect">
            <a:avLst/>
          </a:prstGeom>
        </p:spPr>
        <p:txBody>
          <a:bodyPr vert="horz" lIns="91440" tIns="45720" rIns="91440" bIns="45720" rtlCol="0">
            <a:normAutofit/>
          </a:bodyPr>
          <a:lstStyle>
            <a:lvl1pPr marL="224155" indent="-224155"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4155"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41680" indent="-17145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671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2084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444625"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6pPr>
            <a:lvl7pPr marL="168275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7pPr>
            <a:lvl8pPr marL="192024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8pPr>
            <a:lvl9pPr marL="215773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r>
              <a:rPr lang="tr-TR" b="1" u="sng" dirty="0"/>
              <a:t>Petri plakları:</a:t>
            </a:r>
          </a:p>
          <a:p>
            <a:r>
              <a:rPr lang="tr-TR" dirty="0"/>
              <a:t>Katı kültür elde etmede kullanılır</a:t>
            </a:r>
          </a:p>
        </p:txBody>
      </p:sp>
      <p:pic>
        <p:nvPicPr>
          <p:cNvPr id="12" name="Picture 11">
            <a:extLst>
              <a:ext uri="{FF2B5EF4-FFF2-40B4-BE49-F238E27FC236}">
                <a16:creationId xmlns:a16="http://schemas.microsoft.com/office/drawing/2014/main" id="{34F1FBBD-BD4B-FF1A-1A80-9D26A6955F88}"/>
              </a:ext>
            </a:extLst>
          </p:cNvPr>
          <p:cNvPicPr>
            <a:picLocks noChangeAspect="1"/>
          </p:cNvPicPr>
          <p:nvPr/>
        </p:nvPicPr>
        <p:blipFill>
          <a:blip r:embed="rId6"/>
          <a:stretch>
            <a:fillRect/>
          </a:stretch>
        </p:blipFill>
        <p:spPr>
          <a:xfrm>
            <a:off x="9946559" y="0"/>
            <a:ext cx="2114550" cy="2114550"/>
          </a:xfrm>
          <a:prstGeom prst="rect">
            <a:avLst/>
          </a:prstGeom>
        </p:spPr>
      </p:pic>
      <p:sp>
        <p:nvSpPr>
          <p:cNvPr id="13" name="Content Placeholder 2">
            <a:extLst>
              <a:ext uri="{FF2B5EF4-FFF2-40B4-BE49-F238E27FC236}">
                <a16:creationId xmlns:a16="http://schemas.microsoft.com/office/drawing/2014/main" id="{C574A62A-FE12-1FDF-9038-569CC30CF8A2}"/>
              </a:ext>
            </a:extLst>
          </p:cNvPr>
          <p:cNvSpPr txBox="1">
            <a:spLocks/>
          </p:cNvSpPr>
          <p:nvPr/>
        </p:nvSpPr>
        <p:spPr>
          <a:xfrm>
            <a:off x="6952100" y="494354"/>
            <a:ext cx="3923926" cy="1384176"/>
          </a:xfrm>
          <a:prstGeom prst="rect">
            <a:avLst/>
          </a:prstGeom>
        </p:spPr>
        <p:txBody>
          <a:bodyPr vert="horz" lIns="91440" tIns="45720" rIns="91440" bIns="45720" rtlCol="0">
            <a:normAutofit/>
          </a:bodyPr>
          <a:lstStyle>
            <a:lvl1pPr marL="224155" indent="-224155"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4155"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41680" indent="-17145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671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208405" indent="-17335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444625"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6pPr>
            <a:lvl7pPr marL="168275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7pPr>
            <a:lvl8pPr marL="192024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8pPr>
            <a:lvl9pPr marL="2157730" indent="-17399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r>
              <a:rPr lang="tr-TR" b="1" u="sng" dirty="0"/>
              <a:t>Erlenler:</a:t>
            </a:r>
          </a:p>
          <a:p>
            <a:r>
              <a:rPr lang="tr-TR" dirty="0"/>
              <a:t>Sıvı kültür elde etmede kullanılır</a:t>
            </a:r>
          </a:p>
        </p:txBody>
      </p:sp>
    </p:spTree>
    <p:extLst>
      <p:ext uri="{BB962C8B-B14F-4D97-AF65-F5344CB8AC3E}">
        <p14:creationId xmlns:p14="http://schemas.microsoft.com/office/powerpoint/2010/main" val="68426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C731-FCEC-2061-C637-60312F55DD2A}"/>
              </a:ext>
            </a:extLst>
          </p:cNvPr>
          <p:cNvSpPr>
            <a:spLocks noGrp="1"/>
          </p:cNvSpPr>
          <p:nvPr>
            <p:ph type="title"/>
          </p:nvPr>
        </p:nvSpPr>
        <p:spPr/>
        <p:txBody>
          <a:bodyPr/>
          <a:lstStyle/>
          <a:p>
            <a:r>
              <a:rPr lang="tr-TR" dirty="0"/>
              <a:t>Ekim teknikleri</a:t>
            </a:r>
          </a:p>
        </p:txBody>
      </p:sp>
      <p:sp>
        <p:nvSpPr>
          <p:cNvPr id="3" name="Content Placeholder 2">
            <a:extLst>
              <a:ext uri="{FF2B5EF4-FFF2-40B4-BE49-F238E27FC236}">
                <a16:creationId xmlns:a16="http://schemas.microsoft.com/office/drawing/2014/main" id="{AE5FA4A1-B8C7-98CA-95E1-F6390DFFEBF5}"/>
              </a:ext>
            </a:extLst>
          </p:cNvPr>
          <p:cNvSpPr>
            <a:spLocks noGrp="1"/>
          </p:cNvSpPr>
          <p:nvPr>
            <p:ph idx="1"/>
          </p:nvPr>
        </p:nvSpPr>
        <p:spPr/>
        <p:txBody>
          <a:bodyPr/>
          <a:lstStyle/>
          <a:p>
            <a:r>
              <a:rPr lang="tr-TR" dirty="0"/>
              <a:t>Çizgi ekim tekniği</a:t>
            </a:r>
          </a:p>
          <a:p>
            <a:r>
              <a:rPr lang="tr-TR" dirty="0"/>
              <a:t>Yayma ekim tekniği</a:t>
            </a:r>
          </a:p>
          <a:p>
            <a:r>
              <a:rPr lang="tr-TR" dirty="0"/>
              <a:t>Dökme ekim tekniği</a:t>
            </a:r>
          </a:p>
        </p:txBody>
      </p:sp>
      <p:sp>
        <p:nvSpPr>
          <p:cNvPr id="4" name="Slide Number Placeholder 3">
            <a:extLst>
              <a:ext uri="{FF2B5EF4-FFF2-40B4-BE49-F238E27FC236}">
                <a16:creationId xmlns:a16="http://schemas.microsoft.com/office/drawing/2014/main" id="{7E78E74F-F527-6493-B581-E1FD557FFEFF}"/>
              </a:ext>
            </a:extLst>
          </p:cNvPr>
          <p:cNvSpPr>
            <a:spLocks noGrp="1"/>
          </p:cNvSpPr>
          <p:nvPr>
            <p:ph type="sldNum" sz="quarter" idx="12"/>
          </p:nvPr>
        </p:nvSpPr>
        <p:spPr/>
        <p:txBody>
          <a:bodyPr/>
          <a:lstStyle/>
          <a:p>
            <a:fld id="{E5137D0E-4A4F-4307-8994-C1891D747D59}" type="slidenum">
              <a:rPr lang="tr-TR" smtClean="0"/>
              <a:t>9</a:t>
            </a:fld>
            <a:endParaRPr lang="tr-TR" dirty="0"/>
          </a:p>
        </p:txBody>
      </p:sp>
    </p:spTree>
    <p:extLst>
      <p:ext uri="{BB962C8B-B14F-4D97-AF65-F5344CB8AC3E}">
        <p14:creationId xmlns:p14="http://schemas.microsoft.com/office/powerpoint/2010/main" val="15546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Watercolor presentation (widescreen)</Template>
  <TotalTime>141</TotalTime>
  <Words>2292</Words>
  <Application>Microsoft Office PowerPoint</Application>
  <PresentationFormat>Custom</PresentationFormat>
  <Paragraphs>329</Paragraphs>
  <Slides>43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Palatino Linotype</vt:lpstr>
      <vt:lpstr>Source Serif Pro</vt:lpstr>
      <vt:lpstr>Times New Roman</vt:lpstr>
      <vt:lpstr>Wingdings</vt:lpstr>
      <vt:lpstr>Watercolor_16x9</vt:lpstr>
      <vt:lpstr>GENEL MİKROBİYOLOJİ</vt:lpstr>
      <vt:lpstr>KAYNAKLAR</vt:lpstr>
      <vt:lpstr>ZMT108-GENEL MİKROBİYOLOJİ DERS PLANI</vt:lpstr>
      <vt:lpstr>DEĞERLENDİRME</vt:lpstr>
      <vt:lpstr>Mikrobiyal Gelişim-Besiyerleri</vt:lpstr>
      <vt:lpstr>Mikrobiyolojide temel  yöntemler</vt:lpstr>
      <vt:lpstr>Mikrobiyolojide temel  terimler</vt:lpstr>
      <vt:lpstr>Ekim gereçleri</vt:lpstr>
      <vt:lpstr>Ekim teknikleri</vt:lpstr>
      <vt:lpstr>Çizgi ekim tekniği</vt:lpstr>
      <vt:lpstr>Farklı çizgi ekim teknikleri</vt:lpstr>
      <vt:lpstr>Farklı çizgi ekim teknikleri</vt:lpstr>
      <vt:lpstr>Farklı çizgi ekim teknikleri</vt:lpstr>
      <vt:lpstr>Besiyerleri</vt:lpstr>
      <vt:lpstr>Besiyeri içeriği</vt:lpstr>
      <vt:lpstr>Besiyeri bileşiminde yer  alan maddeler</vt:lpstr>
      <vt:lpstr>Besiyeri bileşimine giren temel  maddeler</vt:lpstr>
      <vt:lpstr>Besiyeri bileşimine giren temel  maddeler</vt:lpstr>
      <vt:lpstr>Besiyeri hazırlığı</vt:lpstr>
      <vt:lpstr>Mikroorganizmaların besin  gereksinimleri</vt:lpstr>
      <vt:lpstr>Kültür besiyeri</vt:lpstr>
      <vt:lpstr>Besiyerlerinin sınıflandırılması</vt:lpstr>
      <vt:lpstr>1. Genel sınıflandırmaya göre besiyerleri</vt:lpstr>
      <vt:lpstr>2. Fiziksel özelliklerine göre besiyerleri</vt:lpstr>
      <vt:lpstr>3. Kaynaklarına göre besiyerleri</vt:lpstr>
      <vt:lpstr>4. Kullanım amacına göre besiyerleri</vt:lpstr>
      <vt:lpstr>Özel besiyerleri</vt:lpstr>
      <vt:lpstr>Özel besiyerleri</vt:lpstr>
      <vt:lpstr>Seçici besiyerlerinin içerikleri</vt:lpstr>
      <vt:lpstr>Seçici besiyeri örnekleri</vt:lpstr>
      <vt:lpstr>SS agar</vt:lpstr>
      <vt:lpstr>Eozin metilen mavisi agar</vt:lpstr>
      <vt:lpstr>Özel besiyerleri-</vt:lpstr>
      <vt:lpstr>Kanlı agar</vt:lpstr>
      <vt:lpstr>Kanlı agar</vt:lpstr>
      <vt:lpstr>Bazı besiyerleri hem seçici  hem de ayırt edici besiyeri olabilir</vt:lpstr>
      <vt:lpstr>NOT:</vt:lpstr>
      <vt:lpstr>Özel besiyerleri-</vt:lpstr>
      <vt:lpstr>Özel besiyerleri-</vt:lpstr>
      <vt:lpstr>Özel besiyerleri-</vt:lpstr>
      <vt:lpstr>Özel besiyerleri-</vt:lpstr>
      <vt:lpstr>Thioglikolat besiyeri</vt:lpstr>
      <vt:lpstr>Özel Besiyerleri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Aslihan KIZILDOĞAN</dc:creator>
  <cp:lastModifiedBy>Aslihan KIZILDOĞAN</cp:lastModifiedBy>
  <cp:revision>109</cp:revision>
  <dcterms:created xsi:type="dcterms:W3CDTF">2023-03-06T07:46:00Z</dcterms:created>
  <dcterms:modified xsi:type="dcterms:W3CDTF">2023-04-04T12:32:36Z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60192795F1854075B83D064D04D3A61F</vt:lpwstr>
  </property>
  <property fmtid="{D5CDD505-2E9C-101B-9397-08002B2CF9AE}" pid="3" name="KSOProductBuildVer">
    <vt:lpwstr>1033-11.2.0.11486</vt:lpwstr>
  </property>
</Properties>
</file>