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46" r:id="rId3"/>
    <p:sldId id="347" r:id="rId4"/>
    <p:sldId id="348" r:id="rId5"/>
    <p:sldId id="345" r:id="rId6"/>
    <p:sldId id="349" r:id="rId7"/>
    <p:sldId id="351" r:id="rId8"/>
    <p:sldId id="352" r:id="rId9"/>
    <p:sldId id="353" r:id="rId10"/>
    <p:sldId id="354" r:id="rId11"/>
    <p:sldId id="355" r:id="rId12"/>
    <p:sldId id="356" r:id="rId13"/>
    <p:sldId id="358" r:id="rId14"/>
    <p:sldId id="359" r:id="rId15"/>
    <p:sldId id="360" r:id="rId16"/>
    <p:sldId id="361" r:id="rId17"/>
    <p:sldId id="362" r:id="rId18"/>
    <p:sldId id="363" r:id="rId19"/>
    <p:sldId id="350" r:id="rId20"/>
    <p:sldId id="330" r:id="rId21"/>
    <p:sldId id="333" r:id="rId22"/>
    <p:sldId id="332" r:id="rId23"/>
    <p:sldId id="335" r:id="rId24"/>
    <p:sldId id="336" r:id="rId25"/>
    <p:sldId id="337" r:id="rId26"/>
    <p:sldId id="338" r:id="rId27"/>
    <p:sldId id="339" r:id="rId28"/>
    <p:sldId id="340" r:id="rId29"/>
    <p:sldId id="341" r:id="rId30"/>
    <p:sldId id="342" r:id="rId31"/>
    <p:sldId id="343" r:id="rId32"/>
    <p:sldId id="34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4D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30" autoAdjust="0"/>
    <p:restoredTop sz="94660"/>
  </p:normalViewPr>
  <p:slideViewPr>
    <p:cSldViewPr snapToGrid="0">
      <p:cViewPr varScale="1">
        <p:scale>
          <a:sx n="116" d="100"/>
          <a:sy n="116" d="100"/>
        </p:scale>
        <p:origin x="39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0BE326-CD4E-43AB-89C1-C72C95D438C0}" type="datetimeFigureOut">
              <a:rPr lang="tr-TR" smtClean="0"/>
              <a:pPr/>
              <a:t>14.10.2020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8C81C6-E228-47A3-82B5-2451ACE2E53E}" type="slidenum">
              <a:rPr lang="tr-TR" smtClean="0"/>
              <a:pPr/>
              <a:t>‹#›</a:t>
            </a:fld>
            <a:endParaRPr lang="tr-TR"/>
          </a:p>
        </p:txBody>
      </p:sp>
    </p:spTree>
    <p:extLst>
      <p:ext uri="{BB962C8B-B14F-4D97-AF65-F5344CB8AC3E}">
        <p14:creationId xmlns:p14="http://schemas.microsoft.com/office/powerpoint/2010/main" val="2115224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98608" y="1178633"/>
            <a:ext cx="7249551" cy="2387600"/>
          </a:xfrm>
        </p:spPr>
        <p:txBody>
          <a:bodyPr anchor="b">
            <a:normAutofit/>
          </a:bodyPr>
          <a:lstStyle>
            <a:lvl1pPr algn="ctr">
              <a:defRPr sz="6000">
                <a:solidFill>
                  <a:srgbClr val="234D77"/>
                </a:solidFill>
              </a:defRPr>
            </a:lvl1pPr>
          </a:lstStyle>
          <a:p>
            <a:r>
              <a:rPr lang="tr-TR" smtClean="0"/>
              <a:t>Asıl başlık stili için tıklatın</a:t>
            </a:r>
            <a:endParaRPr lang="en-US"/>
          </a:p>
        </p:txBody>
      </p:sp>
      <p:sp>
        <p:nvSpPr>
          <p:cNvPr id="3" name="Subtitle 2"/>
          <p:cNvSpPr>
            <a:spLocks noGrp="1"/>
          </p:cNvSpPr>
          <p:nvPr>
            <p:ph type="subTitle" idx="1"/>
          </p:nvPr>
        </p:nvSpPr>
        <p:spPr>
          <a:xfrm>
            <a:off x="4698608" y="3658308"/>
            <a:ext cx="724955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F01B6157-8E37-4A6D-94AF-F0C2F1B9B65E}" type="datetime1">
              <a:rPr lang="en-US" smtClean="0"/>
              <a:t>10/14/2020</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C6F12CB2-7F2C-47B9-AE70-22A94B49F233}" type="slidenum">
              <a:rPr lang="en-US" smtClean="0"/>
              <a:pPr/>
              <a:t>‹#›</a:t>
            </a:fld>
            <a:endParaRPr lang="en-US"/>
          </a:p>
        </p:txBody>
      </p:sp>
    </p:spTree>
    <p:extLst>
      <p:ext uri="{BB962C8B-B14F-4D97-AF65-F5344CB8AC3E}">
        <p14:creationId xmlns:p14="http://schemas.microsoft.com/office/powerpoint/2010/main" val="72437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3F1171F6-4AD6-4E40-9B20-63F7AB1CD657}" type="datetime1">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975256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l">
              <a:defRPr sz="5400"/>
            </a:lvl1pPr>
          </a:lstStyle>
          <a:p>
            <a:r>
              <a:rPr lang="tr-TR" smtClean="0"/>
              <a:t>Asıl başlık stili için tıklatın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E89917B-AED2-4757-B997-648DBDBBCE13}" type="datetime1">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83134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B6F0E2D9-5858-4827-AB57-6B75801EC5FB}" type="datetime1">
              <a:rPr lang="en-US" smtClean="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81324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smtClean="0"/>
              <a:t>Asıl başlık stili için tıklatın</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2DD22EA5-32A9-4DB7-8768-536CDBAE53E5}" type="datetime1">
              <a:rPr lang="en-US" smtClean="0"/>
              <a:t>10/14/2020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3140711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580E2EF3-4309-4E6F-A0AE-BD743BFA4814}" type="datetime1">
              <a:rPr lang="en-US" smtClean="0"/>
              <a:t>10/14/2020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276173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E1F16-C854-4765-BD03-96189DFA4D18}" type="datetime1">
              <a:rPr lang="en-US" smtClean="0"/>
              <a:t>10/14/2020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293855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CD86460B-0C45-4F19-A664-802753BE554E}" type="datetime1">
              <a:rPr lang="en-US" smtClean="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2884626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tr-TR" smtClean="0"/>
              <a:t>Asıl başlık stili için tıklatın</a:t>
            </a:r>
            <a:endParaRPr lang="en-US" dirty="0"/>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4BEE7CA-58B3-4AB3-8E6C-8EDC105B4190}" type="datetime1">
              <a:rPr lang="en-US" smtClean="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4110054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Text Placeholder 2"/>
          <p:cNvSpPr>
            <a:spLocks noGrp="1"/>
          </p:cNvSpPr>
          <p:nvPr>
            <p:ph type="body" idx="1"/>
          </p:nvPr>
        </p:nvSpPr>
        <p:spPr>
          <a:xfrm>
            <a:off x="838200" y="1789611"/>
            <a:ext cx="10515600" cy="438735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22CA2-9223-4171-A70B-7B2BB32FB7B9}" type="datetime1">
              <a:rPr lang="en-US" smtClean="0"/>
              <a:t>10/14/2020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12CB2-7F2C-47B9-AE70-22A94B49F233}" type="slidenum">
              <a:rPr lang="en-US" smtClean="0"/>
              <a:pPr/>
              <a:t>‹#›</a:t>
            </a:fld>
            <a:endParaRPr lang="en-US"/>
          </a:p>
        </p:txBody>
      </p:sp>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rot="16200000">
            <a:off x="-610475" y="4914981"/>
            <a:ext cx="896556" cy="324395"/>
          </a:xfrm>
          <a:prstGeom prst="rect">
            <a:avLst/>
          </a:prstGeom>
        </p:spPr>
      </p:pic>
      <p:sp>
        <p:nvSpPr>
          <p:cNvPr id="8" name="TextBox 7"/>
          <p:cNvSpPr txBox="1"/>
          <p:nvPr userDrawn="1"/>
        </p:nvSpPr>
        <p:spPr>
          <a:xfrm rot="16200000">
            <a:off x="-2113768" y="2546065"/>
            <a:ext cx="3888671" cy="276999"/>
          </a:xfrm>
          <a:prstGeom prst="rect">
            <a:avLst/>
          </a:prstGeom>
          <a:noFill/>
        </p:spPr>
        <p:txBody>
          <a:bodyPr wrap="square" rtlCol="0" anchor="ctr">
            <a:spAutoFit/>
          </a:bodyPr>
          <a:lstStyle/>
          <a:p>
            <a:r>
              <a:rPr lang="bs-Latn-BA" sz="1200" dirty="0">
                <a:solidFill>
                  <a:schemeClr val="bg1">
                    <a:lumMod val="65000"/>
                  </a:schemeClr>
                </a:solidFill>
              </a:rPr>
              <a:t>Find</a:t>
            </a:r>
            <a:r>
              <a:rPr lang="bs-Latn-BA" sz="1200" baseline="0" dirty="0">
                <a:solidFill>
                  <a:schemeClr val="bg1">
                    <a:lumMod val="65000"/>
                  </a:schemeClr>
                </a:solidFill>
              </a:rPr>
              <a:t> m</a:t>
            </a:r>
            <a:r>
              <a:rPr lang="bs-Latn-BA" sz="1200" dirty="0">
                <a:solidFill>
                  <a:schemeClr val="bg1">
                    <a:lumMod val="65000"/>
                  </a:schemeClr>
                </a:solidFill>
              </a:rPr>
              <a:t>ore PowerPoint templates</a:t>
            </a:r>
            <a:r>
              <a:rPr lang="bs-Latn-BA" sz="1200" baseline="0" dirty="0">
                <a:solidFill>
                  <a:schemeClr val="bg1">
                    <a:lumMod val="65000"/>
                  </a:schemeClr>
                </a:solidFill>
              </a:rPr>
              <a:t> on </a:t>
            </a:r>
            <a:r>
              <a:rPr lang="bs-Latn-BA" sz="1200" b="1" baseline="0" dirty="0">
                <a:solidFill>
                  <a:schemeClr val="bg1">
                    <a:lumMod val="65000"/>
                  </a:schemeClr>
                </a:solidFill>
              </a:rPr>
              <a:t>prezentr.com</a:t>
            </a:r>
            <a:r>
              <a:rPr lang="bs-Latn-BA" sz="1200" baseline="0" dirty="0">
                <a:solidFill>
                  <a:schemeClr val="bg1">
                    <a:lumMod val="65000"/>
                  </a:schemeClr>
                </a:solidFill>
              </a:rPr>
              <a:t>!</a:t>
            </a:r>
            <a:endParaRPr lang="en-US" sz="1200" dirty="0">
              <a:solidFill>
                <a:schemeClr val="bg1">
                  <a:lumMod val="65000"/>
                </a:schemeClr>
              </a:solidFill>
            </a:endParaRPr>
          </a:p>
        </p:txBody>
      </p:sp>
    </p:spTree>
    <p:extLst>
      <p:ext uri="{BB962C8B-B14F-4D97-AF65-F5344CB8AC3E}">
        <p14:creationId xmlns:p14="http://schemas.microsoft.com/office/powerpoint/2010/main" val="129734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khanacademy.org/science/ap-biology/cell-communication-and-cell-cycle/regulation-of-cell-cycle/a/cell-cycle-checkpoints-article" TargetMode="External"/><Relationship Id="rId2" Type="http://schemas.openxmlformats.org/officeDocument/2006/relationships/hyperlink" Target="https://courses.lumenlearning.com/suny-biology1/chapter/control-of-the-cell-cycl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MOLEKÜLER BİYOLOJİ</a:t>
            </a:r>
            <a:endParaRPr lang="en-US" dirty="0"/>
          </a:p>
        </p:txBody>
      </p:sp>
      <p:sp>
        <p:nvSpPr>
          <p:cNvPr id="3" name="Subtitle 2"/>
          <p:cNvSpPr>
            <a:spLocks noGrp="1"/>
          </p:cNvSpPr>
          <p:nvPr>
            <p:ph type="subTitle" idx="1"/>
          </p:nvPr>
        </p:nvSpPr>
        <p:spPr/>
        <p:txBody>
          <a:bodyPr>
            <a:normAutofit fontScale="55000" lnSpcReduction="20000"/>
          </a:bodyPr>
          <a:lstStyle/>
          <a:p>
            <a:pPr marL="457200" indent="-457200">
              <a:buAutoNum type="arabicPeriod"/>
            </a:pPr>
            <a:r>
              <a:rPr lang="tr-TR" dirty="0" smtClean="0"/>
              <a:t>Hücre döngüsü</a:t>
            </a:r>
          </a:p>
          <a:p>
            <a:r>
              <a:rPr lang="en-US" b="1" dirty="0" smtClean="0">
                <a:hlinkClick r:id="rId2"/>
              </a:rPr>
              <a:t>https</a:t>
            </a:r>
            <a:r>
              <a:rPr lang="en-US" b="1" dirty="0">
                <a:hlinkClick r:id="rId2"/>
              </a:rPr>
              <a:t>://courses.lumenlearning.com/suny-biology1/chapter/control-of-the-cell-cycle</a:t>
            </a:r>
            <a:r>
              <a:rPr lang="en-US" b="1" dirty="0" smtClean="0">
                <a:hlinkClick r:id="rId2"/>
              </a:rPr>
              <a:t>/</a:t>
            </a:r>
            <a:endParaRPr lang="tr-TR" b="1" dirty="0" smtClean="0"/>
          </a:p>
          <a:p>
            <a:r>
              <a:rPr lang="tr-TR" b="1" dirty="0">
                <a:hlinkClick r:id="rId3"/>
              </a:rPr>
              <a:t>https://</a:t>
            </a:r>
            <a:r>
              <a:rPr lang="tr-TR" b="1" dirty="0" smtClean="0">
                <a:hlinkClick r:id="rId3"/>
              </a:rPr>
              <a:t>www.khanacademy.org/science/ap-biology/cell-communication-and-cell-cycle/regulation-of-cell-cycle/a/cell-cycle-checkpoints-article</a:t>
            </a:r>
            <a:endParaRPr lang="tr-TR" b="1" dirty="0" smtClean="0"/>
          </a:p>
          <a:p>
            <a:r>
              <a:rPr lang="en-US" dirty="0"/>
              <a:t>Rahal R, Amon A. Mitotic CDKs control the metaphase-anaphase transition and trigger spindle elongation. </a:t>
            </a:r>
            <a:r>
              <a:rPr lang="en-US" i="1" dirty="0"/>
              <a:t>Genes Dev</a:t>
            </a:r>
            <a:r>
              <a:rPr lang="en-US" dirty="0"/>
              <a:t>. 2008;22(11):1534-1548. </a:t>
            </a:r>
            <a:r>
              <a:rPr lang="en-US" dirty="0" smtClean="0"/>
              <a:t>doi:10.1101/gad.1638308</a:t>
            </a:r>
            <a:endParaRPr lang="tr-TR" dirty="0" smtClean="0"/>
          </a:p>
          <a:p>
            <a:endParaRPr lang="tr-TR" b="1" dirty="0" smtClean="0"/>
          </a:p>
          <a:p>
            <a:endParaRPr lang="tr-TR" b="1" dirty="0" smtClean="0"/>
          </a:p>
          <a:p>
            <a:pPr marL="457200" indent="-457200">
              <a:buAutoNum type="arabicPeriod"/>
            </a:pPr>
            <a:endParaRPr lang="en-US" b="1" dirty="0"/>
          </a:p>
        </p:txBody>
      </p:sp>
      <p:sp>
        <p:nvSpPr>
          <p:cNvPr id="4" name="Slide Number Placeholder 3"/>
          <p:cNvSpPr>
            <a:spLocks noGrp="1"/>
          </p:cNvSpPr>
          <p:nvPr>
            <p:ph type="sldNum" sz="quarter" idx="12"/>
          </p:nvPr>
        </p:nvSpPr>
        <p:spPr/>
        <p:txBody>
          <a:bodyPr/>
          <a:lstStyle/>
          <a:p>
            <a:fld id="{C6F12CB2-7F2C-47B9-AE70-22A94B49F233}" type="slidenum">
              <a:rPr lang="en-US" smtClean="0"/>
              <a:pPr/>
              <a:t>1</a:t>
            </a:fld>
            <a:endParaRPr lang="en-US" dirty="0"/>
          </a:p>
        </p:txBody>
      </p:sp>
    </p:spTree>
    <p:extLst>
      <p:ext uri="{BB962C8B-B14F-4D97-AF65-F5344CB8AC3E}">
        <p14:creationId xmlns:p14="http://schemas.microsoft.com/office/powerpoint/2010/main" val="7209288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Hücre Döngüsü</a:t>
            </a:r>
            <a:endParaRPr lang="tr-TR" dirty="0"/>
          </a:p>
        </p:txBody>
      </p:sp>
      <p:sp>
        <p:nvSpPr>
          <p:cNvPr id="3" name="İçerik Yer Tutucusu 2"/>
          <p:cNvSpPr>
            <a:spLocks noGrp="1"/>
          </p:cNvSpPr>
          <p:nvPr>
            <p:ph idx="1"/>
          </p:nvPr>
        </p:nvSpPr>
        <p:spPr/>
        <p:txBody>
          <a:bodyPr>
            <a:normAutofit/>
          </a:bodyPr>
          <a:lstStyle/>
          <a:p>
            <a:r>
              <a:rPr lang="tr-TR" dirty="0" smtClean="0"/>
              <a:t>Hücre </a:t>
            </a:r>
            <a:r>
              <a:rPr lang="tr-TR" dirty="0"/>
              <a:t>d</a:t>
            </a:r>
            <a:r>
              <a:rPr lang="tr-TR" dirty="0" smtClean="0"/>
              <a:t>öngüsü süresi oldukça değişkendir.</a:t>
            </a:r>
          </a:p>
          <a:p>
            <a:r>
              <a:rPr lang="tr-TR" dirty="0" smtClean="0"/>
              <a:t>İnsanda </a:t>
            </a:r>
            <a:r>
              <a:rPr lang="tr-TR" dirty="0" err="1" smtClean="0"/>
              <a:t>kortikal</a:t>
            </a:r>
            <a:r>
              <a:rPr lang="tr-TR" dirty="0" smtClean="0"/>
              <a:t> nöronlar ve kalp kası hücreleri gibi özelleşmiş hücreler tüm yaşam boyunca G0 evresindedirler. Hızlı bölünen memeli hücrelerinde G1 9 saat, S 10 saat, G2 4.5 saat ve M 30 </a:t>
            </a:r>
            <a:r>
              <a:rPr lang="tr-TR" dirty="0" err="1" smtClean="0"/>
              <a:t>dk</a:t>
            </a:r>
            <a:r>
              <a:rPr lang="tr-TR" dirty="0" smtClean="0"/>
              <a:t> sürer. </a:t>
            </a:r>
          </a:p>
          <a:p>
            <a:r>
              <a:rPr lang="tr-TR" dirty="0" smtClean="0"/>
              <a:t>Meyve sineğinin erken </a:t>
            </a:r>
            <a:r>
              <a:rPr lang="tr-TR" dirty="0" err="1" smtClean="0"/>
              <a:t>embriyonik</a:t>
            </a:r>
            <a:r>
              <a:rPr lang="tr-TR" dirty="0" smtClean="0"/>
              <a:t> döneminde ise hücre döngüsü yaklaşık 8 </a:t>
            </a:r>
            <a:r>
              <a:rPr lang="tr-TR" dirty="0" err="1" smtClean="0"/>
              <a:t>dk.da</a:t>
            </a:r>
            <a:r>
              <a:rPr lang="tr-TR" dirty="0" smtClean="0"/>
              <a:t> tamamlanır. </a:t>
            </a:r>
          </a:p>
          <a:p>
            <a:r>
              <a:rPr lang="tr-TR" dirty="0" smtClean="0"/>
              <a:t>Hücre döngüsündeki olayların süresi iç ve dış faktörlerle belirlenir. </a:t>
            </a:r>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2</a:t>
            </a:fld>
            <a:endParaRPr lang="en-US"/>
          </a:p>
        </p:txBody>
      </p:sp>
    </p:spTree>
    <p:extLst>
      <p:ext uri="{BB962C8B-B14F-4D97-AF65-F5344CB8AC3E}">
        <p14:creationId xmlns:p14="http://schemas.microsoft.com/office/powerpoint/2010/main" val="2688698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Hücre döngüsünün dış etkenlerle düzenlenmesi</a:t>
            </a:r>
            <a:endParaRPr lang="tr-TR" dirty="0"/>
          </a:p>
        </p:txBody>
      </p:sp>
      <p:sp>
        <p:nvSpPr>
          <p:cNvPr id="3" name="İçerik Yer Tutucusu 2"/>
          <p:cNvSpPr>
            <a:spLocks noGrp="1"/>
          </p:cNvSpPr>
          <p:nvPr>
            <p:ph idx="1"/>
          </p:nvPr>
        </p:nvSpPr>
        <p:spPr/>
        <p:txBody>
          <a:bodyPr>
            <a:normAutofit fontScale="85000" lnSpcReduction="20000"/>
          </a:bodyPr>
          <a:lstStyle/>
          <a:p>
            <a:pPr fontAlgn="base"/>
            <a:r>
              <a:rPr lang="tr-TR" dirty="0" smtClean="0"/>
              <a:t>Hücre bölünmesinin başlaması ya da engellenmesi </a:t>
            </a:r>
            <a:r>
              <a:rPr lang="tr-TR" dirty="0" err="1" smtClean="0"/>
              <a:t>replikasyon</a:t>
            </a:r>
            <a:r>
              <a:rPr lang="tr-TR" dirty="0" smtClean="0"/>
              <a:t> işleminin başlamak üzere olduğu hücrelerin dışındaki olaylarla başlatılır. </a:t>
            </a:r>
          </a:p>
          <a:p>
            <a:pPr fontAlgn="base"/>
            <a:r>
              <a:rPr lang="tr-TR" dirty="0" smtClean="0"/>
              <a:t>Bu olay yanı başındaki hücrenin ölmesi kadar basit olabileceği gibi insan büyüme hormonu (HGF) gibi büyüme hormonlarının salınımı şeklinde de olabilir</a:t>
            </a:r>
          </a:p>
          <a:p>
            <a:pPr fontAlgn="base"/>
            <a:r>
              <a:rPr lang="tr-TR" dirty="0" smtClean="0"/>
              <a:t>HGH eksikliği cüceliğe yol açarken, aşırı salınması devliğe neden olur. </a:t>
            </a:r>
          </a:p>
          <a:p>
            <a:pPr fontAlgn="base"/>
            <a:r>
              <a:rPr lang="tr-TR" dirty="0" smtClean="0"/>
              <a:t>Hücre </a:t>
            </a:r>
            <a:r>
              <a:rPr lang="tr-TR" dirty="0" err="1" smtClean="0"/>
              <a:t>kalabalıklığı</a:t>
            </a:r>
            <a:r>
              <a:rPr lang="tr-TR" dirty="0" smtClean="0"/>
              <a:t> da hücre bölünmesini engelleyebilir. Hücre büyürken yüzey-hacim oranının azalmasından dolayı  hücre bölünmeye teşvik edilir. </a:t>
            </a:r>
          </a:p>
          <a:p>
            <a:pPr fontAlgn="base"/>
            <a:r>
              <a:rPr lang="tr-TR" dirty="0" smtClean="0"/>
              <a:t>Mesajın kaynağı ne olursa olsun hücre sinyali aldığında hücre içerisinden meydana gelen bir seri olay hücrenin </a:t>
            </a:r>
            <a:r>
              <a:rPr lang="tr-TR" dirty="0" err="1" smtClean="0"/>
              <a:t>interfaza</a:t>
            </a:r>
            <a:r>
              <a:rPr lang="tr-TR" dirty="0" smtClean="0"/>
              <a:t> ilerlemesine yol açar. </a:t>
            </a:r>
          </a:p>
          <a:p>
            <a:pPr fontAlgn="base"/>
            <a:r>
              <a:rPr lang="tr-TR" dirty="0" smtClean="0"/>
              <a:t>Bu başlangıç noktasından ilerleyerek her bir hücre döngüsü fazı süresince gerek duyulan her parametre karşılanmalıdır. Aksi halde döngü devam edemez. </a:t>
            </a:r>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3</a:t>
            </a:fld>
            <a:endParaRPr lang="en-US"/>
          </a:p>
        </p:txBody>
      </p:sp>
    </p:spTree>
    <p:extLst>
      <p:ext uri="{BB962C8B-B14F-4D97-AF65-F5344CB8AC3E}">
        <p14:creationId xmlns:p14="http://schemas.microsoft.com/office/powerpoint/2010/main" val="216224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İç kontrol noktalarının düzenlenmesi</a:t>
            </a:r>
            <a:endParaRPr lang="tr-TR" dirty="0"/>
          </a:p>
        </p:txBody>
      </p:sp>
      <p:sp>
        <p:nvSpPr>
          <p:cNvPr id="3" name="İçerik Yer Tutucusu 2"/>
          <p:cNvSpPr>
            <a:spLocks noGrp="1"/>
          </p:cNvSpPr>
          <p:nvPr>
            <p:ph idx="1"/>
          </p:nvPr>
        </p:nvSpPr>
        <p:spPr/>
        <p:txBody>
          <a:bodyPr>
            <a:normAutofit fontScale="85000" lnSpcReduction="20000"/>
          </a:bodyPr>
          <a:lstStyle/>
          <a:p>
            <a:r>
              <a:rPr lang="tr-TR" dirty="0" smtClean="0"/>
              <a:t>Bölünme sonucunda oluşan kardeş hücrelerin ana baba hücresinin özdeşi olması gerekmektedir. </a:t>
            </a:r>
          </a:p>
          <a:p>
            <a:r>
              <a:rPr lang="tr-TR" dirty="0" smtClean="0"/>
              <a:t>Kromozomların </a:t>
            </a:r>
            <a:r>
              <a:rPr lang="tr-TR" dirty="0" err="1" smtClean="0"/>
              <a:t>ikilenmesi</a:t>
            </a:r>
            <a:r>
              <a:rPr lang="tr-TR" dirty="0" smtClean="0"/>
              <a:t> ya da dağılımındaki hatalar mutasyonlara yol açarlar ve mutasyonlar ise bu anormal hücreden bölünmelerle yeni oluşan hücrelere aktarılabilir. </a:t>
            </a:r>
          </a:p>
          <a:p>
            <a:r>
              <a:rPr lang="tr-TR" dirty="0" smtClean="0"/>
              <a:t>Böyle bir hücrenin bölünmeye devam etmesini engellemek üzere iç kontrol mekanizmaları olarak üç ana hücre döngüsü kontrol noktası bulunmaktadır.</a:t>
            </a:r>
          </a:p>
          <a:p>
            <a:r>
              <a:rPr lang="tr-TR" dirty="0" smtClean="0"/>
              <a:t>Bir kontrol </a:t>
            </a:r>
            <a:r>
              <a:rPr lang="tr-TR" dirty="0"/>
              <a:t>noktası Kontrol noktası, </a:t>
            </a:r>
            <a:r>
              <a:rPr lang="tr-TR" dirty="0" err="1"/>
              <a:t>ökaryotik</a:t>
            </a:r>
            <a:r>
              <a:rPr lang="tr-TR" dirty="0"/>
              <a:t> hücre döngüsünde, bir hücrenin döngüdeki bir sonraki aşamaya ilerlemesinin koşullar uygun olana kadar durdurulabildiği birkaç noktadan biridir. </a:t>
            </a:r>
            <a:endParaRPr lang="tr-TR" dirty="0" smtClean="0"/>
          </a:p>
          <a:p>
            <a:r>
              <a:rPr lang="tr-TR" dirty="0" smtClean="0"/>
              <a:t>Bu kontrol noktaları G1 sonuna yakın, G2/M geçişinde ve </a:t>
            </a:r>
            <a:r>
              <a:rPr lang="tr-TR" dirty="0" err="1" smtClean="0"/>
              <a:t>metafaz</a:t>
            </a:r>
            <a:r>
              <a:rPr lang="tr-TR" dirty="0" smtClean="0"/>
              <a:t> süresinde meydana gelmektedir. </a:t>
            </a:r>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4</a:t>
            </a:fld>
            <a:endParaRPr lang="en-US"/>
          </a:p>
        </p:txBody>
      </p:sp>
    </p:spTree>
    <p:extLst>
      <p:ext uri="{BB962C8B-B14F-4D97-AF65-F5344CB8AC3E}">
        <p14:creationId xmlns:p14="http://schemas.microsoft.com/office/powerpoint/2010/main" val="531819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Hücre döngüsü kontrol noktaları</a:t>
            </a:r>
            <a:endParaRPr lang="tr-TR" dirty="0"/>
          </a:p>
        </p:txBody>
      </p:sp>
      <p:sp>
        <p:nvSpPr>
          <p:cNvPr id="3" name="İçerik Yer Tutucusu 2"/>
          <p:cNvSpPr>
            <a:spLocks noGrp="1"/>
          </p:cNvSpPr>
          <p:nvPr>
            <p:ph idx="1"/>
          </p:nvPr>
        </p:nvSpPr>
        <p:spPr/>
        <p:txBody>
          <a:bodyPr/>
          <a:lstStyle/>
          <a:p>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5</a:t>
            </a:fld>
            <a:endParaRPr lang="en-US"/>
          </a:p>
        </p:txBody>
      </p:sp>
      <p:pic>
        <p:nvPicPr>
          <p:cNvPr id="6" name="Resim 5"/>
          <p:cNvPicPr>
            <a:picLocks noChangeAspect="1"/>
          </p:cNvPicPr>
          <p:nvPr/>
        </p:nvPicPr>
        <p:blipFill>
          <a:blip r:embed="rId2"/>
          <a:stretch>
            <a:fillRect/>
          </a:stretch>
        </p:blipFill>
        <p:spPr>
          <a:xfrm>
            <a:off x="0" y="1690688"/>
            <a:ext cx="6130120" cy="4625159"/>
          </a:xfrm>
          <a:prstGeom prst="rect">
            <a:avLst/>
          </a:prstGeom>
        </p:spPr>
      </p:pic>
      <p:pic>
        <p:nvPicPr>
          <p:cNvPr id="5" name="Resim 4"/>
          <p:cNvPicPr>
            <a:picLocks noChangeAspect="1"/>
          </p:cNvPicPr>
          <p:nvPr/>
        </p:nvPicPr>
        <p:blipFill>
          <a:blip r:embed="rId3"/>
          <a:stretch>
            <a:fillRect/>
          </a:stretch>
        </p:blipFill>
        <p:spPr>
          <a:xfrm>
            <a:off x="5192818" y="1742997"/>
            <a:ext cx="6160982" cy="4613353"/>
          </a:xfrm>
          <a:prstGeom prst="rect">
            <a:avLst/>
          </a:prstGeom>
        </p:spPr>
      </p:pic>
    </p:spTree>
    <p:extLst>
      <p:ext uri="{BB962C8B-B14F-4D97-AF65-F5344CB8AC3E}">
        <p14:creationId xmlns:p14="http://schemas.microsoft.com/office/powerpoint/2010/main" val="1136240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G</a:t>
            </a:r>
            <a:r>
              <a:rPr lang="en-US" baseline="-25000" dirty="0" smtClean="0"/>
              <a:t>1</a:t>
            </a:r>
            <a:r>
              <a:rPr lang="en-US" dirty="0"/>
              <a:t> </a:t>
            </a:r>
            <a:r>
              <a:rPr lang="tr-TR" dirty="0" smtClean="0"/>
              <a:t>Kontrol noktası</a:t>
            </a:r>
            <a:endParaRPr lang="tr-TR" dirty="0"/>
          </a:p>
        </p:txBody>
      </p:sp>
      <p:sp>
        <p:nvSpPr>
          <p:cNvPr id="3" name="İçerik Yer Tutucusu 2"/>
          <p:cNvSpPr>
            <a:spLocks noGrp="1"/>
          </p:cNvSpPr>
          <p:nvPr>
            <p:ph idx="1"/>
          </p:nvPr>
        </p:nvSpPr>
        <p:spPr>
          <a:xfrm>
            <a:off x="838199" y="1789611"/>
            <a:ext cx="10068697" cy="4387352"/>
          </a:xfrm>
        </p:spPr>
        <p:txBody>
          <a:bodyPr>
            <a:normAutofit fontScale="92500" lnSpcReduction="10000"/>
          </a:bodyPr>
          <a:lstStyle/>
          <a:p>
            <a:pPr fontAlgn="base"/>
            <a:r>
              <a:rPr lang="tr-TR" dirty="0" smtClean="0"/>
              <a:t>Bu kontrol noktası hücre bölünmesinin ilerlemesi için tüm koşulların uygun olup olmadığını belirler. G1 kontrol noktası aynı zamanda </a:t>
            </a:r>
            <a:r>
              <a:rPr lang="tr-TR" dirty="0" err="1" smtClean="0"/>
              <a:t>restriksiyon</a:t>
            </a:r>
            <a:r>
              <a:rPr lang="tr-TR" dirty="0" smtClean="0"/>
              <a:t> noktası olarak da adlandırılmaktadır. Yani, hücrenin geri </a:t>
            </a:r>
          </a:p>
          <a:p>
            <a:pPr fontAlgn="base"/>
            <a:r>
              <a:rPr lang="tr-TR" dirty="0" smtClean="0"/>
              <a:t>Büyüme faktörleri gibi dış faktörler </a:t>
            </a:r>
            <a:r>
              <a:rPr lang="tr-TR" dirty="0" err="1" smtClean="0"/>
              <a:t>hüceenin</a:t>
            </a:r>
            <a:r>
              <a:rPr lang="tr-TR" dirty="0" smtClean="0"/>
              <a:t> G1 kontrol noktasını geçmesinde büyük rol oynarlar. </a:t>
            </a:r>
          </a:p>
          <a:p>
            <a:pPr fontAlgn="base"/>
            <a:r>
              <a:rPr lang="tr-TR" dirty="0" smtClean="0"/>
              <a:t>Yeterli rezervler ve hücre büyüklüğüne </a:t>
            </a:r>
            <a:r>
              <a:rPr lang="tr-TR" dirty="0" err="1" smtClean="0"/>
              <a:t>ilaveten,bu</a:t>
            </a:r>
            <a:r>
              <a:rPr lang="tr-TR" dirty="0" smtClean="0"/>
              <a:t> noktada </a:t>
            </a:r>
            <a:r>
              <a:rPr lang="tr-TR" dirty="0" err="1" smtClean="0"/>
              <a:t>genomik</a:t>
            </a:r>
            <a:r>
              <a:rPr lang="tr-TR" dirty="0" smtClean="0"/>
              <a:t> DNA hasarı için de bir kontrol söz konusudur. </a:t>
            </a:r>
          </a:p>
          <a:p>
            <a:pPr fontAlgn="base"/>
            <a:r>
              <a:rPr lang="tr-TR" dirty="0" smtClean="0"/>
              <a:t>Tüm gereksinimleri karşılamayan bir </a:t>
            </a:r>
            <a:r>
              <a:rPr lang="tr-TR" dirty="0" err="1" smtClean="0"/>
              <a:t>hücerenin</a:t>
            </a:r>
            <a:r>
              <a:rPr lang="tr-TR" dirty="0" smtClean="0"/>
              <a:t> S fazına geçişine izin verilmez. Hücre döngüyü durdurabilir ve </a:t>
            </a:r>
            <a:r>
              <a:rPr lang="en-US" dirty="0" err="1" smtClean="0"/>
              <a:t>sorunlu</a:t>
            </a:r>
            <a:r>
              <a:rPr lang="en-US" dirty="0" smtClean="0"/>
              <a:t> </a:t>
            </a:r>
            <a:r>
              <a:rPr lang="en-US" dirty="0" err="1"/>
              <a:t>durumu</a:t>
            </a:r>
            <a:r>
              <a:rPr lang="en-US" dirty="0"/>
              <a:t> </a:t>
            </a:r>
            <a:r>
              <a:rPr lang="en-US" dirty="0" err="1"/>
              <a:t>düzeltmeye</a:t>
            </a:r>
            <a:r>
              <a:rPr lang="en-US" dirty="0"/>
              <a:t> </a:t>
            </a:r>
            <a:r>
              <a:rPr lang="en-US" dirty="0" err="1"/>
              <a:t>çalışabilir</a:t>
            </a:r>
            <a:r>
              <a:rPr lang="en-US" dirty="0"/>
              <a:t> </a:t>
            </a:r>
            <a:r>
              <a:rPr lang="tr-TR" dirty="0" smtClean="0"/>
              <a:t>ya da</a:t>
            </a:r>
            <a:r>
              <a:rPr lang="en-US" dirty="0" smtClean="0"/>
              <a:t> </a:t>
            </a:r>
            <a:r>
              <a:rPr lang="en-US" dirty="0" err="1"/>
              <a:t>hücre</a:t>
            </a:r>
            <a:r>
              <a:rPr lang="en-US" dirty="0"/>
              <a:t> </a:t>
            </a:r>
            <a:r>
              <a:rPr lang="en-US" dirty="0" err="1"/>
              <a:t>Go'ya</a:t>
            </a:r>
            <a:r>
              <a:rPr lang="en-US" dirty="0"/>
              <a:t> </a:t>
            </a:r>
            <a:r>
              <a:rPr lang="en-US" dirty="0" err="1"/>
              <a:t>ilerleyebilir</a:t>
            </a:r>
            <a:r>
              <a:rPr lang="en-US" dirty="0"/>
              <a:t> ve </a:t>
            </a:r>
            <a:r>
              <a:rPr lang="en-US" dirty="0" err="1"/>
              <a:t>koşullar</a:t>
            </a:r>
            <a:r>
              <a:rPr lang="en-US" dirty="0"/>
              <a:t> </a:t>
            </a:r>
            <a:r>
              <a:rPr lang="en-US" dirty="0" err="1"/>
              <a:t>iyileştiğinde</a:t>
            </a:r>
            <a:r>
              <a:rPr lang="en-US" dirty="0"/>
              <a:t> </a:t>
            </a:r>
            <a:r>
              <a:rPr lang="en-US" dirty="0" err="1"/>
              <a:t>daha</a:t>
            </a:r>
            <a:r>
              <a:rPr lang="en-US" dirty="0"/>
              <a:t> </a:t>
            </a:r>
            <a:r>
              <a:rPr lang="en-US" dirty="0" err="1"/>
              <a:t>fazla</a:t>
            </a:r>
            <a:r>
              <a:rPr lang="en-US" dirty="0"/>
              <a:t> </a:t>
            </a:r>
            <a:r>
              <a:rPr lang="en-US" dirty="0" err="1"/>
              <a:t>sinyal</a:t>
            </a:r>
            <a:r>
              <a:rPr lang="en-US" dirty="0"/>
              <a:t> </a:t>
            </a:r>
            <a:r>
              <a:rPr lang="en-US" dirty="0" err="1"/>
              <a:t>bekleyebilir</a:t>
            </a:r>
            <a:r>
              <a:rPr lang="en-US" dirty="0" smtClean="0"/>
              <a:t>.</a:t>
            </a:r>
            <a:endParaRPr lang="en-US"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6</a:t>
            </a:fld>
            <a:endParaRPr lang="en-US"/>
          </a:p>
        </p:txBody>
      </p:sp>
    </p:spTree>
    <p:extLst>
      <p:ext uri="{BB962C8B-B14F-4D97-AF65-F5344CB8AC3E}">
        <p14:creationId xmlns:p14="http://schemas.microsoft.com/office/powerpoint/2010/main" val="3074618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G2 kontrol noktası</a:t>
            </a:r>
            <a:endParaRPr lang="tr-TR" dirty="0"/>
          </a:p>
        </p:txBody>
      </p:sp>
      <p:sp>
        <p:nvSpPr>
          <p:cNvPr id="3" name="İçerik Yer Tutucusu 2"/>
          <p:cNvSpPr>
            <a:spLocks noGrp="1"/>
          </p:cNvSpPr>
          <p:nvPr>
            <p:ph idx="1"/>
          </p:nvPr>
        </p:nvSpPr>
        <p:spPr/>
        <p:txBody>
          <a:bodyPr/>
          <a:lstStyle/>
          <a:p>
            <a:pPr fontAlgn="base"/>
            <a:r>
              <a:rPr lang="en-US" dirty="0"/>
              <a:t>G2 </a:t>
            </a:r>
            <a:r>
              <a:rPr lang="en-US" dirty="0" err="1"/>
              <a:t>kontrol</a:t>
            </a:r>
            <a:r>
              <a:rPr lang="en-US" dirty="0"/>
              <a:t> </a:t>
            </a:r>
            <a:r>
              <a:rPr lang="en-US" dirty="0" err="1"/>
              <a:t>noktası</a:t>
            </a:r>
            <a:r>
              <a:rPr lang="en-US" dirty="0"/>
              <a:t>, </a:t>
            </a:r>
            <a:r>
              <a:rPr lang="en-US" dirty="0" err="1"/>
              <a:t>belirli</a:t>
            </a:r>
            <a:r>
              <a:rPr lang="en-US" dirty="0"/>
              <a:t> </a:t>
            </a:r>
            <a:r>
              <a:rPr lang="en-US" dirty="0" err="1"/>
              <a:t>koşullar</a:t>
            </a:r>
            <a:r>
              <a:rPr lang="en-US" dirty="0"/>
              <a:t> </a:t>
            </a:r>
            <a:r>
              <a:rPr lang="en-US" dirty="0" err="1"/>
              <a:t>karşılanmadığında</a:t>
            </a:r>
            <a:r>
              <a:rPr lang="en-US" dirty="0"/>
              <a:t> </a:t>
            </a:r>
            <a:r>
              <a:rPr lang="en-US" dirty="0" err="1"/>
              <a:t>mitotik</a:t>
            </a:r>
            <a:r>
              <a:rPr lang="en-US" dirty="0"/>
              <a:t> </a:t>
            </a:r>
            <a:r>
              <a:rPr lang="en-US" dirty="0" err="1"/>
              <a:t>faza</a:t>
            </a:r>
            <a:r>
              <a:rPr lang="en-US" dirty="0"/>
              <a:t> </a:t>
            </a:r>
            <a:r>
              <a:rPr lang="en-US" dirty="0" err="1" smtClean="0"/>
              <a:t>girişi</a:t>
            </a:r>
            <a:r>
              <a:rPr lang="en-US" dirty="0" smtClean="0"/>
              <a:t> </a:t>
            </a:r>
            <a:r>
              <a:rPr lang="en-US" dirty="0" err="1"/>
              <a:t>engeller</a:t>
            </a:r>
            <a:r>
              <a:rPr lang="en-US" dirty="0"/>
              <a:t>. </a:t>
            </a:r>
            <a:endParaRPr lang="tr-TR" dirty="0" smtClean="0"/>
          </a:p>
          <a:p>
            <a:pPr fontAlgn="base"/>
            <a:r>
              <a:rPr lang="en-US" dirty="0" smtClean="0"/>
              <a:t>G1 </a:t>
            </a:r>
            <a:r>
              <a:rPr lang="en-US" dirty="0" err="1"/>
              <a:t>kontrol</a:t>
            </a:r>
            <a:r>
              <a:rPr lang="en-US" dirty="0"/>
              <a:t> </a:t>
            </a:r>
            <a:r>
              <a:rPr lang="en-US" dirty="0" err="1"/>
              <a:t>noktasında</a:t>
            </a:r>
            <a:r>
              <a:rPr lang="en-US" dirty="0"/>
              <a:t> </a:t>
            </a:r>
            <a:r>
              <a:rPr lang="en-US" dirty="0" err="1"/>
              <a:t>olduğu</a:t>
            </a:r>
            <a:r>
              <a:rPr lang="en-US" dirty="0"/>
              <a:t> </a:t>
            </a:r>
            <a:r>
              <a:rPr lang="en-US" dirty="0" err="1"/>
              <a:t>gibi</a:t>
            </a:r>
            <a:r>
              <a:rPr lang="en-US" dirty="0"/>
              <a:t>, </a:t>
            </a:r>
            <a:r>
              <a:rPr lang="en-US" dirty="0" err="1"/>
              <a:t>hücre</a:t>
            </a:r>
            <a:r>
              <a:rPr lang="en-US" dirty="0"/>
              <a:t> </a:t>
            </a:r>
            <a:r>
              <a:rPr lang="en-US" dirty="0" err="1"/>
              <a:t>boyutu</a:t>
            </a:r>
            <a:r>
              <a:rPr lang="en-US" dirty="0"/>
              <a:t> ve protein </a:t>
            </a:r>
            <a:r>
              <a:rPr lang="en-US" dirty="0" err="1"/>
              <a:t>rezervleri</a:t>
            </a:r>
            <a:r>
              <a:rPr lang="en-US" dirty="0"/>
              <a:t> </a:t>
            </a:r>
            <a:r>
              <a:rPr lang="en-US" dirty="0" err="1"/>
              <a:t>değerlendirilir</a:t>
            </a:r>
            <a:r>
              <a:rPr lang="en-US" dirty="0"/>
              <a:t>. </a:t>
            </a:r>
            <a:endParaRPr lang="tr-TR" dirty="0" smtClean="0"/>
          </a:p>
          <a:p>
            <a:pPr fontAlgn="base"/>
            <a:r>
              <a:rPr lang="en-US" dirty="0" err="1" smtClean="0"/>
              <a:t>Bununla</a:t>
            </a:r>
            <a:r>
              <a:rPr lang="en-US" dirty="0" smtClean="0"/>
              <a:t> </a:t>
            </a:r>
            <a:r>
              <a:rPr lang="en-US" dirty="0" err="1"/>
              <a:t>birlikte</a:t>
            </a:r>
            <a:r>
              <a:rPr lang="en-US" dirty="0"/>
              <a:t>, G2 </a:t>
            </a:r>
            <a:r>
              <a:rPr lang="en-US" dirty="0" err="1"/>
              <a:t>kontrol</a:t>
            </a:r>
            <a:r>
              <a:rPr lang="en-US" dirty="0"/>
              <a:t> </a:t>
            </a:r>
            <a:r>
              <a:rPr lang="en-US" dirty="0" err="1"/>
              <a:t>noktasının</a:t>
            </a:r>
            <a:r>
              <a:rPr lang="en-US" dirty="0"/>
              <a:t> </a:t>
            </a:r>
            <a:r>
              <a:rPr lang="en-US" dirty="0" err="1"/>
              <a:t>en</a:t>
            </a:r>
            <a:r>
              <a:rPr lang="en-US" dirty="0"/>
              <a:t> </a:t>
            </a:r>
            <a:r>
              <a:rPr lang="en-US" dirty="0" err="1"/>
              <a:t>önemli</a:t>
            </a:r>
            <a:r>
              <a:rPr lang="en-US" dirty="0"/>
              <a:t> </a:t>
            </a:r>
            <a:r>
              <a:rPr lang="en-US" dirty="0" err="1"/>
              <a:t>rolü</a:t>
            </a:r>
            <a:r>
              <a:rPr lang="en-US" dirty="0"/>
              <a:t>, </a:t>
            </a:r>
            <a:r>
              <a:rPr lang="en-US" dirty="0" err="1"/>
              <a:t>tüm</a:t>
            </a:r>
            <a:r>
              <a:rPr lang="en-US" dirty="0"/>
              <a:t> </a:t>
            </a:r>
            <a:r>
              <a:rPr lang="en-US" dirty="0" err="1"/>
              <a:t>kromozomların</a:t>
            </a:r>
            <a:r>
              <a:rPr lang="en-US" dirty="0"/>
              <a:t> </a:t>
            </a:r>
            <a:r>
              <a:rPr lang="en-US" dirty="0" err="1"/>
              <a:t>kopyalandığından</a:t>
            </a:r>
            <a:r>
              <a:rPr lang="en-US" dirty="0"/>
              <a:t> ve </a:t>
            </a:r>
            <a:r>
              <a:rPr lang="en-US" dirty="0" err="1"/>
              <a:t>kopyalanan</a:t>
            </a:r>
            <a:r>
              <a:rPr lang="en-US" dirty="0"/>
              <a:t> </a:t>
            </a:r>
            <a:r>
              <a:rPr lang="en-US" dirty="0" err="1"/>
              <a:t>DNA'nın</a:t>
            </a:r>
            <a:r>
              <a:rPr lang="en-US" dirty="0"/>
              <a:t> </a:t>
            </a:r>
            <a:r>
              <a:rPr lang="en-US" dirty="0" err="1"/>
              <a:t>zarar</a:t>
            </a:r>
            <a:r>
              <a:rPr lang="en-US" dirty="0"/>
              <a:t> </a:t>
            </a:r>
            <a:r>
              <a:rPr lang="en-US" dirty="0" err="1"/>
              <a:t>görmediğinden</a:t>
            </a:r>
            <a:r>
              <a:rPr lang="en-US" dirty="0"/>
              <a:t> </a:t>
            </a:r>
            <a:r>
              <a:rPr lang="en-US" dirty="0" err="1"/>
              <a:t>emin</a:t>
            </a:r>
            <a:r>
              <a:rPr lang="en-US" dirty="0"/>
              <a:t> </a:t>
            </a:r>
            <a:r>
              <a:rPr lang="en-US" dirty="0" err="1"/>
              <a:t>olmaktır</a:t>
            </a:r>
            <a:r>
              <a:rPr lang="en-US" dirty="0"/>
              <a:t>. </a:t>
            </a:r>
            <a:endParaRPr lang="tr-TR" dirty="0" smtClean="0"/>
          </a:p>
          <a:p>
            <a:pPr fontAlgn="base"/>
            <a:r>
              <a:rPr lang="en-US" dirty="0" err="1" smtClean="0"/>
              <a:t>Kontrol</a:t>
            </a:r>
            <a:r>
              <a:rPr lang="en-US" dirty="0" smtClean="0"/>
              <a:t> </a:t>
            </a:r>
            <a:r>
              <a:rPr lang="en-US" dirty="0" err="1"/>
              <a:t>noktası</a:t>
            </a:r>
            <a:r>
              <a:rPr lang="en-US" dirty="0"/>
              <a:t> </a:t>
            </a:r>
            <a:r>
              <a:rPr lang="en-US" dirty="0" err="1"/>
              <a:t>mekanizmaları</a:t>
            </a:r>
            <a:r>
              <a:rPr lang="en-US" dirty="0"/>
              <a:t> DNA </a:t>
            </a:r>
            <a:r>
              <a:rPr lang="en-US" dirty="0" err="1"/>
              <a:t>ile</a:t>
            </a:r>
            <a:r>
              <a:rPr lang="en-US" dirty="0"/>
              <a:t> </a:t>
            </a:r>
            <a:r>
              <a:rPr lang="en-US" dirty="0" err="1"/>
              <a:t>ilgili</a:t>
            </a:r>
            <a:r>
              <a:rPr lang="en-US" dirty="0"/>
              <a:t> </a:t>
            </a:r>
            <a:r>
              <a:rPr lang="en-US" dirty="0" err="1"/>
              <a:t>sorunları</a:t>
            </a:r>
            <a:r>
              <a:rPr lang="en-US" dirty="0"/>
              <a:t> </a:t>
            </a:r>
            <a:r>
              <a:rPr lang="en-US" dirty="0" err="1"/>
              <a:t>tespit</a:t>
            </a:r>
            <a:r>
              <a:rPr lang="en-US" dirty="0"/>
              <a:t> </a:t>
            </a:r>
            <a:r>
              <a:rPr lang="en-US" dirty="0" err="1"/>
              <a:t>ederse</a:t>
            </a:r>
            <a:r>
              <a:rPr lang="en-US" dirty="0"/>
              <a:t>, </a:t>
            </a:r>
            <a:r>
              <a:rPr lang="en-US" dirty="0" err="1"/>
              <a:t>hücre</a:t>
            </a:r>
            <a:r>
              <a:rPr lang="en-US" dirty="0"/>
              <a:t> </a:t>
            </a:r>
            <a:r>
              <a:rPr lang="en-US" dirty="0" err="1"/>
              <a:t>döngüsü</a:t>
            </a:r>
            <a:r>
              <a:rPr lang="en-US" dirty="0"/>
              <a:t> </a:t>
            </a:r>
            <a:r>
              <a:rPr lang="en-US" dirty="0" err="1"/>
              <a:t>durdurulur</a:t>
            </a:r>
            <a:r>
              <a:rPr lang="en-US" dirty="0"/>
              <a:t> ve </a:t>
            </a:r>
            <a:r>
              <a:rPr lang="en-US" dirty="0" err="1"/>
              <a:t>hücre</a:t>
            </a:r>
            <a:r>
              <a:rPr lang="en-US" dirty="0"/>
              <a:t> DNA </a:t>
            </a:r>
            <a:r>
              <a:rPr lang="en-US" dirty="0" err="1"/>
              <a:t>replikasyonunu</a:t>
            </a:r>
            <a:r>
              <a:rPr lang="en-US" dirty="0"/>
              <a:t> </a:t>
            </a:r>
            <a:r>
              <a:rPr lang="en-US" dirty="0" err="1"/>
              <a:t>tamamlamaya</a:t>
            </a:r>
            <a:r>
              <a:rPr lang="en-US" dirty="0"/>
              <a:t> </a:t>
            </a:r>
            <a:r>
              <a:rPr lang="en-US" dirty="0" err="1"/>
              <a:t>veya</a:t>
            </a:r>
            <a:r>
              <a:rPr lang="en-US" dirty="0"/>
              <a:t> </a:t>
            </a:r>
            <a:r>
              <a:rPr lang="en-US" dirty="0" err="1"/>
              <a:t>hasarlı</a:t>
            </a:r>
            <a:r>
              <a:rPr lang="en-US" dirty="0"/>
              <a:t> </a:t>
            </a:r>
            <a:r>
              <a:rPr lang="en-US" dirty="0" err="1"/>
              <a:t>DNA'yı</a:t>
            </a:r>
            <a:r>
              <a:rPr lang="en-US" dirty="0"/>
              <a:t> </a:t>
            </a:r>
            <a:r>
              <a:rPr lang="en-US" dirty="0" err="1"/>
              <a:t>onarmaya</a:t>
            </a:r>
            <a:r>
              <a:rPr lang="en-US" dirty="0"/>
              <a:t> </a:t>
            </a:r>
            <a:r>
              <a:rPr lang="en-US" dirty="0" err="1"/>
              <a:t>çalışır</a:t>
            </a:r>
            <a:r>
              <a:rPr lang="en-US" dirty="0"/>
              <a:t>.</a:t>
            </a:r>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7</a:t>
            </a:fld>
            <a:endParaRPr lang="en-US"/>
          </a:p>
        </p:txBody>
      </p:sp>
    </p:spTree>
    <p:extLst>
      <p:ext uri="{BB962C8B-B14F-4D97-AF65-F5344CB8AC3E}">
        <p14:creationId xmlns:p14="http://schemas.microsoft.com/office/powerpoint/2010/main" val="297571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 kontrol noktası</a:t>
            </a:r>
            <a:endParaRPr lang="tr-TR" dirty="0"/>
          </a:p>
        </p:txBody>
      </p:sp>
      <p:sp>
        <p:nvSpPr>
          <p:cNvPr id="3" name="İçerik Yer Tutucusu 2"/>
          <p:cNvSpPr>
            <a:spLocks noGrp="1"/>
          </p:cNvSpPr>
          <p:nvPr>
            <p:ph idx="1"/>
          </p:nvPr>
        </p:nvSpPr>
        <p:spPr/>
        <p:txBody>
          <a:bodyPr>
            <a:normAutofit/>
          </a:bodyPr>
          <a:lstStyle/>
          <a:p>
            <a:pPr fontAlgn="base"/>
            <a:r>
              <a:rPr lang="en-US" dirty="0" smtClean="0"/>
              <a:t>M </a:t>
            </a:r>
            <a:r>
              <a:rPr lang="en-US" dirty="0" err="1"/>
              <a:t>kontrol</a:t>
            </a:r>
            <a:r>
              <a:rPr lang="en-US" dirty="0"/>
              <a:t> </a:t>
            </a:r>
            <a:r>
              <a:rPr lang="en-US" dirty="0" err="1"/>
              <a:t>noktası</a:t>
            </a:r>
            <a:r>
              <a:rPr lang="en-US" dirty="0"/>
              <a:t>, </a:t>
            </a:r>
            <a:r>
              <a:rPr lang="en-US" dirty="0" err="1" smtClean="0"/>
              <a:t>karyokinesisin</a:t>
            </a:r>
            <a:r>
              <a:rPr lang="tr-TR" dirty="0" smtClean="0"/>
              <a:t> (çekirdek bölünmesi, </a:t>
            </a:r>
            <a:r>
              <a:rPr lang="tr-TR" dirty="0" err="1" smtClean="0"/>
              <a:t>profaz</a:t>
            </a:r>
            <a:r>
              <a:rPr lang="tr-TR" dirty="0" smtClean="0"/>
              <a:t>, </a:t>
            </a:r>
            <a:r>
              <a:rPr lang="tr-TR" dirty="0" err="1" smtClean="0"/>
              <a:t>metafaz</a:t>
            </a:r>
            <a:r>
              <a:rPr lang="tr-TR" dirty="0" smtClean="0"/>
              <a:t>, </a:t>
            </a:r>
            <a:r>
              <a:rPr lang="tr-TR" dirty="0" err="1" smtClean="0"/>
              <a:t>anafaz</a:t>
            </a:r>
            <a:r>
              <a:rPr lang="tr-TR" dirty="0" smtClean="0"/>
              <a:t>, </a:t>
            </a:r>
            <a:r>
              <a:rPr lang="tr-TR" dirty="0" err="1" smtClean="0"/>
              <a:t>telofaz</a:t>
            </a:r>
            <a:r>
              <a:rPr lang="tr-TR" dirty="0" smtClean="0"/>
              <a:t>)</a:t>
            </a:r>
            <a:r>
              <a:rPr lang="en-US" dirty="0" smtClean="0"/>
              <a:t> </a:t>
            </a:r>
            <a:r>
              <a:rPr lang="en-US" dirty="0" err="1"/>
              <a:t>metafaz</a:t>
            </a:r>
            <a:r>
              <a:rPr lang="en-US" dirty="0"/>
              <a:t> </a:t>
            </a:r>
            <a:r>
              <a:rPr lang="en-US" dirty="0" err="1"/>
              <a:t>aşamasının</a:t>
            </a:r>
            <a:r>
              <a:rPr lang="en-US" dirty="0"/>
              <a:t> </a:t>
            </a:r>
            <a:r>
              <a:rPr lang="en-US" dirty="0" err="1"/>
              <a:t>sonuna</a:t>
            </a:r>
            <a:r>
              <a:rPr lang="en-US" dirty="0"/>
              <a:t> </a:t>
            </a:r>
            <a:r>
              <a:rPr lang="en-US" dirty="0" err="1"/>
              <a:t>yakın</a:t>
            </a:r>
            <a:r>
              <a:rPr lang="en-US" dirty="0"/>
              <a:t> </a:t>
            </a:r>
            <a:r>
              <a:rPr lang="en-US" dirty="0" err="1"/>
              <a:t>gerçekleşir</a:t>
            </a:r>
            <a:r>
              <a:rPr lang="en-US" dirty="0"/>
              <a:t>. M </a:t>
            </a:r>
            <a:r>
              <a:rPr lang="en-US" dirty="0" err="1"/>
              <a:t>kontrol</a:t>
            </a:r>
            <a:r>
              <a:rPr lang="en-US" dirty="0"/>
              <a:t> </a:t>
            </a:r>
            <a:r>
              <a:rPr lang="en-US" dirty="0" err="1"/>
              <a:t>noktası</a:t>
            </a:r>
            <a:r>
              <a:rPr lang="en-US" dirty="0"/>
              <a:t>, </a:t>
            </a:r>
            <a:r>
              <a:rPr lang="en-US" dirty="0" err="1" smtClean="0"/>
              <a:t>i</a:t>
            </a:r>
            <a:r>
              <a:rPr lang="tr-TR" dirty="0" smtClean="0"/>
              <a:t>ğ ipliği</a:t>
            </a:r>
            <a:r>
              <a:rPr lang="en-US" dirty="0" smtClean="0"/>
              <a:t> </a:t>
            </a:r>
            <a:r>
              <a:rPr lang="en-US" dirty="0" err="1"/>
              <a:t>kontrol</a:t>
            </a:r>
            <a:r>
              <a:rPr lang="en-US" dirty="0"/>
              <a:t> </a:t>
            </a:r>
            <a:r>
              <a:rPr lang="en-US" dirty="0" err="1"/>
              <a:t>noktası</a:t>
            </a:r>
            <a:r>
              <a:rPr lang="en-US" dirty="0"/>
              <a:t> </a:t>
            </a:r>
            <a:r>
              <a:rPr lang="en-US" dirty="0" err="1"/>
              <a:t>olarak</a:t>
            </a:r>
            <a:r>
              <a:rPr lang="en-US" dirty="0"/>
              <a:t> da </a:t>
            </a:r>
            <a:r>
              <a:rPr lang="en-US" dirty="0" err="1"/>
              <a:t>bilinir</a:t>
            </a:r>
            <a:r>
              <a:rPr lang="en-US" dirty="0"/>
              <a:t>, </a:t>
            </a:r>
            <a:r>
              <a:rPr lang="en-US" dirty="0" err="1"/>
              <a:t>çünkü</a:t>
            </a:r>
            <a:r>
              <a:rPr lang="en-US" dirty="0"/>
              <a:t> </a:t>
            </a:r>
            <a:r>
              <a:rPr lang="en-US" dirty="0" err="1"/>
              <a:t>tüm</a:t>
            </a:r>
            <a:r>
              <a:rPr lang="en-US" dirty="0"/>
              <a:t> </a:t>
            </a:r>
            <a:r>
              <a:rPr lang="en-US" dirty="0" err="1"/>
              <a:t>kardeş</a:t>
            </a:r>
            <a:r>
              <a:rPr lang="en-US" dirty="0"/>
              <a:t> </a:t>
            </a:r>
            <a:r>
              <a:rPr lang="en-US" dirty="0" err="1"/>
              <a:t>kromatitlerin</a:t>
            </a:r>
            <a:r>
              <a:rPr lang="en-US" dirty="0"/>
              <a:t> </a:t>
            </a:r>
            <a:r>
              <a:rPr lang="en-US" dirty="0" err="1" smtClean="0"/>
              <a:t>i</a:t>
            </a:r>
            <a:r>
              <a:rPr lang="tr-TR" dirty="0" smtClean="0"/>
              <a:t>ğ ipliği</a:t>
            </a:r>
            <a:r>
              <a:rPr lang="en-US" dirty="0" smtClean="0"/>
              <a:t> </a:t>
            </a:r>
            <a:r>
              <a:rPr lang="en-US" dirty="0" err="1"/>
              <a:t>mikrotübüllerine</a:t>
            </a:r>
            <a:r>
              <a:rPr lang="en-US" dirty="0"/>
              <a:t> </a:t>
            </a:r>
            <a:r>
              <a:rPr lang="en-US" dirty="0" err="1"/>
              <a:t>doğru</a:t>
            </a:r>
            <a:r>
              <a:rPr lang="en-US" dirty="0"/>
              <a:t> </a:t>
            </a:r>
            <a:r>
              <a:rPr lang="en-US" dirty="0" err="1"/>
              <a:t>şekilde</a:t>
            </a:r>
            <a:r>
              <a:rPr lang="en-US" dirty="0"/>
              <a:t> </a:t>
            </a:r>
            <a:r>
              <a:rPr lang="en-US" dirty="0" err="1"/>
              <a:t>bağlanıp</a:t>
            </a:r>
            <a:r>
              <a:rPr lang="en-US" dirty="0"/>
              <a:t> </a:t>
            </a:r>
            <a:r>
              <a:rPr lang="en-US" dirty="0" err="1"/>
              <a:t>bağlanmadığını</a:t>
            </a:r>
            <a:r>
              <a:rPr lang="en-US" dirty="0"/>
              <a:t> </a:t>
            </a:r>
            <a:r>
              <a:rPr lang="en-US" dirty="0" err="1"/>
              <a:t>belirler</a:t>
            </a:r>
            <a:r>
              <a:rPr lang="en-US" dirty="0"/>
              <a:t>. </a:t>
            </a:r>
            <a:r>
              <a:rPr lang="en-US" dirty="0" err="1"/>
              <a:t>Anafaz</a:t>
            </a:r>
            <a:r>
              <a:rPr lang="en-US" dirty="0"/>
              <a:t> </a:t>
            </a:r>
            <a:r>
              <a:rPr lang="en-US" dirty="0" err="1"/>
              <a:t>sırasında</a:t>
            </a:r>
            <a:r>
              <a:rPr lang="en-US" dirty="0"/>
              <a:t> </a:t>
            </a:r>
            <a:r>
              <a:rPr lang="en-US" dirty="0" err="1"/>
              <a:t>kardeş</a:t>
            </a:r>
            <a:r>
              <a:rPr lang="en-US" dirty="0"/>
              <a:t> </a:t>
            </a:r>
            <a:r>
              <a:rPr lang="en-US" dirty="0" err="1"/>
              <a:t>kromatitlerin</a:t>
            </a:r>
            <a:r>
              <a:rPr lang="en-US" dirty="0"/>
              <a:t> </a:t>
            </a:r>
            <a:r>
              <a:rPr lang="en-US" dirty="0" err="1"/>
              <a:t>ayrılması</a:t>
            </a:r>
            <a:r>
              <a:rPr lang="en-US" dirty="0"/>
              <a:t> </a:t>
            </a:r>
            <a:r>
              <a:rPr lang="en-US" dirty="0" err="1"/>
              <a:t>geri</a:t>
            </a:r>
            <a:r>
              <a:rPr lang="en-US" dirty="0"/>
              <a:t> </a:t>
            </a:r>
            <a:r>
              <a:rPr lang="en-US" dirty="0" err="1"/>
              <a:t>döndürülemez</a:t>
            </a:r>
            <a:r>
              <a:rPr lang="en-US" dirty="0"/>
              <a:t> </a:t>
            </a:r>
            <a:r>
              <a:rPr lang="en-US" dirty="0" err="1"/>
              <a:t>bir</a:t>
            </a:r>
            <a:r>
              <a:rPr lang="en-US" dirty="0"/>
              <a:t> </a:t>
            </a:r>
            <a:r>
              <a:rPr lang="en-US" dirty="0" err="1"/>
              <a:t>adım</a:t>
            </a:r>
            <a:r>
              <a:rPr lang="en-US" dirty="0"/>
              <a:t> </a:t>
            </a:r>
            <a:r>
              <a:rPr lang="en-US" dirty="0" err="1"/>
              <a:t>olduğundan</a:t>
            </a:r>
            <a:r>
              <a:rPr lang="en-US" dirty="0"/>
              <a:t>, </a:t>
            </a:r>
            <a:r>
              <a:rPr lang="en-US" dirty="0" err="1"/>
              <a:t>döngü</a:t>
            </a:r>
            <a:r>
              <a:rPr lang="en-US" dirty="0"/>
              <a:t>, her </a:t>
            </a:r>
            <a:r>
              <a:rPr lang="en-US" dirty="0" err="1"/>
              <a:t>bir</a:t>
            </a:r>
            <a:r>
              <a:rPr lang="en-US" dirty="0"/>
              <a:t> </a:t>
            </a:r>
            <a:r>
              <a:rPr lang="en-US" dirty="0" err="1"/>
              <a:t>kardeş</a:t>
            </a:r>
            <a:r>
              <a:rPr lang="en-US" dirty="0"/>
              <a:t> </a:t>
            </a:r>
            <a:r>
              <a:rPr lang="en-US" dirty="0" err="1"/>
              <a:t>kromatit</a:t>
            </a:r>
            <a:r>
              <a:rPr lang="en-US" dirty="0"/>
              <a:t> </a:t>
            </a:r>
            <a:r>
              <a:rPr lang="en-US" dirty="0" err="1"/>
              <a:t>çiftinin</a:t>
            </a:r>
            <a:r>
              <a:rPr lang="en-US" dirty="0"/>
              <a:t> </a:t>
            </a:r>
            <a:r>
              <a:rPr lang="en-US" dirty="0" err="1"/>
              <a:t>kinetokorları</a:t>
            </a:r>
            <a:r>
              <a:rPr lang="en-US" dirty="0"/>
              <a:t>, </a:t>
            </a:r>
            <a:r>
              <a:rPr lang="en-US" dirty="0" err="1"/>
              <a:t>hücrenin</a:t>
            </a:r>
            <a:r>
              <a:rPr lang="en-US" dirty="0"/>
              <a:t> zıt </a:t>
            </a:r>
            <a:r>
              <a:rPr lang="en-US" dirty="0" err="1"/>
              <a:t>kutuplarından</a:t>
            </a:r>
            <a:r>
              <a:rPr lang="en-US" dirty="0"/>
              <a:t> </a:t>
            </a:r>
            <a:r>
              <a:rPr lang="tr-TR" dirty="0" smtClean="0"/>
              <a:t>gelen</a:t>
            </a:r>
            <a:r>
              <a:rPr lang="en-US" dirty="0" smtClean="0"/>
              <a:t> </a:t>
            </a:r>
            <a:r>
              <a:rPr lang="en-US" dirty="0" err="1"/>
              <a:t>en</a:t>
            </a:r>
            <a:r>
              <a:rPr lang="en-US" dirty="0"/>
              <a:t> </a:t>
            </a:r>
            <a:r>
              <a:rPr lang="en-US" dirty="0" err="1"/>
              <a:t>az</a:t>
            </a:r>
            <a:r>
              <a:rPr lang="en-US" dirty="0"/>
              <a:t> </a:t>
            </a:r>
            <a:r>
              <a:rPr lang="en-US" dirty="0" err="1"/>
              <a:t>iki</a:t>
            </a:r>
            <a:r>
              <a:rPr lang="en-US" dirty="0"/>
              <a:t> </a:t>
            </a:r>
            <a:r>
              <a:rPr lang="tr-TR" dirty="0" smtClean="0"/>
              <a:t>iğ ipliğine </a:t>
            </a:r>
            <a:r>
              <a:rPr lang="en-US" dirty="0" err="1" smtClean="0"/>
              <a:t>sıkıca</a:t>
            </a:r>
            <a:r>
              <a:rPr lang="en-US" dirty="0" smtClean="0"/>
              <a:t> </a:t>
            </a:r>
            <a:r>
              <a:rPr lang="en-US" dirty="0" err="1"/>
              <a:t>tutturulana</a:t>
            </a:r>
            <a:r>
              <a:rPr lang="en-US" dirty="0"/>
              <a:t> </a:t>
            </a:r>
            <a:r>
              <a:rPr lang="en-US" dirty="0" err="1"/>
              <a:t>kadar</a:t>
            </a:r>
            <a:r>
              <a:rPr lang="en-US" dirty="0"/>
              <a:t> </a:t>
            </a:r>
            <a:r>
              <a:rPr lang="en-US" dirty="0" err="1"/>
              <a:t>ilerlemeyecektir</a:t>
            </a:r>
            <a:r>
              <a:rPr lang="en-US" dirty="0"/>
              <a:t>.</a:t>
            </a:r>
            <a:endParaRPr lang="en-US" dirty="0"/>
          </a:p>
          <a:p>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8</a:t>
            </a:fld>
            <a:endParaRPr lang="en-US"/>
          </a:p>
        </p:txBody>
      </p:sp>
    </p:spTree>
    <p:extLst>
      <p:ext uri="{BB962C8B-B14F-4D97-AF65-F5344CB8AC3E}">
        <p14:creationId xmlns:p14="http://schemas.microsoft.com/office/powerpoint/2010/main" val="950261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Hücre döngüsünün kontrol noktaları</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Kontrol </a:t>
            </a:r>
            <a:r>
              <a:rPr lang="tr-TR" dirty="0"/>
              <a:t>noktalarına ek olarak, hücre döngüsünü düzenleyen iki hücre içi molekül grubu vardır. Bu düzenleyici moleküller ya hücrenin bir sonraki aşamaya ilerlemesini destekler (pozitif düzenleme) ya da döngüyü durdurur (negatif düzenleme). Düzenleyici moleküller ayrı ayrı hareket edebilir veya diğer düzenleyici proteinlerin aktivitesini veya üretimini etkileyebilir. </a:t>
            </a:r>
            <a:endParaRPr lang="tr-TR" dirty="0" smtClean="0"/>
          </a:p>
          <a:p>
            <a:r>
              <a:rPr lang="tr-TR" dirty="0" smtClean="0"/>
              <a:t>Bu </a:t>
            </a:r>
            <a:r>
              <a:rPr lang="tr-TR" dirty="0"/>
              <a:t>nedenle, tek bir regülatörün </a:t>
            </a:r>
            <a:r>
              <a:rPr lang="tr-TR" dirty="0" smtClean="0"/>
              <a:t>bozulması, </a:t>
            </a:r>
            <a:r>
              <a:rPr lang="tr-TR" dirty="0"/>
              <a:t>özellikle aynı olayı birden fazla mekanizma kontrol ediyorsa, hücre döngüsü üzerinde neredeyse hiçbir etkiye sahip olmayabilir. </a:t>
            </a:r>
            <a:endParaRPr lang="tr-TR" dirty="0" smtClean="0"/>
          </a:p>
          <a:p>
            <a:r>
              <a:rPr lang="tr-TR" dirty="0" smtClean="0"/>
              <a:t>Ancak, eğer bu çalışmayan düzenleyici  </a:t>
            </a:r>
            <a:r>
              <a:rPr lang="tr-TR" dirty="0"/>
              <a:t>çok sayıda </a:t>
            </a:r>
            <a:r>
              <a:rPr lang="tr-TR" dirty="0" smtClean="0"/>
              <a:t>işlemi etkiliyorsa, sonuç daha geniş kapsamlı ve muhtemelen </a:t>
            </a:r>
            <a:r>
              <a:rPr lang="tr-TR" dirty="0"/>
              <a:t>hücre için ölümcül olabilir.</a:t>
            </a:r>
          </a:p>
          <a:p>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9</a:t>
            </a:fld>
            <a:endParaRPr lang="en-US"/>
          </a:p>
        </p:txBody>
      </p:sp>
    </p:spTree>
    <p:extLst>
      <p:ext uri="{BB962C8B-B14F-4D97-AF65-F5344CB8AC3E}">
        <p14:creationId xmlns:p14="http://schemas.microsoft.com/office/powerpoint/2010/main" val="807846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Hücre döngüsünün pozitif düzenlenmesi</a:t>
            </a:r>
            <a:endParaRPr lang="tr-TR" dirty="0"/>
          </a:p>
        </p:txBody>
      </p:sp>
      <p:sp>
        <p:nvSpPr>
          <p:cNvPr id="3" name="İçerik Yer Tutucusu 2"/>
          <p:cNvSpPr>
            <a:spLocks noGrp="1"/>
          </p:cNvSpPr>
          <p:nvPr>
            <p:ph idx="1"/>
          </p:nvPr>
        </p:nvSpPr>
        <p:spPr/>
        <p:txBody>
          <a:bodyPr/>
          <a:lstStyle/>
          <a:p>
            <a:pPr fontAlgn="base"/>
            <a:r>
              <a:rPr lang="en-US" dirty="0" err="1"/>
              <a:t>Hücrenin</a:t>
            </a:r>
            <a:r>
              <a:rPr lang="en-US" dirty="0"/>
              <a:t> </a:t>
            </a:r>
            <a:r>
              <a:rPr lang="en-US" dirty="0" err="1"/>
              <a:t>çeşitli</a:t>
            </a:r>
            <a:r>
              <a:rPr lang="en-US" dirty="0"/>
              <a:t> </a:t>
            </a:r>
            <a:r>
              <a:rPr lang="en-US" dirty="0" err="1"/>
              <a:t>kontrol</a:t>
            </a:r>
            <a:r>
              <a:rPr lang="en-US" dirty="0"/>
              <a:t> </a:t>
            </a:r>
            <a:r>
              <a:rPr lang="en-US" dirty="0" err="1"/>
              <a:t>noktalarında</a:t>
            </a:r>
            <a:r>
              <a:rPr lang="en-US" dirty="0"/>
              <a:t> </a:t>
            </a:r>
            <a:r>
              <a:rPr lang="en-US" dirty="0" err="1"/>
              <a:t>ilerlemesinden</a:t>
            </a:r>
            <a:r>
              <a:rPr lang="en-US" dirty="0"/>
              <a:t> </a:t>
            </a:r>
            <a:r>
              <a:rPr lang="en-US" dirty="0" err="1"/>
              <a:t>siklinler</a:t>
            </a:r>
            <a:r>
              <a:rPr lang="en-US" dirty="0"/>
              <a:t> ve </a:t>
            </a:r>
            <a:r>
              <a:rPr lang="en-US" dirty="0" err="1"/>
              <a:t>sikline</a:t>
            </a:r>
            <a:r>
              <a:rPr lang="en-US" dirty="0"/>
              <a:t> </a:t>
            </a:r>
            <a:r>
              <a:rPr lang="en-US" dirty="0" err="1"/>
              <a:t>bağımlı</a:t>
            </a:r>
            <a:r>
              <a:rPr lang="en-US" dirty="0"/>
              <a:t> </a:t>
            </a:r>
            <a:r>
              <a:rPr lang="en-US" dirty="0" err="1"/>
              <a:t>kinazlar</a:t>
            </a:r>
            <a:r>
              <a:rPr lang="en-US" dirty="0"/>
              <a:t> (</a:t>
            </a:r>
            <a:r>
              <a:rPr lang="en-US" dirty="0" err="1"/>
              <a:t>Cdks</a:t>
            </a:r>
            <a:r>
              <a:rPr lang="en-US" dirty="0"/>
              <a:t>) </a:t>
            </a:r>
            <a:r>
              <a:rPr lang="en-US" dirty="0" err="1"/>
              <a:t>olarak</a:t>
            </a:r>
            <a:r>
              <a:rPr lang="en-US" dirty="0"/>
              <a:t> </a:t>
            </a:r>
            <a:r>
              <a:rPr lang="en-US" dirty="0" err="1"/>
              <a:t>adlandırılan</a:t>
            </a:r>
            <a:r>
              <a:rPr lang="en-US" dirty="0"/>
              <a:t> </a:t>
            </a:r>
            <a:r>
              <a:rPr lang="en-US" dirty="0" err="1"/>
              <a:t>iki</a:t>
            </a:r>
            <a:r>
              <a:rPr lang="en-US" dirty="0"/>
              <a:t> protein </a:t>
            </a:r>
            <a:r>
              <a:rPr lang="en-US" dirty="0" err="1"/>
              <a:t>grubu</a:t>
            </a:r>
            <a:r>
              <a:rPr lang="en-US" dirty="0"/>
              <a:t> </a:t>
            </a:r>
            <a:r>
              <a:rPr lang="en-US" dirty="0" err="1"/>
              <a:t>sorumludur</a:t>
            </a:r>
            <a:r>
              <a:rPr lang="en-US" dirty="0"/>
              <a:t>. </a:t>
            </a:r>
            <a:endParaRPr lang="tr-TR" dirty="0" smtClean="0"/>
          </a:p>
          <a:p>
            <a:pPr fontAlgn="base"/>
            <a:r>
              <a:rPr lang="en-US" dirty="0" err="1" smtClean="0"/>
              <a:t>Dört</a:t>
            </a:r>
            <a:r>
              <a:rPr lang="en-US" dirty="0" smtClean="0"/>
              <a:t> </a:t>
            </a:r>
            <a:r>
              <a:rPr lang="en-US" dirty="0" err="1"/>
              <a:t>siklin</a:t>
            </a:r>
            <a:r>
              <a:rPr lang="en-US" dirty="0"/>
              <a:t> </a:t>
            </a:r>
            <a:r>
              <a:rPr lang="en-US" dirty="0" err="1"/>
              <a:t>proteininin</a:t>
            </a:r>
            <a:r>
              <a:rPr lang="en-US" dirty="0"/>
              <a:t> </a:t>
            </a:r>
            <a:r>
              <a:rPr lang="en-US" dirty="0" err="1"/>
              <a:t>seviyeleri</a:t>
            </a:r>
            <a:r>
              <a:rPr lang="en-US" dirty="0"/>
              <a:t>, </a:t>
            </a:r>
            <a:r>
              <a:rPr lang="tr-TR" dirty="0" smtClean="0"/>
              <a:t>belirli seviyelerde </a:t>
            </a:r>
            <a:r>
              <a:rPr lang="en-US" dirty="0" err="1" smtClean="0"/>
              <a:t>hücre</a:t>
            </a:r>
            <a:r>
              <a:rPr lang="en-US" dirty="0" smtClean="0"/>
              <a:t> </a:t>
            </a:r>
            <a:r>
              <a:rPr lang="en-US" dirty="0" err="1"/>
              <a:t>döngüsü</a:t>
            </a:r>
            <a:r>
              <a:rPr lang="en-US" dirty="0"/>
              <a:t> </a:t>
            </a:r>
            <a:r>
              <a:rPr lang="en-US" dirty="0" err="1"/>
              <a:t>boyunca</a:t>
            </a:r>
            <a:r>
              <a:rPr lang="en-US" dirty="0"/>
              <a:t> </a:t>
            </a:r>
            <a:r>
              <a:rPr lang="en-US" dirty="0" err="1" smtClean="0"/>
              <a:t>dalgalanır</a:t>
            </a:r>
            <a:r>
              <a:rPr lang="en-US" dirty="0" smtClean="0"/>
              <a:t>. </a:t>
            </a:r>
            <a:endParaRPr lang="tr-TR" dirty="0" smtClean="0"/>
          </a:p>
          <a:p>
            <a:pPr fontAlgn="base"/>
            <a:r>
              <a:rPr lang="en-US" dirty="0" err="1" smtClean="0"/>
              <a:t>Siklin</a:t>
            </a:r>
            <a:r>
              <a:rPr lang="en-US" dirty="0" smtClean="0"/>
              <a:t> </a:t>
            </a:r>
            <a:r>
              <a:rPr lang="en-US" dirty="0" err="1"/>
              <a:t>proteinlerinin</a:t>
            </a:r>
            <a:r>
              <a:rPr lang="en-US" dirty="0"/>
              <a:t> </a:t>
            </a:r>
            <a:r>
              <a:rPr lang="en-US" dirty="0" err="1"/>
              <a:t>konsantrasyonundaki</a:t>
            </a:r>
            <a:r>
              <a:rPr lang="en-US" dirty="0"/>
              <a:t> </a:t>
            </a:r>
            <a:r>
              <a:rPr lang="en-US" dirty="0" err="1"/>
              <a:t>artışlar</a:t>
            </a:r>
            <a:r>
              <a:rPr lang="en-US" dirty="0"/>
              <a:t> hem </a:t>
            </a:r>
            <a:r>
              <a:rPr lang="tr-TR" dirty="0" smtClean="0"/>
              <a:t>dış</a:t>
            </a:r>
            <a:r>
              <a:rPr lang="en-US" dirty="0" smtClean="0"/>
              <a:t> </a:t>
            </a:r>
            <a:r>
              <a:rPr lang="en-US" dirty="0"/>
              <a:t>hem de </a:t>
            </a:r>
            <a:r>
              <a:rPr lang="tr-TR" dirty="0" smtClean="0"/>
              <a:t>iç</a:t>
            </a:r>
            <a:r>
              <a:rPr lang="en-US" dirty="0" smtClean="0"/>
              <a:t> </a:t>
            </a:r>
            <a:r>
              <a:rPr lang="en-US" dirty="0" err="1"/>
              <a:t>sinyaller</a:t>
            </a:r>
            <a:r>
              <a:rPr lang="en-US" dirty="0"/>
              <a:t> </a:t>
            </a:r>
            <a:r>
              <a:rPr lang="en-US" dirty="0" err="1"/>
              <a:t>tarafından</a:t>
            </a:r>
            <a:r>
              <a:rPr lang="en-US" dirty="0"/>
              <a:t> </a:t>
            </a:r>
            <a:r>
              <a:rPr lang="en-US" dirty="0" err="1"/>
              <a:t>tetiklenir</a:t>
            </a:r>
            <a:r>
              <a:rPr lang="en-US" dirty="0"/>
              <a:t>. </a:t>
            </a:r>
            <a:endParaRPr lang="tr-TR" dirty="0" smtClean="0"/>
          </a:p>
          <a:p>
            <a:pPr fontAlgn="base"/>
            <a:r>
              <a:rPr lang="en-US" dirty="0" err="1" smtClean="0"/>
              <a:t>Hücre</a:t>
            </a:r>
            <a:r>
              <a:rPr lang="en-US" dirty="0"/>
              <a:t>, </a:t>
            </a:r>
            <a:r>
              <a:rPr lang="en-US" dirty="0" err="1"/>
              <a:t>hücre</a:t>
            </a:r>
            <a:r>
              <a:rPr lang="en-US" dirty="0"/>
              <a:t> </a:t>
            </a:r>
            <a:r>
              <a:rPr lang="en-US" dirty="0" err="1"/>
              <a:t>döngüsünün</a:t>
            </a:r>
            <a:r>
              <a:rPr lang="en-US" dirty="0"/>
              <a:t> </a:t>
            </a:r>
            <a:r>
              <a:rPr lang="en-US" dirty="0" err="1"/>
              <a:t>bir</a:t>
            </a:r>
            <a:r>
              <a:rPr lang="en-US" dirty="0"/>
              <a:t> </a:t>
            </a:r>
            <a:r>
              <a:rPr lang="en-US" dirty="0" err="1"/>
              <a:t>sonraki</a:t>
            </a:r>
            <a:r>
              <a:rPr lang="en-US" dirty="0"/>
              <a:t> </a:t>
            </a:r>
            <a:r>
              <a:rPr lang="en-US" dirty="0" err="1"/>
              <a:t>aşamasına</a:t>
            </a:r>
            <a:r>
              <a:rPr lang="en-US" dirty="0"/>
              <a:t> </a:t>
            </a:r>
            <a:r>
              <a:rPr lang="en-US" dirty="0" err="1"/>
              <a:t>geçtikten</a:t>
            </a:r>
            <a:r>
              <a:rPr lang="en-US" dirty="0"/>
              <a:t> </a:t>
            </a:r>
            <a:r>
              <a:rPr lang="en-US" dirty="0" err="1"/>
              <a:t>sonra</a:t>
            </a:r>
            <a:r>
              <a:rPr lang="en-US" dirty="0"/>
              <a:t>, </a:t>
            </a:r>
            <a:r>
              <a:rPr lang="en-US" dirty="0" err="1"/>
              <a:t>önceki</a:t>
            </a:r>
            <a:r>
              <a:rPr lang="en-US" dirty="0"/>
              <a:t> </a:t>
            </a:r>
            <a:r>
              <a:rPr lang="en-US" dirty="0" err="1"/>
              <a:t>aşamada</a:t>
            </a:r>
            <a:r>
              <a:rPr lang="en-US" dirty="0"/>
              <a:t> </a:t>
            </a:r>
            <a:r>
              <a:rPr lang="en-US" dirty="0" err="1"/>
              <a:t>aktif</a:t>
            </a:r>
            <a:r>
              <a:rPr lang="en-US" dirty="0"/>
              <a:t> </a:t>
            </a:r>
            <a:r>
              <a:rPr lang="en-US" dirty="0" err="1"/>
              <a:t>olan</a:t>
            </a:r>
            <a:r>
              <a:rPr lang="en-US" dirty="0"/>
              <a:t> </a:t>
            </a:r>
            <a:r>
              <a:rPr lang="en-US" dirty="0" err="1"/>
              <a:t>siklinler</a:t>
            </a:r>
            <a:r>
              <a:rPr lang="en-US" dirty="0"/>
              <a:t> </a:t>
            </a:r>
            <a:r>
              <a:rPr lang="en-US" dirty="0" err="1"/>
              <a:t>bozulur</a:t>
            </a:r>
            <a:r>
              <a:rPr lang="en-US" dirty="0"/>
              <a:t>.</a:t>
            </a:r>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10</a:t>
            </a:fld>
            <a:endParaRPr lang="en-US"/>
          </a:p>
        </p:txBody>
      </p:sp>
    </p:spTree>
    <p:extLst>
      <p:ext uri="{BB962C8B-B14F-4D97-AF65-F5344CB8AC3E}">
        <p14:creationId xmlns:p14="http://schemas.microsoft.com/office/powerpoint/2010/main" val="1868732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Hücre döngüsünün pozitif düzenlenmesi</a:t>
            </a:r>
          </a:p>
        </p:txBody>
      </p:sp>
      <p:sp>
        <p:nvSpPr>
          <p:cNvPr id="3" name="İçerik Yer Tutucusu 2"/>
          <p:cNvSpPr>
            <a:spLocks noGrp="1"/>
          </p:cNvSpPr>
          <p:nvPr>
            <p:ph idx="1"/>
          </p:nvPr>
        </p:nvSpPr>
        <p:spPr/>
        <p:txBody>
          <a:bodyPr/>
          <a:lstStyle/>
          <a:p>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11</a:t>
            </a:fld>
            <a:endParaRPr lang="en-US"/>
          </a:p>
        </p:txBody>
      </p:sp>
      <p:pic>
        <p:nvPicPr>
          <p:cNvPr id="5" name="Resim 4"/>
          <p:cNvPicPr>
            <a:picLocks noChangeAspect="1"/>
          </p:cNvPicPr>
          <p:nvPr/>
        </p:nvPicPr>
        <p:blipFill>
          <a:blip r:embed="rId2"/>
          <a:stretch>
            <a:fillRect/>
          </a:stretch>
        </p:blipFill>
        <p:spPr>
          <a:xfrm>
            <a:off x="2792628" y="1610224"/>
            <a:ext cx="6267578" cy="4872434"/>
          </a:xfrm>
          <a:prstGeom prst="rect">
            <a:avLst/>
          </a:prstGeom>
        </p:spPr>
      </p:pic>
    </p:spTree>
    <p:extLst>
      <p:ext uri="{BB962C8B-B14F-4D97-AF65-F5344CB8AC3E}">
        <p14:creationId xmlns:p14="http://schemas.microsoft.com/office/powerpoint/2010/main" val="2622886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Hücre döngüsünün pozitif düzenlenmesi</a:t>
            </a:r>
          </a:p>
        </p:txBody>
      </p:sp>
      <p:sp>
        <p:nvSpPr>
          <p:cNvPr id="3" name="İçerik Yer Tutucusu 2"/>
          <p:cNvSpPr>
            <a:spLocks noGrp="1"/>
          </p:cNvSpPr>
          <p:nvPr>
            <p:ph idx="1"/>
          </p:nvPr>
        </p:nvSpPr>
        <p:spPr/>
        <p:txBody>
          <a:bodyPr>
            <a:normAutofit fontScale="92500" lnSpcReduction="20000"/>
          </a:bodyPr>
          <a:lstStyle/>
          <a:p>
            <a:r>
              <a:rPr lang="tr-TR" dirty="0" smtClean="0"/>
              <a:t>Siklinler</a:t>
            </a:r>
            <a:r>
              <a:rPr lang="tr-TR" dirty="0"/>
              <a:t>, hücre döngüsünü yalnızca </a:t>
            </a:r>
            <a:r>
              <a:rPr lang="tr-TR" dirty="0" err="1"/>
              <a:t>Cdk'lere</a:t>
            </a:r>
            <a:r>
              <a:rPr lang="tr-TR" dirty="0"/>
              <a:t> sıkıca bağlandıklarında düzenler. Tamamen aktif olması için, </a:t>
            </a:r>
            <a:r>
              <a:rPr lang="tr-TR" dirty="0" err="1"/>
              <a:t>Cdk</a:t>
            </a:r>
            <a:r>
              <a:rPr lang="tr-TR" dirty="0"/>
              <a:t> / siklin kompleksi de belirli yerlerde </a:t>
            </a:r>
            <a:r>
              <a:rPr lang="tr-TR" dirty="0" err="1"/>
              <a:t>fosforile</a:t>
            </a:r>
            <a:r>
              <a:rPr lang="tr-TR" dirty="0"/>
              <a:t> edilmelidir. </a:t>
            </a:r>
            <a:endParaRPr lang="tr-TR" dirty="0" smtClean="0"/>
          </a:p>
          <a:p>
            <a:r>
              <a:rPr lang="tr-TR" dirty="0" smtClean="0"/>
              <a:t>Tüm </a:t>
            </a:r>
            <a:r>
              <a:rPr lang="tr-TR" dirty="0" err="1"/>
              <a:t>kinazlar</a:t>
            </a:r>
            <a:r>
              <a:rPr lang="tr-TR" dirty="0"/>
              <a:t> gibi, </a:t>
            </a:r>
            <a:r>
              <a:rPr lang="tr-TR" dirty="0" err="1"/>
              <a:t>Cdkler</a:t>
            </a:r>
            <a:r>
              <a:rPr lang="tr-TR" dirty="0"/>
              <a:t> de diğer proteinleri </a:t>
            </a:r>
            <a:r>
              <a:rPr lang="tr-TR" dirty="0" err="1"/>
              <a:t>fosforile</a:t>
            </a:r>
            <a:r>
              <a:rPr lang="tr-TR" dirty="0"/>
              <a:t> eden enzimlerdir (</a:t>
            </a:r>
            <a:r>
              <a:rPr lang="tr-TR" dirty="0" err="1"/>
              <a:t>kinazlar</a:t>
            </a:r>
            <a:r>
              <a:rPr lang="tr-TR" dirty="0"/>
              <a:t>). </a:t>
            </a:r>
            <a:r>
              <a:rPr lang="tr-TR" dirty="0" err="1"/>
              <a:t>Fosforilasyon</a:t>
            </a:r>
            <a:r>
              <a:rPr lang="tr-TR" dirty="0"/>
              <a:t>, </a:t>
            </a:r>
            <a:r>
              <a:rPr lang="tr-TR" dirty="0" smtClean="0"/>
              <a:t>proteinin şeklini </a:t>
            </a:r>
            <a:r>
              <a:rPr lang="tr-TR" dirty="0"/>
              <a:t>değiştirerek proteini harekete geçirir. </a:t>
            </a:r>
            <a:endParaRPr lang="tr-TR" dirty="0" smtClean="0"/>
          </a:p>
          <a:p>
            <a:r>
              <a:rPr lang="tr-TR" dirty="0" err="1" smtClean="0"/>
              <a:t>Cdk'ler</a:t>
            </a:r>
            <a:r>
              <a:rPr lang="tr-TR" dirty="0" smtClean="0"/>
              <a:t> </a:t>
            </a:r>
            <a:r>
              <a:rPr lang="tr-TR" dirty="0"/>
              <a:t>tarafından </a:t>
            </a:r>
            <a:r>
              <a:rPr lang="tr-TR" dirty="0" err="1"/>
              <a:t>fosforile</a:t>
            </a:r>
            <a:r>
              <a:rPr lang="tr-TR" dirty="0"/>
              <a:t> edilen proteinler, hücrenin bir sonraki aşamaya ilerlemesinde rol oynar. </a:t>
            </a:r>
            <a:endParaRPr lang="tr-TR" dirty="0" smtClean="0"/>
          </a:p>
          <a:p>
            <a:r>
              <a:rPr lang="tr-TR" dirty="0" err="1" smtClean="0"/>
              <a:t>Cdk</a:t>
            </a:r>
            <a:r>
              <a:rPr lang="tr-TR" dirty="0" smtClean="0"/>
              <a:t> </a:t>
            </a:r>
            <a:r>
              <a:rPr lang="tr-TR" dirty="0"/>
              <a:t>proteinlerinin seviyeleri, hücre döngüsü boyunca nispeten </a:t>
            </a:r>
            <a:r>
              <a:rPr lang="tr-TR" dirty="0" smtClean="0"/>
              <a:t>kararlı, </a:t>
            </a:r>
            <a:r>
              <a:rPr lang="tr-TR" dirty="0"/>
              <a:t>siklin konsantrasyonları </a:t>
            </a:r>
            <a:r>
              <a:rPr lang="tr-TR" dirty="0" smtClean="0"/>
              <a:t>ise dalgalanır. </a:t>
            </a:r>
            <a:r>
              <a:rPr lang="tr-TR" dirty="0" err="1"/>
              <a:t>Cdk</a:t>
            </a:r>
            <a:r>
              <a:rPr lang="tr-TR" dirty="0"/>
              <a:t> / siklin komplekslerinin ne zaman </a:t>
            </a:r>
            <a:r>
              <a:rPr lang="tr-TR" dirty="0" smtClean="0"/>
              <a:t>oluştuğunu siklin konsantrasyonu belirler.</a:t>
            </a:r>
          </a:p>
          <a:p>
            <a:r>
              <a:rPr lang="tr-TR" dirty="0" smtClean="0"/>
              <a:t>Farklı </a:t>
            </a:r>
            <a:r>
              <a:rPr lang="tr-TR" dirty="0"/>
              <a:t>siklinler ve </a:t>
            </a:r>
            <a:r>
              <a:rPr lang="tr-TR" dirty="0" err="1"/>
              <a:t>Cdkler</a:t>
            </a:r>
            <a:r>
              <a:rPr lang="tr-TR" dirty="0"/>
              <a:t>, hücre döngüsündeki belirli noktalara bağlanır ve böylece farklı kontrol noktalarını düzenler.</a:t>
            </a:r>
          </a:p>
          <a:p>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12</a:t>
            </a:fld>
            <a:endParaRPr lang="en-US"/>
          </a:p>
        </p:txBody>
      </p:sp>
    </p:spTree>
    <p:extLst>
      <p:ext uri="{BB962C8B-B14F-4D97-AF65-F5344CB8AC3E}">
        <p14:creationId xmlns:p14="http://schemas.microsoft.com/office/powerpoint/2010/main" val="93503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Hücre döngüsünün pozitif düzenlenmesi</a:t>
            </a:r>
          </a:p>
        </p:txBody>
      </p:sp>
      <p:sp>
        <p:nvSpPr>
          <p:cNvPr id="3" name="İçerik Yer Tutucusu 2"/>
          <p:cNvSpPr>
            <a:spLocks noGrp="1"/>
          </p:cNvSpPr>
          <p:nvPr>
            <p:ph idx="1"/>
          </p:nvPr>
        </p:nvSpPr>
        <p:spPr/>
        <p:txBody>
          <a:bodyPr>
            <a:normAutofit fontScale="77500" lnSpcReduction="20000"/>
          </a:bodyPr>
          <a:lstStyle/>
          <a:p>
            <a:r>
              <a:rPr lang="tr-TR" dirty="0" smtClean="0"/>
              <a:t>Hücre </a:t>
            </a:r>
            <a:r>
              <a:rPr lang="tr-TR" dirty="0"/>
              <a:t>döngüsünün düzenlenmesi genellikle ya tek başına </a:t>
            </a:r>
            <a:r>
              <a:rPr lang="tr-TR" dirty="0" err="1"/>
              <a:t>Cdk</a:t>
            </a:r>
            <a:r>
              <a:rPr lang="tr-TR" dirty="0"/>
              <a:t> molekülleri ya da </a:t>
            </a:r>
            <a:r>
              <a:rPr lang="tr-TR" dirty="0" err="1"/>
              <a:t>Cdk</a:t>
            </a:r>
            <a:r>
              <a:rPr lang="tr-TR" dirty="0"/>
              <a:t> / siklin kompleksleri tarafından meydana gelir. Tam olarak aktive edilmiş siklin / </a:t>
            </a:r>
            <a:r>
              <a:rPr lang="tr-TR" dirty="0" err="1"/>
              <a:t>Cdk</a:t>
            </a:r>
            <a:r>
              <a:rPr lang="tr-TR" dirty="0"/>
              <a:t> komplekslerinin spesifik bir konsantrasyonu olmadan, hücre döngüsü kontrol noktalarından ilerleyemez.</a:t>
            </a:r>
          </a:p>
          <a:p>
            <a:endParaRPr lang="tr-TR" dirty="0"/>
          </a:p>
          <a:p>
            <a:r>
              <a:rPr lang="tr-TR" dirty="0"/>
              <a:t>Siklinler, hücre döngüsünün ileri momentumunu belirleyen ana düzenleyici moleküller olmasına rağmen, döngünün ilerleyişini </a:t>
            </a:r>
            <a:r>
              <a:rPr lang="tr-TR" dirty="0" smtClean="0"/>
              <a:t>pozitif değil </a:t>
            </a:r>
            <a:r>
              <a:rPr lang="tr-TR" dirty="0"/>
              <a:t>negatif etkilerle ince </a:t>
            </a:r>
            <a:r>
              <a:rPr lang="tr-TR" dirty="0" smtClean="0"/>
              <a:t>bir şekilde ayarlayan </a:t>
            </a:r>
            <a:r>
              <a:rPr lang="tr-TR" dirty="0"/>
              <a:t>birkaç başka mekanizma da vardır. </a:t>
            </a:r>
            <a:endParaRPr lang="tr-TR" dirty="0" smtClean="0"/>
          </a:p>
          <a:p>
            <a:r>
              <a:rPr lang="tr-TR" dirty="0" smtClean="0"/>
              <a:t>Bu </a:t>
            </a:r>
            <a:r>
              <a:rPr lang="tr-TR" dirty="0"/>
              <a:t>mekanizmalar, sorunlu koşullar çözülene kadar esas olarak hücre döngüsünün ilerlemesini engeller. </a:t>
            </a:r>
            <a:endParaRPr lang="tr-TR" dirty="0" smtClean="0"/>
          </a:p>
          <a:p>
            <a:r>
              <a:rPr lang="tr-TR" dirty="0" err="1" smtClean="0"/>
              <a:t>Cdk'lerin</a:t>
            </a:r>
            <a:r>
              <a:rPr lang="tr-TR" dirty="0" smtClean="0"/>
              <a:t> </a:t>
            </a:r>
            <a:r>
              <a:rPr lang="tr-TR" dirty="0"/>
              <a:t>tam aktivasyonunu engelleyen moleküllere </a:t>
            </a:r>
            <a:r>
              <a:rPr lang="tr-TR" dirty="0" err="1"/>
              <a:t>Cdk</a:t>
            </a:r>
            <a:r>
              <a:rPr lang="tr-TR" dirty="0"/>
              <a:t> inhibitörleri denir. Bu inhibitör moleküllerinin çoğu, belirli bir hücre döngüsü olayını doğrudan veya dolaylı olarak izler. İnhibitör molekülleri tarafından </a:t>
            </a:r>
            <a:r>
              <a:rPr lang="tr-TR" dirty="0" err="1"/>
              <a:t>Cdks</a:t>
            </a:r>
            <a:r>
              <a:rPr lang="tr-TR" dirty="0"/>
              <a:t> üzerine yerleştirilen blok, inhibitörün izlediği spesifik olay tamamlanana kadar </a:t>
            </a:r>
            <a:r>
              <a:rPr lang="tr-TR" dirty="0" smtClean="0"/>
              <a:t>kaldırılmaz.</a:t>
            </a:r>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13</a:t>
            </a:fld>
            <a:endParaRPr lang="en-US"/>
          </a:p>
        </p:txBody>
      </p:sp>
    </p:spTree>
    <p:extLst>
      <p:ext uri="{BB962C8B-B14F-4D97-AF65-F5344CB8AC3E}">
        <p14:creationId xmlns:p14="http://schemas.microsoft.com/office/powerpoint/2010/main" val="177478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r"/>
            <a:r>
              <a:rPr lang="tr-TR" dirty="0"/>
              <a:t>Hücre döngüsünün </a:t>
            </a:r>
            <a:r>
              <a:rPr lang="tr-TR" dirty="0" smtClean="0"/>
              <a:t/>
            </a:r>
            <a:br>
              <a:rPr lang="tr-TR" dirty="0" smtClean="0"/>
            </a:br>
            <a:r>
              <a:rPr lang="tr-TR" dirty="0" smtClean="0"/>
              <a:t>pozitif </a:t>
            </a:r>
            <a:r>
              <a:rPr lang="tr-TR" dirty="0"/>
              <a:t>düzenlenmesi</a:t>
            </a: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C6F12CB2-7F2C-47B9-AE70-22A94B49F233}" type="slidenum">
              <a:rPr lang="en-US" smtClean="0"/>
              <a:pPr/>
              <a:t>14</a:t>
            </a:fld>
            <a:endParaRPr lang="en-US"/>
          </a:p>
        </p:txBody>
      </p:sp>
      <p:pic>
        <p:nvPicPr>
          <p:cNvPr id="5" name="Resim 4"/>
          <p:cNvPicPr>
            <a:picLocks noChangeAspect="1"/>
          </p:cNvPicPr>
          <p:nvPr/>
        </p:nvPicPr>
        <p:blipFill>
          <a:blip r:embed="rId2"/>
          <a:stretch>
            <a:fillRect/>
          </a:stretch>
        </p:blipFill>
        <p:spPr>
          <a:xfrm>
            <a:off x="838200" y="43377"/>
            <a:ext cx="4345571" cy="6495535"/>
          </a:xfrm>
          <a:prstGeom prst="rect">
            <a:avLst/>
          </a:prstGeom>
        </p:spPr>
      </p:pic>
      <p:pic>
        <p:nvPicPr>
          <p:cNvPr id="6" name="Resim 5"/>
          <p:cNvPicPr>
            <a:picLocks noChangeAspect="1"/>
          </p:cNvPicPr>
          <p:nvPr/>
        </p:nvPicPr>
        <p:blipFill>
          <a:blip r:embed="rId3"/>
          <a:stretch>
            <a:fillRect/>
          </a:stretch>
        </p:blipFill>
        <p:spPr>
          <a:xfrm>
            <a:off x="5183771" y="2338387"/>
            <a:ext cx="4457700" cy="4200525"/>
          </a:xfrm>
          <a:prstGeom prst="rect">
            <a:avLst/>
          </a:prstGeom>
        </p:spPr>
      </p:pic>
    </p:spTree>
    <p:extLst>
      <p:ext uri="{BB962C8B-B14F-4D97-AF65-F5344CB8AC3E}">
        <p14:creationId xmlns:p14="http://schemas.microsoft.com/office/powerpoint/2010/main" val="1332783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Hücre döngüsünün </a:t>
            </a:r>
            <a:r>
              <a:rPr lang="tr-TR" dirty="0" smtClean="0"/>
              <a:t>negatif düzenlenmesi</a:t>
            </a:r>
            <a:endParaRPr lang="tr-TR" dirty="0"/>
          </a:p>
        </p:txBody>
      </p:sp>
      <p:sp>
        <p:nvSpPr>
          <p:cNvPr id="3" name="İçerik Yer Tutucusu 2"/>
          <p:cNvSpPr>
            <a:spLocks noGrp="1"/>
          </p:cNvSpPr>
          <p:nvPr>
            <p:ph idx="1"/>
          </p:nvPr>
        </p:nvSpPr>
        <p:spPr/>
        <p:txBody>
          <a:bodyPr>
            <a:normAutofit fontScale="85000" lnSpcReduction="20000"/>
          </a:bodyPr>
          <a:lstStyle/>
          <a:p>
            <a:r>
              <a:rPr lang="tr-TR" dirty="0" smtClean="0"/>
              <a:t>Negatif düzenleyiciler hücre döngüsünü durdururlar. </a:t>
            </a:r>
            <a:r>
              <a:rPr lang="en-US" dirty="0" err="1" smtClean="0"/>
              <a:t>En</a:t>
            </a:r>
            <a:r>
              <a:rPr lang="en-US" dirty="0" smtClean="0"/>
              <a:t> </a:t>
            </a:r>
            <a:r>
              <a:rPr lang="en-US" dirty="0" err="1"/>
              <a:t>iyi</a:t>
            </a:r>
            <a:r>
              <a:rPr lang="en-US" dirty="0"/>
              <a:t> </a:t>
            </a:r>
            <a:r>
              <a:rPr lang="en-US" dirty="0" err="1"/>
              <a:t>anlaşılan</a:t>
            </a:r>
            <a:r>
              <a:rPr lang="en-US" dirty="0"/>
              <a:t> </a:t>
            </a:r>
            <a:r>
              <a:rPr lang="en-US" dirty="0" err="1"/>
              <a:t>negatif</a:t>
            </a:r>
            <a:r>
              <a:rPr lang="en-US" dirty="0"/>
              <a:t> </a:t>
            </a:r>
            <a:r>
              <a:rPr lang="en-US" dirty="0" err="1"/>
              <a:t>düzenleyici</a:t>
            </a:r>
            <a:r>
              <a:rPr lang="en-US" dirty="0"/>
              <a:t> </a:t>
            </a:r>
            <a:r>
              <a:rPr lang="en-US" dirty="0" err="1"/>
              <a:t>moleküller</a:t>
            </a:r>
            <a:r>
              <a:rPr lang="en-US" dirty="0"/>
              <a:t>, retinoblastoma </a:t>
            </a:r>
            <a:r>
              <a:rPr lang="en-US" dirty="0" err="1"/>
              <a:t>proteini</a:t>
            </a:r>
            <a:r>
              <a:rPr lang="en-US" dirty="0"/>
              <a:t> (</a:t>
            </a:r>
            <a:r>
              <a:rPr lang="en-US" dirty="0" err="1"/>
              <a:t>Rb</a:t>
            </a:r>
            <a:r>
              <a:rPr lang="en-US" dirty="0"/>
              <a:t>), p53 ve p21'dir. </a:t>
            </a:r>
            <a:endParaRPr lang="tr-TR" dirty="0" smtClean="0"/>
          </a:p>
          <a:p>
            <a:r>
              <a:rPr lang="en-US" dirty="0" smtClean="0"/>
              <a:t>Retinoblastoma </a:t>
            </a:r>
            <a:r>
              <a:rPr lang="en-US" dirty="0" err="1"/>
              <a:t>proteinleri</a:t>
            </a:r>
            <a:r>
              <a:rPr lang="en-US" dirty="0"/>
              <a:t>, </a:t>
            </a:r>
            <a:r>
              <a:rPr lang="en-US" dirty="0" err="1"/>
              <a:t>birçok</a:t>
            </a:r>
            <a:r>
              <a:rPr lang="en-US" dirty="0"/>
              <a:t> </a:t>
            </a:r>
            <a:r>
              <a:rPr lang="en-US" dirty="0" err="1"/>
              <a:t>hücrede</a:t>
            </a:r>
            <a:r>
              <a:rPr lang="en-US" dirty="0"/>
              <a:t> </a:t>
            </a:r>
            <a:r>
              <a:rPr lang="en-US" dirty="0" err="1"/>
              <a:t>ortak</a:t>
            </a:r>
            <a:r>
              <a:rPr lang="en-US" dirty="0"/>
              <a:t> </a:t>
            </a:r>
            <a:r>
              <a:rPr lang="en-US" dirty="0" err="1"/>
              <a:t>olan</a:t>
            </a:r>
            <a:r>
              <a:rPr lang="en-US" dirty="0"/>
              <a:t> </a:t>
            </a:r>
            <a:r>
              <a:rPr lang="en-US" dirty="0" err="1"/>
              <a:t>bir</a:t>
            </a:r>
            <a:r>
              <a:rPr lang="en-US" dirty="0"/>
              <a:t> </a:t>
            </a:r>
            <a:r>
              <a:rPr lang="en-US" dirty="0" err="1"/>
              <a:t>grup</a:t>
            </a:r>
            <a:r>
              <a:rPr lang="en-US" dirty="0"/>
              <a:t> </a:t>
            </a:r>
            <a:r>
              <a:rPr lang="en-US" dirty="0" err="1"/>
              <a:t>tümör</a:t>
            </a:r>
            <a:r>
              <a:rPr lang="en-US" dirty="0"/>
              <a:t> </a:t>
            </a:r>
            <a:r>
              <a:rPr lang="en-US" dirty="0" err="1"/>
              <a:t>baskılayıcı</a:t>
            </a:r>
            <a:r>
              <a:rPr lang="en-US" dirty="0"/>
              <a:t> </a:t>
            </a:r>
            <a:r>
              <a:rPr lang="en-US" dirty="0" err="1"/>
              <a:t>proteinlerdir</a:t>
            </a:r>
            <a:r>
              <a:rPr lang="en-US" dirty="0"/>
              <a:t>. </a:t>
            </a:r>
            <a:endParaRPr lang="tr-TR" dirty="0" smtClean="0"/>
          </a:p>
          <a:p>
            <a:r>
              <a:rPr lang="en-US" dirty="0" smtClean="0"/>
              <a:t>53 </a:t>
            </a:r>
            <a:r>
              <a:rPr lang="en-US" dirty="0"/>
              <a:t>ve 21 </a:t>
            </a:r>
            <a:r>
              <a:rPr lang="en-US" dirty="0" err="1"/>
              <a:t>tanımlamaları</a:t>
            </a:r>
            <a:r>
              <a:rPr lang="en-US" dirty="0"/>
              <a:t>, </a:t>
            </a:r>
            <a:r>
              <a:rPr lang="en-US" dirty="0" err="1"/>
              <a:t>proteinlerin</a:t>
            </a:r>
            <a:r>
              <a:rPr lang="en-US" dirty="0"/>
              <a:t> (p) </a:t>
            </a:r>
            <a:r>
              <a:rPr lang="en-US" dirty="0" err="1"/>
              <a:t>kilodalton</a:t>
            </a:r>
            <a:r>
              <a:rPr lang="en-US" dirty="0"/>
              <a:t> </a:t>
            </a:r>
            <a:r>
              <a:rPr lang="en-US" dirty="0" err="1"/>
              <a:t>cinsinden</a:t>
            </a:r>
            <a:r>
              <a:rPr lang="en-US" dirty="0"/>
              <a:t> </a:t>
            </a:r>
            <a:r>
              <a:rPr lang="en-US" dirty="0" err="1"/>
              <a:t>fonksiyonel</a:t>
            </a:r>
            <a:r>
              <a:rPr lang="en-US" dirty="0"/>
              <a:t> </a:t>
            </a:r>
            <a:r>
              <a:rPr lang="en-US" dirty="0" err="1"/>
              <a:t>moleküler</a:t>
            </a:r>
            <a:r>
              <a:rPr lang="en-US" dirty="0"/>
              <a:t> </a:t>
            </a:r>
            <a:r>
              <a:rPr lang="en-US" dirty="0" err="1"/>
              <a:t>kütlelerine</a:t>
            </a:r>
            <a:r>
              <a:rPr lang="en-US" dirty="0"/>
              <a:t> </a:t>
            </a:r>
            <a:r>
              <a:rPr lang="en-US" dirty="0" err="1"/>
              <a:t>karşılık</a:t>
            </a:r>
            <a:r>
              <a:rPr lang="en-US" dirty="0"/>
              <a:t> </a:t>
            </a:r>
            <a:r>
              <a:rPr lang="en-US" dirty="0" err="1"/>
              <a:t>gelir</a:t>
            </a:r>
            <a:r>
              <a:rPr lang="en-US" dirty="0"/>
              <a:t>. </a:t>
            </a:r>
            <a:endParaRPr lang="tr-TR" dirty="0" smtClean="0"/>
          </a:p>
          <a:p>
            <a:r>
              <a:rPr lang="en-US" dirty="0" err="1" smtClean="0"/>
              <a:t>Hücre</a:t>
            </a:r>
            <a:r>
              <a:rPr lang="en-US" dirty="0" smtClean="0"/>
              <a:t> </a:t>
            </a:r>
            <a:r>
              <a:rPr lang="en-US" dirty="0" err="1"/>
              <a:t>döngüsü</a:t>
            </a:r>
            <a:r>
              <a:rPr lang="en-US" dirty="0"/>
              <a:t> </a:t>
            </a:r>
            <a:r>
              <a:rPr lang="en-US" dirty="0" err="1"/>
              <a:t>düzenlemesi</a:t>
            </a:r>
            <a:r>
              <a:rPr lang="en-US" dirty="0"/>
              <a:t> </a:t>
            </a:r>
            <a:r>
              <a:rPr lang="en-US" dirty="0" err="1"/>
              <a:t>hakkında</a:t>
            </a:r>
            <a:r>
              <a:rPr lang="en-US" dirty="0"/>
              <a:t> </a:t>
            </a:r>
            <a:r>
              <a:rPr lang="en-US" dirty="0" err="1"/>
              <a:t>bilinenlerin</a:t>
            </a:r>
            <a:r>
              <a:rPr lang="en-US" dirty="0"/>
              <a:t> </a:t>
            </a:r>
            <a:r>
              <a:rPr lang="en-US" dirty="0" err="1"/>
              <a:t>çoğu</a:t>
            </a:r>
            <a:r>
              <a:rPr lang="en-US" dirty="0"/>
              <a:t>, </a:t>
            </a:r>
            <a:r>
              <a:rPr lang="en-US" dirty="0" err="1"/>
              <a:t>düzenleyici</a:t>
            </a:r>
            <a:r>
              <a:rPr lang="en-US" dirty="0"/>
              <a:t> </a:t>
            </a:r>
            <a:r>
              <a:rPr lang="en-US" dirty="0" err="1"/>
              <a:t>kontrolü</a:t>
            </a:r>
            <a:r>
              <a:rPr lang="en-US" dirty="0"/>
              <a:t> </a:t>
            </a:r>
            <a:r>
              <a:rPr lang="en-US" dirty="0" err="1"/>
              <a:t>kaybetmiş</a:t>
            </a:r>
            <a:r>
              <a:rPr lang="en-US" dirty="0"/>
              <a:t> </a:t>
            </a:r>
            <a:r>
              <a:rPr lang="en-US" dirty="0" err="1"/>
              <a:t>hücrelerle</a:t>
            </a:r>
            <a:r>
              <a:rPr lang="en-US" dirty="0"/>
              <a:t> </a:t>
            </a:r>
            <a:r>
              <a:rPr lang="en-US" dirty="0" err="1"/>
              <a:t>yapılan</a:t>
            </a:r>
            <a:r>
              <a:rPr lang="en-US" dirty="0"/>
              <a:t> </a:t>
            </a:r>
            <a:r>
              <a:rPr lang="en-US" dirty="0" err="1"/>
              <a:t>araştırmalardan</a:t>
            </a:r>
            <a:r>
              <a:rPr lang="en-US" dirty="0"/>
              <a:t> </a:t>
            </a:r>
            <a:r>
              <a:rPr lang="tr-TR" dirty="0" smtClean="0"/>
              <a:t>elde edilmiştir. </a:t>
            </a:r>
          </a:p>
          <a:p>
            <a:r>
              <a:rPr lang="en-US" dirty="0" smtClean="0"/>
              <a:t>Bu </a:t>
            </a:r>
            <a:r>
              <a:rPr lang="en-US" dirty="0" err="1"/>
              <a:t>düzenleyici</a:t>
            </a:r>
            <a:r>
              <a:rPr lang="en-US" dirty="0"/>
              <a:t> </a:t>
            </a:r>
            <a:r>
              <a:rPr lang="en-US" dirty="0" err="1"/>
              <a:t>proteinlerin</a:t>
            </a:r>
            <a:r>
              <a:rPr lang="en-US" dirty="0"/>
              <a:t> </a:t>
            </a:r>
            <a:r>
              <a:rPr lang="en-US" dirty="0" err="1"/>
              <a:t>üçünün</a:t>
            </a:r>
            <a:r>
              <a:rPr lang="en-US" dirty="0"/>
              <a:t> de, </a:t>
            </a:r>
            <a:r>
              <a:rPr lang="en-US" dirty="0" err="1"/>
              <a:t>kontrolsüz</a:t>
            </a:r>
            <a:r>
              <a:rPr lang="en-US" dirty="0"/>
              <a:t> </a:t>
            </a:r>
            <a:r>
              <a:rPr lang="en-US" dirty="0" err="1"/>
              <a:t>bir</a:t>
            </a:r>
            <a:r>
              <a:rPr lang="en-US" dirty="0"/>
              <a:t> </a:t>
            </a:r>
            <a:r>
              <a:rPr lang="en-US" dirty="0" err="1"/>
              <a:t>şekilde</a:t>
            </a:r>
            <a:r>
              <a:rPr lang="en-US" dirty="0"/>
              <a:t> </a:t>
            </a:r>
            <a:r>
              <a:rPr lang="en-US" dirty="0" err="1"/>
              <a:t>çoğalmaya</a:t>
            </a:r>
            <a:r>
              <a:rPr lang="en-US" dirty="0"/>
              <a:t> </a:t>
            </a:r>
            <a:r>
              <a:rPr lang="en-US" dirty="0" err="1"/>
              <a:t>başlayan</a:t>
            </a:r>
            <a:r>
              <a:rPr lang="en-US" dirty="0"/>
              <a:t> (</a:t>
            </a:r>
            <a:r>
              <a:rPr lang="en-US" dirty="0" err="1"/>
              <a:t>kanserli</a:t>
            </a:r>
            <a:r>
              <a:rPr lang="en-US" dirty="0"/>
              <a:t> hale </a:t>
            </a:r>
            <a:r>
              <a:rPr lang="en-US" dirty="0" err="1"/>
              <a:t>gelen</a:t>
            </a:r>
            <a:r>
              <a:rPr lang="en-US" dirty="0"/>
              <a:t>) </a:t>
            </a:r>
            <a:r>
              <a:rPr lang="en-US" dirty="0" err="1"/>
              <a:t>hücrelerde</a:t>
            </a:r>
            <a:r>
              <a:rPr lang="en-US" dirty="0"/>
              <a:t> </a:t>
            </a:r>
            <a:r>
              <a:rPr lang="en-US" dirty="0" err="1"/>
              <a:t>hasar</a:t>
            </a:r>
            <a:r>
              <a:rPr lang="en-US" dirty="0"/>
              <a:t> </a:t>
            </a:r>
            <a:r>
              <a:rPr lang="en-US" dirty="0" err="1"/>
              <a:t>gördüğü</a:t>
            </a:r>
            <a:r>
              <a:rPr lang="en-US" dirty="0"/>
              <a:t> </a:t>
            </a:r>
            <a:r>
              <a:rPr lang="en-US" dirty="0" err="1"/>
              <a:t>veya</a:t>
            </a:r>
            <a:r>
              <a:rPr lang="en-US" dirty="0"/>
              <a:t> </a:t>
            </a:r>
            <a:r>
              <a:rPr lang="en-US" dirty="0" err="1"/>
              <a:t>işlevsel</a:t>
            </a:r>
            <a:r>
              <a:rPr lang="en-US" dirty="0"/>
              <a:t> </a:t>
            </a:r>
            <a:r>
              <a:rPr lang="en-US" dirty="0" err="1"/>
              <a:t>olmadığı</a:t>
            </a:r>
            <a:r>
              <a:rPr lang="en-US" dirty="0"/>
              <a:t> </a:t>
            </a:r>
            <a:r>
              <a:rPr lang="en-US" dirty="0" err="1" smtClean="0"/>
              <a:t>keşfedil</a:t>
            </a:r>
            <a:r>
              <a:rPr lang="tr-TR" dirty="0" err="1" smtClean="0"/>
              <a:t>miştir</a:t>
            </a:r>
            <a:r>
              <a:rPr lang="en-US" dirty="0" smtClean="0"/>
              <a:t>. </a:t>
            </a:r>
            <a:r>
              <a:rPr lang="en-US" dirty="0"/>
              <a:t>Her </a:t>
            </a:r>
            <a:r>
              <a:rPr lang="en-US" dirty="0" err="1"/>
              <a:t>durumda</a:t>
            </a:r>
            <a:r>
              <a:rPr lang="en-US" dirty="0"/>
              <a:t>, </a:t>
            </a:r>
            <a:r>
              <a:rPr lang="en-US" dirty="0" err="1"/>
              <a:t>hücre</a:t>
            </a:r>
            <a:r>
              <a:rPr lang="en-US" dirty="0"/>
              <a:t> </a:t>
            </a:r>
            <a:r>
              <a:rPr lang="en-US" dirty="0" err="1"/>
              <a:t>döngüsü</a:t>
            </a:r>
            <a:r>
              <a:rPr lang="en-US" dirty="0"/>
              <a:t> </a:t>
            </a:r>
            <a:r>
              <a:rPr lang="en-US" dirty="0" err="1"/>
              <a:t>boyunca</a:t>
            </a:r>
            <a:r>
              <a:rPr lang="en-US" dirty="0"/>
              <a:t> </a:t>
            </a:r>
            <a:r>
              <a:rPr lang="en-US" dirty="0" err="1"/>
              <a:t>kontrol</a:t>
            </a:r>
            <a:r>
              <a:rPr lang="en-US" dirty="0"/>
              <a:t> </a:t>
            </a:r>
            <a:r>
              <a:rPr lang="en-US" dirty="0" err="1"/>
              <a:t>edilmeyen</a:t>
            </a:r>
            <a:r>
              <a:rPr lang="en-US" dirty="0"/>
              <a:t> </a:t>
            </a:r>
            <a:r>
              <a:rPr lang="en-US" dirty="0" err="1"/>
              <a:t>ilerlemenin</a:t>
            </a:r>
            <a:r>
              <a:rPr lang="en-US" dirty="0"/>
              <a:t> </a:t>
            </a:r>
            <a:r>
              <a:rPr lang="en-US" dirty="0" err="1"/>
              <a:t>ana</a:t>
            </a:r>
            <a:r>
              <a:rPr lang="en-US" dirty="0"/>
              <a:t> </a:t>
            </a:r>
            <a:r>
              <a:rPr lang="en-US" dirty="0" err="1"/>
              <a:t>nedeni</a:t>
            </a:r>
            <a:r>
              <a:rPr lang="en-US" dirty="0"/>
              <a:t>, </a:t>
            </a:r>
            <a:r>
              <a:rPr lang="en-US" dirty="0" err="1"/>
              <a:t>düzenleyici</a:t>
            </a:r>
            <a:r>
              <a:rPr lang="en-US" dirty="0"/>
              <a:t> </a:t>
            </a:r>
            <a:r>
              <a:rPr lang="en-US" dirty="0" err="1"/>
              <a:t>proteinin</a:t>
            </a:r>
            <a:r>
              <a:rPr lang="en-US" dirty="0"/>
              <a:t> </a:t>
            </a:r>
            <a:r>
              <a:rPr lang="en-US" dirty="0" err="1"/>
              <a:t>hatalı</a:t>
            </a:r>
            <a:r>
              <a:rPr lang="en-US" dirty="0"/>
              <a:t> </a:t>
            </a:r>
            <a:r>
              <a:rPr lang="tr-TR" dirty="0" smtClean="0"/>
              <a:t>kopyası olmuştur.</a:t>
            </a:r>
            <a:endParaRPr lang="tr-TR" dirty="0"/>
          </a:p>
        </p:txBody>
      </p:sp>
      <p:sp>
        <p:nvSpPr>
          <p:cNvPr id="4" name="Slayt Numarası Yer Tutucusu 3"/>
          <p:cNvSpPr>
            <a:spLocks noGrp="1"/>
          </p:cNvSpPr>
          <p:nvPr>
            <p:ph type="sldNum" sz="quarter" idx="12"/>
          </p:nvPr>
        </p:nvSpPr>
        <p:spPr/>
        <p:txBody>
          <a:bodyPr/>
          <a:lstStyle/>
          <a:p>
            <a:fld id="{C6F12CB2-7F2C-47B9-AE70-22A94B49F233}" type="slidenum">
              <a:rPr lang="en-US" smtClean="0"/>
              <a:pPr/>
              <a:t>15</a:t>
            </a:fld>
            <a:endParaRPr lang="en-US"/>
          </a:p>
        </p:txBody>
      </p:sp>
    </p:spTree>
    <p:extLst>
      <p:ext uri="{BB962C8B-B14F-4D97-AF65-F5344CB8AC3E}">
        <p14:creationId xmlns:p14="http://schemas.microsoft.com/office/powerpoint/2010/main" val="520928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Hücre döngüsünün </a:t>
            </a:r>
            <a:r>
              <a:rPr lang="tr-TR" dirty="0" smtClean="0"/>
              <a:t>negatif düzenlenmesi</a:t>
            </a:r>
            <a:endParaRPr lang="tr-TR" dirty="0"/>
          </a:p>
        </p:txBody>
      </p:sp>
      <p:sp>
        <p:nvSpPr>
          <p:cNvPr id="3" name="İçerik Yer Tutucusu 2"/>
          <p:cNvSpPr>
            <a:spLocks noGrp="1"/>
          </p:cNvSpPr>
          <p:nvPr>
            <p:ph idx="1"/>
          </p:nvPr>
        </p:nvSpPr>
        <p:spPr/>
        <p:txBody>
          <a:bodyPr>
            <a:normAutofit fontScale="92500" lnSpcReduction="20000"/>
          </a:bodyPr>
          <a:lstStyle/>
          <a:p>
            <a:r>
              <a:rPr lang="tr-TR" dirty="0"/>
              <a:t>Rb, p53 ve p21 öncelikle G1 kontrol noktasında hareket </a:t>
            </a:r>
            <a:r>
              <a:rPr lang="tr-TR" dirty="0" smtClean="0"/>
              <a:t>ederler.</a:t>
            </a:r>
          </a:p>
          <a:p>
            <a:r>
              <a:rPr lang="tr-TR" dirty="0" smtClean="0"/>
              <a:t>Çok </a:t>
            </a:r>
            <a:r>
              <a:rPr lang="tr-TR" dirty="0"/>
              <a:t>işlevli bir </a:t>
            </a:r>
            <a:r>
              <a:rPr lang="tr-TR" dirty="0" smtClean="0"/>
              <a:t>protein olan p53</a:t>
            </a:r>
            <a:r>
              <a:rPr lang="tr-TR" dirty="0"/>
              <a:t>, bir hücrenin bölünmeye </a:t>
            </a:r>
            <a:r>
              <a:rPr lang="tr-TR" dirty="0" smtClean="0"/>
              <a:t>bağlılığı </a:t>
            </a:r>
            <a:r>
              <a:rPr lang="tr-TR" dirty="0"/>
              <a:t>üzerinde büyük </a:t>
            </a:r>
            <a:r>
              <a:rPr lang="tr-TR" dirty="0" smtClean="0"/>
              <a:t>etkiye sahiptir. Çünkü </a:t>
            </a:r>
            <a:r>
              <a:rPr lang="tr-TR" dirty="0"/>
              <a:t>G1 sırasında hazırlık işlemlerinden geçen hücrelerde hasarlı DNA olduğunda </a:t>
            </a:r>
            <a:r>
              <a:rPr lang="tr-TR" dirty="0" smtClean="0"/>
              <a:t>etkisini gösterir. Hasarlı </a:t>
            </a:r>
            <a:r>
              <a:rPr lang="tr-TR" dirty="0"/>
              <a:t>DNA tespit edilirse, p53 hücre döngüsünü durdurur ve DNA'yı onarmak için enzimler görevlendirir. DNA onarılamazsa, p53, hasarlı kromozomların kopyalanmasını önlemek için </a:t>
            </a:r>
            <a:r>
              <a:rPr lang="tr-TR" dirty="0" err="1"/>
              <a:t>apoptozu</a:t>
            </a:r>
            <a:r>
              <a:rPr lang="tr-TR" dirty="0"/>
              <a:t> veya hücre intiharını </a:t>
            </a:r>
            <a:r>
              <a:rPr lang="tr-TR" dirty="0" smtClean="0"/>
              <a:t>tetikleyebilir. </a:t>
            </a:r>
          </a:p>
          <a:p>
            <a:r>
              <a:rPr lang="tr-TR" dirty="0" smtClean="0"/>
              <a:t>p53 </a:t>
            </a:r>
            <a:r>
              <a:rPr lang="tr-TR" dirty="0"/>
              <a:t>seviyeleri yükseldikçe, p21 üretimi tetiklenir. p21, </a:t>
            </a:r>
            <a:r>
              <a:rPr lang="tr-TR" dirty="0" err="1"/>
              <a:t>Cdk</a:t>
            </a:r>
            <a:r>
              <a:rPr lang="tr-TR" dirty="0"/>
              <a:t> / siklin komplekslerine bağlanarak ve aktivitesini </a:t>
            </a:r>
            <a:r>
              <a:rPr lang="tr-TR" dirty="0" err="1"/>
              <a:t>inhibe</a:t>
            </a:r>
            <a:r>
              <a:rPr lang="tr-TR" dirty="0"/>
              <a:t> ederek p53 tarafından dikte edilen </a:t>
            </a:r>
            <a:r>
              <a:rPr lang="tr-TR" dirty="0" smtClean="0"/>
              <a:t>döngüyü durmaya </a:t>
            </a:r>
            <a:r>
              <a:rPr lang="tr-TR" dirty="0"/>
              <a:t>zorlar. Bir hücre daha fazla strese maruz kaldıkça, daha yüksek p53 ve p21 seviyeleri </a:t>
            </a:r>
            <a:r>
              <a:rPr lang="tr-TR" dirty="0" smtClean="0"/>
              <a:t>birikir ve </a:t>
            </a:r>
            <a:r>
              <a:rPr lang="tr-TR" dirty="0"/>
              <a:t>hücrenin S fazına geçme olasılığını azaltır.</a:t>
            </a:r>
          </a:p>
        </p:txBody>
      </p:sp>
      <p:sp>
        <p:nvSpPr>
          <p:cNvPr id="4" name="Slayt Numarası Yer Tutucusu 3"/>
          <p:cNvSpPr>
            <a:spLocks noGrp="1"/>
          </p:cNvSpPr>
          <p:nvPr>
            <p:ph type="sldNum" sz="quarter" idx="12"/>
          </p:nvPr>
        </p:nvSpPr>
        <p:spPr/>
        <p:txBody>
          <a:bodyPr/>
          <a:lstStyle/>
          <a:p>
            <a:fld id="{C6F12CB2-7F2C-47B9-AE70-22A94B49F233}" type="slidenum">
              <a:rPr lang="en-US" smtClean="0"/>
              <a:pPr/>
              <a:t>16</a:t>
            </a:fld>
            <a:endParaRPr lang="en-US"/>
          </a:p>
        </p:txBody>
      </p:sp>
    </p:spTree>
    <p:extLst>
      <p:ext uri="{BB962C8B-B14F-4D97-AF65-F5344CB8AC3E}">
        <p14:creationId xmlns:p14="http://schemas.microsoft.com/office/powerpoint/2010/main" val="3117066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Hücre döngüsünün negatif düzenlenmesi</a:t>
            </a:r>
          </a:p>
        </p:txBody>
      </p:sp>
      <p:sp>
        <p:nvSpPr>
          <p:cNvPr id="3" name="İçerik Yer Tutucusu 2"/>
          <p:cNvSpPr>
            <a:spLocks noGrp="1"/>
          </p:cNvSpPr>
          <p:nvPr>
            <p:ph idx="1"/>
          </p:nvPr>
        </p:nvSpPr>
        <p:spPr/>
        <p:txBody>
          <a:bodyPr>
            <a:normAutofit fontScale="85000" lnSpcReduction="20000"/>
          </a:bodyPr>
          <a:lstStyle/>
          <a:p>
            <a:r>
              <a:rPr lang="tr-TR" dirty="0"/>
              <a:t>Rb, düzenleyici etkisini diğer pozitif düzenleyici proteinler üzerinde uygular. </a:t>
            </a:r>
            <a:endParaRPr lang="tr-TR" dirty="0" smtClean="0"/>
          </a:p>
          <a:p>
            <a:r>
              <a:rPr lang="tr-TR" dirty="0" smtClean="0"/>
              <a:t>Esas </a:t>
            </a:r>
            <a:r>
              <a:rPr lang="tr-TR" dirty="0"/>
              <a:t>olarak, Rb hücre </a:t>
            </a:r>
            <a:r>
              <a:rPr lang="tr-TR" dirty="0" smtClean="0"/>
              <a:t>boyutunu/büyüklüğünü </a:t>
            </a:r>
            <a:r>
              <a:rPr lang="tr-TR" dirty="0"/>
              <a:t>izler. </a:t>
            </a:r>
            <a:endParaRPr lang="tr-TR" dirty="0" smtClean="0"/>
          </a:p>
          <a:p>
            <a:r>
              <a:rPr lang="tr-TR" dirty="0" smtClean="0"/>
              <a:t>Rb proteini; aktif</a:t>
            </a:r>
            <a:r>
              <a:rPr lang="tr-TR" dirty="0"/>
              <a:t>, </a:t>
            </a:r>
            <a:r>
              <a:rPr lang="tr-TR" dirty="0" err="1"/>
              <a:t>defosforillenmiş</a:t>
            </a:r>
            <a:r>
              <a:rPr lang="tr-TR" dirty="0"/>
              <a:t> durumda, </a:t>
            </a:r>
            <a:r>
              <a:rPr lang="tr-TR" dirty="0" smtClean="0"/>
              <a:t>en </a:t>
            </a:r>
            <a:r>
              <a:rPr lang="tr-TR" dirty="0"/>
              <a:t>yaygın olarak E2F olmak üzere, transkripsiyon faktörleri olarak adlandırılan proteinlere </a:t>
            </a:r>
            <a:r>
              <a:rPr lang="tr-TR" dirty="0" smtClean="0"/>
              <a:t>bağlanır. </a:t>
            </a:r>
          </a:p>
          <a:p>
            <a:r>
              <a:rPr lang="tr-TR" dirty="0" smtClean="0"/>
              <a:t>Transkripsiyon </a:t>
            </a:r>
            <a:r>
              <a:rPr lang="tr-TR" dirty="0"/>
              <a:t>faktörleri, belirli genleri "açar" ve bu gen tarafından kodlanan proteinlerin üretimine izin verir. </a:t>
            </a:r>
            <a:endParaRPr lang="tr-TR" dirty="0" smtClean="0"/>
          </a:p>
          <a:p>
            <a:r>
              <a:rPr lang="tr-TR" dirty="0" smtClean="0"/>
              <a:t>Rb</a:t>
            </a:r>
            <a:r>
              <a:rPr lang="tr-TR" dirty="0"/>
              <a:t>, E2F'ye bağlandığında, G1 / S geçişi için gerekli proteinlerin üretimi engellenir. Hücre boyutu büyüdükçe, Rb, </a:t>
            </a:r>
            <a:r>
              <a:rPr lang="tr-TR" dirty="0" err="1"/>
              <a:t>inaktive</a:t>
            </a:r>
            <a:r>
              <a:rPr lang="tr-TR" dirty="0"/>
              <a:t> olana kadar yavaşça </a:t>
            </a:r>
            <a:r>
              <a:rPr lang="tr-TR" dirty="0" err="1"/>
              <a:t>fosforile</a:t>
            </a:r>
            <a:r>
              <a:rPr lang="tr-TR" dirty="0"/>
              <a:t> edilir. Rb, artık geçiş proteinini üreten geni açabilen E2F'yi serbest bırakır ve bu özel blok kaldırılır. </a:t>
            </a:r>
            <a:endParaRPr lang="tr-TR" dirty="0" smtClean="0"/>
          </a:p>
          <a:p>
            <a:r>
              <a:rPr lang="tr-TR" dirty="0" smtClean="0"/>
              <a:t>Hücrenin </a:t>
            </a:r>
            <a:r>
              <a:rPr lang="tr-TR" dirty="0"/>
              <a:t>her bir kontrol noktasını geçmesi için, tüm pozitif düzenleyiciler "açık" olmalı ve tüm negatif düzenleyiciler "kapatılmalıdır".</a:t>
            </a:r>
          </a:p>
        </p:txBody>
      </p:sp>
      <p:sp>
        <p:nvSpPr>
          <p:cNvPr id="4" name="Slayt Numarası Yer Tutucusu 3"/>
          <p:cNvSpPr>
            <a:spLocks noGrp="1"/>
          </p:cNvSpPr>
          <p:nvPr>
            <p:ph type="sldNum" sz="quarter" idx="12"/>
          </p:nvPr>
        </p:nvSpPr>
        <p:spPr/>
        <p:txBody>
          <a:bodyPr/>
          <a:lstStyle/>
          <a:p>
            <a:fld id="{C6F12CB2-7F2C-47B9-AE70-22A94B49F233}" type="slidenum">
              <a:rPr lang="en-US" smtClean="0"/>
              <a:pPr/>
              <a:t>17</a:t>
            </a:fld>
            <a:endParaRPr lang="en-US"/>
          </a:p>
        </p:txBody>
      </p:sp>
    </p:spTree>
    <p:extLst>
      <p:ext uri="{BB962C8B-B14F-4D97-AF65-F5344CB8AC3E}">
        <p14:creationId xmlns:p14="http://schemas.microsoft.com/office/powerpoint/2010/main" val="1617625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Hücre döngüsünün negatif düzenlenmesi</a:t>
            </a: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C6F12CB2-7F2C-47B9-AE70-22A94B49F233}" type="slidenum">
              <a:rPr lang="en-US" smtClean="0"/>
              <a:pPr/>
              <a:t>18</a:t>
            </a:fld>
            <a:endParaRPr lang="en-US"/>
          </a:p>
        </p:txBody>
      </p:sp>
      <p:pic>
        <p:nvPicPr>
          <p:cNvPr id="5" name="Resim 4"/>
          <p:cNvPicPr>
            <a:picLocks noChangeAspect="1"/>
          </p:cNvPicPr>
          <p:nvPr/>
        </p:nvPicPr>
        <p:blipFill>
          <a:blip r:embed="rId2"/>
          <a:stretch>
            <a:fillRect/>
          </a:stretch>
        </p:blipFill>
        <p:spPr>
          <a:xfrm>
            <a:off x="2362200" y="1549400"/>
            <a:ext cx="7467600" cy="5172075"/>
          </a:xfrm>
          <a:prstGeom prst="rect">
            <a:avLst/>
          </a:prstGeom>
        </p:spPr>
      </p:pic>
    </p:spTree>
    <p:extLst>
      <p:ext uri="{BB962C8B-B14F-4D97-AF65-F5344CB8AC3E}">
        <p14:creationId xmlns:p14="http://schemas.microsoft.com/office/powerpoint/2010/main" val="2752696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C6F12CB2-7F2C-47B9-AE70-22A94B49F233}" type="slidenum">
              <a:rPr lang="en-US" smtClean="0"/>
              <a:pPr/>
              <a:t>19</a:t>
            </a:fld>
            <a:endParaRPr lang="en-US"/>
          </a:p>
        </p:txBody>
      </p:sp>
      <p:pic>
        <p:nvPicPr>
          <p:cNvPr id="5" name="Resim 4"/>
          <p:cNvPicPr>
            <a:picLocks noChangeAspect="1"/>
          </p:cNvPicPr>
          <p:nvPr/>
        </p:nvPicPr>
        <p:blipFill>
          <a:blip r:embed="rId2"/>
          <a:stretch>
            <a:fillRect/>
          </a:stretch>
        </p:blipFill>
        <p:spPr>
          <a:xfrm>
            <a:off x="2312901" y="1136307"/>
            <a:ext cx="7038975" cy="5524500"/>
          </a:xfrm>
          <a:prstGeom prst="rect">
            <a:avLst/>
          </a:prstGeom>
        </p:spPr>
      </p:pic>
    </p:spTree>
    <p:extLst>
      <p:ext uri="{BB962C8B-B14F-4D97-AF65-F5344CB8AC3E}">
        <p14:creationId xmlns:p14="http://schemas.microsoft.com/office/powerpoint/2010/main" val="4049757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88925"/>
            <a:ext cx="10515600" cy="1325563"/>
          </a:xfrm>
        </p:spPr>
        <p:txBody>
          <a:bodyPr>
            <a:normAutofit fontScale="90000"/>
          </a:bodyPr>
          <a:lstStyle/>
          <a:p>
            <a:r>
              <a:rPr lang="tr-TR" dirty="0" smtClean="0"/>
              <a:t>3. Kök hücre, Hücre döngüsü, ve Apoptozis</a:t>
            </a:r>
            <a:br>
              <a:rPr lang="tr-TR" dirty="0" smtClean="0"/>
            </a:br>
            <a:r>
              <a:rPr lang="tr-TR" dirty="0" smtClean="0"/>
              <a:t>3.2. Hücre Döngüsü</a:t>
            </a:r>
            <a:endParaRPr lang="tr-TR" dirty="0"/>
          </a:p>
        </p:txBody>
      </p:sp>
      <p:sp>
        <p:nvSpPr>
          <p:cNvPr id="3" name="Content Placeholder 2"/>
          <p:cNvSpPr>
            <a:spLocks noGrp="1"/>
          </p:cNvSpPr>
          <p:nvPr>
            <p:ph idx="1"/>
          </p:nvPr>
        </p:nvSpPr>
        <p:spPr>
          <a:xfrm>
            <a:off x="660400" y="1789610"/>
            <a:ext cx="10566400" cy="4903289"/>
          </a:xfrm>
        </p:spPr>
        <p:txBody>
          <a:bodyPr>
            <a:normAutofit/>
          </a:bodyPr>
          <a:lstStyle/>
          <a:p>
            <a:r>
              <a:rPr lang="tr-TR" dirty="0" smtClean="0"/>
              <a:t>Bir hücrenin büyümesini teşvik eden protein yapısındaki faktörler:</a:t>
            </a:r>
          </a:p>
          <a:p>
            <a:pPr lvl="1"/>
            <a:r>
              <a:rPr lang="tr-TR" dirty="0" smtClean="0"/>
              <a:t>Büyüme faktörü proteinler</a:t>
            </a:r>
          </a:p>
          <a:p>
            <a:pPr lvl="1"/>
            <a:r>
              <a:rPr lang="tr-TR" dirty="0" smtClean="0"/>
              <a:t>Büyüme faktörü proteinin bağlanacağı reseptörü oluşturan proteinler</a:t>
            </a:r>
          </a:p>
          <a:p>
            <a:pPr lvl="1"/>
            <a:r>
              <a:rPr lang="tr-TR" dirty="0" smtClean="0"/>
              <a:t>Hücre içi sinyal iletimini sağlayan proteinler</a:t>
            </a:r>
          </a:p>
          <a:p>
            <a:pPr lvl="1"/>
            <a:r>
              <a:rPr lang="tr-TR" dirty="0" smtClean="0"/>
              <a:t>Nükleer transkripsiyonu teşvik edici protein faktörleri</a:t>
            </a:r>
          </a:p>
          <a:p>
            <a:r>
              <a:rPr lang="tr-TR" dirty="0" smtClean="0"/>
              <a:t>Hayvan hücrelerinde membranda bulunan büyüme faktörleri (GFR) reseptörlerini uyaran sinyaller sonucu hücre içinde TOR adı verilen protein kinazlar aktifleşirler, bunun sonucunda hücre hacim olarak artar ve bölünmeye teşvik edilmiş olur</a:t>
            </a:r>
            <a:endParaRPr lang="tr-TR" dirty="0"/>
          </a:p>
        </p:txBody>
      </p:sp>
      <p:sp>
        <p:nvSpPr>
          <p:cNvPr id="5" name="Slide Number Placeholder 4"/>
          <p:cNvSpPr>
            <a:spLocks noGrp="1"/>
          </p:cNvSpPr>
          <p:nvPr>
            <p:ph type="sldNum" sz="quarter" idx="12"/>
          </p:nvPr>
        </p:nvSpPr>
        <p:spPr/>
        <p:txBody>
          <a:bodyPr/>
          <a:lstStyle/>
          <a:p>
            <a:fld id="{C6F12CB2-7F2C-47B9-AE70-22A94B49F233}"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88925"/>
            <a:ext cx="10515600" cy="1325563"/>
          </a:xfrm>
        </p:spPr>
        <p:txBody>
          <a:bodyPr>
            <a:normAutofit fontScale="90000"/>
          </a:bodyPr>
          <a:lstStyle/>
          <a:p>
            <a:r>
              <a:rPr lang="tr-TR" dirty="0" smtClean="0"/>
              <a:t>3. Kök hücre, Hücre döngüsü, ve Apoptozis</a:t>
            </a:r>
            <a:br>
              <a:rPr lang="tr-TR" dirty="0" smtClean="0"/>
            </a:br>
            <a:r>
              <a:rPr lang="tr-TR" dirty="0" smtClean="0"/>
              <a:t>3.2. Hücre Döngüsü</a:t>
            </a:r>
            <a:endParaRPr lang="tr-TR" dirty="0"/>
          </a:p>
        </p:txBody>
      </p:sp>
      <p:sp>
        <p:nvSpPr>
          <p:cNvPr id="3" name="Content Placeholder 2"/>
          <p:cNvSpPr>
            <a:spLocks noGrp="1"/>
          </p:cNvSpPr>
          <p:nvPr>
            <p:ph idx="1"/>
          </p:nvPr>
        </p:nvSpPr>
        <p:spPr>
          <a:xfrm>
            <a:off x="660400" y="1789610"/>
            <a:ext cx="10566400" cy="4903289"/>
          </a:xfrm>
        </p:spPr>
        <p:txBody>
          <a:bodyPr>
            <a:normAutofit/>
          </a:bodyPr>
          <a:lstStyle/>
          <a:p>
            <a:r>
              <a:rPr lang="tr-TR" dirty="0" smtClean="0"/>
              <a:t>Komşu hücrelerden salınan küçük epidermal büyüme faktörleri (EGF) adındaki mitojenik proteinler hedef hücredeki siklin-Cdk moleküllerini aktive ederek hücreyi bölünmeye yönlendirirler.</a:t>
            </a:r>
          </a:p>
          <a:p>
            <a:r>
              <a:rPr lang="tr-TR" dirty="0" smtClean="0"/>
              <a:t>Mitojenik proteinler bölünmesi istenen hücrenin reseptörlerine bağlanır, hücre içinde bir protooncogen olan GTPaz-Ras proteinini ve bu protein de mitojenle aktive olan protein kinaz (MAP) molekülünü aktive ederek bölünme için gereken sinyal mekanizmasını başlatır. </a:t>
            </a:r>
          </a:p>
          <a:p>
            <a:r>
              <a:rPr lang="tr-TR" dirty="0" smtClean="0"/>
              <a:t>MAP kinazlar G1 aşamasında ihtiyaç duyulan transkripsiyon düzenleyici genlerin ekspresyonunu hızlandırır ve böylece hücre bölünme sürecine girer.</a:t>
            </a:r>
          </a:p>
        </p:txBody>
      </p:sp>
      <p:sp>
        <p:nvSpPr>
          <p:cNvPr id="4" name="Slide Number Placeholder 3"/>
          <p:cNvSpPr>
            <a:spLocks noGrp="1"/>
          </p:cNvSpPr>
          <p:nvPr>
            <p:ph type="sldNum" sz="quarter" idx="12"/>
          </p:nvPr>
        </p:nvSpPr>
        <p:spPr/>
        <p:txBody>
          <a:bodyPr/>
          <a:lstStyle/>
          <a:p>
            <a:fld id="{C6F12CB2-7F2C-47B9-AE70-22A94B49F233}"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88925"/>
            <a:ext cx="10515600" cy="1325563"/>
          </a:xfrm>
        </p:spPr>
        <p:txBody>
          <a:bodyPr>
            <a:normAutofit fontScale="90000"/>
          </a:bodyPr>
          <a:lstStyle/>
          <a:p>
            <a:r>
              <a:rPr lang="tr-TR" dirty="0" smtClean="0"/>
              <a:t>3. Kök hücre, Hücre döngüsü, ve Apoptozis</a:t>
            </a:r>
            <a:br>
              <a:rPr lang="tr-TR" dirty="0" smtClean="0"/>
            </a:br>
            <a:r>
              <a:rPr lang="tr-TR" dirty="0" smtClean="0"/>
              <a:t>3.2. Hücre Döngüsü</a:t>
            </a:r>
            <a:endParaRPr lang="tr-TR" dirty="0"/>
          </a:p>
        </p:txBody>
      </p:sp>
      <p:sp>
        <p:nvSpPr>
          <p:cNvPr id="3" name="Content Placeholder 2"/>
          <p:cNvSpPr>
            <a:spLocks noGrp="1"/>
          </p:cNvSpPr>
          <p:nvPr>
            <p:ph idx="1"/>
          </p:nvPr>
        </p:nvSpPr>
        <p:spPr>
          <a:xfrm>
            <a:off x="660400" y="1789610"/>
            <a:ext cx="4864100" cy="4903289"/>
          </a:xfrm>
        </p:spPr>
        <p:txBody>
          <a:bodyPr>
            <a:normAutofit fontScale="92500" lnSpcReduction="20000"/>
          </a:bodyPr>
          <a:lstStyle/>
          <a:p>
            <a:r>
              <a:rPr lang="tr-TR" dirty="0" smtClean="0"/>
              <a:t>Hücrenin mitozla başlayıp mitozla biten hücresel olaylar dizisine hücre döngüsü (siklusu) adı verilir.</a:t>
            </a:r>
          </a:p>
          <a:p>
            <a:r>
              <a:rPr lang="tr-TR" dirty="0" smtClean="0"/>
              <a:t>İnterfaz ve bölünme aşamalarından oluşur.</a:t>
            </a:r>
          </a:p>
          <a:p>
            <a:r>
              <a:rPr lang="tr-TR" dirty="0" smtClean="0">
                <a:solidFill>
                  <a:srgbClr val="FF0000"/>
                </a:solidFill>
              </a:rPr>
              <a:t>İnterfaz:</a:t>
            </a:r>
          </a:p>
          <a:p>
            <a:pPr lvl="1"/>
            <a:r>
              <a:rPr lang="tr-TR" dirty="0" smtClean="0"/>
              <a:t>G1 replikasyon öncesi ara dönem</a:t>
            </a:r>
          </a:p>
          <a:p>
            <a:pPr lvl="1"/>
            <a:r>
              <a:rPr lang="tr-TR" dirty="0" smtClean="0"/>
              <a:t>Replikasyon (S)</a:t>
            </a:r>
          </a:p>
          <a:p>
            <a:pPr lvl="1"/>
            <a:r>
              <a:rPr lang="tr-TR" dirty="0" smtClean="0"/>
              <a:t>G2 replikasyon sonrası ara dönem</a:t>
            </a:r>
          </a:p>
          <a:p>
            <a:r>
              <a:rPr lang="tr-TR" dirty="0" smtClean="0">
                <a:solidFill>
                  <a:srgbClr val="FF0000"/>
                </a:solidFill>
              </a:rPr>
              <a:t>Bölünme:</a:t>
            </a:r>
          </a:p>
          <a:p>
            <a:pPr lvl="1"/>
            <a:r>
              <a:rPr lang="tr-TR" dirty="0" smtClean="0"/>
              <a:t>Mitoz</a:t>
            </a:r>
          </a:p>
          <a:p>
            <a:pPr lvl="1"/>
            <a:r>
              <a:rPr lang="tr-TR" dirty="0" smtClean="0"/>
              <a:t>Sitokinez</a:t>
            </a:r>
          </a:p>
          <a:p>
            <a:endParaRPr lang="tr-TR" dirty="0"/>
          </a:p>
        </p:txBody>
      </p:sp>
      <p:pic>
        <p:nvPicPr>
          <p:cNvPr id="65538" name="Picture 2"/>
          <p:cNvPicPr>
            <a:picLocks noChangeAspect="1" noChangeArrowheads="1"/>
          </p:cNvPicPr>
          <p:nvPr/>
        </p:nvPicPr>
        <p:blipFill>
          <a:blip r:embed="rId2" cstate="print"/>
          <a:srcRect/>
          <a:stretch>
            <a:fillRect/>
          </a:stretch>
        </p:blipFill>
        <p:spPr bwMode="auto">
          <a:xfrm>
            <a:off x="5747159" y="1841500"/>
            <a:ext cx="6241640" cy="441424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C6F12CB2-7F2C-47B9-AE70-22A94B49F233}"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399" y="1789610"/>
            <a:ext cx="5939183" cy="4903289"/>
          </a:xfrm>
        </p:spPr>
        <p:txBody>
          <a:bodyPr>
            <a:normAutofit fontScale="92500" lnSpcReduction="20000"/>
          </a:bodyPr>
          <a:lstStyle/>
          <a:p>
            <a:r>
              <a:rPr lang="tr-TR" dirty="0" smtClean="0"/>
              <a:t>G1:</a:t>
            </a:r>
          </a:p>
          <a:p>
            <a:pPr lvl="1"/>
            <a:r>
              <a:rPr lang="tr-TR" dirty="0" smtClean="0"/>
              <a:t>Hücrede transkripsiyonun  en yüksek  oranda gerçekleştiği fazır.</a:t>
            </a:r>
          </a:p>
          <a:p>
            <a:pPr lvl="1"/>
            <a:r>
              <a:rPr lang="tr-TR" dirty="0" smtClean="0"/>
              <a:t>Hücre içi organeller, proteinler ve karbohidratlar iki katına çıkar. </a:t>
            </a:r>
          </a:p>
          <a:p>
            <a:pPr lvl="1"/>
            <a:r>
              <a:rPr lang="tr-TR" dirty="0" smtClean="0"/>
              <a:t>Hücre döngüsünün en aktif aşamasıdır.</a:t>
            </a:r>
          </a:p>
          <a:p>
            <a:pPr lvl="1"/>
            <a:r>
              <a:rPr lang="tr-TR" dirty="0" smtClean="0">
                <a:solidFill>
                  <a:srgbClr val="00B0F0"/>
                </a:solidFill>
              </a:rPr>
              <a:t>Hücre döngüsünün kontrol noktalarından biridir.</a:t>
            </a:r>
          </a:p>
          <a:p>
            <a:pPr lvl="1"/>
            <a:r>
              <a:rPr lang="tr-TR" dirty="0" smtClean="0"/>
              <a:t>Tümör supresör proteinler p53 ve retinoblastoma (Rb) proteinleri tarafından kontrol sağlanır.</a:t>
            </a:r>
          </a:p>
          <a:p>
            <a:pPr lvl="1"/>
            <a:r>
              <a:rPr lang="tr-TR" dirty="0" smtClean="0"/>
              <a:t>Kromozomlarda görülen mutasyon fazla ise p53 miktarı artar, ve gerekli sinyaller ile tamir mekanizması işletilir.</a:t>
            </a:r>
          </a:p>
          <a:p>
            <a:pPr lvl="1"/>
            <a:r>
              <a:rPr lang="tr-TR" dirty="0" smtClean="0"/>
              <a:t>p53 proteini hücre döngüsünün engellenmesinden ya da apoptozisin aktivasyonundan sorumlu 60 kadar genin ifadesini etkiler. </a:t>
            </a:r>
          </a:p>
        </p:txBody>
      </p:sp>
      <p:pic>
        <p:nvPicPr>
          <p:cNvPr id="65538" name="Picture 2"/>
          <p:cNvPicPr>
            <a:picLocks noChangeAspect="1" noChangeArrowheads="1"/>
          </p:cNvPicPr>
          <p:nvPr/>
        </p:nvPicPr>
        <p:blipFill>
          <a:blip r:embed="rId2" cstate="print"/>
          <a:srcRect/>
          <a:stretch>
            <a:fillRect/>
          </a:stretch>
        </p:blipFill>
        <p:spPr bwMode="auto">
          <a:xfrm>
            <a:off x="6740491" y="1634435"/>
            <a:ext cx="5451509" cy="385544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C6F12CB2-7F2C-47B9-AE70-22A94B49F233}" type="slidenum">
              <a:rPr lang="en-US" smtClean="0"/>
              <a:pPr/>
              <a:t>23</a:t>
            </a:fld>
            <a:endParaRPr lang="en-US"/>
          </a:p>
        </p:txBody>
      </p:sp>
      <p:sp>
        <p:nvSpPr>
          <p:cNvPr id="6" name="Title 1"/>
          <p:cNvSpPr>
            <a:spLocks noGrp="1"/>
          </p:cNvSpPr>
          <p:nvPr>
            <p:ph type="title"/>
          </p:nvPr>
        </p:nvSpPr>
        <p:spPr>
          <a:xfrm>
            <a:off x="876300" y="288925"/>
            <a:ext cx="10515600" cy="1325563"/>
          </a:xfrm>
        </p:spPr>
        <p:txBody>
          <a:bodyPr>
            <a:normAutofit fontScale="90000"/>
          </a:bodyPr>
          <a:lstStyle/>
          <a:p>
            <a:r>
              <a:rPr lang="tr-TR" dirty="0" smtClean="0"/>
              <a:t>3. Kök hücre, Hücre döngüsü, ve Apoptozis</a:t>
            </a:r>
            <a:br>
              <a:rPr lang="tr-TR" dirty="0" smtClean="0"/>
            </a:br>
            <a:r>
              <a:rPr lang="tr-TR" dirty="0" smtClean="0"/>
              <a:t>3.2. Hücre Döngüsü</a:t>
            </a: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399" y="1789610"/>
            <a:ext cx="5939183" cy="4903289"/>
          </a:xfrm>
        </p:spPr>
        <p:txBody>
          <a:bodyPr>
            <a:normAutofit fontScale="92500" lnSpcReduction="20000"/>
          </a:bodyPr>
          <a:lstStyle/>
          <a:p>
            <a:r>
              <a:rPr lang="tr-TR" dirty="0" smtClean="0"/>
              <a:t>G1:</a:t>
            </a:r>
          </a:p>
          <a:p>
            <a:pPr lvl="1"/>
            <a:r>
              <a:rPr lang="tr-TR" dirty="0" smtClean="0"/>
              <a:t>Protein A , p21 (Cdk inhibitörü) görev alan diğer proteinlerdir.</a:t>
            </a:r>
          </a:p>
          <a:p>
            <a:pPr lvl="1"/>
            <a:r>
              <a:rPr lang="tr-TR" dirty="0" smtClean="0"/>
              <a:t>Tamir edilemeyen hücreler ya sürekli G1 de tutulur, ya da kontrollü olarak ölüme (apoptozis) yönlendirilir.</a:t>
            </a:r>
          </a:p>
          <a:p>
            <a:pPr lvl="1"/>
            <a:r>
              <a:rPr lang="tr-TR" dirty="0" smtClean="0"/>
              <a:t>P53 proteinin yokluğunda tümörlü hücrelerin çoğalması gerçekleşir.</a:t>
            </a:r>
          </a:p>
          <a:p>
            <a:r>
              <a:rPr lang="tr-TR" dirty="0" smtClean="0"/>
              <a:t>S: </a:t>
            </a:r>
          </a:p>
          <a:p>
            <a:pPr lvl="1"/>
            <a:r>
              <a:rPr lang="tr-TR" dirty="0" smtClean="0"/>
              <a:t>DNA replikasyonu ve kromozom yapısına giren histon ve benzeri protein sentezi gerçekleşir.</a:t>
            </a:r>
          </a:p>
          <a:p>
            <a:pPr lvl="1"/>
            <a:r>
              <a:rPr lang="tr-TR" dirty="0" smtClean="0"/>
              <a:t>Kromozom sayısı G1 fazındakinin 2 katına çıkar ama ayrılmadıkları için hala 2n olarak kabul edilirler.</a:t>
            </a:r>
          </a:p>
          <a:p>
            <a:r>
              <a:rPr lang="tr-TR" dirty="0" smtClean="0"/>
              <a:t>G2:</a:t>
            </a:r>
          </a:p>
        </p:txBody>
      </p:sp>
      <p:pic>
        <p:nvPicPr>
          <p:cNvPr id="65538" name="Picture 2"/>
          <p:cNvPicPr>
            <a:picLocks noChangeAspect="1" noChangeArrowheads="1"/>
          </p:cNvPicPr>
          <p:nvPr/>
        </p:nvPicPr>
        <p:blipFill>
          <a:blip r:embed="rId2" cstate="print"/>
          <a:srcRect/>
          <a:stretch>
            <a:fillRect/>
          </a:stretch>
        </p:blipFill>
        <p:spPr bwMode="auto">
          <a:xfrm>
            <a:off x="6740491" y="1634435"/>
            <a:ext cx="5451509" cy="385544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C6F12CB2-7F2C-47B9-AE70-22A94B49F233}" type="slidenum">
              <a:rPr lang="en-US" smtClean="0"/>
              <a:pPr/>
              <a:t>24</a:t>
            </a:fld>
            <a:endParaRPr lang="en-US"/>
          </a:p>
        </p:txBody>
      </p:sp>
      <p:sp>
        <p:nvSpPr>
          <p:cNvPr id="6" name="Title 1"/>
          <p:cNvSpPr>
            <a:spLocks noGrp="1"/>
          </p:cNvSpPr>
          <p:nvPr>
            <p:ph type="title"/>
          </p:nvPr>
        </p:nvSpPr>
        <p:spPr>
          <a:xfrm>
            <a:off x="876300" y="288925"/>
            <a:ext cx="10515600" cy="1325563"/>
          </a:xfrm>
        </p:spPr>
        <p:txBody>
          <a:bodyPr>
            <a:normAutofit fontScale="90000"/>
          </a:bodyPr>
          <a:lstStyle/>
          <a:p>
            <a:r>
              <a:rPr lang="tr-TR" dirty="0" smtClean="0"/>
              <a:t>3. Kök hücre, Hücre döngüsü, ve Apoptozis</a:t>
            </a:r>
            <a:br>
              <a:rPr lang="tr-TR" dirty="0" smtClean="0"/>
            </a:br>
            <a:r>
              <a:rPr lang="tr-TR" dirty="0" smtClean="0"/>
              <a:t>3.2. Hücre Döngüsü</a:t>
            </a:r>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399" y="1789610"/>
            <a:ext cx="5939183" cy="4903289"/>
          </a:xfrm>
        </p:spPr>
        <p:txBody>
          <a:bodyPr>
            <a:normAutofit lnSpcReduction="10000"/>
          </a:bodyPr>
          <a:lstStyle/>
          <a:p>
            <a:r>
              <a:rPr lang="tr-TR" dirty="0" smtClean="0"/>
              <a:t>G2: </a:t>
            </a:r>
          </a:p>
          <a:p>
            <a:pPr lvl="1"/>
            <a:r>
              <a:rPr lang="tr-TR" dirty="0" smtClean="0"/>
              <a:t>Mitotik bölünme için gerekli hazırlıklar tamamlanmıştır.</a:t>
            </a:r>
          </a:p>
          <a:p>
            <a:pPr lvl="1"/>
            <a:r>
              <a:rPr lang="tr-TR" dirty="0" smtClean="0"/>
              <a:t>Hücre hacmi 2 katına çıkmıştır,  her kromozomu oluşturan iki DNA molekülü sentromerlerinden kohezin proteini ile birbirine bağlanırlar ve kardeş kromatidler adını alırlar. İki </a:t>
            </a:r>
            <a:r>
              <a:rPr lang="tr-TR" dirty="0" err="1" smtClean="0"/>
              <a:t>kromatidli</a:t>
            </a:r>
            <a:r>
              <a:rPr lang="tr-TR" dirty="0" smtClean="0"/>
              <a:t> bu yapı anafaza kadar korunur</a:t>
            </a:r>
          </a:p>
          <a:p>
            <a:pPr lvl="1"/>
            <a:r>
              <a:rPr lang="tr-TR" dirty="0" smtClean="0">
                <a:solidFill>
                  <a:srgbClr val="00B0F0"/>
                </a:solidFill>
              </a:rPr>
              <a:t>S fazına ait replikasyonun tamamlanıp tamamlanmadığı bu fazda kontrol edilir. </a:t>
            </a:r>
          </a:p>
          <a:p>
            <a:pPr lvl="1"/>
            <a:r>
              <a:rPr lang="tr-TR" dirty="0" smtClean="0"/>
              <a:t>Tamiri mümkün olamayacak hatalar varsa hücre apoptoza yönlendirilir.</a:t>
            </a:r>
            <a:endParaRPr lang="tr-TR" dirty="0"/>
          </a:p>
        </p:txBody>
      </p:sp>
      <p:pic>
        <p:nvPicPr>
          <p:cNvPr id="65538" name="Picture 2"/>
          <p:cNvPicPr>
            <a:picLocks noChangeAspect="1" noChangeArrowheads="1"/>
          </p:cNvPicPr>
          <p:nvPr/>
        </p:nvPicPr>
        <p:blipFill>
          <a:blip r:embed="rId2" cstate="print"/>
          <a:srcRect/>
          <a:stretch>
            <a:fillRect/>
          </a:stretch>
        </p:blipFill>
        <p:spPr bwMode="auto">
          <a:xfrm>
            <a:off x="6740491" y="1634435"/>
            <a:ext cx="5451509" cy="385544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C6F12CB2-7F2C-47B9-AE70-22A94B49F233}" type="slidenum">
              <a:rPr lang="en-US" smtClean="0"/>
              <a:pPr/>
              <a:t>25</a:t>
            </a:fld>
            <a:endParaRPr lang="en-US" dirty="0"/>
          </a:p>
        </p:txBody>
      </p:sp>
      <p:sp>
        <p:nvSpPr>
          <p:cNvPr id="6" name="Title 1"/>
          <p:cNvSpPr>
            <a:spLocks noGrp="1"/>
          </p:cNvSpPr>
          <p:nvPr>
            <p:ph type="title"/>
          </p:nvPr>
        </p:nvSpPr>
        <p:spPr/>
        <p:txBody>
          <a:bodyPr>
            <a:normAutofit fontScale="90000"/>
          </a:bodyPr>
          <a:lstStyle/>
          <a:p>
            <a:r>
              <a:rPr lang="tr-TR" dirty="0" smtClean="0"/>
              <a:t>3. Kök hücre, Hücre döngüsü, ve Apoptozis</a:t>
            </a:r>
            <a:br>
              <a:rPr lang="tr-TR" dirty="0" smtClean="0"/>
            </a:br>
            <a:r>
              <a:rPr lang="tr-TR" dirty="0" smtClean="0"/>
              <a:t>3.2. Hücre Döngüsü</a:t>
            </a:r>
            <a:endParaRPr lang="tr-TR" dirty="0"/>
          </a:p>
        </p:txBody>
      </p:sp>
      <p:sp>
        <p:nvSpPr>
          <p:cNvPr id="7" name="TextBox 6"/>
          <p:cNvSpPr txBox="1"/>
          <p:nvPr/>
        </p:nvSpPr>
        <p:spPr>
          <a:xfrm>
            <a:off x="6845300" y="5816600"/>
            <a:ext cx="5333511" cy="923330"/>
          </a:xfrm>
          <a:prstGeom prst="rect">
            <a:avLst/>
          </a:prstGeom>
          <a:noFill/>
        </p:spPr>
        <p:txBody>
          <a:bodyPr wrap="none" rtlCol="0">
            <a:spAutoFit/>
          </a:bodyPr>
          <a:lstStyle/>
          <a:p>
            <a:r>
              <a:rPr lang="tr-TR" dirty="0" smtClean="0"/>
              <a:t>G1, S ve G2 fazlarında özgün siklinler sentezlenir </a:t>
            </a:r>
          </a:p>
          <a:p>
            <a:r>
              <a:rPr lang="tr-TR" dirty="0" smtClean="0"/>
              <a:t>ve faz bitince ilgili siklinler parçalanır, yeni faza</a:t>
            </a:r>
          </a:p>
          <a:p>
            <a:r>
              <a:rPr lang="tr-TR" dirty="0" smtClean="0"/>
              <a:t> özgü siklinler sentezlenir.</a:t>
            </a:r>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399" y="1789610"/>
            <a:ext cx="5939183" cy="4903289"/>
          </a:xfrm>
        </p:spPr>
        <p:txBody>
          <a:bodyPr>
            <a:normAutofit/>
          </a:bodyPr>
          <a:lstStyle/>
          <a:p>
            <a:r>
              <a:rPr lang="tr-TR" dirty="0" smtClean="0"/>
              <a:t>M (Mitoz ve sitokinez): </a:t>
            </a:r>
          </a:p>
          <a:p>
            <a:pPr lvl="1"/>
            <a:r>
              <a:rPr lang="tr-TR" dirty="0" smtClean="0"/>
              <a:t>Profaz, metafaz, anafaz ve telofaz  evrelerinden oluşur.</a:t>
            </a:r>
          </a:p>
          <a:p>
            <a:pPr lvl="1"/>
            <a:r>
              <a:rPr lang="tr-TR" dirty="0" smtClean="0">
                <a:solidFill>
                  <a:srgbClr val="00B0F0"/>
                </a:solidFill>
              </a:rPr>
              <a:t>Metafazda kontrol mekanizması kromozom sayısını ve dizilimini kontrol eder.</a:t>
            </a:r>
          </a:p>
          <a:p>
            <a:pPr lvl="1"/>
            <a:r>
              <a:rPr lang="tr-TR" dirty="0" smtClean="0"/>
              <a:t>G1: 9 saat</a:t>
            </a:r>
          </a:p>
          <a:p>
            <a:pPr lvl="1"/>
            <a:r>
              <a:rPr lang="tr-TR" dirty="0" smtClean="0"/>
              <a:t>S: 10 saat</a:t>
            </a:r>
          </a:p>
          <a:p>
            <a:pPr lvl="1"/>
            <a:r>
              <a:rPr lang="tr-TR" dirty="0" smtClean="0"/>
              <a:t>G2: 5 saat</a:t>
            </a:r>
          </a:p>
          <a:p>
            <a:pPr lvl="1"/>
            <a:r>
              <a:rPr lang="tr-TR" dirty="0" smtClean="0"/>
              <a:t>M: 30 dakika</a:t>
            </a:r>
          </a:p>
          <a:p>
            <a:pPr lvl="1" indent="-685800"/>
            <a:r>
              <a:rPr lang="tr-TR" dirty="0" smtClean="0"/>
              <a:t>G0 : Farklılaşma, bölünme ya da apoptozis</a:t>
            </a:r>
          </a:p>
        </p:txBody>
      </p:sp>
      <p:sp>
        <p:nvSpPr>
          <p:cNvPr id="5" name="Slide Number Placeholder 4"/>
          <p:cNvSpPr>
            <a:spLocks noGrp="1"/>
          </p:cNvSpPr>
          <p:nvPr>
            <p:ph type="sldNum" sz="quarter" idx="12"/>
          </p:nvPr>
        </p:nvSpPr>
        <p:spPr/>
        <p:txBody>
          <a:bodyPr/>
          <a:lstStyle/>
          <a:p>
            <a:fld id="{C6F12CB2-7F2C-47B9-AE70-22A94B49F233}" type="slidenum">
              <a:rPr lang="en-US" smtClean="0"/>
              <a:pPr/>
              <a:t>26</a:t>
            </a:fld>
            <a:endParaRPr lang="en-US" dirty="0"/>
          </a:p>
        </p:txBody>
      </p:sp>
      <p:sp>
        <p:nvSpPr>
          <p:cNvPr id="6" name="Title 1"/>
          <p:cNvSpPr>
            <a:spLocks noGrp="1"/>
          </p:cNvSpPr>
          <p:nvPr>
            <p:ph type="title"/>
          </p:nvPr>
        </p:nvSpPr>
        <p:spPr/>
        <p:txBody>
          <a:bodyPr>
            <a:normAutofit fontScale="90000"/>
          </a:bodyPr>
          <a:lstStyle/>
          <a:p>
            <a:r>
              <a:rPr lang="tr-TR" dirty="0" smtClean="0"/>
              <a:t>3. Kök hücre, Hücre döngüsü, ve Apoptozis</a:t>
            </a:r>
            <a:br>
              <a:rPr lang="tr-TR" dirty="0" smtClean="0"/>
            </a:br>
            <a:r>
              <a:rPr lang="tr-TR" dirty="0" smtClean="0"/>
              <a:t>3.2. Hücre Döngüsü</a:t>
            </a:r>
            <a:endParaRPr lang="tr-TR" dirty="0"/>
          </a:p>
        </p:txBody>
      </p:sp>
      <p:sp>
        <p:nvSpPr>
          <p:cNvPr id="7" name="TextBox 6"/>
          <p:cNvSpPr txBox="1"/>
          <p:nvPr/>
        </p:nvSpPr>
        <p:spPr>
          <a:xfrm>
            <a:off x="6845300" y="5816600"/>
            <a:ext cx="5333511" cy="923330"/>
          </a:xfrm>
          <a:prstGeom prst="rect">
            <a:avLst/>
          </a:prstGeom>
          <a:noFill/>
        </p:spPr>
        <p:txBody>
          <a:bodyPr wrap="none" rtlCol="0">
            <a:spAutoFit/>
          </a:bodyPr>
          <a:lstStyle/>
          <a:p>
            <a:r>
              <a:rPr lang="tr-TR" dirty="0" smtClean="0"/>
              <a:t>G1, S ve G2 fazlarında özgün siklinler sentezlenir </a:t>
            </a:r>
          </a:p>
          <a:p>
            <a:r>
              <a:rPr lang="tr-TR" dirty="0" smtClean="0"/>
              <a:t>ve faz bitince ilgili siklinler parçalanır, yeni faza</a:t>
            </a:r>
          </a:p>
          <a:p>
            <a:r>
              <a:rPr lang="tr-TR" dirty="0" smtClean="0"/>
              <a:t> özgü siklinler sentezlenir.</a:t>
            </a:r>
            <a:endParaRPr lang="tr-TR" dirty="0"/>
          </a:p>
        </p:txBody>
      </p:sp>
      <p:pic>
        <p:nvPicPr>
          <p:cNvPr id="72706" name="Picture 2" descr="https://www.rnceus.com/chem/images/cellcycle.jpg"/>
          <p:cNvPicPr>
            <a:picLocks noChangeAspect="1" noChangeArrowheads="1"/>
          </p:cNvPicPr>
          <p:nvPr/>
        </p:nvPicPr>
        <p:blipFill>
          <a:blip r:embed="rId2" cstate="print"/>
          <a:srcRect/>
          <a:stretch>
            <a:fillRect/>
          </a:stretch>
        </p:blipFill>
        <p:spPr bwMode="auto">
          <a:xfrm>
            <a:off x="7496175" y="1981200"/>
            <a:ext cx="4400550" cy="3810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399" y="1789610"/>
            <a:ext cx="10642601" cy="4903289"/>
          </a:xfrm>
        </p:spPr>
        <p:txBody>
          <a:bodyPr>
            <a:normAutofit/>
          </a:bodyPr>
          <a:lstStyle/>
          <a:p>
            <a:r>
              <a:rPr lang="tr-TR" dirty="0" smtClean="0"/>
              <a:t>Siklinler, cdc (</a:t>
            </a:r>
            <a:r>
              <a:rPr lang="tr-TR" b="1" u="sng" dirty="0" smtClean="0"/>
              <a:t>c</a:t>
            </a:r>
            <a:r>
              <a:rPr lang="tr-TR" dirty="0" smtClean="0"/>
              <a:t>ell </a:t>
            </a:r>
            <a:r>
              <a:rPr lang="tr-TR" b="1" u="sng" dirty="0" smtClean="0"/>
              <a:t>d</a:t>
            </a:r>
            <a:r>
              <a:rPr lang="tr-TR" dirty="0" smtClean="0"/>
              <a:t>ivision </a:t>
            </a:r>
            <a:r>
              <a:rPr lang="tr-TR" b="1" u="sng" dirty="0" smtClean="0"/>
              <a:t>c</a:t>
            </a:r>
            <a:r>
              <a:rPr lang="tr-TR" dirty="0" smtClean="0"/>
              <a:t>ycle)</a:t>
            </a:r>
          </a:p>
          <a:p>
            <a:pPr lvl="1"/>
            <a:r>
              <a:rPr lang="tr-TR" dirty="0" smtClean="0"/>
              <a:t>S siklin; DNA replikasyonunu uyaranlar</a:t>
            </a:r>
          </a:p>
          <a:p>
            <a:pPr lvl="1"/>
            <a:r>
              <a:rPr lang="tr-TR" dirty="0" smtClean="0"/>
              <a:t>M siklin: mitoz bölünmeyi başlatanlar </a:t>
            </a:r>
          </a:p>
          <a:p>
            <a:r>
              <a:rPr lang="tr-TR" dirty="0" smtClean="0"/>
              <a:t>Döngü-bağımlı protein kinazlar, cdk (</a:t>
            </a:r>
            <a:r>
              <a:rPr lang="tr-TR" b="1" u="sng" dirty="0" smtClean="0"/>
              <a:t>c</a:t>
            </a:r>
            <a:r>
              <a:rPr lang="tr-TR" dirty="0" smtClean="0"/>
              <a:t>yclin </a:t>
            </a:r>
            <a:r>
              <a:rPr lang="tr-TR" b="1" u="sng" dirty="0" smtClean="0"/>
              <a:t>d</a:t>
            </a:r>
            <a:r>
              <a:rPr lang="tr-TR" dirty="0" smtClean="0"/>
              <a:t>ependent </a:t>
            </a:r>
            <a:r>
              <a:rPr lang="tr-TR" b="1" u="sng" dirty="0" smtClean="0"/>
              <a:t>k</a:t>
            </a:r>
            <a:r>
              <a:rPr lang="tr-TR" dirty="0" smtClean="0"/>
              <a:t>inase)</a:t>
            </a:r>
          </a:p>
          <a:p>
            <a:pPr lvl="1"/>
            <a:r>
              <a:rPr lang="tr-TR" dirty="0" smtClean="0"/>
              <a:t>Siklinler tarafından aktive olan bu proteinler hücre döngüsünü kontrol eden tümör supresör proteinlerinin fosforilasyonunu sağlarlar</a:t>
            </a:r>
          </a:p>
          <a:p>
            <a:r>
              <a:rPr lang="tr-TR" dirty="0" smtClean="0"/>
              <a:t>E2F proteinleri, fosforile olan bu proteinler tarafından aktive edilirler, hücrenin bölünmesine/ölmesine karar verecek moleküllerdir</a:t>
            </a:r>
          </a:p>
        </p:txBody>
      </p:sp>
      <p:sp>
        <p:nvSpPr>
          <p:cNvPr id="5" name="Slide Number Placeholder 4"/>
          <p:cNvSpPr>
            <a:spLocks noGrp="1"/>
          </p:cNvSpPr>
          <p:nvPr>
            <p:ph type="sldNum" sz="quarter" idx="12"/>
          </p:nvPr>
        </p:nvSpPr>
        <p:spPr/>
        <p:txBody>
          <a:bodyPr/>
          <a:lstStyle/>
          <a:p>
            <a:fld id="{C6F12CB2-7F2C-47B9-AE70-22A94B49F233}" type="slidenum">
              <a:rPr lang="en-US" smtClean="0"/>
              <a:pPr/>
              <a:t>27</a:t>
            </a:fld>
            <a:endParaRPr lang="en-US" dirty="0"/>
          </a:p>
        </p:txBody>
      </p:sp>
      <p:sp>
        <p:nvSpPr>
          <p:cNvPr id="6" name="Title 1"/>
          <p:cNvSpPr>
            <a:spLocks noGrp="1"/>
          </p:cNvSpPr>
          <p:nvPr>
            <p:ph type="title"/>
          </p:nvPr>
        </p:nvSpPr>
        <p:spPr/>
        <p:txBody>
          <a:bodyPr>
            <a:normAutofit fontScale="90000"/>
          </a:bodyPr>
          <a:lstStyle/>
          <a:p>
            <a:r>
              <a:rPr lang="tr-TR" dirty="0" smtClean="0"/>
              <a:t>3. Kök hücre, Hücre döngüsü, ve Apoptozis</a:t>
            </a:r>
            <a:br>
              <a:rPr lang="tr-TR" dirty="0" smtClean="0"/>
            </a:br>
            <a:r>
              <a:rPr lang="tr-TR" dirty="0" smtClean="0"/>
              <a:t>3.3. Hücre Döngüsünün kontrol mekanizması</a:t>
            </a:r>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89611"/>
            <a:ext cx="6286500" cy="4387352"/>
          </a:xfrm>
        </p:spPr>
        <p:txBody>
          <a:bodyPr/>
          <a:lstStyle/>
          <a:p>
            <a:pPr>
              <a:buNone/>
            </a:pPr>
            <a:endParaRPr lang="tr-TR" dirty="0" smtClean="0"/>
          </a:p>
        </p:txBody>
      </p:sp>
      <p:sp>
        <p:nvSpPr>
          <p:cNvPr id="4" name="Slide Number Placeholder 3"/>
          <p:cNvSpPr>
            <a:spLocks noGrp="1"/>
          </p:cNvSpPr>
          <p:nvPr>
            <p:ph type="sldNum" sz="quarter" idx="12"/>
          </p:nvPr>
        </p:nvSpPr>
        <p:spPr/>
        <p:txBody>
          <a:bodyPr/>
          <a:lstStyle/>
          <a:p>
            <a:fld id="{C6F12CB2-7F2C-47B9-AE70-22A94B49F233}" type="slidenum">
              <a:rPr lang="en-US" smtClean="0"/>
              <a:pPr/>
              <a:t>28</a:t>
            </a:fld>
            <a:endParaRPr lang="en-US"/>
          </a:p>
        </p:txBody>
      </p:sp>
      <p:sp>
        <p:nvSpPr>
          <p:cNvPr id="5" name="Title 1"/>
          <p:cNvSpPr>
            <a:spLocks noGrp="1"/>
          </p:cNvSpPr>
          <p:nvPr>
            <p:ph type="title"/>
          </p:nvPr>
        </p:nvSpPr>
        <p:spPr/>
        <p:txBody>
          <a:bodyPr>
            <a:normAutofit fontScale="90000"/>
          </a:bodyPr>
          <a:lstStyle/>
          <a:p>
            <a:r>
              <a:rPr lang="tr-TR" dirty="0" smtClean="0"/>
              <a:t>3. Kök hücre, Hücre döngüsü, ve Apoptozis</a:t>
            </a:r>
            <a:br>
              <a:rPr lang="tr-TR" dirty="0" smtClean="0"/>
            </a:br>
            <a:r>
              <a:rPr lang="tr-TR" dirty="0" smtClean="0"/>
              <a:t>3.4. Hücre yaşlanmasında telomerlerin rolü</a:t>
            </a:r>
            <a:endParaRPr lang="tr-TR" dirty="0"/>
          </a:p>
        </p:txBody>
      </p:sp>
      <p:pic>
        <p:nvPicPr>
          <p:cNvPr id="80898" name="Picture 2" descr="http://www.rechargebiomedical.com/userfiles/images/telomere-zoom.jpg"/>
          <p:cNvPicPr>
            <a:picLocks noChangeAspect="1" noChangeArrowheads="1"/>
          </p:cNvPicPr>
          <p:nvPr/>
        </p:nvPicPr>
        <p:blipFill>
          <a:blip r:embed="rId2" cstate="print"/>
          <a:srcRect/>
          <a:stretch>
            <a:fillRect/>
          </a:stretch>
        </p:blipFill>
        <p:spPr bwMode="auto">
          <a:xfrm>
            <a:off x="2577962" y="1716157"/>
            <a:ext cx="7558746" cy="5141843"/>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0900" y="2196011"/>
            <a:ext cx="10972800" cy="4387352"/>
          </a:xfrm>
        </p:spPr>
        <p:txBody>
          <a:bodyPr/>
          <a:lstStyle/>
          <a:p>
            <a:pPr>
              <a:buNone/>
            </a:pPr>
            <a:r>
              <a:rPr lang="tr-TR" dirty="0" smtClean="0"/>
              <a:t>Hücre ölümü temelde üç faklı şekilde görülmektedir:</a:t>
            </a:r>
          </a:p>
          <a:p>
            <a:pPr>
              <a:buNone/>
            </a:pPr>
            <a:r>
              <a:rPr lang="tr-TR" dirty="0" smtClean="0"/>
              <a:t>	Nekrotik hücre ölümü (nekroz)</a:t>
            </a:r>
          </a:p>
          <a:p>
            <a:pPr>
              <a:buNone/>
            </a:pPr>
            <a:r>
              <a:rPr lang="tr-TR" dirty="0" smtClean="0"/>
              <a:t>	Apoptotik hücre ölümü (apoptoz)</a:t>
            </a:r>
          </a:p>
          <a:p>
            <a:pPr>
              <a:buNone/>
            </a:pPr>
            <a:r>
              <a:rPr lang="tr-TR" dirty="0" smtClean="0"/>
              <a:t>	Otofajik hücre ölümü (otofaji)</a:t>
            </a:r>
          </a:p>
        </p:txBody>
      </p:sp>
      <p:sp>
        <p:nvSpPr>
          <p:cNvPr id="4" name="Slide Number Placeholder 3"/>
          <p:cNvSpPr>
            <a:spLocks noGrp="1"/>
          </p:cNvSpPr>
          <p:nvPr>
            <p:ph type="sldNum" sz="quarter" idx="12"/>
          </p:nvPr>
        </p:nvSpPr>
        <p:spPr/>
        <p:txBody>
          <a:bodyPr/>
          <a:lstStyle/>
          <a:p>
            <a:fld id="{C6F12CB2-7F2C-47B9-AE70-22A94B49F233}" type="slidenum">
              <a:rPr lang="en-US" smtClean="0"/>
              <a:pPr/>
              <a:t>29</a:t>
            </a:fld>
            <a:endParaRPr lang="en-US"/>
          </a:p>
        </p:txBody>
      </p:sp>
      <p:sp>
        <p:nvSpPr>
          <p:cNvPr id="5" name="Title 1"/>
          <p:cNvSpPr>
            <a:spLocks noGrp="1"/>
          </p:cNvSpPr>
          <p:nvPr>
            <p:ph type="title"/>
          </p:nvPr>
        </p:nvSpPr>
        <p:spPr/>
        <p:txBody>
          <a:bodyPr>
            <a:normAutofit fontScale="90000"/>
          </a:bodyPr>
          <a:lstStyle/>
          <a:p>
            <a:r>
              <a:rPr lang="tr-TR" dirty="0" smtClean="0"/>
              <a:t>3. Kök hücre, Hücre döngüsü, ve Apoptozis</a:t>
            </a:r>
            <a:br>
              <a:rPr lang="tr-TR" dirty="0" smtClean="0"/>
            </a:br>
            <a:r>
              <a:rPr lang="tr-TR" dirty="0" smtClean="0"/>
              <a:t>3.5. Apoptozis (Programlanmış hücre ölümü)</a:t>
            </a: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0900" y="2196011"/>
            <a:ext cx="10972800" cy="4387352"/>
          </a:xfrm>
        </p:spPr>
        <p:txBody>
          <a:bodyPr>
            <a:normAutofit fontScale="92500" lnSpcReduction="10000"/>
          </a:bodyPr>
          <a:lstStyle/>
          <a:p>
            <a:r>
              <a:rPr lang="tr-TR" dirty="0" smtClean="0"/>
              <a:t>Nekrotik hücre ölümünde hücre şişer, plazma membranı parçalanır, hücre organellerinde yapısal değişmeler görülür. Kromozomlar rastgele parçalanır, parçalanan hücre yapısı komşu hücrelere zarar verir.</a:t>
            </a:r>
          </a:p>
          <a:p>
            <a:r>
              <a:rPr lang="tr-TR" dirty="0" smtClean="0"/>
              <a:t>Apoptoziste hücre büzülür, kromatin yapıları yoğunlaşır,büzülen hücre parçalanır ve apoptotik cisimler açığa çıkar. Bunlar 1 saat içinde makrofajlarca ya da komşu epitel hücreleri tarafından yutulur. Hücrenin diğer hücrelerle bağlantısı kopar, hücre içi organellerde önemli değişiklik olmaz, veziküller haline geçerler ve komşu hücrelerce fagosite edilirler</a:t>
            </a:r>
          </a:p>
          <a:p>
            <a:r>
              <a:rPr lang="tr-TR" dirty="0" smtClean="0"/>
              <a:t>Otofajda mitokodri ve ER gibi organeller veziküllere dönüşmeye başlar ve lizozomal enzimler tarafından hücre içi sindirim mekanizması ile parçalanırlar. Oluşan ürünler diğer hücrelerin sentezinde kullanılır</a:t>
            </a:r>
          </a:p>
        </p:txBody>
      </p:sp>
      <p:sp>
        <p:nvSpPr>
          <p:cNvPr id="4" name="Slide Number Placeholder 3"/>
          <p:cNvSpPr>
            <a:spLocks noGrp="1"/>
          </p:cNvSpPr>
          <p:nvPr>
            <p:ph type="sldNum" sz="quarter" idx="12"/>
          </p:nvPr>
        </p:nvSpPr>
        <p:spPr/>
        <p:txBody>
          <a:bodyPr/>
          <a:lstStyle/>
          <a:p>
            <a:fld id="{C6F12CB2-7F2C-47B9-AE70-22A94B49F233}" type="slidenum">
              <a:rPr lang="en-US" smtClean="0"/>
              <a:pPr/>
              <a:t>30</a:t>
            </a:fld>
            <a:endParaRPr lang="en-US"/>
          </a:p>
        </p:txBody>
      </p:sp>
      <p:sp>
        <p:nvSpPr>
          <p:cNvPr id="5" name="Title 1"/>
          <p:cNvSpPr>
            <a:spLocks noGrp="1"/>
          </p:cNvSpPr>
          <p:nvPr>
            <p:ph type="title"/>
          </p:nvPr>
        </p:nvSpPr>
        <p:spPr/>
        <p:txBody>
          <a:bodyPr>
            <a:normAutofit fontScale="90000"/>
          </a:bodyPr>
          <a:lstStyle/>
          <a:p>
            <a:r>
              <a:rPr lang="tr-TR" dirty="0" smtClean="0"/>
              <a:t>3. Kök hücre, Hücre döngüsü, ve Apoptozis</a:t>
            </a:r>
            <a:br>
              <a:rPr lang="tr-TR" dirty="0" smtClean="0"/>
            </a:br>
            <a:r>
              <a:rPr lang="tr-TR" dirty="0" smtClean="0"/>
              <a:t>3.5. Apoptozis (Programlanmış hücre ölümü)</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0900" y="2196011"/>
            <a:ext cx="10972800" cy="4387352"/>
          </a:xfrm>
        </p:spPr>
        <p:txBody>
          <a:bodyPr>
            <a:normAutofit/>
          </a:bodyPr>
          <a:lstStyle/>
          <a:p>
            <a:r>
              <a:rPr lang="tr-TR" dirty="0" smtClean="0"/>
              <a:t>Nekroz hayvanlarda yaralanma enfeksiyon vb sonucu doku tahribatıyla ortaya çıkarken apoptoz mutasyonlu ve ihtiyaç duyulmayan hücrelerin programlanmış bir şekilde yok edilmesidir.</a:t>
            </a:r>
          </a:p>
          <a:p>
            <a:r>
              <a:rPr lang="tr-TR" dirty="0" err="1" smtClean="0"/>
              <a:t>Apaptozisin</a:t>
            </a:r>
            <a:r>
              <a:rPr lang="tr-TR" dirty="0" smtClean="0"/>
              <a:t> düzenli oluşmadığı durumlarda tümör oluşumu ve kanser görülür.</a:t>
            </a:r>
          </a:p>
        </p:txBody>
      </p:sp>
      <p:sp>
        <p:nvSpPr>
          <p:cNvPr id="4" name="Slide Number Placeholder 3"/>
          <p:cNvSpPr>
            <a:spLocks noGrp="1"/>
          </p:cNvSpPr>
          <p:nvPr>
            <p:ph type="sldNum" sz="quarter" idx="12"/>
          </p:nvPr>
        </p:nvSpPr>
        <p:spPr/>
        <p:txBody>
          <a:bodyPr/>
          <a:lstStyle/>
          <a:p>
            <a:fld id="{C6F12CB2-7F2C-47B9-AE70-22A94B49F233}" type="slidenum">
              <a:rPr lang="en-US" smtClean="0"/>
              <a:pPr/>
              <a:t>31</a:t>
            </a:fld>
            <a:endParaRPr lang="en-US"/>
          </a:p>
        </p:txBody>
      </p:sp>
      <p:sp>
        <p:nvSpPr>
          <p:cNvPr id="5" name="Title 1"/>
          <p:cNvSpPr>
            <a:spLocks noGrp="1"/>
          </p:cNvSpPr>
          <p:nvPr>
            <p:ph type="title"/>
          </p:nvPr>
        </p:nvSpPr>
        <p:spPr/>
        <p:txBody>
          <a:bodyPr>
            <a:normAutofit fontScale="90000"/>
          </a:bodyPr>
          <a:lstStyle/>
          <a:p>
            <a:r>
              <a:rPr lang="tr-TR" dirty="0" smtClean="0"/>
              <a:t>3. Kök hücre, Hücre döngüsü, ve Apoptozis</a:t>
            </a:r>
            <a:br>
              <a:rPr lang="tr-TR" dirty="0" smtClean="0"/>
            </a:br>
            <a:r>
              <a:rPr lang="tr-TR" dirty="0" smtClean="0"/>
              <a:t>3.5. Apoptozis (Programlanmış hücre ölümü)</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0900" y="2196011"/>
            <a:ext cx="10972800" cy="4387352"/>
          </a:xfrm>
        </p:spPr>
        <p:txBody>
          <a:bodyPr>
            <a:normAutofit/>
          </a:bodyPr>
          <a:lstStyle/>
          <a:p>
            <a:r>
              <a:rPr lang="tr-TR" dirty="0" smtClean="0"/>
              <a:t>Bir hücrenin ölümü 4 aşamadan meydana gelir ve yaklaşık 30 dakika alır:</a:t>
            </a:r>
          </a:p>
          <a:p>
            <a:pPr lvl="1"/>
            <a:r>
              <a:rPr lang="tr-TR" dirty="0" smtClean="0"/>
              <a:t>Hücre ölüm reseptörlerinin ölüm ligandları ile aktive edilmesi (hücre dışından başlayan ölüm mekanizması) veya mitokondri aracılığı (hücre içinde başlayan ölüm mekanizması) ile ölüm sinyalinin alınması</a:t>
            </a:r>
          </a:p>
          <a:p>
            <a:pPr lvl="1"/>
            <a:r>
              <a:rPr lang="tr-TR" dirty="0" smtClean="0"/>
              <a:t>Kaspaz enzimlerinin aktive edilmesi</a:t>
            </a:r>
          </a:p>
          <a:p>
            <a:pPr lvl="1"/>
            <a:r>
              <a:rPr lang="tr-TR" dirty="0" smtClean="0"/>
              <a:t>Dnaz aktivasyonu ve hücre membranındaki bozulmalar sonucunda ölümün gerçekleşmesi</a:t>
            </a:r>
          </a:p>
          <a:p>
            <a:pPr lvl="1"/>
            <a:r>
              <a:rPr lang="tr-TR" dirty="0" smtClean="0"/>
              <a:t>Parçalanan hücrenin fagositozla yok edilmesi</a:t>
            </a:r>
          </a:p>
        </p:txBody>
      </p:sp>
      <p:sp>
        <p:nvSpPr>
          <p:cNvPr id="4" name="Slide Number Placeholder 3"/>
          <p:cNvSpPr>
            <a:spLocks noGrp="1"/>
          </p:cNvSpPr>
          <p:nvPr>
            <p:ph type="sldNum" sz="quarter" idx="12"/>
          </p:nvPr>
        </p:nvSpPr>
        <p:spPr/>
        <p:txBody>
          <a:bodyPr/>
          <a:lstStyle/>
          <a:p>
            <a:fld id="{C6F12CB2-7F2C-47B9-AE70-22A94B49F233}" type="slidenum">
              <a:rPr lang="en-US" smtClean="0"/>
              <a:pPr/>
              <a:t>32</a:t>
            </a:fld>
            <a:endParaRPr lang="en-US"/>
          </a:p>
        </p:txBody>
      </p:sp>
      <p:sp>
        <p:nvSpPr>
          <p:cNvPr id="5" name="Title 1"/>
          <p:cNvSpPr>
            <a:spLocks noGrp="1"/>
          </p:cNvSpPr>
          <p:nvPr>
            <p:ph type="title"/>
          </p:nvPr>
        </p:nvSpPr>
        <p:spPr/>
        <p:txBody>
          <a:bodyPr>
            <a:normAutofit fontScale="90000"/>
          </a:bodyPr>
          <a:lstStyle/>
          <a:p>
            <a:r>
              <a:rPr lang="tr-TR" dirty="0" smtClean="0"/>
              <a:t>3. Kök hücre, Hücre döngüsü, ve Apoptozis</a:t>
            </a:r>
            <a:br>
              <a:rPr lang="tr-TR" dirty="0" smtClean="0"/>
            </a:br>
            <a:r>
              <a:rPr lang="tr-TR" dirty="0" smtClean="0"/>
              <a:t>3.6. Apoptotik hücre ölüm aşamaları</a:t>
            </a:r>
            <a:endParaRPr lang="tr-TR" dirty="0"/>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CFB6B0D-9AB9-4C9D-9F93-076D99EAE58B}" vid="{8934861E-CFEB-45D0-BD5F-201784200BE3}"/>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Biology-PowerPoint-Template</Template>
  <TotalTime>1405</TotalTime>
  <Words>2276</Words>
  <Application>Microsoft Office PowerPoint</Application>
  <PresentationFormat>Geniş ekran</PresentationFormat>
  <Paragraphs>196</Paragraphs>
  <Slides>32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32</vt:i4>
      </vt:variant>
    </vt:vector>
  </HeadingPairs>
  <TitlesOfParts>
    <vt:vector size="36" baseType="lpstr">
      <vt:lpstr>Arial</vt:lpstr>
      <vt:lpstr>Calibri</vt:lpstr>
      <vt:lpstr>Trebuchet MS</vt:lpstr>
      <vt:lpstr>Office Teması</vt:lpstr>
      <vt:lpstr>MOLEKÜLER BİYOLOJİ</vt:lpstr>
      <vt:lpstr>Hücre Döngüsü</vt:lpstr>
      <vt:lpstr>Hücre döngüsünün dış etkenlerle düzenlenmesi</vt:lpstr>
      <vt:lpstr>İç kontrol noktalarının düzenlenmesi</vt:lpstr>
      <vt:lpstr>Hücre döngüsü kontrol noktaları</vt:lpstr>
      <vt:lpstr>G1 Kontrol noktası</vt:lpstr>
      <vt:lpstr>G2 kontrol noktası</vt:lpstr>
      <vt:lpstr>M kontrol noktası</vt:lpstr>
      <vt:lpstr>Hücre döngüsünün kontrol noktaları</vt:lpstr>
      <vt:lpstr>Hücre döngüsünün pozitif düzenlenmesi</vt:lpstr>
      <vt:lpstr>Hücre döngüsünün pozitif düzenlenmesi</vt:lpstr>
      <vt:lpstr>Hücre döngüsünün pozitif düzenlenmesi</vt:lpstr>
      <vt:lpstr>Hücre döngüsünün pozitif düzenlenmesi</vt:lpstr>
      <vt:lpstr>Hücre döngüsünün  pozitif düzenlenmesi</vt:lpstr>
      <vt:lpstr>Hücre döngüsünün negatif düzenlenmesi</vt:lpstr>
      <vt:lpstr>Hücre döngüsünün negatif düzenlenmesi</vt:lpstr>
      <vt:lpstr>Hücre döngüsünün negatif düzenlenmesi</vt:lpstr>
      <vt:lpstr>Hücre döngüsünün negatif düzenlenmesi</vt:lpstr>
      <vt:lpstr>PowerPoint Sunusu</vt:lpstr>
      <vt:lpstr>3. Kök hücre, Hücre döngüsü, ve Apoptozis 3.2. Hücre Döngüsü</vt:lpstr>
      <vt:lpstr>3. Kök hücre, Hücre döngüsü, ve Apoptozis 3.2. Hücre Döngüsü</vt:lpstr>
      <vt:lpstr>3. Kök hücre, Hücre döngüsü, ve Apoptozis 3.2. Hücre Döngüsü</vt:lpstr>
      <vt:lpstr>3. Kök hücre, Hücre döngüsü, ve Apoptozis 3.2. Hücre Döngüsü</vt:lpstr>
      <vt:lpstr>3. Kök hücre, Hücre döngüsü, ve Apoptozis 3.2. Hücre Döngüsü</vt:lpstr>
      <vt:lpstr>3. Kök hücre, Hücre döngüsü, ve Apoptozis 3.2. Hücre Döngüsü</vt:lpstr>
      <vt:lpstr>3. Kök hücre, Hücre döngüsü, ve Apoptozis 3.2. Hücre Döngüsü</vt:lpstr>
      <vt:lpstr>3. Kök hücre, Hücre döngüsü, ve Apoptozis 3.3. Hücre Döngüsünün kontrol mekanizması</vt:lpstr>
      <vt:lpstr>3. Kök hücre, Hücre döngüsü, ve Apoptozis 3.4. Hücre yaşlanmasında telomerlerin rolü</vt:lpstr>
      <vt:lpstr>3. Kök hücre, Hücre döngüsü, ve Apoptozis 3.5. Apoptozis (Programlanmış hücre ölümü)</vt:lpstr>
      <vt:lpstr>3. Kök hücre, Hücre döngüsü, ve Apoptozis 3.5. Apoptozis (Programlanmış hücre ölümü)</vt:lpstr>
      <vt:lpstr>3. Kök hücre, Hücre döngüsü, ve Apoptozis 3.5. Apoptozis (Programlanmış hücre ölümü)</vt:lpstr>
      <vt:lpstr>3. Kök hücre, Hücre döngüsü, ve Apoptozis 3.6. Apoptotik hücre ölüm aşamaları</vt:lpstr>
    </vt:vector>
  </TitlesOfParts>
  <Company>SilentAll Team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Windows Kullanıcısı</dc:creator>
  <cp:lastModifiedBy>Windows Kullanıcısı</cp:lastModifiedBy>
  <cp:revision>69</cp:revision>
  <dcterms:created xsi:type="dcterms:W3CDTF">2019-09-25T10:24:29Z</dcterms:created>
  <dcterms:modified xsi:type="dcterms:W3CDTF">2020-10-14T09:53:02Z</dcterms:modified>
</cp:coreProperties>
</file>