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98" r:id="rId2"/>
    <p:sldId id="444" r:id="rId3"/>
    <p:sldId id="445" r:id="rId4"/>
    <p:sldId id="446" r:id="rId5"/>
    <p:sldId id="447" r:id="rId6"/>
    <p:sldId id="448" r:id="rId7"/>
    <p:sldId id="449" r:id="rId8"/>
    <p:sldId id="450" r:id="rId9"/>
    <p:sldId id="451" r:id="rId10"/>
    <p:sldId id="452" r:id="rId11"/>
    <p:sldId id="453" r:id="rId12"/>
    <p:sldId id="454" r:id="rId13"/>
    <p:sldId id="455" r:id="rId14"/>
    <p:sldId id="456" r:id="rId15"/>
    <p:sldId id="457" r:id="rId16"/>
    <p:sldId id="458" r:id="rId17"/>
    <p:sldId id="459" r:id="rId18"/>
    <p:sldId id="460" r:id="rId19"/>
    <p:sldId id="461" r:id="rId20"/>
    <p:sldId id="462" r:id="rId21"/>
    <p:sldId id="463" r:id="rId22"/>
    <p:sldId id="464" r:id="rId23"/>
    <p:sldId id="465" r:id="rId24"/>
    <p:sldId id="46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DBF9C-9630-43C7-97C3-42BF2157B50B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409EB0D2-0C3C-434F-A0D5-DA873124E92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DNA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DAMAGE</a:t>
          </a:r>
        </a:p>
      </dgm:t>
    </dgm:pt>
    <dgm:pt modelId="{5B9361E9-ED6A-48D3-AD40-F94C160BACF9}" type="parTrans" cxnId="{6FD6D95A-09FB-444E-9C0E-485DE47C2395}">
      <dgm:prSet/>
      <dgm:spPr/>
    </dgm:pt>
    <dgm:pt modelId="{2059F012-DDCF-406C-8F04-36FD4A4F9974}" type="sibTrans" cxnId="{6FD6D95A-09FB-444E-9C0E-485DE47C2395}">
      <dgm:prSet/>
      <dgm:spPr/>
    </dgm:pt>
    <dgm:pt modelId="{EB6D373C-CBC0-460C-AF48-F185B6FFD67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Cell-cycle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checkpoint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activation</a:t>
          </a:r>
        </a:p>
      </dgm:t>
    </dgm:pt>
    <dgm:pt modelId="{7B74D761-C0CF-4D1A-8363-D76E58CBF164}" type="parTrans" cxnId="{91EB76ED-8792-4D68-ACDD-EDD5FAE50B7B}">
      <dgm:prSet/>
      <dgm:spPr/>
      <dgm:t>
        <a:bodyPr/>
        <a:lstStyle/>
        <a:p>
          <a:endParaRPr lang="tr-TR"/>
        </a:p>
      </dgm:t>
    </dgm:pt>
    <dgm:pt modelId="{93F07A4A-7AAF-4566-9E67-8AA36E786A81}" type="sibTrans" cxnId="{91EB76ED-8792-4D68-ACDD-EDD5FAE50B7B}">
      <dgm:prSet/>
      <dgm:spPr/>
    </dgm:pt>
    <dgm:pt modelId="{4E1427F5-49DA-414E-B82C-7935D92D81B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Repair</a:t>
          </a:r>
        </a:p>
      </dgm:t>
    </dgm:pt>
    <dgm:pt modelId="{5560E1C2-5C24-49D0-8396-B2D36E308121}" type="parTrans" cxnId="{51D6EB51-3ABA-4BB3-8D5A-50E42000B04A}">
      <dgm:prSet/>
      <dgm:spPr/>
      <dgm:t>
        <a:bodyPr/>
        <a:lstStyle/>
        <a:p>
          <a:endParaRPr lang="tr-TR"/>
        </a:p>
      </dgm:t>
    </dgm:pt>
    <dgm:pt modelId="{85D62F49-9F04-4343-80CB-0B9EA0F03B48}" type="sibTrans" cxnId="{51D6EB51-3ABA-4BB3-8D5A-50E42000B04A}">
      <dgm:prSet/>
      <dgm:spPr/>
    </dgm:pt>
    <dgm:pt modelId="{603FCE55-3FDD-425E-ACC0-835614413B4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Damage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Tolerance</a:t>
          </a:r>
        </a:p>
      </dgm:t>
    </dgm:pt>
    <dgm:pt modelId="{42E832E1-339E-4258-AEFF-432F5B9D65B9}" type="parTrans" cxnId="{33C50CB1-C8B0-4F79-A4E7-A59A72C70DB5}">
      <dgm:prSet/>
      <dgm:spPr/>
      <dgm:t>
        <a:bodyPr/>
        <a:lstStyle/>
        <a:p>
          <a:endParaRPr lang="tr-TR"/>
        </a:p>
      </dgm:t>
    </dgm:pt>
    <dgm:pt modelId="{7A6E96B5-D13E-441A-AC19-0FAE64F2972C}" type="sibTrans" cxnId="{33C50CB1-C8B0-4F79-A4E7-A59A72C70DB5}">
      <dgm:prSet/>
      <dgm:spPr/>
    </dgm:pt>
    <dgm:pt modelId="{2AFD5194-1CD2-4CBF-A636-8C482558DED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Apoptosis</a:t>
          </a:r>
        </a:p>
      </dgm:t>
    </dgm:pt>
    <dgm:pt modelId="{F9D5D31E-2781-4C58-8C59-DB2621CABBE6}" type="parTrans" cxnId="{920EB231-8CCA-43CF-A623-A0AA898EAF16}">
      <dgm:prSet/>
      <dgm:spPr/>
      <dgm:t>
        <a:bodyPr/>
        <a:lstStyle/>
        <a:p>
          <a:endParaRPr lang="tr-TR"/>
        </a:p>
      </dgm:t>
    </dgm:pt>
    <dgm:pt modelId="{5F8E707C-107C-4275-A348-F96B17BB7752}" type="sibTrans" cxnId="{920EB231-8CCA-43CF-A623-A0AA898EAF16}">
      <dgm:prSet/>
      <dgm:spPr/>
    </dgm:pt>
    <dgm:pt modelId="{8B9C9F96-0ABC-45CC-B9BB-5875077B313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Transcrip-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tional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activation</a:t>
          </a:r>
        </a:p>
      </dgm:t>
    </dgm:pt>
    <dgm:pt modelId="{79C107B4-5168-4A03-AF9A-43210D0048A1}" type="parTrans" cxnId="{B737B80E-0324-4CB7-81D2-E982BDD46CF0}">
      <dgm:prSet/>
      <dgm:spPr/>
      <dgm:t>
        <a:bodyPr/>
        <a:lstStyle/>
        <a:p>
          <a:endParaRPr lang="tr-TR"/>
        </a:p>
      </dgm:t>
    </dgm:pt>
    <dgm:pt modelId="{E3CB4ABC-39F4-4C87-887E-D5C9DF4D5CA2}" type="sibTrans" cxnId="{B737B80E-0324-4CB7-81D2-E982BDD46CF0}">
      <dgm:prSet/>
      <dgm:spPr/>
    </dgm:pt>
    <dgm:pt modelId="{A44DABC0-50FD-4E99-B66F-8624A20794F9}" type="pres">
      <dgm:prSet presAssocID="{34FDBF9C-9630-43C7-97C3-42BF2157B50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75F2C93-9BD6-47BA-813A-0A5B2376B04A}" type="pres">
      <dgm:prSet presAssocID="{409EB0D2-0C3C-434F-A0D5-DA873124E922}" presName="centerShape" presStyleLbl="node0" presStyleIdx="0" presStyleCnt="1"/>
      <dgm:spPr/>
      <dgm:t>
        <a:bodyPr/>
        <a:lstStyle/>
        <a:p>
          <a:endParaRPr lang="tr-TR"/>
        </a:p>
      </dgm:t>
    </dgm:pt>
    <dgm:pt modelId="{E212F9FE-01BC-4458-A969-744B29003512}" type="pres">
      <dgm:prSet presAssocID="{7B74D761-C0CF-4D1A-8363-D76E58CBF164}" presName="Name9" presStyleLbl="parChTrans1D2" presStyleIdx="0" presStyleCnt="5"/>
      <dgm:spPr/>
      <dgm:t>
        <a:bodyPr/>
        <a:lstStyle/>
        <a:p>
          <a:endParaRPr lang="tr-TR"/>
        </a:p>
      </dgm:t>
    </dgm:pt>
    <dgm:pt modelId="{BE26CE89-33AF-4C5D-BD72-19F7729F0F8A}" type="pres">
      <dgm:prSet presAssocID="{7B74D761-C0CF-4D1A-8363-D76E58CBF164}" presName="connTx" presStyleLbl="parChTrans1D2" presStyleIdx="0" presStyleCnt="5"/>
      <dgm:spPr/>
      <dgm:t>
        <a:bodyPr/>
        <a:lstStyle/>
        <a:p>
          <a:endParaRPr lang="tr-TR"/>
        </a:p>
      </dgm:t>
    </dgm:pt>
    <dgm:pt modelId="{694E3E97-886E-4B91-A482-427EC62E669D}" type="pres">
      <dgm:prSet presAssocID="{EB6D373C-CBC0-460C-AF48-F185B6FFD67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25F967B-48E0-4915-AB50-44FA8A1A6663}" type="pres">
      <dgm:prSet presAssocID="{5560E1C2-5C24-49D0-8396-B2D36E308121}" presName="Name9" presStyleLbl="parChTrans1D2" presStyleIdx="1" presStyleCnt="5"/>
      <dgm:spPr/>
      <dgm:t>
        <a:bodyPr/>
        <a:lstStyle/>
        <a:p>
          <a:endParaRPr lang="tr-TR"/>
        </a:p>
      </dgm:t>
    </dgm:pt>
    <dgm:pt modelId="{7FC42F02-D5DD-44E6-959C-4642077FD9C7}" type="pres">
      <dgm:prSet presAssocID="{5560E1C2-5C24-49D0-8396-B2D36E308121}" presName="connTx" presStyleLbl="parChTrans1D2" presStyleIdx="1" presStyleCnt="5"/>
      <dgm:spPr/>
      <dgm:t>
        <a:bodyPr/>
        <a:lstStyle/>
        <a:p>
          <a:endParaRPr lang="tr-TR"/>
        </a:p>
      </dgm:t>
    </dgm:pt>
    <dgm:pt modelId="{AC46A923-6B8C-4D6B-BC90-B7136F5F683C}" type="pres">
      <dgm:prSet presAssocID="{4E1427F5-49DA-414E-B82C-7935D92D81B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E8E5E5-3C30-4B69-A8BD-3D0BD4CDF359}" type="pres">
      <dgm:prSet presAssocID="{42E832E1-339E-4258-AEFF-432F5B9D65B9}" presName="Name9" presStyleLbl="parChTrans1D2" presStyleIdx="2" presStyleCnt="5"/>
      <dgm:spPr/>
      <dgm:t>
        <a:bodyPr/>
        <a:lstStyle/>
        <a:p>
          <a:endParaRPr lang="tr-TR"/>
        </a:p>
      </dgm:t>
    </dgm:pt>
    <dgm:pt modelId="{7147C077-5F1C-4D9B-828B-D25A900B5731}" type="pres">
      <dgm:prSet presAssocID="{42E832E1-339E-4258-AEFF-432F5B9D65B9}" presName="connTx" presStyleLbl="parChTrans1D2" presStyleIdx="2" presStyleCnt="5"/>
      <dgm:spPr/>
      <dgm:t>
        <a:bodyPr/>
        <a:lstStyle/>
        <a:p>
          <a:endParaRPr lang="tr-TR"/>
        </a:p>
      </dgm:t>
    </dgm:pt>
    <dgm:pt modelId="{F90A6016-8A2E-4325-BEA7-1DCF57518E5E}" type="pres">
      <dgm:prSet presAssocID="{603FCE55-3FDD-425E-ACC0-835614413B4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879850-00C2-4920-B374-FB3879C7A182}" type="pres">
      <dgm:prSet presAssocID="{F9D5D31E-2781-4C58-8C59-DB2621CABBE6}" presName="Name9" presStyleLbl="parChTrans1D2" presStyleIdx="3" presStyleCnt="5"/>
      <dgm:spPr/>
      <dgm:t>
        <a:bodyPr/>
        <a:lstStyle/>
        <a:p>
          <a:endParaRPr lang="tr-TR"/>
        </a:p>
      </dgm:t>
    </dgm:pt>
    <dgm:pt modelId="{511F09F7-44E5-4B51-8425-7F53A286DDD7}" type="pres">
      <dgm:prSet presAssocID="{F9D5D31E-2781-4C58-8C59-DB2621CABBE6}" presName="connTx" presStyleLbl="parChTrans1D2" presStyleIdx="3" presStyleCnt="5"/>
      <dgm:spPr/>
      <dgm:t>
        <a:bodyPr/>
        <a:lstStyle/>
        <a:p>
          <a:endParaRPr lang="tr-TR"/>
        </a:p>
      </dgm:t>
    </dgm:pt>
    <dgm:pt modelId="{0CFFADFF-EFD0-4A3A-BFDB-C17E166DF64A}" type="pres">
      <dgm:prSet presAssocID="{2AFD5194-1CD2-4CBF-A636-8C482558DED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3A3817-C673-49DB-8DD3-33DCBAD4429A}" type="pres">
      <dgm:prSet presAssocID="{79C107B4-5168-4A03-AF9A-43210D0048A1}" presName="Name9" presStyleLbl="parChTrans1D2" presStyleIdx="4" presStyleCnt="5"/>
      <dgm:spPr/>
      <dgm:t>
        <a:bodyPr/>
        <a:lstStyle/>
        <a:p>
          <a:endParaRPr lang="tr-TR"/>
        </a:p>
      </dgm:t>
    </dgm:pt>
    <dgm:pt modelId="{125877DD-C36A-4F3D-A729-8E5187D14AA4}" type="pres">
      <dgm:prSet presAssocID="{79C107B4-5168-4A03-AF9A-43210D0048A1}" presName="connTx" presStyleLbl="parChTrans1D2" presStyleIdx="4" presStyleCnt="5"/>
      <dgm:spPr/>
      <dgm:t>
        <a:bodyPr/>
        <a:lstStyle/>
        <a:p>
          <a:endParaRPr lang="tr-TR"/>
        </a:p>
      </dgm:t>
    </dgm:pt>
    <dgm:pt modelId="{E3A1E2AA-FEF8-4225-ADA2-A424AA769844}" type="pres">
      <dgm:prSet presAssocID="{8B9C9F96-0ABC-45CC-B9BB-5875077B313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20EB231-8CCA-43CF-A623-A0AA898EAF16}" srcId="{409EB0D2-0C3C-434F-A0D5-DA873124E922}" destId="{2AFD5194-1CD2-4CBF-A636-8C482558DED0}" srcOrd="3" destOrd="0" parTransId="{F9D5D31E-2781-4C58-8C59-DB2621CABBE6}" sibTransId="{5F8E707C-107C-4275-A348-F96B17BB7752}"/>
    <dgm:cxn modelId="{452A6195-45AE-4D31-8ECE-6584CFC449A2}" type="presOf" srcId="{409EB0D2-0C3C-434F-A0D5-DA873124E922}" destId="{A75F2C93-9BD6-47BA-813A-0A5B2376B04A}" srcOrd="0" destOrd="0" presId="urn:microsoft.com/office/officeart/2005/8/layout/radial1"/>
    <dgm:cxn modelId="{47CEC8E9-215D-4ABF-94EC-0A4772B6A049}" type="presOf" srcId="{F9D5D31E-2781-4C58-8C59-DB2621CABBE6}" destId="{511F09F7-44E5-4B51-8425-7F53A286DDD7}" srcOrd="1" destOrd="0" presId="urn:microsoft.com/office/officeart/2005/8/layout/radial1"/>
    <dgm:cxn modelId="{CDA3DF15-E83D-484E-A36E-90CE94B96C34}" type="presOf" srcId="{603FCE55-3FDD-425E-ACC0-835614413B45}" destId="{F90A6016-8A2E-4325-BEA7-1DCF57518E5E}" srcOrd="0" destOrd="0" presId="urn:microsoft.com/office/officeart/2005/8/layout/radial1"/>
    <dgm:cxn modelId="{12049C93-BF24-47AA-9D73-742631466249}" type="presOf" srcId="{5560E1C2-5C24-49D0-8396-B2D36E308121}" destId="{7FC42F02-D5DD-44E6-959C-4642077FD9C7}" srcOrd="1" destOrd="0" presId="urn:microsoft.com/office/officeart/2005/8/layout/radial1"/>
    <dgm:cxn modelId="{6FD6D95A-09FB-444E-9C0E-485DE47C2395}" srcId="{34FDBF9C-9630-43C7-97C3-42BF2157B50B}" destId="{409EB0D2-0C3C-434F-A0D5-DA873124E922}" srcOrd="0" destOrd="0" parTransId="{5B9361E9-ED6A-48D3-AD40-F94C160BACF9}" sibTransId="{2059F012-DDCF-406C-8F04-36FD4A4F9974}"/>
    <dgm:cxn modelId="{FED0F0E7-3304-430E-9AC6-A692BD4289EF}" type="presOf" srcId="{7B74D761-C0CF-4D1A-8363-D76E58CBF164}" destId="{E212F9FE-01BC-4458-A969-744B29003512}" srcOrd="0" destOrd="0" presId="urn:microsoft.com/office/officeart/2005/8/layout/radial1"/>
    <dgm:cxn modelId="{7257B147-B963-4C2F-B75D-C5424577E156}" type="presOf" srcId="{4E1427F5-49DA-414E-B82C-7935D92D81B3}" destId="{AC46A923-6B8C-4D6B-BC90-B7136F5F683C}" srcOrd="0" destOrd="0" presId="urn:microsoft.com/office/officeart/2005/8/layout/radial1"/>
    <dgm:cxn modelId="{25A2C35F-67BB-4339-92F7-7CE9AF077E55}" type="presOf" srcId="{42E832E1-339E-4258-AEFF-432F5B9D65B9}" destId="{7147C077-5F1C-4D9B-828B-D25A900B5731}" srcOrd="1" destOrd="0" presId="urn:microsoft.com/office/officeart/2005/8/layout/radial1"/>
    <dgm:cxn modelId="{C2142B19-7884-4576-98EE-74FE00CB7E9C}" type="presOf" srcId="{79C107B4-5168-4A03-AF9A-43210D0048A1}" destId="{DE3A3817-C673-49DB-8DD3-33DCBAD4429A}" srcOrd="0" destOrd="0" presId="urn:microsoft.com/office/officeart/2005/8/layout/radial1"/>
    <dgm:cxn modelId="{301DA6BA-D770-4751-A41A-2715C7A8E6D1}" type="presOf" srcId="{79C107B4-5168-4A03-AF9A-43210D0048A1}" destId="{125877DD-C36A-4F3D-A729-8E5187D14AA4}" srcOrd="1" destOrd="0" presId="urn:microsoft.com/office/officeart/2005/8/layout/radial1"/>
    <dgm:cxn modelId="{33C50CB1-C8B0-4F79-A4E7-A59A72C70DB5}" srcId="{409EB0D2-0C3C-434F-A0D5-DA873124E922}" destId="{603FCE55-3FDD-425E-ACC0-835614413B45}" srcOrd="2" destOrd="0" parTransId="{42E832E1-339E-4258-AEFF-432F5B9D65B9}" sibTransId="{7A6E96B5-D13E-441A-AC19-0FAE64F2972C}"/>
    <dgm:cxn modelId="{BFAD070C-9016-4A0B-8EAF-CF6F355ECECF}" type="presOf" srcId="{42E832E1-339E-4258-AEFF-432F5B9D65B9}" destId="{BEE8E5E5-3C30-4B69-A8BD-3D0BD4CDF359}" srcOrd="0" destOrd="0" presId="urn:microsoft.com/office/officeart/2005/8/layout/radial1"/>
    <dgm:cxn modelId="{4BFB07C3-85D1-4177-A78A-E3B0A6F10756}" type="presOf" srcId="{5560E1C2-5C24-49D0-8396-B2D36E308121}" destId="{F25F967B-48E0-4915-AB50-44FA8A1A6663}" srcOrd="0" destOrd="0" presId="urn:microsoft.com/office/officeart/2005/8/layout/radial1"/>
    <dgm:cxn modelId="{A1F23011-2B62-4ECB-BE75-46B4FD528CC6}" type="presOf" srcId="{EB6D373C-CBC0-460C-AF48-F185B6FFD67E}" destId="{694E3E97-886E-4B91-A482-427EC62E669D}" srcOrd="0" destOrd="0" presId="urn:microsoft.com/office/officeart/2005/8/layout/radial1"/>
    <dgm:cxn modelId="{C0AF90D2-1E08-42EA-916B-B5586A4EA1B9}" type="presOf" srcId="{7B74D761-C0CF-4D1A-8363-D76E58CBF164}" destId="{BE26CE89-33AF-4C5D-BD72-19F7729F0F8A}" srcOrd="1" destOrd="0" presId="urn:microsoft.com/office/officeart/2005/8/layout/radial1"/>
    <dgm:cxn modelId="{51D6EB51-3ABA-4BB3-8D5A-50E42000B04A}" srcId="{409EB0D2-0C3C-434F-A0D5-DA873124E922}" destId="{4E1427F5-49DA-414E-B82C-7935D92D81B3}" srcOrd="1" destOrd="0" parTransId="{5560E1C2-5C24-49D0-8396-B2D36E308121}" sibTransId="{85D62F49-9F04-4343-80CB-0B9EA0F03B48}"/>
    <dgm:cxn modelId="{6B59CAFA-D5BE-4480-9060-74754C6816E5}" type="presOf" srcId="{34FDBF9C-9630-43C7-97C3-42BF2157B50B}" destId="{A44DABC0-50FD-4E99-B66F-8624A20794F9}" srcOrd="0" destOrd="0" presId="urn:microsoft.com/office/officeart/2005/8/layout/radial1"/>
    <dgm:cxn modelId="{D514AC99-4ECB-4294-A5D1-672CBECD0FAD}" type="presOf" srcId="{2AFD5194-1CD2-4CBF-A636-8C482558DED0}" destId="{0CFFADFF-EFD0-4A3A-BFDB-C17E166DF64A}" srcOrd="0" destOrd="0" presId="urn:microsoft.com/office/officeart/2005/8/layout/radial1"/>
    <dgm:cxn modelId="{793A5E0D-74FD-4777-8E40-43B24C435282}" type="presOf" srcId="{F9D5D31E-2781-4C58-8C59-DB2621CABBE6}" destId="{0D879850-00C2-4920-B374-FB3879C7A182}" srcOrd="0" destOrd="0" presId="urn:microsoft.com/office/officeart/2005/8/layout/radial1"/>
    <dgm:cxn modelId="{B737B80E-0324-4CB7-81D2-E982BDD46CF0}" srcId="{409EB0D2-0C3C-434F-A0D5-DA873124E922}" destId="{8B9C9F96-0ABC-45CC-B9BB-5875077B3137}" srcOrd="4" destOrd="0" parTransId="{79C107B4-5168-4A03-AF9A-43210D0048A1}" sibTransId="{E3CB4ABC-39F4-4C87-887E-D5C9DF4D5CA2}"/>
    <dgm:cxn modelId="{91EB76ED-8792-4D68-ACDD-EDD5FAE50B7B}" srcId="{409EB0D2-0C3C-434F-A0D5-DA873124E922}" destId="{EB6D373C-CBC0-460C-AF48-F185B6FFD67E}" srcOrd="0" destOrd="0" parTransId="{7B74D761-C0CF-4D1A-8363-D76E58CBF164}" sibTransId="{93F07A4A-7AAF-4566-9E67-8AA36E786A81}"/>
    <dgm:cxn modelId="{7F00B657-7E06-4EDE-8394-4D1B2989FCF9}" type="presOf" srcId="{8B9C9F96-0ABC-45CC-B9BB-5875077B3137}" destId="{E3A1E2AA-FEF8-4225-ADA2-A424AA769844}" srcOrd="0" destOrd="0" presId="urn:microsoft.com/office/officeart/2005/8/layout/radial1"/>
    <dgm:cxn modelId="{2A7B097E-9118-4A20-8494-90FD5442AA06}" type="presParOf" srcId="{A44DABC0-50FD-4E99-B66F-8624A20794F9}" destId="{A75F2C93-9BD6-47BA-813A-0A5B2376B04A}" srcOrd="0" destOrd="0" presId="urn:microsoft.com/office/officeart/2005/8/layout/radial1"/>
    <dgm:cxn modelId="{CC10D2DA-43F7-4A0C-8CB1-F90F36392B70}" type="presParOf" srcId="{A44DABC0-50FD-4E99-B66F-8624A20794F9}" destId="{E212F9FE-01BC-4458-A969-744B29003512}" srcOrd="1" destOrd="0" presId="urn:microsoft.com/office/officeart/2005/8/layout/radial1"/>
    <dgm:cxn modelId="{38642B1E-C3AB-4354-832C-AE29124C6755}" type="presParOf" srcId="{E212F9FE-01BC-4458-A969-744B29003512}" destId="{BE26CE89-33AF-4C5D-BD72-19F7729F0F8A}" srcOrd="0" destOrd="0" presId="urn:microsoft.com/office/officeart/2005/8/layout/radial1"/>
    <dgm:cxn modelId="{32655540-F8F3-495D-972F-A22279880BB9}" type="presParOf" srcId="{A44DABC0-50FD-4E99-B66F-8624A20794F9}" destId="{694E3E97-886E-4B91-A482-427EC62E669D}" srcOrd="2" destOrd="0" presId="urn:microsoft.com/office/officeart/2005/8/layout/radial1"/>
    <dgm:cxn modelId="{94F3074D-1AF0-49CD-9871-37D7C1A4B7EB}" type="presParOf" srcId="{A44DABC0-50FD-4E99-B66F-8624A20794F9}" destId="{F25F967B-48E0-4915-AB50-44FA8A1A6663}" srcOrd="3" destOrd="0" presId="urn:microsoft.com/office/officeart/2005/8/layout/radial1"/>
    <dgm:cxn modelId="{1D80DB70-ECCB-4264-B9EF-AEB606E88F98}" type="presParOf" srcId="{F25F967B-48E0-4915-AB50-44FA8A1A6663}" destId="{7FC42F02-D5DD-44E6-959C-4642077FD9C7}" srcOrd="0" destOrd="0" presId="urn:microsoft.com/office/officeart/2005/8/layout/radial1"/>
    <dgm:cxn modelId="{BFB1741B-7961-4AE7-8530-4CDD30BD79E6}" type="presParOf" srcId="{A44DABC0-50FD-4E99-B66F-8624A20794F9}" destId="{AC46A923-6B8C-4D6B-BC90-B7136F5F683C}" srcOrd="4" destOrd="0" presId="urn:microsoft.com/office/officeart/2005/8/layout/radial1"/>
    <dgm:cxn modelId="{5D778F6A-3D4C-4E8A-A781-5C35BDC17959}" type="presParOf" srcId="{A44DABC0-50FD-4E99-B66F-8624A20794F9}" destId="{BEE8E5E5-3C30-4B69-A8BD-3D0BD4CDF359}" srcOrd="5" destOrd="0" presId="urn:microsoft.com/office/officeart/2005/8/layout/radial1"/>
    <dgm:cxn modelId="{916E469F-FC07-4036-BE43-F08D95F46E1B}" type="presParOf" srcId="{BEE8E5E5-3C30-4B69-A8BD-3D0BD4CDF359}" destId="{7147C077-5F1C-4D9B-828B-D25A900B5731}" srcOrd="0" destOrd="0" presId="urn:microsoft.com/office/officeart/2005/8/layout/radial1"/>
    <dgm:cxn modelId="{68E648EA-3E56-471C-8B48-9A1A29B8FAE2}" type="presParOf" srcId="{A44DABC0-50FD-4E99-B66F-8624A20794F9}" destId="{F90A6016-8A2E-4325-BEA7-1DCF57518E5E}" srcOrd="6" destOrd="0" presId="urn:microsoft.com/office/officeart/2005/8/layout/radial1"/>
    <dgm:cxn modelId="{28ED501E-4CA0-46D8-B680-B310566F45AD}" type="presParOf" srcId="{A44DABC0-50FD-4E99-B66F-8624A20794F9}" destId="{0D879850-00C2-4920-B374-FB3879C7A182}" srcOrd="7" destOrd="0" presId="urn:microsoft.com/office/officeart/2005/8/layout/radial1"/>
    <dgm:cxn modelId="{467E3EEE-AFDF-40BC-B86F-1CE85E7ED1AA}" type="presParOf" srcId="{0D879850-00C2-4920-B374-FB3879C7A182}" destId="{511F09F7-44E5-4B51-8425-7F53A286DDD7}" srcOrd="0" destOrd="0" presId="urn:microsoft.com/office/officeart/2005/8/layout/radial1"/>
    <dgm:cxn modelId="{5C93AAD8-CBFC-4B8C-A577-F7CB3DA19578}" type="presParOf" srcId="{A44DABC0-50FD-4E99-B66F-8624A20794F9}" destId="{0CFFADFF-EFD0-4A3A-BFDB-C17E166DF64A}" srcOrd="8" destOrd="0" presId="urn:microsoft.com/office/officeart/2005/8/layout/radial1"/>
    <dgm:cxn modelId="{EE6BC54C-5E29-47D3-AD4F-D7A29A18471F}" type="presParOf" srcId="{A44DABC0-50FD-4E99-B66F-8624A20794F9}" destId="{DE3A3817-C673-49DB-8DD3-33DCBAD4429A}" srcOrd="9" destOrd="0" presId="urn:microsoft.com/office/officeart/2005/8/layout/radial1"/>
    <dgm:cxn modelId="{E2C65AF3-34E6-43F7-81D5-83AD18C232A8}" type="presParOf" srcId="{DE3A3817-C673-49DB-8DD3-33DCBAD4429A}" destId="{125877DD-C36A-4F3D-A729-8E5187D14AA4}" srcOrd="0" destOrd="0" presId="urn:microsoft.com/office/officeart/2005/8/layout/radial1"/>
    <dgm:cxn modelId="{9E9DECBE-EA5A-42D7-A028-6C00EA9AADBA}" type="presParOf" srcId="{A44DABC0-50FD-4E99-B66F-8624A20794F9}" destId="{E3A1E2AA-FEF8-4225-ADA2-A424AA76984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5F2C93-9BD6-47BA-813A-0A5B2376B04A}">
      <dsp:nvSpPr>
        <dsp:cNvPr id="0" name=""/>
        <dsp:cNvSpPr/>
      </dsp:nvSpPr>
      <dsp:spPr>
        <a:xfrm>
          <a:off x="3235674" y="2311167"/>
          <a:ext cx="1758251" cy="1758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DNA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DAMAGE</a:t>
          </a:r>
        </a:p>
      </dsp:txBody>
      <dsp:txXfrm>
        <a:off x="3493164" y="2568657"/>
        <a:ext cx="1243271" cy="1243271"/>
      </dsp:txXfrm>
    </dsp:sp>
    <dsp:sp modelId="{E212F9FE-01BC-4458-A969-744B29003512}">
      <dsp:nvSpPr>
        <dsp:cNvPr id="0" name=""/>
        <dsp:cNvSpPr/>
      </dsp:nvSpPr>
      <dsp:spPr>
        <a:xfrm rot="16200000">
          <a:off x="3849879" y="2027018"/>
          <a:ext cx="529841" cy="38456"/>
        </a:xfrm>
        <a:custGeom>
          <a:avLst/>
          <a:gdLst/>
          <a:ahLst/>
          <a:cxnLst/>
          <a:rect l="0" t="0" r="0" b="0"/>
          <a:pathLst>
            <a:path>
              <a:moveTo>
                <a:pt x="0" y="19228"/>
              </a:moveTo>
              <a:lnTo>
                <a:pt x="529841" y="192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101553" y="2033000"/>
        <a:ext cx="26492" cy="26492"/>
      </dsp:txXfrm>
    </dsp:sp>
    <dsp:sp modelId="{694E3E97-886E-4B91-A482-427EC62E669D}">
      <dsp:nvSpPr>
        <dsp:cNvPr id="0" name=""/>
        <dsp:cNvSpPr/>
      </dsp:nvSpPr>
      <dsp:spPr>
        <a:xfrm>
          <a:off x="3235674" y="23073"/>
          <a:ext cx="1758251" cy="1758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Cell-cycle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checkpoint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activation</a:t>
          </a:r>
        </a:p>
      </dsp:txBody>
      <dsp:txXfrm>
        <a:off x="3493164" y="280563"/>
        <a:ext cx="1243271" cy="1243271"/>
      </dsp:txXfrm>
    </dsp:sp>
    <dsp:sp modelId="{F25F967B-48E0-4915-AB50-44FA8A1A6663}">
      <dsp:nvSpPr>
        <dsp:cNvPr id="0" name=""/>
        <dsp:cNvSpPr/>
      </dsp:nvSpPr>
      <dsp:spPr>
        <a:xfrm rot="20520000">
          <a:off x="4937932" y="2817535"/>
          <a:ext cx="529841" cy="38456"/>
        </a:xfrm>
        <a:custGeom>
          <a:avLst/>
          <a:gdLst/>
          <a:ahLst/>
          <a:cxnLst/>
          <a:rect l="0" t="0" r="0" b="0"/>
          <a:pathLst>
            <a:path>
              <a:moveTo>
                <a:pt x="0" y="19228"/>
              </a:moveTo>
              <a:lnTo>
                <a:pt x="529841" y="192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5189607" y="2823517"/>
        <a:ext cx="26492" cy="26492"/>
      </dsp:txXfrm>
    </dsp:sp>
    <dsp:sp modelId="{AC46A923-6B8C-4D6B-BC90-B7136F5F683C}">
      <dsp:nvSpPr>
        <dsp:cNvPr id="0" name=""/>
        <dsp:cNvSpPr/>
      </dsp:nvSpPr>
      <dsp:spPr>
        <a:xfrm>
          <a:off x="5411780" y="1604107"/>
          <a:ext cx="1758251" cy="1758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Repair</a:t>
          </a:r>
        </a:p>
      </dsp:txBody>
      <dsp:txXfrm>
        <a:off x="5669270" y="1861597"/>
        <a:ext cx="1243271" cy="1243271"/>
      </dsp:txXfrm>
    </dsp:sp>
    <dsp:sp modelId="{BEE8E5E5-3C30-4B69-A8BD-3D0BD4CDF359}">
      <dsp:nvSpPr>
        <dsp:cNvPr id="0" name=""/>
        <dsp:cNvSpPr/>
      </dsp:nvSpPr>
      <dsp:spPr>
        <a:xfrm rot="3240000">
          <a:off x="4522332" y="4096618"/>
          <a:ext cx="529841" cy="38456"/>
        </a:xfrm>
        <a:custGeom>
          <a:avLst/>
          <a:gdLst/>
          <a:ahLst/>
          <a:cxnLst/>
          <a:rect l="0" t="0" r="0" b="0"/>
          <a:pathLst>
            <a:path>
              <a:moveTo>
                <a:pt x="0" y="19228"/>
              </a:moveTo>
              <a:lnTo>
                <a:pt x="529841" y="192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774007" y="4102600"/>
        <a:ext cx="26492" cy="26492"/>
      </dsp:txXfrm>
    </dsp:sp>
    <dsp:sp modelId="{F90A6016-8A2E-4325-BEA7-1DCF57518E5E}">
      <dsp:nvSpPr>
        <dsp:cNvPr id="0" name=""/>
        <dsp:cNvSpPr/>
      </dsp:nvSpPr>
      <dsp:spPr>
        <a:xfrm>
          <a:off x="4580581" y="4162274"/>
          <a:ext cx="1758251" cy="1758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Damage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Tolerance</a:t>
          </a:r>
        </a:p>
      </dsp:txBody>
      <dsp:txXfrm>
        <a:off x="4838071" y="4419764"/>
        <a:ext cx="1243271" cy="1243271"/>
      </dsp:txXfrm>
    </dsp:sp>
    <dsp:sp modelId="{0D879850-00C2-4920-B374-FB3879C7A182}">
      <dsp:nvSpPr>
        <dsp:cNvPr id="0" name=""/>
        <dsp:cNvSpPr/>
      </dsp:nvSpPr>
      <dsp:spPr>
        <a:xfrm rot="7560000">
          <a:off x="3177425" y="4096618"/>
          <a:ext cx="529841" cy="38456"/>
        </a:xfrm>
        <a:custGeom>
          <a:avLst/>
          <a:gdLst/>
          <a:ahLst/>
          <a:cxnLst/>
          <a:rect l="0" t="0" r="0" b="0"/>
          <a:pathLst>
            <a:path>
              <a:moveTo>
                <a:pt x="0" y="19228"/>
              </a:moveTo>
              <a:lnTo>
                <a:pt x="529841" y="192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 rot="10800000">
        <a:off x="3429100" y="4102600"/>
        <a:ext cx="26492" cy="26492"/>
      </dsp:txXfrm>
    </dsp:sp>
    <dsp:sp modelId="{0CFFADFF-EFD0-4A3A-BFDB-C17E166DF64A}">
      <dsp:nvSpPr>
        <dsp:cNvPr id="0" name=""/>
        <dsp:cNvSpPr/>
      </dsp:nvSpPr>
      <dsp:spPr>
        <a:xfrm>
          <a:off x="1890766" y="4162274"/>
          <a:ext cx="1758251" cy="1758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Apoptosis</a:t>
          </a:r>
        </a:p>
      </dsp:txBody>
      <dsp:txXfrm>
        <a:off x="2148256" y="4419764"/>
        <a:ext cx="1243271" cy="1243271"/>
      </dsp:txXfrm>
    </dsp:sp>
    <dsp:sp modelId="{DE3A3817-C673-49DB-8DD3-33DCBAD4429A}">
      <dsp:nvSpPr>
        <dsp:cNvPr id="0" name=""/>
        <dsp:cNvSpPr/>
      </dsp:nvSpPr>
      <dsp:spPr>
        <a:xfrm rot="11880000">
          <a:off x="2761825" y="2817535"/>
          <a:ext cx="529841" cy="38456"/>
        </a:xfrm>
        <a:custGeom>
          <a:avLst/>
          <a:gdLst/>
          <a:ahLst/>
          <a:cxnLst/>
          <a:rect l="0" t="0" r="0" b="0"/>
          <a:pathLst>
            <a:path>
              <a:moveTo>
                <a:pt x="0" y="19228"/>
              </a:moveTo>
              <a:lnTo>
                <a:pt x="529841" y="192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 rot="10800000">
        <a:off x="3013500" y="2823517"/>
        <a:ext cx="26492" cy="26492"/>
      </dsp:txXfrm>
    </dsp:sp>
    <dsp:sp modelId="{E3A1E2AA-FEF8-4225-ADA2-A424AA769844}">
      <dsp:nvSpPr>
        <dsp:cNvPr id="0" name=""/>
        <dsp:cNvSpPr/>
      </dsp:nvSpPr>
      <dsp:spPr>
        <a:xfrm>
          <a:off x="1059567" y="1604107"/>
          <a:ext cx="1758251" cy="1758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Transcrip-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tional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tr-TR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cs typeface="Arial" panose="020B0604020202020204" pitchFamily="34" charset="0"/>
            </a:rPr>
            <a:t>activation</a:t>
          </a:r>
        </a:p>
      </dsp:txBody>
      <dsp:txXfrm>
        <a:off x="1317057" y="1861597"/>
        <a:ext cx="1243271" cy="1243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BE326-CD4E-43AB-89C1-C72C95D438C0}" type="datetimeFigureOut">
              <a:rPr lang="tr-TR" smtClean="0"/>
              <a:pPr/>
              <a:t>3.11.2020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C81C6-E228-47A3-82B5-2451ACE2E53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22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6298CD-7347-4B55-8B83-FF57E86AD80A}" type="slidenum">
              <a:rPr lang="en-US" altLang="tr-TR" smtClean="0">
                <a:latin typeface="Tahoma" panose="020B0604030504040204" pitchFamily="34" charset="0"/>
              </a:rPr>
              <a:pPr/>
              <a:t>22</a:t>
            </a:fld>
            <a:endParaRPr lang="en-US" altLang="tr-TR" smtClean="0">
              <a:latin typeface="Tahoma" panose="020B060403050404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4213"/>
            <a:ext cx="6097588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4268788"/>
            <a:ext cx="5713413" cy="4418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sz="900" smtClean="0"/>
          </a:p>
        </p:txBody>
      </p:sp>
    </p:spTree>
    <p:extLst>
      <p:ext uri="{BB962C8B-B14F-4D97-AF65-F5344CB8AC3E}">
        <p14:creationId xmlns:p14="http://schemas.microsoft.com/office/powerpoint/2010/main" val="301288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8090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4BA374-0F74-49A0-BF41-200851C4F2E5}" type="slidenum">
              <a:rPr lang="tr-TR" altLang="tr-TR" smtClean="0">
                <a:latin typeface="Calibri" panose="020F0502020204030204" pitchFamily="34" charset="0"/>
              </a:rPr>
              <a:pPr/>
              <a:t>24</a:t>
            </a:fld>
            <a:endParaRPr lang="tr-TR" altLang="tr-TR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5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8608" y="1178633"/>
            <a:ext cx="7249551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rgbClr val="234D77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8608" y="3658308"/>
            <a:ext cx="724955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1B6157-8E37-4A6D-94AF-F0C2F1B9B65E}" type="datetime1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171F6-4AD6-4E40-9B20-63F7AB1CD657}" type="datetime1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917B-AED2-4757-B997-648DBDBBCE13}" type="datetime1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0E2D9-5858-4827-AB57-6B75801EC5FB}" type="datetime1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2EA5-32A9-4DB7-8768-536CDBAE53E5}" type="datetime1">
              <a:rPr lang="en-US" smtClean="0"/>
              <a:t>11/3/2020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2EF3-4309-4E6F-A0AE-BD743BFA4814}" type="datetime1">
              <a:rPr lang="en-US" smtClean="0"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1F16-C854-4765-BD03-96189DFA4D18}" type="datetime1">
              <a:rPr lang="en-US" smtClean="0"/>
              <a:t>11/3/2020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460B-0C45-4F19-A664-802753BE554E}" type="datetime1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E7CA-58B3-4AB3-8E6C-8EDC105B4190}" type="datetime1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89611"/>
            <a:ext cx="10515600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22CA2-9223-4171-A70B-7B2BB32FB7B9}" type="datetime1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MOLEKÜLER BİYOLOJİ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dirty="0" smtClean="0">
                <a:solidFill>
                  <a:srgbClr val="FF0000"/>
                </a:solidFill>
              </a:rPr>
              <a:t>DNA onarımı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4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en-US" altLang="tr-TR" smtClean="0"/>
              <a:t>DNA ONARIM MEKANİZMALARI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775" y="1600200"/>
            <a:ext cx="8153400" cy="449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err="1"/>
              <a:t>Hasar</a:t>
            </a:r>
            <a:r>
              <a:rPr lang="en-US" dirty="0"/>
              <a:t>, DNA </a:t>
            </a:r>
            <a:r>
              <a:rPr lang="en-US" dirty="0" err="1"/>
              <a:t>zincirlerinin</a:t>
            </a:r>
            <a:r>
              <a:rPr lang="en-US" dirty="0"/>
              <a:t> </a:t>
            </a:r>
            <a:r>
              <a:rPr lang="en-US" dirty="0" err="1"/>
              <a:t>bazen</a:t>
            </a:r>
            <a:r>
              <a:rPr lang="en-US" dirty="0"/>
              <a:t> </a:t>
            </a:r>
            <a:r>
              <a:rPr lang="en-US" dirty="0" err="1"/>
              <a:t>sadece</a:t>
            </a:r>
            <a:r>
              <a:rPr lang="en-US" dirty="0"/>
              <a:t> </a:t>
            </a:r>
            <a:r>
              <a:rPr lang="en-US" dirty="0" err="1"/>
              <a:t>birinde</a:t>
            </a:r>
            <a:r>
              <a:rPr lang="en-US" dirty="0"/>
              <a:t>, </a:t>
            </a:r>
            <a:r>
              <a:rPr lang="en-US" dirty="0" err="1"/>
              <a:t>bazen</a:t>
            </a:r>
            <a:r>
              <a:rPr lang="en-US" dirty="0"/>
              <a:t> de </a:t>
            </a:r>
            <a:r>
              <a:rPr lang="en-US" dirty="0" err="1"/>
              <a:t>ikisinde</a:t>
            </a:r>
            <a:r>
              <a:rPr lang="en-US" dirty="0"/>
              <a:t> </a:t>
            </a:r>
            <a:r>
              <a:rPr lang="en-US" dirty="0" err="1"/>
              <a:t>birden</a:t>
            </a:r>
            <a:r>
              <a:rPr lang="en-US" dirty="0"/>
              <a:t> </a:t>
            </a:r>
            <a:r>
              <a:rPr lang="en-US" dirty="0" err="1"/>
              <a:t>oluşabilir</a:t>
            </a:r>
            <a:r>
              <a:rPr lang="en-US" dirty="0"/>
              <a:t>. </a:t>
            </a:r>
            <a:r>
              <a:rPr lang="en-US" dirty="0" err="1"/>
              <a:t>Hasarın</a:t>
            </a:r>
            <a:r>
              <a:rPr lang="en-US" dirty="0"/>
              <a:t> </a:t>
            </a:r>
            <a:r>
              <a:rPr lang="en-US" dirty="0" err="1"/>
              <a:t>nerede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çıktığına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türdeki</a:t>
            </a:r>
            <a:r>
              <a:rPr lang="en-US" dirty="0"/>
              <a:t> DNA </a:t>
            </a:r>
            <a:r>
              <a:rPr lang="en-US" dirty="0" err="1"/>
              <a:t>hasarlarına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DNA </a:t>
            </a:r>
            <a:r>
              <a:rPr lang="en-US" dirty="0" err="1"/>
              <a:t>tamir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 smtClean="0"/>
              <a:t>vardır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Hücreler 3 temel stratejiye sahiptirler. </a:t>
            </a:r>
          </a:p>
          <a:p>
            <a:pPr lvl="1">
              <a:defRPr/>
            </a:pPr>
            <a:r>
              <a:rPr lang="tr-TR" dirty="0" smtClean="0"/>
              <a:t>Hasarın bypass edilmesi</a:t>
            </a:r>
          </a:p>
          <a:p>
            <a:pPr lvl="1">
              <a:defRPr/>
            </a:pPr>
            <a:r>
              <a:rPr lang="tr-TR" dirty="0"/>
              <a:t>H</a:t>
            </a:r>
            <a:r>
              <a:rPr lang="tr-TR" dirty="0" smtClean="0"/>
              <a:t>asarlı bölgenin eski haline döndürülmesi </a:t>
            </a:r>
          </a:p>
          <a:p>
            <a:pPr lvl="1">
              <a:defRPr/>
            </a:pPr>
            <a:r>
              <a:rPr lang="tr-TR" dirty="0" smtClean="0"/>
              <a:t>Hasarlı DNA bölgesinin çıkarılarak yenisinin sentezlenmesi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C0ECBF5-3F78-46BE-A5AD-48A403DC8A35}" type="slidenum">
              <a:rPr lang="tr-TR" altLang="tr-TR" smtClean="0"/>
              <a:pPr>
                <a:defRPr/>
              </a:pPr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15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2136775" y="44450"/>
            <a:ext cx="8153400" cy="111283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tr-TR" sz="3600"/>
              <a:t>DNA ONARIM MEKANİZMALARI</a:t>
            </a:r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600"/>
              <a:t>-Lezyon Bypassı-translezyon DNA sentezi</a:t>
            </a:r>
            <a:endParaRPr lang="en-US" altLang="tr-TR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775" y="1600201"/>
            <a:ext cx="8153400" cy="514191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tr-TR" dirty="0" smtClean="0"/>
              <a:t>Daha yüksek bir mutasyon riskine rağmen </a:t>
            </a:r>
            <a:r>
              <a:rPr lang="tr-TR" dirty="0" err="1" smtClean="0"/>
              <a:t>replikasyonun</a:t>
            </a:r>
            <a:r>
              <a:rPr lang="tr-TR" dirty="0" smtClean="0"/>
              <a:t> engellenmesi ile ölümcül olabilecek bir durumu ortadan kaldıran ve hücrenin hayatta kalmasını mümkün kılan bir sistemdir. </a:t>
            </a:r>
          </a:p>
          <a:p>
            <a:pPr>
              <a:defRPr/>
            </a:pPr>
            <a:r>
              <a:rPr lang="tr-TR" dirty="0" smtClean="0"/>
              <a:t>DNA lezyonu yüksek </a:t>
            </a:r>
            <a:r>
              <a:rPr lang="tr-TR" dirty="0" err="1" smtClean="0"/>
              <a:t>doğruluklu</a:t>
            </a:r>
            <a:r>
              <a:rPr lang="tr-TR" dirty="0" smtClean="0"/>
              <a:t> </a:t>
            </a:r>
            <a:r>
              <a:rPr lang="tr-TR" dirty="0" err="1" smtClean="0"/>
              <a:t>polimerazlar</a:t>
            </a:r>
            <a:r>
              <a:rPr lang="tr-TR" dirty="0" smtClean="0"/>
              <a:t> yerine özelleşmiş düşük </a:t>
            </a:r>
            <a:r>
              <a:rPr lang="tr-TR" dirty="0" err="1" smtClean="0"/>
              <a:t>doğruluklu</a:t>
            </a:r>
            <a:r>
              <a:rPr lang="tr-TR" dirty="0" smtClean="0"/>
              <a:t> </a:t>
            </a:r>
            <a:r>
              <a:rPr lang="tr-TR" dirty="0" err="1" smtClean="0"/>
              <a:t>polimerazlar</a:t>
            </a:r>
            <a:r>
              <a:rPr lang="tr-TR" dirty="0" smtClean="0"/>
              <a:t> tarafından </a:t>
            </a:r>
            <a:r>
              <a:rPr lang="tr-TR" dirty="0" err="1" smtClean="0"/>
              <a:t>replike</a:t>
            </a:r>
            <a:r>
              <a:rPr lang="tr-TR" dirty="0" smtClean="0"/>
              <a:t> edilir. Bu </a:t>
            </a:r>
            <a:r>
              <a:rPr lang="tr-TR" dirty="0" err="1" smtClean="0"/>
              <a:t>polimerazlar</a:t>
            </a:r>
            <a:r>
              <a:rPr lang="tr-TR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kısa süreliğine yüksek </a:t>
            </a:r>
            <a:r>
              <a:rPr lang="tr-TR" dirty="0" err="1" smtClean="0"/>
              <a:t>doğruluklu</a:t>
            </a:r>
            <a:r>
              <a:rPr lang="tr-TR" dirty="0" smtClean="0"/>
              <a:t> olanların yerini alır.</a:t>
            </a:r>
          </a:p>
          <a:p>
            <a:pPr lvl="1">
              <a:defRPr/>
            </a:pPr>
            <a:r>
              <a:rPr lang="tr-TR" i="1" dirty="0" smtClean="0"/>
              <a:t>E. </a:t>
            </a:r>
            <a:r>
              <a:rPr lang="tr-TR" i="1" dirty="0" err="1" smtClean="0"/>
              <a:t>coli</a:t>
            </a:r>
            <a:r>
              <a:rPr lang="tr-TR" i="1" dirty="0" smtClean="0"/>
              <a:t> </a:t>
            </a:r>
            <a:r>
              <a:rPr lang="tr-TR" dirty="0" smtClean="0"/>
              <a:t>de DNA </a:t>
            </a:r>
            <a:r>
              <a:rPr lang="tr-TR" dirty="0" err="1" smtClean="0"/>
              <a:t>pol</a:t>
            </a:r>
            <a:r>
              <a:rPr lang="tr-TR" dirty="0" smtClean="0"/>
              <a:t> IV ve V;  insanlarda </a:t>
            </a:r>
            <a:r>
              <a:rPr lang="tr-TR" dirty="0" err="1" smtClean="0"/>
              <a:t>pol</a:t>
            </a:r>
            <a:r>
              <a:rPr lang="tr-TR" dirty="0" smtClean="0"/>
              <a:t> </a:t>
            </a:r>
            <a:r>
              <a:rPr lang="tr-TR" dirty="0" smtClean="0">
                <a:sym typeface="Symbol" panose="05050102010706020507" pitchFamily="18" charset="2"/>
              </a:rPr>
              <a:t>, , , , </a:t>
            </a:r>
          </a:p>
          <a:p>
            <a:pPr lvl="1">
              <a:defRPr/>
            </a:pPr>
            <a:r>
              <a:rPr lang="tr-TR" i="1" dirty="0" smtClean="0">
                <a:sym typeface="Symbol" panose="05050102010706020507" pitchFamily="18" charset="2"/>
              </a:rPr>
              <a:t>E. </a:t>
            </a:r>
            <a:r>
              <a:rPr lang="tr-TR" i="1" dirty="0" err="1" smtClean="0">
                <a:sym typeface="Symbol" panose="05050102010706020507" pitchFamily="18" charset="2"/>
              </a:rPr>
              <a:t>coli</a:t>
            </a:r>
            <a:r>
              <a:rPr lang="tr-TR" dirty="0" err="1" smtClean="0">
                <a:sym typeface="Symbol" panose="05050102010706020507" pitchFamily="18" charset="2"/>
              </a:rPr>
              <a:t>’de</a:t>
            </a:r>
            <a:r>
              <a:rPr lang="tr-TR" dirty="0" smtClean="0">
                <a:sym typeface="Symbol" panose="05050102010706020507" pitchFamily="18" charset="2"/>
              </a:rPr>
              <a:t> normal şartlarda DNA </a:t>
            </a:r>
            <a:r>
              <a:rPr lang="tr-TR" dirty="0" err="1" smtClean="0">
                <a:sym typeface="Symbol" panose="05050102010706020507" pitchFamily="18" charset="2"/>
              </a:rPr>
              <a:t>pol</a:t>
            </a:r>
            <a:r>
              <a:rPr lang="tr-TR" dirty="0" smtClean="0">
                <a:sym typeface="Symbol" panose="05050102010706020507" pitchFamily="18" charset="2"/>
              </a:rPr>
              <a:t> IV ve V </a:t>
            </a:r>
            <a:r>
              <a:rPr lang="tr-TR" dirty="0" err="1" smtClean="0">
                <a:sym typeface="Symbol" panose="05050102010706020507" pitchFamily="18" charset="2"/>
              </a:rPr>
              <a:t>sbulunmaz</a:t>
            </a:r>
            <a:r>
              <a:rPr lang="tr-TR" dirty="0" smtClean="0">
                <a:sym typeface="Symbol" panose="05050102010706020507" pitchFamily="18" charset="2"/>
              </a:rPr>
              <a:t>, </a:t>
            </a:r>
            <a:r>
              <a:rPr lang="tr-TR" dirty="0" err="1" smtClean="0">
                <a:sym typeface="Symbol" panose="05050102010706020507" pitchFamily="18" charset="2"/>
              </a:rPr>
              <a:t>translezyon</a:t>
            </a:r>
            <a:r>
              <a:rPr lang="tr-TR" dirty="0" smtClean="0">
                <a:sym typeface="Symbol" panose="05050102010706020507" pitchFamily="18" charset="2"/>
              </a:rPr>
              <a:t> sentezinde SOS yanıtının verilmesi için , yani sadece DNA hasarı oluştuğunda sentezlenirler</a:t>
            </a:r>
          </a:p>
          <a:p>
            <a:pPr lvl="1">
              <a:defRPr/>
            </a:pPr>
            <a:r>
              <a:rPr lang="tr-TR" dirty="0" smtClean="0">
                <a:sym typeface="Symbol" panose="05050102010706020507" pitchFamily="18" charset="2"/>
              </a:rPr>
              <a:t>İstisna olarak hataya meyilli </a:t>
            </a:r>
            <a:r>
              <a:rPr lang="tr-TR" dirty="0" err="1" smtClean="0">
                <a:sym typeface="Symbol" panose="05050102010706020507" pitchFamily="18" charset="2"/>
              </a:rPr>
              <a:t>pol</a:t>
            </a:r>
            <a:r>
              <a:rPr lang="tr-TR" dirty="0" smtClean="0">
                <a:sym typeface="Symbol" panose="05050102010706020507" pitchFamily="18" charset="2"/>
              </a:rPr>
              <a:t>  DNA zincirindeki T-T </a:t>
            </a:r>
            <a:r>
              <a:rPr lang="tr-TR" dirty="0" err="1" smtClean="0">
                <a:sym typeface="Symbol" panose="05050102010706020507" pitchFamily="18" charset="2"/>
              </a:rPr>
              <a:t>dimerini</a:t>
            </a:r>
            <a:r>
              <a:rPr lang="tr-TR" dirty="0" smtClean="0">
                <a:sym typeface="Symbol" panose="05050102010706020507" pitchFamily="18" charset="2"/>
              </a:rPr>
              <a:t> tanır ve oraya iki A ekler böylelikle T-T </a:t>
            </a:r>
            <a:r>
              <a:rPr lang="tr-TR" dirty="0" err="1" smtClean="0">
                <a:sym typeface="Symbol" panose="05050102010706020507" pitchFamily="18" charset="2"/>
              </a:rPr>
              <a:t>dimerini</a:t>
            </a:r>
            <a:r>
              <a:rPr lang="tr-TR" dirty="0" smtClean="0">
                <a:sym typeface="Symbol" panose="05050102010706020507" pitchFamily="18" charset="2"/>
              </a:rPr>
              <a:t> hatasız bir şekilde bypass eder</a:t>
            </a:r>
            <a:endParaRPr lang="tr-TR" dirty="0" smtClean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4ACB29F-0F7B-44A2-8FB5-22F3531BA685}" type="slidenum">
              <a:rPr lang="tr-TR" altLang="tr-TR" smtClean="0"/>
              <a:pPr>
                <a:defRPr/>
              </a:pPr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4948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1"/>
            <a:ext cx="8153400" cy="5141913"/>
          </a:xfrm>
        </p:spPr>
        <p:txBody>
          <a:bodyPr/>
          <a:lstStyle/>
          <a:p>
            <a:r>
              <a:rPr lang="tr-TR" altLang="tr-TR" smtClean="0">
                <a:solidFill>
                  <a:srgbClr val="0033CC"/>
                </a:solidFill>
              </a:rPr>
              <a:t>T-T dimerlerinin fotoliyazla tamiri  (fotoreaktivasyon)</a:t>
            </a:r>
          </a:p>
          <a:p>
            <a:pPr lvl="1"/>
            <a:r>
              <a:rPr lang="tr-TR" altLang="tr-TR" smtClean="0"/>
              <a:t>Işık tamiridir</a:t>
            </a:r>
          </a:p>
          <a:p>
            <a:pPr lvl="1"/>
            <a:r>
              <a:rPr lang="tr-TR" altLang="tr-TR" smtClean="0"/>
              <a:t>DNA daki pirimidin dimerlerinin oluşumuna yol açan UV hasarını düzeltir.</a:t>
            </a:r>
          </a:p>
          <a:p>
            <a:pPr lvl="1"/>
            <a:r>
              <a:rPr lang="tr-TR" altLang="tr-TR" smtClean="0"/>
              <a:t>DNA fotoliyaz enzimi pirimidin dimerini birarada tutan kovalent bağı kırmak için ışık spektrumu enerjisini kullanır</a:t>
            </a:r>
          </a:p>
          <a:p>
            <a:pPr lvl="1"/>
            <a:r>
              <a:rPr lang="tr-TR" altLang="tr-TR" smtClean="0"/>
              <a:t>Fotoliyaz iki kofaktöre sahiptir: </a:t>
            </a:r>
          </a:p>
          <a:p>
            <a:pPr lvl="2"/>
            <a:r>
              <a:rPr lang="tr-TR" altLang="tr-TR" smtClean="0"/>
              <a:t>FADH</a:t>
            </a:r>
            <a:r>
              <a:rPr lang="tr-TR" altLang="tr-TR" baseline="30000" smtClean="0"/>
              <a:t>-</a:t>
            </a:r>
          </a:p>
          <a:p>
            <a:pPr lvl="2"/>
            <a:r>
              <a:rPr lang="tr-TR" altLang="tr-TR" smtClean="0"/>
              <a:t>Mavi/yakın UV ışınlarını absoplayan pigment </a:t>
            </a:r>
          </a:p>
          <a:p>
            <a:pPr lvl="1"/>
            <a:endParaRPr lang="tr-TR" altLang="tr-TR" smtClean="0">
              <a:solidFill>
                <a:srgbClr val="0033CC"/>
              </a:solidFill>
            </a:endParaRPr>
          </a:p>
          <a:p>
            <a:endParaRPr lang="tr-TR" altLang="tr-TR" smtClean="0"/>
          </a:p>
          <a:p>
            <a:endParaRPr lang="tr-TR" altLang="tr-TR" smtClean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FA9DCB8-9AE8-41AB-A9F0-34E15468BCC6}" type="slidenum">
              <a:rPr lang="tr-TR" altLang="tr-TR" smtClean="0"/>
              <a:pPr>
                <a:defRPr/>
              </a:pPr>
              <a:t>4</a:t>
            </a:fld>
            <a:endParaRPr lang="tr-TR" altLang="tr-TR"/>
          </a:p>
        </p:txBody>
      </p:sp>
      <p:sp>
        <p:nvSpPr>
          <p:cNvPr id="59396" name="Title 1"/>
          <p:cNvSpPr txBox="1">
            <a:spLocks/>
          </p:cNvSpPr>
          <p:nvPr/>
        </p:nvSpPr>
        <p:spPr bwMode="auto">
          <a:xfrm>
            <a:off x="1343026" y="82550"/>
            <a:ext cx="921702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639763" indent="-2730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indent="-228600">
              <a:spcBef>
                <a:spcPts val="400"/>
              </a:spcBef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indent="-228600">
              <a:spcBef>
                <a:spcPts val="400"/>
              </a:spcBef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3600">
                <a:solidFill>
                  <a:schemeClr val="tx2"/>
                </a:solidFill>
              </a:rPr>
              <a:t>DNA ONARIM MEKANİZMALARI</a:t>
            </a:r>
            <a:endParaRPr lang="tr-TR" altLang="tr-TR" sz="360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3600">
                <a:solidFill>
                  <a:schemeClr val="tx2"/>
                </a:solidFill>
              </a:rPr>
              <a:t>-Hasarlı Bölgenin doğrudan geriye döndürülmesi</a:t>
            </a:r>
            <a:endParaRPr lang="en-US" altLang="tr-TR" sz="3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1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6" descr="http://wiki.cstl.semo.edu/agathman/GetFile.aspx?File=DNA%20Repair%2FPhotolyas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836613"/>
            <a:ext cx="33750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4" descr="http://stuchebrukhov.ucdavis.edu/DNA_Repair/DNARepair_schem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9"/>
          <a:stretch>
            <a:fillRect/>
          </a:stretch>
        </p:blipFill>
        <p:spPr bwMode="auto">
          <a:xfrm>
            <a:off x="6397626" y="908051"/>
            <a:ext cx="4270375" cy="54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Dikdörtgen 1"/>
          <p:cNvSpPr>
            <a:spLocks noChangeArrowheads="1"/>
          </p:cNvSpPr>
          <p:nvPr/>
        </p:nvSpPr>
        <p:spPr bwMode="auto">
          <a:xfrm>
            <a:off x="1524001" y="-49213"/>
            <a:ext cx="896461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19088" indent="-3190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700"/>
              </a:spcBef>
              <a:buClr>
                <a:srgbClr val="009DD9"/>
              </a:buClr>
              <a:buSzPct val="60000"/>
              <a:buFont typeface="Wingdings" panose="05000000000000000000" pitchFamily="2" charset="2"/>
              <a:buChar char=""/>
            </a:pPr>
            <a:r>
              <a:rPr lang="tr-TR" altLang="tr-TR" sz="2900">
                <a:solidFill>
                  <a:srgbClr val="0033CC"/>
                </a:solidFill>
                <a:latin typeface="Tw Cen MT" panose="020B0602020104020603" pitchFamily="34" charset="0"/>
              </a:rPr>
              <a:t>T-T dimerlerinin fotoliyazla tamiri  (fotoreaktivasyon)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2279651" y="5603876"/>
            <a:ext cx="3744913" cy="138499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tr-TR" sz="1200" dirty="0" err="1"/>
              <a:t>Fotoliyaz</a:t>
            </a:r>
            <a:r>
              <a:rPr lang="tr-TR" sz="1200" dirty="0"/>
              <a:t> T-T </a:t>
            </a:r>
            <a:r>
              <a:rPr lang="tr-TR" sz="1200" dirty="0" err="1"/>
              <a:t>dimerine</a:t>
            </a:r>
            <a:r>
              <a:rPr lang="tr-TR" sz="1200" dirty="0"/>
              <a:t> bağlanır</a:t>
            </a:r>
          </a:p>
          <a:p>
            <a:pPr>
              <a:defRPr/>
            </a:pPr>
            <a:endParaRPr lang="tr-TR" sz="1200" dirty="0"/>
          </a:p>
          <a:p>
            <a:pPr>
              <a:defRPr/>
            </a:pPr>
            <a:r>
              <a:rPr lang="tr-TR" sz="1200" dirty="0"/>
              <a:t>T </a:t>
            </a:r>
            <a:r>
              <a:rPr lang="tr-TR" sz="1200" dirty="0" err="1"/>
              <a:t>T</a:t>
            </a:r>
            <a:r>
              <a:rPr lang="tr-TR" sz="1200" dirty="0"/>
              <a:t> </a:t>
            </a:r>
            <a:r>
              <a:rPr lang="tr-TR" sz="1200" dirty="0" err="1"/>
              <a:t>lerin</a:t>
            </a:r>
            <a:r>
              <a:rPr lang="tr-TR" sz="1200" dirty="0"/>
              <a:t> birbirinden ayrılması </a:t>
            </a:r>
          </a:p>
          <a:p>
            <a:pPr>
              <a:defRPr/>
            </a:pPr>
            <a:r>
              <a:rPr lang="tr-TR" sz="1200" dirty="0"/>
              <a:t>ışıkla uyarılmış FADH</a:t>
            </a:r>
            <a:r>
              <a:rPr lang="tr-TR" sz="1200" baseline="30000" dirty="0"/>
              <a:t>-</a:t>
            </a:r>
            <a:r>
              <a:rPr lang="tr-TR" sz="1200" dirty="0"/>
              <a:t> den transfer edilen e</a:t>
            </a:r>
            <a:r>
              <a:rPr lang="tr-TR" sz="1200" baseline="30000" dirty="0"/>
              <a:t>-</a:t>
            </a:r>
            <a:r>
              <a:rPr lang="tr-TR" sz="1200" dirty="0"/>
              <a:t> ile başlar</a:t>
            </a:r>
          </a:p>
          <a:p>
            <a:pPr>
              <a:defRPr/>
            </a:pPr>
            <a:r>
              <a:rPr lang="tr-TR" sz="1200" dirty="0"/>
              <a:t>T-T </a:t>
            </a:r>
            <a:r>
              <a:rPr lang="tr-TR" sz="1200" dirty="0" err="1"/>
              <a:t>dimeri</a:t>
            </a:r>
            <a:r>
              <a:rPr lang="tr-TR" sz="1200" dirty="0"/>
              <a:t> ayrılır</a:t>
            </a:r>
          </a:p>
          <a:p>
            <a:pPr>
              <a:defRPr/>
            </a:pPr>
            <a:r>
              <a:rPr lang="tr-TR" sz="1200" dirty="0"/>
              <a:t>Bu sistem plasentalı memelilerde yoktur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FE266A2-40EE-44C5-B822-DCF3C3E77105}" type="slidenum">
              <a:rPr lang="tr-TR" altLang="tr-TR" smtClean="0"/>
              <a:pPr>
                <a:defRPr/>
              </a:pPr>
              <a:t>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737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/>
          <a:lstStyle/>
          <a:p>
            <a:r>
              <a:rPr lang="tr-TR" altLang="tr-TR" smtClean="0">
                <a:solidFill>
                  <a:srgbClr val="0033CC"/>
                </a:solidFill>
              </a:rPr>
              <a:t>DNA metiltransferazla hasarın tamiri</a:t>
            </a:r>
          </a:p>
          <a:p>
            <a:pPr lvl="1"/>
            <a:r>
              <a:rPr lang="tr-TR" altLang="tr-TR" smtClean="0"/>
              <a:t>Metillenmiş O6-metilguanin bazının tamiridir.</a:t>
            </a:r>
          </a:p>
          <a:p>
            <a:pPr lvl="1"/>
            <a:r>
              <a:rPr lang="en-US" altLang="tr-TR" smtClean="0"/>
              <a:t>O-6-Metil-DNA-alkiltransferaz</a:t>
            </a:r>
            <a:r>
              <a:rPr lang="tr-TR" altLang="tr-TR" smtClean="0"/>
              <a:t> enzimi hasalı guaninden metil grubunun uzaklaştırılmasını katalizler</a:t>
            </a:r>
          </a:p>
          <a:p>
            <a:pPr lvl="1"/>
            <a:r>
              <a:rPr lang="tr-TR" altLang="tr-TR" smtClean="0"/>
              <a:t>Metiltransferazla oldukça seçicidirler ve DNA çift sarmalının küçük oluğuna bağlanarak küçük oluğu genişletir. Hasarlı baz enzimin aktif bölgesine doğru döner ve metil grubu uzaklaştırılır.</a:t>
            </a:r>
          </a:p>
          <a:p>
            <a:pPr lvl="1"/>
            <a:r>
              <a:rPr lang="tr-TR" altLang="tr-TR" smtClean="0"/>
              <a:t>Metil grubunu alan metiltransferaz tekrar kullanılamaz, pahalı bir DNA hasar onarım tipidir.</a:t>
            </a:r>
          </a:p>
          <a:p>
            <a:endParaRPr lang="tr-TR" altLang="tr-TR" smtClean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58D8290-0350-4D04-AA68-5179754B6C3E}" type="slidenum">
              <a:rPr lang="tr-TR" altLang="tr-TR" smtClean="0"/>
              <a:pPr>
                <a:defRPr/>
              </a:pPr>
              <a:t>6</a:t>
            </a:fld>
            <a:endParaRPr lang="tr-TR" altLang="tr-TR"/>
          </a:p>
        </p:txBody>
      </p:sp>
      <p:sp>
        <p:nvSpPr>
          <p:cNvPr id="61444" name="Title 1"/>
          <p:cNvSpPr txBox="1">
            <a:spLocks/>
          </p:cNvSpPr>
          <p:nvPr/>
        </p:nvSpPr>
        <p:spPr bwMode="auto">
          <a:xfrm>
            <a:off x="1343026" y="82550"/>
            <a:ext cx="921702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639763" indent="-2730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indent="-228600">
              <a:spcBef>
                <a:spcPts val="400"/>
              </a:spcBef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indent="-228600">
              <a:spcBef>
                <a:spcPts val="400"/>
              </a:spcBef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3600">
                <a:solidFill>
                  <a:schemeClr val="tx2"/>
                </a:solidFill>
              </a:rPr>
              <a:t>DNA ONARIM MEKANİZMALARI</a:t>
            </a:r>
            <a:endParaRPr lang="tr-TR" altLang="tr-TR" sz="360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3600">
                <a:solidFill>
                  <a:schemeClr val="tx2"/>
                </a:solidFill>
              </a:rPr>
              <a:t>-Hasarlı Bölgenin doğrudan geriye döndürülmesi</a:t>
            </a:r>
            <a:endParaRPr lang="en-US" altLang="tr-TR" sz="3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5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/>
          <a:lstStyle/>
          <a:p>
            <a:r>
              <a:rPr lang="tr-TR" altLang="tr-TR" smtClean="0">
                <a:solidFill>
                  <a:srgbClr val="0033CC"/>
                </a:solidFill>
              </a:rPr>
              <a:t>Tek baz değişimleri (baz eksizyon ve yanlış eşleşme) tamiri</a:t>
            </a:r>
          </a:p>
          <a:p>
            <a:r>
              <a:rPr lang="tr-TR" altLang="tr-TR" smtClean="0">
                <a:solidFill>
                  <a:srgbClr val="0033CC"/>
                </a:solidFill>
              </a:rPr>
              <a:t>Yapısal bozuklukların (nükleotit eksizyon) tamiri</a:t>
            </a:r>
          </a:p>
          <a:p>
            <a:r>
              <a:rPr lang="tr-TR" altLang="tr-TR" smtClean="0">
                <a:solidFill>
                  <a:srgbClr val="0033CC"/>
                </a:solidFill>
              </a:rPr>
              <a:t>Çift-zincirli DNA hasarların tamiri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49BB25AC-4C4E-4AD2-8B37-49525F4DF6DE}" type="slidenum">
              <a:rPr lang="tr-TR" altLang="tr-TR" smtClean="0"/>
              <a:pPr>
                <a:defRPr/>
              </a:pPr>
              <a:t>7</a:t>
            </a:fld>
            <a:endParaRPr lang="tr-TR" altLang="tr-TR"/>
          </a:p>
        </p:txBody>
      </p:sp>
      <p:sp>
        <p:nvSpPr>
          <p:cNvPr id="62468" name="Title 1"/>
          <p:cNvSpPr txBox="1">
            <a:spLocks/>
          </p:cNvSpPr>
          <p:nvPr/>
        </p:nvSpPr>
        <p:spPr bwMode="auto">
          <a:xfrm>
            <a:off x="1446212" y="82550"/>
            <a:ext cx="9217026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639763" indent="-2730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indent="-228600">
              <a:spcBef>
                <a:spcPts val="400"/>
              </a:spcBef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indent="-228600">
              <a:spcBef>
                <a:spcPts val="400"/>
              </a:spcBef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3600">
                <a:solidFill>
                  <a:schemeClr val="tx2"/>
                </a:solidFill>
              </a:rPr>
              <a:t>DNA ONARIM MEKANİZMALARI</a:t>
            </a:r>
            <a:endParaRPr lang="tr-TR" altLang="tr-TR" sz="360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3600">
                <a:solidFill>
                  <a:schemeClr val="tx2"/>
                </a:solidFill>
              </a:rPr>
              <a:t>-Hasarlı Bölgenin çıkarılması ve yeni sentez</a:t>
            </a:r>
            <a:endParaRPr lang="en-US" altLang="tr-TR" sz="3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1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Unvan 1"/>
          <p:cNvSpPr>
            <a:spLocks noGrp="1"/>
          </p:cNvSpPr>
          <p:nvPr>
            <p:ph type="title"/>
          </p:nvPr>
        </p:nvSpPr>
        <p:spPr>
          <a:xfrm>
            <a:off x="2136775" y="266700"/>
            <a:ext cx="8153400" cy="990600"/>
          </a:xfrm>
        </p:spPr>
        <p:txBody>
          <a:bodyPr/>
          <a:lstStyle/>
          <a:p>
            <a:r>
              <a:rPr lang="tr-TR" altLang="tr-TR" smtClean="0">
                <a:solidFill>
                  <a:srgbClr val="0033CC"/>
                </a:solidFill>
              </a:rPr>
              <a:t>Baz eksizyon onarımı (BER)</a:t>
            </a:r>
            <a:endParaRPr lang="tr-TR" altLang="tr-TR" smtClean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altLang="tr-TR" sz="3200" dirty="0"/>
              <a:t>Yanlış </a:t>
            </a:r>
            <a:r>
              <a:rPr lang="en-US" altLang="tr-TR" sz="3200" dirty="0" err="1"/>
              <a:t>yerleştirilen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ve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hasarlı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bazları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uzaklaştırmak</a:t>
            </a:r>
            <a:r>
              <a:rPr lang="en-US" altLang="tr-TR" sz="3200" dirty="0"/>
              <a:t> </a:t>
            </a:r>
            <a:r>
              <a:rPr lang="en-US" altLang="tr-TR" sz="3200" dirty="0" err="1"/>
              <a:t>için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kullanılan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onarım</a:t>
            </a:r>
            <a:r>
              <a:rPr lang="tr-TR" altLang="tr-TR" sz="3200" dirty="0"/>
              <a:t> </a:t>
            </a:r>
            <a:r>
              <a:rPr lang="en-US" altLang="tr-TR" sz="3200" dirty="0" err="1"/>
              <a:t>mekanizmasıdır</a:t>
            </a:r>
            <a:r>
              <a:rPr lang="en-US" altLang="tr-TR" sz="3200" dirty="0"/>
              <a:t>.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DNA </a:t>
            </a:r>
            <a:r>
              <a:rPr lang="tr-TR" dirty="0" err="1" smtClean="0"/>
              <a:t>glikozilaz</a:t>
            </a:r>
            <a:r>
              <a:rPr lang="tr-TR" dirty="0" smtClean="0"/>
              <a:t> enzimi görev alır</a:t>
            </a:r>
          </a:p>
          <a:p>
            <a:pPr>
              <a:defRPr/>
            </a:pPr>
            <a:r>
              <a:rPr lang="tr-TR" dirty="0" err="1" smtClean="0"/>
              <a:t>Deoksiriboz</a:t>
            </a:r>
            <a:r>
              <a:rPr lang="tr-TR" dirty="0" smtClean="0"/>
              <a:t> şekerinin N-</a:t>
            </a:r>
            <a:r>
              <a:rPr lang="tr-TR" dirty="0" err="1" smtClean="0"/>
              <a:t>glikozil</a:t>
            </a:r>
            <a:r>
              <a:rPr lang="tr-TR" dirty="0" smtClean="0"/>
              <a:t> bağını keserek hasarlı bazı DNA zincirinden uzaklaştırırlar (</a:t>
            </a:r>
            <a:r>
              <a:rPr lang="tr-TR" dirty="0" err="1" smtClean="0"/>
              <a:t>eksizyon</a:t>
            </a:r>
            <a:r>
              <a:rPr lang="tr-TR" dirty="0" smtClean="0"/>
              <a:t>) ve DNA üzerinde </a:t>
            </a:r>
            <a:r>
              <a:rPr lang="tr-TR" dirty="0" err="1" smtClean="0"/>
              <a:t>abazik</a:t>
            </a:r>
            <a:r>
              <a:rPr lang="tr-TR" dirty="0" smtClean="0"/>
              <a:t> bir bölge oluştururlar</a:t>
            </a:r>
          </a:p>
          <a:p>
            <a:pPr>
              <a:defRPr/>
            </a:pPr>
            <a:r>
              <a:rPr lang="tr-TR" dirty="0" smtClean="0"/>
              <a:t>Tamir mekanizması üç adımdan oluşur</a:t>
            </a:r>
          </a:p>
          <a:p>
            <a:pPr lvl="1">
              <a:defRPr/>
            </a:pPr>
            <a:r>
              <a:rPr lang="tr-TR" dirty="0" smtClean="0"/>
              <a:t>Lezyonun tanınması 1. adımdır. </a:t>
            </a:r>
            <a:r>
              <a:rPr lang="en-US" altLang="tr-TR" dirty="0" smtClean="0"/>
              <a:t>Yanlış </a:t>
            </a:r>
            <a:r>
              <a:rPr lang="en-US" altLang="tr-TR" dirty="0" err="1" smtClean="0"/>
              <a:t>bazın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uygun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bir</a:t>
            </a:r>
            <a:r>
              <a:rPr lang="en-US" altLang="tr-TR" dirty="0" smtClean="0"/>
              <a:t> DNA N-</a:t>
            </a:r>
            <a:r>
              <a:rPr lang="en-US" altLang="tr-TR" dirty="0" err="1" smtClean="0"/>
              <a:t>glikozilaz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tarafından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uzaklaştırılması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ve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bir</a:t>
            </a:r>
            <a:r>
              <a:rPr lang="en-US" altLang="tr-TR" dirty="0" smtClean="0"/>
              <a:t> AP (</a:t>
            </a:r>
            <a:r>
              <a:rPr lang="en-US" altLang="tr-TR" dirty="0" err="1" smtClean="0"/>
              <a:t>Apürinik</a:t>
            </a:r>
            <a:r>
              <a:rPr lang="en-US" altLang="tr-TR" dirty="0" smtClean="0"/>
              <a:t> / </a:t>
            </a:r>
            <a:r>
              <a:rPr lang="en-US" altLang="tr-TR" dirty="0" err="1" smtClean="0"/>
              <a:t>Apirimidinik</a:t>
            </a:r>
            <a:r>
              <a:rPr lang="en-US" altLang="tr-TR" dirty="0" smtClean="0"/>
              <a:t>) </a:t>
            </a:r>
            <a:r>
              <a:rPr lang="en-US" altLang="tr-TR" dirty="0" err="1" smtClean="0"/>
              <a:t>bölge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oluşması</a:t>
            </a:r>
            <a:r>
              <a:rPr lang="en-US" altLang="tr-TR" dirty="0" smtClean="0"/>
              <a:t> </a:t>
            </a:r>
            <a:r>
              <a:rPr lang="tr-TR" altLang="tr-TR" dirty="0" smtClean="0"/>
              <a:t>(1 </a:t>
            </a:r>
            <a:r>
              <a:rPr lang="tr-TR" altLang="tr-TR" dirty="0" err="1" smtClean="0"/>
              <a:t>nt</a:t>
            </a:r>
            <a:r>
              <a:rPr lang="tr-TR" altLang="tr-TR" dirty="0" smtClean="0"/>
              <a:t> olabileceği gibi 2-10 </a:t>
            </a:r>
            <a:r>
              <a:rPr lang="tr-TR" altLang="tr-TR" dirty="0" err="1" smtClean="0"/>
              <a:t>nt</a:t>
            </a:r>
            <a:r>
              <a:rPr lang="tr-TR" altLang="tr-TR" dirty="0" smtClean="0"/>
              <a:t> uzunluğunda da olabilir) </a:t>
            </a:r>
            <a:r>
              <a:rPr lang="tr-TR" altLang="tr-TR" sz="1900" dirty="0"/>
              <a:t>(</a:t>
            </a:r>
            <a:r>
              <a:rPr lang="en-US" altLang="tr-TR" sz="1900" dirty="0"/>
              <a:t>AP </a:t>
            </a:r>
            <a:r>
              <a:rPr lang="en-US" altLang="tr-TR" sz="1900" dirty="0" err="1"/>
              <a:t>bölgeleri</a:t>
            </a:r>
            <a:r>
              <a:rPr lang="en-US" altLang="tr-TR" sz="1900" dirty="0"/>
              <a:t> </a:t>
            </a:r>
            <a:r>
              <a:rPr lang="en-US" altLang="tr-TR" sz="1900" dirty="0" err="1"/>
              <a:t>spontan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olarak</a:t>
            </a:r>
            <a:r>
              <a:rPr lang="en-US" altLang="tr-TR" sz="1900" dirty="0"/>
              <a:t> </a:t>
            </a:r>
            <a:r>
              <a:rPr lang="en-US" altLang="tr-TR" sz="1900" dirty="0" err="1"/>
              <a:t>kaybolan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ya</a:t>
            </a:r>
            <a:r>
              <a:rPr lang="en-US" altLang="tr-TR" sz="1900" dirty="0"/>
              <a:t> da </a:t>
            </a:r>
            <a:r>
              <a:rPr lang="en-US" altLang="tr-TR" sz="1900" dirty="0" err="1"/>
              <a:t>glikozilaz</a:t>
            </a:r>
            <a:r>
              <a:rPr lang="en-US" altLang="tr-TR" sz="1900" dirty="0"/>
              <a:t> </a:t>
            </a:r>
            <a:r>
              <a:rPr lang="en-US" altLang="tr-TR" sz="1900" dirty="0" err="1"/>
              <a:t>etkisiyle</a:t>
            </a:r>
            <a:r>
              <a:rPr lang="en-US" altLang="tr-TR" sz="1900" dirty="0"/>
              <a:t> </a:t>
            </a:r>
            <a:r>
              <a:rPr lang="en-US" altLang="tr-TR" sz="1900" dirty="0" err="1"/>
              <a:t>uzaklaştırılan</a:t>
            </a:r>
            <a:r>
              <a:rPr lang="en-US" altLang="tr-TR" sz="1900" dirty="0"/>
              <a:t> DNA </a:t>
            </a:r>
            <a:r>
              <a:rPr lang="en-US" altLang="tr-TR" sz="1900" dirty="0" err="1"/>
              <a:t>bölgeleridir</a:t>
            </a:r>
            <a:r>
              <a:rPr lang="en-US" altLang="tr-TR" sz="1900" dirty="0"/>
              <a:t>. </a:t>
            </a:r>
            <a:r>
              <a:rPr lang="en-US" altLang="tr-TR" sz="1900" dirty="0" err="1"/>
              <a:t>Bir</a:t>
            </a:r>
            <a:r>
              <a:rPr lang="en-US" altLang="tr-TR" sz="1900" dirty="0"/>
              <a:t> </a:t>
            </a:r>
            <a:r>
              <a:rPr lang="en-US" altLang="tr-TR" sz="1900" dirty="0" err="1"/>
              <a:t>memeli</a:t>
            </a:r>
            <a:r>
              <a:rPr lang="en-US" altLang="tr-TR" sz="1900" dirty="0"/>
              <a:t> </a:t>
            </a:r>
            <a:r>
              <a:rPr lang="en-US" altLang="tr-TR" sz="1900" dirty="0" err="1"/>
              <a:t>hücresi</a:t>
            </a:r>
            <a:r>
              <a:rPr lang="en-US" altLang="tr-TR" sz="1900" dirty="0"/>
              <a:t> </a:t>
            </a:r>
            <a:r>
              <a:rPr lang="en-US" altLang="tr-TR" sz="1900" dirty="0" err="1"/>
              <a:t>günde</a:t>
            </a:r>
            <a:r>
              <a:rPr lang="en-US" altLang="tr-TR" sz="1900" dirty="0"/>
              <a:t> 10000 </a:t>
            </a:r>
            <a:r>
              <a:rPr lang="en-US" altLang="tr-TR" sz="1900" dirty="0" err="1"/>
              <a:t>pürin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ve</a:t>
            </a:r>
            <a:r>
              <a:rPr lang="en-US" altLang="tr-TR" sz="1900" dirty="0"/>
              <a:t> 500 </a:t>
            </a:r>
            <a:r>
              <a:rPr lang="en-US" altLang="tr-TR" sz="1900" dirty="0" err="1"/>
              <a:t>pirimidin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kaybeder</a:t>
            </a:r>
            <a:r>
              <a:rPr lang="tr-TR" altLang="tr-TR" sz="1900" dirty="0"/>
              <a:t>)</a:t>
            </a:r>
            <a:r>
              <a:rPr lang="en-US" altLang="tr-TR" dirty="0" smtClean="0"/>
              <a:t>. </a:t>
            </a:r>
            <a:endParaRPr lang="tr-TR" altLang="tr-TR" dirty="0" smtClean="0"/>
          </a:p>
          <a:p>
            <a:pPr lvl="1">
              <a:defRPr/>
            </a:pPr>
            <a:r>
              <a:rPr lang="en-US" dirty="0" smtClean="0"/>
              <a:t>Hasarlı </a:t>
            </a:r>
            <a:r>
              <a:rPr lang="en-US" dirty="0" err="1" smtClean="0"/>
              <a:t>DNA’ya</a:t>
            </a:r>
            <a:r>
              <a:rPr lang="en-US" dirty="0" smtClean="0"/>
              <a:t> AP </a:t>
            </a:r>
            <a:r>
              <a:rPr lang="en-US" dirty="0" err="1" smtClean="0"/>
              <a:t>bölgesinin</a:t>
            </a:r>
            <a:r>
              <a:rPr lang="en-US" dirty="0" smtClean="0"/>
              <a:t> 5' </a:t>
            </a:r>
            <a:r>
              <a:rPr lang="en-US" dirty="0" err="1" smtClean="0"/>
              <a:t>ucuna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AP </a:t>
            </a:r>
            <a:r>
              <a:rPr lang="en-US" dirty="0" err="1" smtClean="0"/>
              <a:t>endonükleaz</a:t>
            </a:r>
            <a:r>
              <a:rPr lang="en-US" dirty="0" smtClean="0"/>
              <a:t>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çentik</a:t>
            </a:r>
            <a:r>
              <a:rPr lang="en-US" dirty="0" smtClean="0"/>
              <a:t> </a:t>
            </a:r>
            <a:r>
              <a:rPr lang="en-US" dirty="0" err="1" smtClean="0"/>
              <a:t>atılması</a:t>
            </a:r>
            <a:r>
              <a:rPr lang="tr-TR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AP </a:t>
            </a:r>
            <a:r>
              <a:rPr lang="en-US" dirty="0" err="1" smtClean="0"/>
              <a:t>bölgesine</a:t>
            </a:r>
            <a:r>
              <a:rPr lang="en-US" dirty="0" smtClean="0"/>
              <a:t> </a:t>
            </a:r>
            <a:r>
              <a:rPr lang="en-US" dirty="0" err="1" smtClean="0"/>
              <a:t>komşu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3'-OH </a:t>
            </a:r>
            <a:r>
              <a:rPr lang="en-US" dirty="0" err="1" smtClean="0"/>
              <a:t>ucu</a:t>
            </a:r>
            <a:r>
              <a:rPr lang="en-US" dirty="0" smtClean="0"/>
              <a:t> </a:t>
            </a:r>
            <a:r>
              <a:rPr lang="en-US" dirty="0" err="1" smtClean="0"/>
              <a:t>oluşturulması</a:t>
            </a:r>
            <a:r>
              <a:rPr lang="en-US" dirty="0" smtClean="0"/>
              <a:t>. AP </a:t>
            </a:r>
            <a:r>
              <a:rPr lang="en-US" dirty="0" err="1" smtClean="0"/>
              <a:t>bölgesinin</a:t>
            </a:r>
            <a:r>
              <a:rPr lang="en-US" dirty="0" smtClean="0"/>
              <a:t> </a:t>
            </a:r>
            <a:r>
              <a:rPr lang="en-US" dirty="0" err="1" smtClean="0"/>
              <a:t>kesilip</a:t>
            </a:r>
            <a:r>
              <a:rPr lang="en-US" dirty="0" smtClean="0"/>
              <a:t> </a:t>
            </a:r>
            <a:r>
              <a:rPr lang="en-US" dirty="0" err="1" smtClean="0"/>
              <a:t>çıkarılarak</a:t>
            </a:r>
            <a:r>
              <a:rPr lang="en-US" dirty="0" smtClean="0"/>
              <a:t> (excision) </a:t>
            </a:r>
            <a:r>
              <a:rPr lang="en-US" dirty="0" err="1" smtClean="0"/>
              <a:t>uzaklaştırılması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DNA </a:t>
            </a:r>
            <a:r>
              <a:rPr lang="en-US" dirty="0" err="1" smtClean="0"/>
              <a:t>polimeraz</a:t>
            </a:r>
            <a:r>
              <a:rPr lang="en-US" dirty="0" smtClean="0"/>
              <a:t> </a:t>
            </a:r>
            <a:r>
              <a:rPr lang="en-US" dirty="0" err="1" smtClean="0"/>
              <a:t>tarafından</a:t>
            </a:r>
            <a:r>
              <a:rPr lang="en-US" dirty="0" smtClean="0"/>
              <a:t> 3'-OH </a:t>
            </a:r>
            <a:r>
              <a:rPr lang="en-US" dirty="0" err="1" smtClean="0"/>
              <a:t>ucunun</a:t>
            </a:r>
            <a:r>
              <a:rPr lang="en-US" dirty="0" smtClean="0"/>
              <a:t> </a:t>
            </a:r>
            <a:r>
              <a:rPr lang="en-US" dirty="0" err="1" smtClean="0"/>
              <a:t>uzatılması</a:t>
            </a:r>
            <a:r>
              <a:rPr lang="en-US" dirty="0" smtClean="0"/>
              <a:t>.</a:t>
            </a:r>
            <a:endParaRPr lang="tr-TR" dirty="0" smtClean="0"/>
          </a:p>
          <a:p>
            <a:pPr lvl="1">
              <a:defRPr/>
            </a:pPr>
            <a:r>
              <a:rPr lang="en-US" dirty="0" smtClean="0"/>
              <a:t>DNA N-</a:t>
            </a:r>
            <a:r>
              <a:rPr lang="en-US" dirty="0" err="1" smtClean="0"/>
              <a:t>gikozilazlar</a:t>
            </a:r>
            <a:r>
              <a:rPr lang="en-US" dirty="0" smtClean="0"/>
              <a:t> </a:t>
            </a:r>
            <a:r>
              <a:rPr lang="en-US" dirty="0" err="1" smtClean="0"/>
              <a:t>ayrıca</a:t>
            </a:r>
            <a:r>
              <a:rPr lang="en-US" dirty="0" smtClean="0"/>
              <a:t> AP </a:t>
            </a:r>
            <a:r>
              <a:rPr lang="en-US" dirty="0" err="1" smtClean="0"/>
              <a:t>liyaz</a:t>
            </a:r>
            <a:r>
              <a:rPr lang="en-US" dirty="0" smtClean="0"/>
              <a:t> </a:t>
            </a:r>
            <a:r>
              <a:rPr lang="en-US" dirty="0" err="1" smtClean="0"/>
              <a:t>aktivitesine</a:t>
            </a:r>
            <a:r>
              <a:rPr lang="en-US" dirty="0" smtClean="0"/>
              <a:t> </a:t>
            </a:r>
            <a:r>
              <a:rPr lang="en-US" dirty="0" err="1" smtClean="0"/>
              <a:t>sahiptirler</a:t>
            </a:r>
            <a:r>
              <a:rPr lang="en-US" dirty="0" smtClean="0"/>
              <a:t>. Bu  </a:t>
            </a:r>
            <a:r>
              <a:rPr lang="en-US" dirty="0" err="1" smtClean="0"/>
              <a:t>şekilde</a:t>
            </a:r>
            <a:r>
              <a:rPr lang="en-US" dirty="0" smtClean="0"/>
              <a:t> AP </a:t>
            </a:r>
            <a:r>
              <a:rPr lang="en-US" dirty="0" err="1" smtClean="0"/>
              <a:t>bölgedeki</a:t>
            </a:r>
            <a:r>
              <a:rPr lang="en-US" dirty="0" smtClean="0"/>
              <a:t> 3'-OH </a:t>
            </a:r>
            <a:r>
              <a:rPr lang="en-US" dirty="0" err="1" smtClean="0"/>
              <a:t>ucunda</a:t>
            </a:r>
            <a:r>
              <a:rPr lang="en-US" dirty="0" smtClean="0"/>
              <a:t> DNA </a:t>
            </a:r>
            <a:r>
              <a:rPr lang="en-US" dirty="0" err="1" smtClean="0"/>
              <a:t>omurgasını</a:t>
            </a:r>
            <a:r>
              <a:rPr lang="en-US" dirty="0" smtClean="0"/>
              <a:t> </a:t>
            </a:r>
            <a:r>
              <a:rPr lang="en-US" dirty="0" err="1" smtClean="0"/>
              <a:t>keserler</a:t>
            </a:r>
            <a:r>
              <a:rPr lang="en-US" dirty="0" smtClean="0"/>
              <a:t>.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sonraki</a:t>
            </a:r>
            <a:r>
              <a:rPr lang="en-US" dirty="0" smtClean="0"/>
              <a:t> </a:t>
            </a:r>
            <a:r>
              <a:rPr lang="en-US" dirty="0" err="1" smtClean="0"/>
              <a:t>adımda</a:t>
            </a:r>
            <a:r>
              <a:rPr lang="en-US" dirty="0" smtClean="0"/>
              <a:t> AP </a:t>
            </a:r>
            <a:r>
              <a:rPr lang="en-US" dirty="0" err="1" smtClean="0"/>
              <a:t>endonükleazları</a:t>
            </a:r>
            <a:r>
              <a:rPr lang="en-US" dirty="0" smtClean="0"/>
              <a:t> 5’ </a:t>
            </a:r>
            <a:r>
              <a:rPr lang="en-US" dirty="0" err="1" smtClean="0"/>
              <a:t>fosfodiester</a:t>
            </a:r>
            <a:r>
              <a:rPr lang="en-US" dirty="0" smtClean="0"/>
              <a:t> </a:t>
            </a:r>
            <a:r>
              <a:rPr lang="en-US" dirty="0" err="1" smtClean="0"/>
              <a:t>bağını</a:t>
            </a:r>
            <a:r>
              <a:rPr lang="en-US" dirty="0" smtClean="0"/>
              <a:t> </a:t>
            </a:r>
            <a:r>
              <a:rPr lang="en-US" dirty="0" err="1" smtClean="0"/>
              <a:t>hidroliz</a:t>
            </a:r>
            <a:r>
              <a:rPr lang="en-US" dirty="0" smtClean="0"/>
              <a:t> </a:t>
            </a:r>
            <a:r>
              <a:rPr lang="en-US" dirty="0" err="1" smtClean="0"/>
              <a:t>ederler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uygun</a:t>
            </a:r>
            <a:r>
              <a:rPr lang="en-US" dirty="0" smtClean="0"/>
              <a:t> </a:t>
            </a:r>
            <a:r>
              <a:rPr lang="en-US" dirty="0" err="1" smtClean="0"/>
              <a:t>nüklotidin</a:t>
            </a:r>
            <a:r>
              <a:rPr lang="en-US" dirty="0" smtClean="0"/>
              <a:t> </a:t>
            </a:r>
            <a:r>
              <a:rPr lang="en-US" dirty="0" err="1" smtClean="0"/>
              <a:t>yer</a:t>
            </a:r>
            <a:r>
              <a:rPr lang="en-US" dirty="0" smtClean="0"/>
              <a:t> </a:t>
            </a:r>
            <a:r>
              <a:rPr lang="en-US" dirty="0" err="1" smtClean="0"/>
              <a:t>alması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abazik</a:t>
            </a:r>
            <a:r>
              <a:rPr lang="en-US" dirty="0" smtClean="0"/>
              <a:t> </a:t>
            </a:r>
            <a:r>
              <a:rPr lang="en-US" dirty="0" err="1" smtClean="0"/>
              <a:t>deoksiribozu</a:t>
            </a:r>
            <a:r>
              <a:rPr lang="en-US" dirty="0" smtClean="0"/>
              <a:t> </a:t>
            </a:r>
            <a:r>
              <a:rPr lang="en-US" dirty="0" err="1" smtClean="0"/>
              <a:t>uzaklaştırırlar</a:t>
            </a:r>
            <a:r>
              <a:rPr lang="en-US" dirty="0" smtClean="0"/>
              <a:t>. Son </a:t>
            </a:r>
            <a:r>
              <a:rPr lang="en-US" dirty="0" err="1" smtClean="0"/>
              <a:t>olarak</a:t>
            </a:r>
            <a:r>
              <a:rPr lang="en-US" dirty="0" smtClean="0"/>
              <a:t>, DNA </a:t>
            </a:r>
            <a:r>
              <a:rPr lang="en-US" dirty="0" err="1" smtClean="0"/>
              <a:t>polimeraz</a:t>
            </a:r>
            <a:r>
              <a:rPr lang="en-US" dirty="0" smtClean="0"/>
              <a:t> (</a:t>
            </a:r>
            <a:r>
              <a:rPr lang="en-US" dirty="0" err="1" smtClean="0"/>
              <a:t>polimeraz</a:t>
            </a:r>
            <a:r>
              <a:rPr lang="en-US" dirty="0" smtClean="0"/>
              <a:t>-</a:t>
            </a:r>
            <a:r>
              <a:rPr lang="el-GR" dirty="0" smtClean="0"/>
              <a:t>β)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nükleotidin</a:t>
            </a:r>
            <a:r>
              <a:rPr lang="en-US" dirty="0" smtClean="0"/>
              <a:t> </a:t>
            </a:r>
            <a:r>
              <a:rPr lang="en-US" dirty="0" err="1" smtClean="0"/>
              <a:t>yerleştirilmesi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zincirin</a:t>
            </a:r>
            <a:r>
              <a:rPr lang="en-US" dirty="0" smtClean="0"/>
              <a:t> </a:t>
            </a:r>
            <a:r>
              <a:rPr lang="en-US" dirty="0" err="1" smtClean="0"/>
              <a:t>ligasyonu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onarım</a:t>
            </a:r>
            <a:r>
              <a:rPr lang="en-US" dirty="0" smtClean="0"/>
              <a:t> </a:t>
            </a:r>
            <a:r>
              <a:rPr lang="en-US" dirty="0" err="1" smtClean="0"/>
              <a:t>tamamlanır</a:t>
            </a:r>
            <a:r>
              <a:rPr lang="en-US" dirty="0" smtClean="0"/>
              <a:t> </a:t>
            </a:r>
          </a:p>
          <a:p>
            <a:pPr lvl="1">
              <a:defRPr/>
            </a:pPr>
            <a:endParaRPr lang="tr-TR" dirty="0" smtClean="0"/>
          </a:p>
          <a:p>
            <a:pPr lvl="1">
              <a:defRPr/>
            </a:pPr>
            <a:endParaRPr lang="tr-TR" altLang="tr-TR" dirty="0" smtClean="0"/>
          </a:p>
          <a:p>
            <a:pPr lvl="1">
              <a:defRPr/>
            </a:pPr>
            <a:endParaRPr lang="tr-TR" altLang="tr-TR" dirty="0" smtClean="0"/>
          </a:p>
          <a:p>
            <a:pPr lvl="1">
              <a:defRPr/>
            </a:pPr>
            <a:endParaRPr lang="tr-TR" altLang="tr-TR" dirty="0" smtClean="0"/>
          </a:p>
          <a:p>
            <a:pPr lvl="1">
              <a:defRPr/>
            </a:pPr>
            <a:endParaRPr lang="en-US" altLang="tr-TR" dirty="0" smtClean="0"/>
          </a:p>
          <a:p>
            <a:pPr lvl="1">
              <a:defRPr/>
            </a:pPr>
            <a:endParaRPr lang="tr-TR" dirty="0" smtClean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E7CDA42-32F3-4266-9AC3-5D071BBF9BB5}" type="slidenum">
              <a:rPr lang="tr-TR" altLang="tr-TR" smtClean="0"/>
              <a:pPr>
                <a:defRPr/>
              </a:pPr>
              <a:t>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44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http://www.web-books.com/MoBio/Free/images/Ch7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0"/>
            <a:ext cx="43926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Unvan 1"/>
          <p:cNvSpPr>
            <a:spLocks noGrp="1"/>
          </p:cNvSpPr>
          <p:nvPr>
            <p:ph type="title"/>
          </p:nvPr>
        </p:nvSpPr>
        <p:spPr>
          <a:xfrm>
            <a:off x="1703388" y="1700213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tr-TR" altLang="tr-TR" smtClean="0">
                <a:solidFill>
                  <a:srgbClr val="0033CC"/>
                </a:solidFill>
              </a:rPr>
              <a:t>Baz eksizyon </a:t>
            </a:r>
            <a:br>
              <a:rPr lang="tr-TR" altLang="tr-TR" smtClean="0">
                <a:solidFill>
                  <a:srgbClr val="0033CC"/>
                </a:solidFill>
              </a:rPr>
            </a:br>
            <a:r>
              <a:rPr lang="tr-TR" altLang="tr-TR" smtClean="0">
                <a:solidFill>
                  <a:srgbClr val="0033CC"/>
                </a:solidFill>
              </a:rPr>
              <a:t>onarımı (BER)</a:t>
            </a:r>
            <a:endParaRPr lang="tr-TR" altLang="tr-TR" smtClean="0"/>
          </a:p>
        </p:txBody>
      </p:sp>
      <p:sp>
        <p:nvSpPr>
          <p:cNvPr id="2" name="Dikdörtgen 1"/>
          <p:cNvSpPr/>
          <p:nvPr/>
        </p:nvSpPr>
        <p:spPr>
          <a:xfrm>
            <a:off x="1847850" y="2852739"/>
            <a:ext cx="3240088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anose="05000000000000000000" pitchFamily="2" charset="2"/>
              <a:buNone/>
              <a:defRPr/>
            </a:pPr>
            <a:r>
              <a:rPr lang="en-US" sz="1600" dirty="0"/>
              <a:t>İnsan </a:t>
            </a:r>
            <a:r>
              <a:rPr lang="en-US" sz="1600" dirty="0" err="1"/>
              <a:t>hücrelerinde</a:t>
            </a:r>
            <a:r>
              <a:rPr lang="en-US" sz="1600" dirty="0"/>
              <a:t> </a:t>
            </a:r>
            <a:r>
              <a:rPr lang="en-US" sz="1600" dirty="0" err="1"/>
              <a:t>çok</a:t>
            </a:r>
            <a:r>
              <a:rPr lang="en-US" sz="1600" dirty="0"/>
              <a:t> </a:t>
            </a:r>
            <a:r>
              <a:rPr lang="en-US" sz="1600" dirty="0" err="1"/>
              <a:t>sayıda</a:t>
            </a:r>
            <a:r>
              <a:rPr lang="en-US" sz="1600" dirty="0"/>
              <a:t> DNA N-</a:t>
            </a:r>
            <a:r>
              <a:rPr lang="en-US" sz="1600" dirty="0" err="1"/>
              <a:t>gikozilaz</a:t>
            </a:r>
            <a:r>
              <a:rPr lang="en-US" sz="1600" dirty="0"/>
              <a:t> </a:t>
            </a:r>
            <a:r>
              <a:rPr lang="en-US" sz="1600" dirty="0" err="1"/>
              <a:t>tanımlanmıştır</a:t>
            </a:r>
            <a:r>
              <a:rPr lang="en-US" sz="1600" dirty="0"/>
              <a:t>. </a:t>
            </a:r>
            <a:r>
              <a:rPr lang="en-US" sz="1600" dirty="0" err="1"/>
              <a:t>Diğer</a:t>
            </a:r>
            <a:r>
              <a:rPr lang="en-US" sz="1600" dirty="0"/>
              <a:t> </a:t>
            </a:r>
            <a:r>
              <a:rPr lang="en-US" sz="1600" dirty="0" err="1"/>
              <a:t>ökaryotik</a:t>
            </a:r>
            <a:r>
              <a:rPr lang="en-US" sz="1600" dirty="0"/>
              <a:t> </a:t>
            </a:r>
            <a:r>
              <a:rPr lang="en-US" sz="1600" dirty="0" err="1"/>
              <a:t>organizmalarda</a:t>
            </a:r>
            <a:r>
              <a:rPr lang="en-US" sz="1600" dirty="0"/>
              <a:t> </a:t>
            </a:r>
            <a:r>
              <a:rPr lang="en-US" sz="1600" dirty="0" err="1"/>
              <a:t>ve</a:t>
            </a:r>
            <a:r>
              <a:rPr lang="en-US" sz="1600" dirty="0"/>
              <a:t> </a:t>
            </a:r>
            <a:r>
              <a:rPr lang="en-US" sz="1600" dirty="0" err="1"/>
              <a:t>prokaryotlarda</a:t>
            </a:r>
            <a:r>
              <a:rPr lang="en-US" sz="1600" dirty="0"/>
              <a:t> da </a:t>
            </a:r>
            <a:r>
              <a:rPr lang="en-US" sz="1600" dirty="0" err="1"/>
              <a:t>benzer</a:t>
            </a:r>
            <a:r>
              <a:rPr lang="en-US" sz="1600" dirty="0"/>
              <a:t> </a:t>
            </a:r>
            <a:r>
              <a:rPr lang="en-US" sz="1600" dirty="0" err="1"/>
              <a:t>yapıda</a:t>
            </a:r>
            <a:r>
              <a:rPr lang="en-US" sz="1600" dirty="0"/>
              <a:t> </a:t>
            </a:r>
            <a:r>
              <a:rPr lang="en-US" sz="1600" dirty="0" err="1"/>
              <a:t>glikozilaz</a:t>
            </a:r>
            <a:r>
              <a:rPr lang="en-US" sz="1600" dirty="0"/>
              <a:t> </a:t>
            </a:r>
            <a:r>
              <a:rPr lang="en-US" sz="1600" dirty="0" err="1"/>
              <a:t>enzimi</a:t>
            </a:r>
            <a:r>
              <a:rPr lang="en-US" sz="1600" dirty="0"/>
              <a:t> </a:t>
            </a:r>
            <a:r>
              <a:rPr lang="en-US" sz="1600" dirty="0" err="1"/>
              <a:t>bulunmaktadır</a:t>
            </a:r>
            <a:r>
              <a:rPr lang="en-US" sz="1600" dirty="0"/>
              <a:t>. </a:t>
            </a:r>
            <a:r>
              <a:rPr lang="tr-TR" sz="1600" dirty="0"/>
              <a:t> </a:t>
            </a:r>
            <a:r>
              <a:rPr lang="en-US" sz="1600" dirty="0"/>
              <a:t>DNA N-</a:t>
            </a:r>
            <a:r>
              <a:rPr lang="en-US" sz="1600" dirty="0" err="1"/>
              <a:t>gikozilaz</a:t>
            </a:r>
            <a:r>
              <a:rPr lang="en-US" sz="1600" dirty="0"/>
              <a:t>, DNA </a:t>
            </a:r>
            <a:r>
              <a:rPr lang="en-US" sz="1600" dirty="0" err="1"/>
              <a:t>sarmalı</a:t>
            </a:r>
            <a:r>
              <a:rPr lang="en-US" sz="1600" dirty="0"/>
              <a:t> </a:t>
            </a:r>
            <a:r>
              <a:rPr lang="en-US" sz="1600" dirty="0" err="1"/>
              <a:t>üzerinde</a:t>
            </a:r>
            <a:r>
              <a:rPr lang="en-US" sz="1600" dirty="0"/>
              <a:t> </a:t>
            </a:r>
            <a:r>
              <a:rPr lang="en-US" sz="1600" dirty="0" err="1"/>
              <a:t>hatalı</a:t>
            </a:r>
            <a:r>
              <a:rPr lang="en-US" sz="1600" dirty="0"/>
              <a:t> </a:t>
            </a:r>
            <a:r>
              <a:rPr lang="en-US" sz="1600" dirty="0" err="1"/>
              <a:t>eşleşmeden</a:t>
            </a:r>
            <a:r>
              <a:rPr lang="en-US" sz="1600" dirty="0"/>
              <a:t> </a:t>
            </a:r>
            <a:r>
              <a:rPr lang="en-US" sz="1600" dirty="0" err="1"/>
              <a:t>kaynaklanan</a:t>
            </a:r>
            <a:r>
              <a:rPr lang="en-US" sz="1600" dirty="0"/>
              <a:t> </a:t>
            </a:r>
            <a:r>
              <a:rPr lang="en-US" sz="1600" dirty="0" err="1"/>
              <a:t>bükülmüş</a:t>
            </a:r>
            <a:r>
              <a:rPr lang="en-US" sz="1600" dirty="0"/>
              <a:t> </a:t>
            </a:r>
            <a:r>
              <a:rPr lang="en-US" sz="1600" dirty="0" err="1"/>
              <a:t>yapıyı</a:t>
            </a:r>
            <a:r>
              <a:rPr lang="tr-TR" sz="1600" dirty="0"/>
              <a:t> </a:t>
            </a:r>
            <a:r>
              <a:rPr lang="en-US" sz="1600" dirty="0" err="1"/>
              <a:t>tanır</a:t>
            </a:r>
            <a:r>
              <a:rPr lang="en-US" sz="1600" dirty="0"/>
              <a:t>, </a:t>
            </a:r>
            <a:r>
              <a:rPr lang="en-US" sz="1600" dirty="0" err="1"/>
              <a:t>baz</a:t>
            </a:r>
            <a:r>
              <a:rPr lang="en-US" sz="1600" dirty="0"/>
              <a:t> </a:t>
            </a:r>
            <a:r>
              <a:rPr lang="en-US" sz="1600" dirty="0" err="1"/>
              <a:t>ve</a:t>
            </a:r>
            <a:r>
              <a:rPr lang="en-US" sz="1600" dirty="0"/>
              <a:t> </a:t>
            </a:r>
            <a:r>
              <a:rPr lang="en-US" sz="1600" dirty="0" err="1"/>
              <a:t>deoksiriboz</a:t>
            </a:r>
            <a:r>
              <a:rPr lang="en-US" sz="1600" dirty="0"/>
              <a:t> </a:t>
            </a:r>
            <a:r>
              <a:rPr lang="en-US" sz="1600" dirty="0" err="1"/>
              <a:t>arasındaki</a:t>
            </a:r>
            <a:r>
              <a:rPr lang="en-US" sz="1600" dirty="0"/>
              <a:t> N-</a:t>
            </a:r>
            <a:r>
              <a:rPr lang="en-US" sz="1600" dirty="0" err="1"/>
              <a:t>glikozidik</a:t>
            </a:r>
            <a:r>
              <a:rPr lang="en-US" sz="1600" dirty="0"/>
              <a:t> </a:t>
            </a:r>
            <a:r>
              <a:rPr lang="en-US" sz="1600" dirty="0" err="1"/>
              <a:t>bağı</a:t>
            </a:r>
            <a:r>
              <a:rPr lang="en-US" sz="1600" dirty="0"/>
              <a:t> </a:t>
            </a:r>
            <a:r>
              <a:rPr lang="en-US" sz="1600" dirty="0" err="1"/>
              <a:t>hidroliz</a:t>
            </a:r>
            <a:r>
              <a:rPr lang="en-US" sz="1600" dirty="0"/>
              <a:t> </a:t>
            </a:r>
            <a:r>
              <a:rPr lang="en-US" sz="1600" dirty="0" err="1"/>
              <a:t>ederler</a:t>
            </a:r>
            <a:r>
              <a:rPr lang="en-US" sz="1600" dirty="0"/>
              <a:t>. </a:t>
            </a:r>
            <a:r>
              <a:rPr lang="en-US" sz="1600" dirty="0" err="1"/>
              <a:t>Ayrıca</a:t>
            </a:r>
            <a:r>
              <a:rPr lang="en-US" sz="1600" dirty="0"/>
              <a:t> </a:t>
            </a:r>
            <a:r>
              <a:rPr lang="en-US" sz="1600" dirty="0" err="1"/>
              <a:t>glikozilazlar</a:t>
            </a:r>
            <a:r>
              <a:rPr lang="en-US" sz="1600" dirty="0"/>
              <a:t> </a:t>
            </a:r>
            <a:r>
              <a:rPr lang="en-US" sz="1600" dirty="0" err="1"/>
              <a:t>bazların</a:t>
            </a:r>
            <a:r>
              <a:rPr lang="en-US" sz="1600" dirty="0"/>
              <a:t> </a:t>
            </a:r>
            <a:r>
              <a:rPr lang="en-US" sz="1600" dirty="0" err="1"/>
              <a:t>yüksek</a:t>
            </a:r>
            <a:r>
              <a:rPr lang="en-US" sz="1600" dirty="0"/>
              <a:t> </a:t>
            </a:r>
            <a:r>
              <a:rPr lang="en-US" sz="1600" dirty="0" err="1"/>
              <a:t>afinite</a:t>
            </a:r>
            <a:r>
              <a:rPr lang="en-US" sz="1600" dirty="0"/>
              <a:t> </a:t>
            </a:r>
            <a:r>
              <a:rPr lang="en-US" sz="1600" dirty="0" err="1"/>
              <a:t>gösterdiği</a:t>
            </a:r>
            <a:r>
              <a:rPr lang="en-US" sz="1600" dirty="0"/>
              <a:t> </a:t>
            </a:r>
            <a:r>
              <a:rPr lang="en-US" sz="1600" dirty="0" err="1"/>
              <a:t>bağlanma</a:t>
            </a:r>
            <a:r>
              <a:rPr lang="en-US" sz="1600" dirty="0"/>
              <a:t> </a:t>
            </a:r>
            <a:r>
              <a:rPr lang="en-US" sz="1600" dirty="0" err="1"/>
              <a:t>bölgelerine</a:t>
            </a:r>
            <a:r>
              <a:rPr lang="en-US" sz="1600" dirty="0"/>
              <a:t> </a:t>
            </a:r>
            <a:r>
              <a:rPr lang="en-US" sz="1600" dirty="0" err="1"/>
              <a:t>sahiptirler</a:t>
            </a:r>
            <a:r>
              <a:rPr lang="en-US" sz="1600" dirty="0"/>
              <a:t>. Bu </a:t>
            </a:r>
            <a:r>
              <a:rPr lang="en-US" sz="1600" dirty="0" err="1"/>
              <a:t>iki</a:t>
            </a:r>
            <a:r>
              <a:rPr lang="en-US" sz="1600" dirty="0"/>
              <a:t> </a:t>
            </a:r>
            <a:r>
              <a:rPr lang="en-US" sz="1600" dirty="0" err="1"/>
              <a:t>etken</a:t>
            </a:r>
            <a:r>
              <a:rPr lang="en-US" sz="1600" dirty="0"/>
              <a:t> </a:t>
            </a:r>
            <a:r>
              <a:rPr lang="en-US" sz="1600" dirty="0" err="1"/>
              <a:t>birleşince</a:t>
            </a:r>
            <a:r>
              <a:rPr lang="en-US" sz="1600" dirty="0"/>
              <a:t> </a:t>
            </a:r>
            <a:r>
              <a:rPr lang="en-US" sz="1600" dirty="0" err="1"/>
              <a:t>yanlış</a:t>
            </a:r>
            <a:r>
              <a:rPr lang="en-US" sz="1600" dirty="0"/>
              <a:t>  </a:t>
            </a:r>
            <a:r>
              <a:rPr lang="en-US" sz="1600" dirty="0" err="1"/>
              <a:t>eşleşen</a:t>
            </a:r>
            <a:r>
              <a:rPr lang="en-US" sz="1600" dirty="0"/>
              <a:t> </a:t>
            </a:r>
            <a:r>
              <a:rPr lang="en-US" sz="1600" dirty="0" err="1"/>
              <a:t>bazın</a:t>
            </a:r>
            <a:r>
              <a:rPr lang="en-US" sz="1600" dirty="0"/>
              <a:t> DNA </a:t>
            </a:r>
            <a:r>
              <a:rPr lang="en-US" sz="1600" dirty="0" err="1"/>
              <a:t>çift</a:t>
            </a:r>
            <a:r>
              <a:rPr lang="en-US" sz="1600" dirty="0"/>
              <a:t> </a:t>
            </a:r>
            <a:r>
              <a:rPr lang="en-US" sz="1600" dirty="0" err="1"/>
              <a:t>sarmalından</a:t>
            </a:r>
            <a:r>
              <a:rPr lang="en-US" sz="1600" dirty="0"/>
              <a:t> </a:t>
            </a:r>
            <a:r>
              <a:rPr lang="en-US" sz="1600" dirty="0" err="1"/>
              <a:t>çıkarılması</a:t>
            </a:r>
            <a:r>
              <a:rPr lang="en-US" sz="1600" dirty="0"/>
              <a:t> </a:t>
            </a:r>
            <a:r>
              <a:rPr lang="en-US" sz="1600" dirty="0" err="1"/>
              <a:t>kolaylaşır</a:t>
            </a:r>
            <a:r>
              <a:rPr lang="en-US" sz="1600" dirty="0"/>
              <a:t>. </a:t>
            </a:r>
            <a:endParaRPr lang="tr-TR" sz="16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DC508818-FBF5-4039-9B54-55AB838313D3}" type="slidenum">
              <a:rPr lang="tr-TR" altLang="tr-TR" smtClean="0"/>
              <a:pPr>
                <a:defRPr/>
              </a:pPr>
              <a:t>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159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0"/>
            <a:ext cx="445135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5"/>
          <p:cNvSpPr txBox="1">
            <a:spLocks noChangeArrowheads="1"/>
          </p:cNvSpPr>
          <p:nvPr/>
        </p:nvSpPr>
        <p:spPr bwMode="auto">
          <a:xfrm>
            <a:off x="6172200" y="1371600"/>
            <a:ext cx="4267200" cy="255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tr-TR" sz="2000">
                <a:latin typeface="Tahoma" panose="020B0604030504040204" pitchFamily="34" charset="0"/>
              </a:rPr>
              <a:t>BER </a:t>
            </a:r>
            <a:r>
              <a:rPr lang="tr-TR" altLang="tr-TR" sz="2000">
                <a:latin typeface="Tahoma" panose="020B0604030504040204" pitchFamily="34" charset="0"/>
              </a:rPr>
              <a:t>DNA yı urasil, hidroksimetilurasil, metilsitozin, hipoksantin, G-T yanlış eşleşmeleri, 3-metil adenin, 7-metil guanin, formamidoprimidin, 8-hidroksiguanidin, 5,6-hidrat timin, ve primidin dimerleri gibi çeşitli lezyonlardan korumak için oldukça önemlidir. Bunlardan her biri spesifik bir DNA glikozilaz tarafından tanınır.</a:t>
            </a:r>
            <a:endParaRPr lang="en-US" altLang="tr-TR" sz="2000">
              <a:latin typeface="Tahoma" panose="020B0604030504040204" pitchFamily="34" charset="0"/>
            </a:endParaRPr>
          </a:p>
        </p:txBody>
      </p:sp>
      <p:sp>
        <p:nvSpPr>
          <p:cNvPr id="65540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11824A-3EED-43B3-93C9-7D0721F5A2FA}" type="slidenum">
              <a:rPr lang="en-US" altLang="en-US" smtClean="0">
                <a:solidFill>
                  <a:schemeClr val="tx2"/>
                </a:solidFill>
                <a:latin typeface="Tahoma" panose="020B0604030504040204" pitchFamily="34" charset="0"/>
              </a:rPr>
              <a:pPr/>
              <a:t>10</a:t>
            </a:fld>
            <a:endParaRPr lang="en-US" altLang="en-US" smtClean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44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36776" y="228600"/>
            <a:ext cx="8639175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0033CC"/>
                </a:solidFill>
              </a:rPr>
              <a:t>Hatalı </a:t>
            </a:r>
            <a:r>
              <a:rPr lang="en-US" dirty="0" err="1" smtClean="0">
                <a:solidFill>
                  <a:srgbClr val="0033CC"/>
                </a:solidFill>
              </a:rPr>
              <a:t>Eşleşme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err="1" smtClean="0">
                <a:solidFill>
                  <a:srgbClr val="0033CC"/>
                </a:solidFill>
              </a:rPr>
              <a:t>Onarımı</a:t>
            </a:r>
            <a:r>
              <a:rPr lang="en-US" dirty="0" smtClean="0">
                <a:solidFill>
                  <a:srgbClr val="0033CC"/>
                </a:solidFill>
              </a:rPr>
              <a:t> (Mismatch Repair)</a:t>
            </a:r>
            <a:endParaRPr lang="tr-TR" dirty="0">
              <a:solidFill>
                <a:srgbClr val="0033CC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Bu </a:t>
            </a:r>
            <a:r>
              <a:rPr lang="en-US" dirty="0" err="1"/>
              <a:t>onarım</a:t>
            </a:r>
            <a:r>
              <a:rPr lang="en-US" dirty="0"/>
              <a:t> </a:t>
            </a:r>
            <a:r>
              <a:rPr lang="en-US" dirty="0" err="1"/>
              <a:t>mekanizması</a:t>
            </a:r>
            <a:r>
              <a:rPr lang="en-US" dirty="0"/>
              <a:t>, DNA </a:t>
            </a:r>
            <a:r>
              <a:rPr lang="en-US" dirty="0" err="1"/>
              <a:t>replikasyonu</a:t>
            </a:r>
            <a:r>
              <a:rPr lang="en-US" dirty="0"/>
              <a:t> </a:t>
            </a:r>
            <a:r>
              <a:rPr lang="en-US" dirty="0" err="1"/>
              <a:t>esnasında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çift</a:t>
            </a:r>
            <a:r>
              <a:rPr lang="en-US" dirty="0"/>
              <a:t> </a:t>
            </a:r>
            <a:r>
              <a:rPr lang="en-US" dirty="0" err="1"/>
              <a:t>sarmalda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en-US" dirty="0" err="1"/>
              <a:t>anormal</a:t>
            </a:r>
            <a:r>
              <a:rPr lang="en-US" dirty="0"/>
              <a:t> </a:t>
            </a:r>
            <a:r>
              <a:rPr lang="en-US" dirty="0" err="1"/>
              <a:t>boyutlara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,  normal </a:t>
            </a:r>
            <a:r>
              <a:rPr lang="en-US" dirty="0" err="1"/>
              <a:t>bazların</a:t>
            </a:r>
            <a:r>
              <a:rPr lang="en-US" dirty="0"/>
              <a:t> </a:t>
            </a:r>
            <a:r>
              <a:rPr lang="en-US" dirty="0" err="1"/>
              <a:t>hatalı</a:t>
            </a:r>
            <a:r>
              <a:rPr lang="en-US" dirty="0"/>
              <a:t>  </a:t>
            </a:r>
            <a:r>
              <a:rPr lang="en-US" dirty="0" err="1"/>
              <a:t>eşleşmesi</a:t>
            </a:r>
            <a:r>
              <a:rPr lang="en-US" dirty="0"/>
              <a:t>  </a:t>
            </a:r>
            <a:r>
              <a:rPr lang="en-US" dirty="0" err="1"/>
              <a:t>şeklindeki</a:t>
            </a:r>
            <a:r>
              <a:rPr lang="en-US" dirty="0"/>
              <a:t> </a:t>
            </a:r>
            <a:r>
              <a:rPr lang="en-US" dirty="0" err="1"/>
              <a:t>hataları</a:t>
            </a:r>
            <a:r>
              <a:rPr lang="tr-TR" dirty="0"/>
              <a:t> </a:t>
            </a:r>
            <a:r>
              <a:rPr lang="en-US" dirty="0" err="1"/>
              <a:t>düzeltir</a:t>
            </a:r>
            <a:r>
              <a:rPr lang="en-US" dirty="0"/>
              <a:t>. </a:t>
            </a:r>
            <a:endParaRPr lang="tr-TR" dirty="0" smtClean="0"/>
          </a:p>
          <a:p>
            <a:pPr>
              <a:defRPr/>
            </a:pPr>
            <a:r>
              <a:rPr lang="en-US" i="1" dirty="0" smtClean="0"/>
              <a:t>E</a:t>
            </a:r>
            <a:r>
              <a:rPr lang="en-US" i="1" dirty="0"/>
              <a:t>. </a:t>
            </a:r>
            <a:r>
              <a:rPr lang="en-US" i="1" dirty="0" err="1"/>
              <a:t>coli</a:t>
            </a:r>
            <a:r>
              <a:rPr lang="en-US" dirty="0" err="1"/>
              <a:t>’de</a:t>
            </a:r>
            <a:r>
              <a:rPr lang="en-US" dirty="0"/>
              <a:t> </a:t>
            </a:r>
            <a:r>
              <a:rPr lang="en-US" dirty="0" err="1"/>
              <a:t>hatalı</a:t>
            </a:r>
            <a:r>
              <a:rPr lang="en-US" dirty="0"/>
              <a:t>  </a:t>
            </a:r>
            <a:r>
              <a:rPr lang="en-US" dirty="0" err="1"/>
              <a:t>eşleşme</a:t>
            </a:r>
            <a:r>
              <a:rPr lang="en-US" dirty="0"/>
              <a:t> 7 </a:t>
            </a:r>
            <a:r>
              <a:rPr lang="en-US" dirty="0" err="1"/>
              <a:t>proteinden</a:t>
            </a:r>
            <a:r>
              <a:rPr lang="en-US" dirty="0"/>
              <a:t> </a:t>
            </a:r>
            <a:r>
              <a:rPr lang="en-US" dirty="0" err="1"/>
              <a:t>oluşan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 smtClean="0"/>
              <a:t>belirlenir</a:t>
            </a:r>
            <a:r>
              <a:rPr lang="tr-TR" dirty="0" smtClean="0"/>
              <a:t>:</a:t>
            </a:r>
            <a:r>
              <a:rPr lang="en-US" dirty="0" smtClean="0"/>
              <a:t> </a:t>
            </a:r>
            <a:r>
              <a:rPr lang="en-US" dirty="0" err="1"/>
              <a:t>mutS</a:t>
            </a:r>
            <a:r>
              <a:rPr lang="en-US" dirty="0"/>
              <a:t>, </a:t>
            </a:r>
            <a:r>
              <a:rPr lang="en-US" dirty="0" err="1"/>
              <a:t>mutL</a:t>
            </a:r>
            <a:r>
              <a:rPr lang="en-US" dirty="0"/>
              <a:t>, </a:t>
            </a:r>
            <a:r>
              <a:rPr lang="en-US" dirty="0" err="1"/>
              <a:t>mutH</a:t>
            </a:r>
            <a:r>
              <a:rPr lang="en-US" dirty="0"/>
              <a:t>, </a:t>
            </a:r>
            <a:r>
              <a:rPr lang="en-US" dirty="0" err="1"/>
              <a:t>uvrD</a:t>
            </a:r>
            <a:r>
              <a:rPr lang="en-US" dirty="0"/>
              <a:t>, </a:t>
            </a:r>
            <a:r>
              <a:rPr lang="en-US" dirty="0" err="1"/>
              <a:t>ekzonükleaz</a:t>
            </a:r>
            <a:r>
              <a:rPr lang="en-US" dirty="0"/>
              <a:t> I, SSB </a:t>
            </a:r>
            <a:r>
              <a:rPr lang="en-US" dirty="0" err="1"/>
              <a:t>ve</a:t>
            </a:r>
            <a:r>
              <a:rPr lang="en-US" dirty="0"/>
              <a:t> DNA </a:t>
            </a:r>
            <a:r>
              <a:rPr lang="en-US" dirty="0" err="1"/>
              <a:t>polimeraz</a:t>
            </a:r>
            <a:r>
              <a:rPr lang="en-US" dirty="0"/>
              <a:t> </a:t>
            </a:r>
            <a:r>
              <a:rPr lang="en-US" dirty="0" smtClean="0"/>
              <a:t>III</a:t>
            </a:r>
            <a:endParaRPr lang="tr-TR" dirty="0" smtClean="0"/>
          </a:p>
          <a:p>
            <a:pPr>
              <a:defRPr/>
            </a:pPr>
            <a:r>
              <a:rPr lang="en-US" i="1" dirty="0" smtClean="0"/>
              <a:t>E</a:t>
            </a:r>
            <a:r>
              <a:rPr lang="en-US" i="1" dirty="0"/>
              <a:t>. </a:t>
            </a:r>
            <a:r>
              <a:rPr lang="tr-TR" i="1" dirty="0"/>
              <a:t>c</a:t>
            </a:r>
            <a:r>
              <a:rPr lang="en-US" i="1" dirty="0" err="1"/>
              <a:t>oli</a:t>
            </a:r>
            <a:r>
              <a:rPr lang="tr-TR" i="1" dirty="0"/>
              <a:t> </a:t>
            </a:r>
            <a:r>
              <a:rPr lang="en-US" dirty="0" err="1"/>
              <a:t>DNA’sında</a:t>
            </a:r>
            <a:r>
              <a:rPr lang="en-US" dirty="0"/>
              <a:t>, (5')GATC </a:t>
            </a:r>
            <a:r>
              <a:rPr lang="en-US" dirty="0" err="1"/>
              <a:t>dizisindeki</a:t>
            </a:r>
            <a:r>
              <a:rPr lang="en-US" dirty="0"/>
              <a:t> </a:t>
            </a:r>
            <a:r>
              <a:rPr lang="en-US" dirty="0" err="1"/>
              <a:t>adeninler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metilaz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“Dam </a:t>
            </a:r>
            <a:r>
              <a:rPr lang="en-US" dirty="0" err="1"/>
              <a:t>Metilaz</a:t>
            </a:r>
            <a:r>
              <a:rPr lang="en-US" dirty="0"/>
              <a:t>”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metillenmiştir</a:t>
            </a:r>
            <a:r>
              <a:rPr lang="en-US" dirty="0"/>
              <a:t>. </a:t>
            </a:r>
            <a:r>
              <a:rPr lang="en-US" dirty="0" err="1"/>
              <a:t>Replikasyon</a:t>
            </a:r>
            <a:r>
              <a:rPr lang="en-US" dirty="0"/>
              <a:t> </a:t>
            </a:r>
            <a:r>
              <a:rPr lang="en-US" dirty="0" err="1"/>
              <a:t>esnasında</a:t>
            </a:r>
            <a:r>
              <a:rPr lang="en-US" dirty="0"/>
              <a:t> </a:t>
            </a:r>
            <a:r>
              <a:rPr lang="en-US" dirty="0" err="1"/>
              <a:t>kalıp</a:t>
            </a:r>
            <a:r>
              <a:rPr lang="en-US" dirty="0"/>
              <a:t> </a:t>
            </a:r>
            <a:r>
              <a:rPr lang="en-US" dirty="0" err="1"/>
              <a:t>zincir</a:t>
            </a:r>
            <a:r>
              <a:rPr lang="en-US" dirty="0"/>
              <a:t> </a:t>
            </a:r>
            <a:r>
              <a:rPr lang="en-US" dirty="0" err="1"/>
              <a:t>metillenmiş</a:t>
            </a:r>
            <a:r>
              <a:rPr lang="en-US" dirty="0"/>
              <a:t> </a:t>
            </a:r>
            <a:r>
              <a:rPr lang="en-US" dirty="0" err="1"/>
              <a:t>durumdadır</a:t>
            </a:r>
            <a:r>
              <a:rPr lang="en-US" dirty="0"/>
              <a:t>. </a:t>
            </a:r>
            <a:r>
              <a:rPr lang="en-US" dirty="0" err="1"/>
              <a:t>Ancak</a:t>
            </a:r>
            <a:r>
              <a:rPr lang="en-US" dirty="0"/>
              <a:t>, </a:t>
            </a:r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sentezlenen</a:t>
            </a:r>
            <a:r>
              <a:rPr lang="en-US" dirty="0"/>
              <a:t> </a:t>
            </a:r>
            <a:r>
              <a:rPr lang="en-US" dirty="0" err="1"/>
              <a:t>zincir</a:t>
            </a:r>
            <a:r>
              <a:rPr lang="en-US" dirty="0"/>
              <a:t> </a:t>
            </a:r>
            <a:r>
              <a:rPr lang="en-US" dirty="0" err="1"/>
              <a:t>birkaç</a:t>
            </a:r>
            <a:r>
              <a:rPr lang="en-US" dirty="0"/>
              <a:t> </a:t>
            </a:r>
            <a:r>
              <a:rPr lang="en-US" dirty="0" err="1"/>
              <a:t>dakikalık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gecikme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metillenir</a:t>
            </a:r>
            <a:r>
              <a:rPr lang="en-US" dirty="0"/>
              <a:t>. Bu zaman </a:t>
            </a:r>
            <a:r>
              <a:rPr lang="en-US" dirty="0" err="1"/>
              <a:t>sürecinde</a:t>
            </a:r>
            <a:r>
              <a:rPr lang="en-US" dirty="0"/>
              <a:t> </a:t>
            </a:r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zincirdeki</a:t>
            </a:r>
            <a:r>
              <a:rPr lang="en-US" dirty="0"/>
              <a:t> </a:t>
            </a:r>
            <a:r>
              <a:rPr lang="en-US" dirty="0" err="1"/>
              <a:t>hatalı</a:t>
            </a:r>
            <a:r>
              <a:rPr lang="en-US" dirty="0"/>
              <a:t> </a:t>
            </a:r>
            <a:r>
              <a:rPr lang="en-US" dirty="0" err="1"/>
              <a:t>eşleşen</a:t>
            </a:r>
            <a:r>
              <a:rPr lang="en-US" dirty="0"/>
              <a:t> </a:t>
            </a:r>
            <a:r>
              <a:rPr lang="en-US" dirty="0" err="1"/>
              <a:t>bazlar</a:t>
            </a:r>
            <a:r>
              <a:rPr lang="en-US" dirty="0"/>
              <a:t> </a:t>
            </a:r>
            <a:r>
              <a:rPr lang="en-US" i="1" dirty="0" err="1"/>
              <a:t>mutS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tanınır</a:t>
            </a:r>
            <a:r>
              <a:rPr lang="en-US" dirty="0"/>
              <a:t>. </a:t>
            </a:r>
            <a:r>
              <a:rPr lang="en-US" dirty="0" err="1"/>
              <a:t>Sırayla</a:t>
            </a:r>
            <a:r>
              <a:rPr lang="en-US" dirty="0"/>
              <a:t> </a:t>
            </a:r>
            <a:r>
              <a:rPr lang="en-US" i="1" dirty="0" err="1"/>
              <a:t>mutL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i="1" dirty="0" err="1"/>
              <a:t>mutH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</a:t>
            </a:r>
            <a:r>
              <a:rPr lang="en-US" dirty="0" err="1"/>
              <a:t>oluşturmak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</a:t>
            </a:r>
            <a:r>
              <a:rPr lang="en-US" dirty="0" err="1"/>
              <a:t>sisteme</a:t>
            </a:r>
            <a:r>
              <a:rPr lang="en-US" dirty="0"/>
              <a:t> </a:t>
            </a:r>
            <a:r>
              <a:rPr lang="en-US" dirty="0" err="1"/>
              <a:t>katılırlar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DNA </a:t>
            </a:r>
            <a:r>
              <a:rPr lang="en-US" dirty="0" err="1"/>
              <a:t>boyunca</a:t>
            </a:r>
            <a:r>
              <a:rPr lang="en-US" dirty="0"/>
              <a:t> </a:t>
            </a:r>
            <a:r>
              <a:rPr lang="en-US" dirty="0" err="1"/>
              <a:t>çift</a:t>
            </a:r>
            <a:r>
              <a:rPr lang="en-US" dirty="0"/>
              <a:t> </a:t>
            </a:r>
            <a:r>
              <a:rPr lang="en-US" dirty="0" err="1"/>
              <a:t>yönlü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metilenmemiş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GATC </a:t>
            </a:r>
            <a:r>
              <a:rPr lang="en-US" dirty="0" err="1"/>
              <a:t>buluncaya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hareket</a:t>
            </a:r>
            <a:r>
              <a:rPr lang="en-US" dirty="0"/>
              <a:t> </a:t>
            </a:r>
            <a:r>
              <a:rPr lang="en-US" dirty="0" err="1"/>
              <a:t>ederler</a:t>
            </a:r>
            <a:r>
              <a:rPr lang="en-US" dirty="0"/>
              <a:t>. </a:t>
            </a:r>
            <a:r>
              <a:rPr lang="en-US" dirty="0" err="1"/>
              <a:t>MutH’deki</a:t>
            </a:r>
            <a:r>
              <a:rPr lang="en-US" dirty="0"/>
              <a:t> </a:t>
            </a:r>
            <a:r>
              <a:rPr lang="en-US" dirty="0" err="1"/>
              <a:t>endonükleaz</a:t>
            </a:r>
            <a:r>
              <a:rPr lang="en-US" dirty="0"/>
              <a:t> </a:t>
            </a:r>
            <a:r>
              <a:rPr lang="en-US" dirty="0" err="1"/>
              <a:t>fonksiyonu</a:t>
            </a:r>
            <a:r>
              <a:rPr lang="en-US" dirty="0"/>
              <a:t> </a:t>
            </a:r>
            <a:r>
              <a:rPr lang="en-US" dirty="0" err="1"/>
              <a:t>metil</a:t>
            </a:r>
            <a:r>
              <a:rPr lang="en-US" dirty="0"/>
              <a:t> </a:t>
            </a:r>
            <a:r>
              <a:rPr lang="en-US" dirty="0" err="1"/>
              <a:t>grubunun</a:t>
            </a:r>
            <a:r>
              <a:rPr lang="en-US" dirty="0"/>
              <a:t> </a:t>
            </a:r>
            <a:r>
              <a:rPr lang="en-US" dirty="0" err="1"/>
              <a:t>karşısında</a:t>
            </a:r>
            <a:r>
              <a:rPr lang="en-US" dirty="0"/>
              <a:t> </a:t>
            </a:r>
            <a:r>
              <a:rPr lang="en-US" dirty="0" err="1"/>
              <a:t>metillenmemiş</a:t>
            </a:r>
            <a:r>
              <a:rPr lang="tr-TR" dirty="0"/>
              <a:t> </a:t>
            </a:r>
            <a:r>
              <a:rPr lang="en-US" dirty="0" err="1"/>
              <a:t>zincire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çentik</a:t>
            </a:r>
            <a:r>
              <a:rPr lang="en-US" dirty="0"/>
              <a:t> </a:t>
            </a:r>
            <a:r>
              <a:rPr lang="en-US" dirty="0" err="1"/>
              <a:t>atmak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</a:t>
            </a:r>
            <a:r>
              <a:rPr lang="en-US" dirty="0" err="1"/>
              <a:t>aktive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. </a:t>
            </a:r>
            <a:r>
              <a:rPr lang="en-US" dirty="0" err="1"/>
              <a:t>Metillenmemiş</a:t>
            </a:r>
            <a:r>
              <a:rPr lang="en-US" dirty="0"/>
              <a:t> </a:t>
            </a:r>
            <a:r>
              <a:rPr lang="en-US" dirty="0" err="1"/>
              <a:t>zincir</a:t>
            </a:r>
            <a:r>
              <a:rPr lang="en-US" dirty="0"/>
              <a:t>, </a:t>
            </a:r>
            <a:r>
              <a:rPr lang="en-US" dirty="0" err="1"/>
              <a:t>ekzonükleaz</a:t>
            </a:r>
            <a:r>
              <a:rPr lang="en-US" dirty="0"/>
              <a:t> I, SSB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i="1" dirty="0" err="1"/>
              <a:t>uvrD</a:t>
            </a:r>
            <a:r>
              <a:rPr lang="en-US" dirty="0"/>
              <a:t> </a:t>
            </a:r>
            <a:r>
              <a:rPr lang="en-US" dirty="0" err="1"/>
              <a:t>helikaz’ın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uzaklaştırılır</a:t>
            </a:r>
            <a:r>
              <a:rPr lang="en-US" dirty="0"/>
              <a:t>. DNA </a:t>
            </a:r>
            <a:r>
              <a:rPr lang="en-US" dirty="0" err="1"/>
              <a:t>polimeraz</a:t>
            </a:r>
            <a:r>
              <a:rPr lang="en-US" dirty="0"/>
              <a:t> III </a:t>
            </a:r>
            <a:r>
              <a:rPr lang="en-US" dirty="0" err="1"/>
              <a:t>doğru</a:t>
            </a:r>
            <a:r>
              <a:rPr lang="en-US" dirty="0"/>
              <a:t> DNA </a:t>
            </a:r>
            <a:r>
              <a:rPr lang="en-US" dirty="0" err="1"/>
              <a:t>zincirini</a:t>
            </a:r>
            <a:r>
              <a:rPr lang="en-US" dirty="0"/>
              <a:t> </a:t>
            </a:r>
            <a:r>
              <a:rPr lang="en-US" dirty="0" err="1"/>
              <a:t>tekrar</a:t>
            </a:r>
            <a:r>
              <a:rPr lang="en-US" dirty="0"/>
              <a:t> </a:t>
            </a:r>
            <a:r>
              <a:rPr lang="en-US" dirty="0" err="1"/>
              <a:t>oluşturur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ligasyon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onarım</a:t>
            </a:r>
            <a:r>
              <a:rPr lang="en-US" dirty="0"/>
              <a:t> </a:t>
            </a:r>
            <a:r>
              <a:rPr lang="en-US" dirty="0" err="1"/>
              <a:t>sona</a:t>
            </a:r>
            <a:r>
              <a:rPr lang="en-US" dirty="0"/>
              <a:t> </a:t>
            </a:r>
            <a:r>
              <a:rPr lang="en-US" dirty="0" err="1"/>
              <a:t>erer</a:t>
            </a:r>
            <a:r>
              <a:rPr lang="en-US" dirty="0"/>
              <a:t>. 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7B45B55-E627-42AA-B4C3-00F197FE189C}" type="slidenum">
              <a:rPr lang="tr-TR" altLang="tr-TR" smtClean="0"/>
              <a:pPr>
                <a:defRPr/>
              </a:pPr>
              <a:t>11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1438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Grp="1" noChangeArrowheads="1"/>
          </p:cNvSpPr>
          <p:nvPr>
            <p:ph type="title"/>
          </p:nvPr>
        </p:nvSpPr>
        <p:spPr>
          <a:xfrm>
            <a:off x="1981200" y="122238"/>
            <a:ext cx="7543800" cy="639762"/>
          </a:xfrm>
        </p:spPr>
        <p:txBody>
          <a:bodyPr/>
          <a:lstStyle/>
          <a:p>
            <a:pPr algn="ctr" eaLnBrk="1" hangingPunct="1"/>
            <a:r>
              <a:rPr lang="en-US" altLang="tr-TR" sz="2800"/>
              <a:t>MMR s</a:t>
            </a:r>
            <a:r>
              <a:rPr lang="tr-TR" altLang="tr-TR" sz="2800"/>
              <a:t>i</a:t>
            </a:r>
            <a:r>
              <a:rPr lang="en-US" altLang="tr-TR" sz="2800"/>
              <a:t>stem</a:t>
            </a:r>
            <a:r>
              <a:rPr lang="tr-TR" altLang="tr-TR" sz="2800"/>
              <a:t>i</a:t>
            </a:r>
            <a:endParaRPr lang="en-US" altLang="tr-TR" sz="2800"/>
          </a:p>
        </p:txBody>
      </p:sp>
      <p:pic>
        <p:nvPicPr>
          <p:cNvPr id="67587" name="Picture 5" descr="FIG1_EMUTH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7801"/>
            <a:ext cx="8115300" cy="481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9F3D8744-7D04-48F4-961E-8AAE439891D0}" type="slidenum">
              <a:rPr lang="en-US" altLang="en-US">
                <a:solidFill>
                  <a:srgbClr val="FFFFFF"/>
                </a:solidFill>
                <a:latin typeface="Tahoma" panose="020B0604030504040204" pitchFamily="34" charset="0"/>
              </a:rPr>
              <a:pPr>
                <a:lnSpc>
                  <a:spcPct val="80000"/>
                </a:lnSpc>
              </a:pPr>
              <a:t>12</a:t>
            </a:fld>
            <a:endParaRPr lang="en-US" altLang="en-US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Unvan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tr-TR" altLang="tr-TR" smtClean="0">
                <a:solidFill>
                  <a:srgbClr val="0033CC"/>
                </a:solidFill>
              </a:rPr>
              <a:t>Nükleotit eksizyon onarımı (NER)</a:t>
            </a:r>
            <a:endParaRPr lang="tr-TR" altLang="tr-TR" smtClean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1"/>
            <a:ext cx="8153400" cy="501332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altLang="tr-TR" sz="3200" dirty="0"/>
              <a:t>DNA </a:t>
            </a:r>
            <a:r>
              <a:rPr lang="en-US" altLang="tr-TR" sz="3200" dirty="0" err="1"/>
              <a:t>bazları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üzerinde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büyük</a:t>
            </a:r>
            <a:r>
              <a:rPr lang="en-US" altLang="tr-TR" sz="3200" dirty="0"/>
              <a:t> </a:t>
            </a:r>
            <a:r>
              <a:rPr lang="en-US" altLang="tr-TR" sz="3200" dirty="0" err="1"/>
              <a:t>eklentiler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oluşturan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birçok</a:t>
            </a:r>
            <a:r>
              <a:rPr lang="en-US" altLang="tr-TR" sz="3200" dirty="0"/>
              <a:t> </a:t>
            </a:r>
            <a:r>
              <a:rPr lang="en-US" altLang="tr-TR" sz="3200" dirty="0" err="1"/>
              <a:t>çeşit</a:t>
            </a:r>
            <a:r>
              <a:rPr lang="en-US" altLang="tr-TR" sz="3200" dirty="0"/>
              <a:t> </a:t>
            </a:r>
            <a:r>
              <a:rPr lang="en-US" altLang="tr-TR" sz="3200" dirty="0" err="1"/>
              <a:t>hasarı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tanıyabilen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bir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onarım</a:t>
            </a:r>
            <a:r>
              <a:rPr lang="en-US" altLang="tr-TR" sz="3200" dirty="0"/>
              <a:t> </a:t>
            </a:r>
            <a:r>
              <a:rPr lang="en-US" altLang="tr-TR" sz="3200" dirty="0" err="1"/>
              <a:t>mekanizmasıdır</a:t>
            </a:r>
            <a:r>
              <a:rPr lang="en-US" altLang="tr-TR" sz="3200" dirty="0"/>
              <a:t>.</a:t>
            </a:r>
            <a:endParaRPr lang="tr-TR" altLang="tr-TR" sz="3200" dirty="0"/>
          </a:p>
          <a:p>
            <a:pPr>
              <a:defRPr/>
            </a:pPr>
            <a:r>
              <a:rPr lang="en-US" altLang="tr-TR" sz="3200" dirty="0" err="1"/>
              <a:t>Mikoplazmadan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memelilere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kadar</a:t>
            </a:r>
            <a:r>
              <a:rPr lang="en-US" altLang="tr-TR" sz="3200" dirty="0"/>
              <a:t> </a:t>
            </a:r>
            <a:r>
              <a:rPr lang="en-US" altLang="tr-TR" sz="3200" dirty="0" err="1"/>
              <a:t>geniş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bir</a:t>
            </a:r>
            <a:r>
              <a:rPr lang="en-US" altLang="tr-TR" sz="3200" dirty="0"/>
              <a:t> </a:t>
            </a:r>
            <a:r>
              <a:rPr lang="en-US" altLang="tr-TR" sz="3200" dirty="0" err="1"/>
              <a:t>yelpazedeki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organizmalar</a:t>
            </a:r>
            <a:r>
              <a:rPr lang="en-US" altLang="tr-TR" sz="3200" dirty="0"/>
              <a:t> </a:t>
            </a:r>
            <a:r>
              <a:rPr lang="en-US" altLang="tr-TR" sz="3200" dirty="0" err="1"/>
              <a:t>tarafından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kullanıldığı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belirlenmiştir</a:t>
            </a:r>
            <a:r>
              <a:rPr lang="en-US" altLang="tr-TR" sz="3200" dirty="0"/>
              <a:t>. </a:t>
            </a:r>
            <a:endParaRPr lang="tr-TR" altLang="tr-TR" sz="3200" dirty="0"/>
          </a:p>
          <a:p>
            <a:pPr>
              <a:defRPr/>
            </a:pPr>
            <a:r>
              <a:rPr lang="en-US" altLang="tr-TR" sz="3200" dirty="0" err="1"/>
              <a:t>Birçok</a:t>
            </a:r>
            <a:r>
              <a:rPr lang="en-US" altLang="tr-TR" sz="3200" dirty="0"/>
              <a:t> DNA </a:t>
            </a:r>
            <a:r>
              <a:rPr lang="en-US" altLang="tr-TR" sz="3200" dirty="0" err="1"/>
              <a:t>hasarının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özellikle</a:t>
            </a:r>
            <a:r>
              <a:rPr lang="en-US" altLang="tr-TR" sz="3200" dirty="0"/>
              <a:t> de </a:t>
            </a:r>
            <a:r>
              <a:rPr lang="en-US" altLang="tr-TR" sz="3200" dirty="0" err="1"/>
              <a:t>heliks</a:t>
            </a:r>
            <a:r>
              <a:rPr lang="en-US" altLang="tr-TR" sz="3200" dirty="0"/>
              <a:t> </a:t>
            </a:r>
            <a:r>
              <a:rPr lang="en-US" altLang="tr-TR" sz="3200" dirty="0" err="1"/>
              <a:t>distorsiyonuna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neden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olanların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onarımında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etkindir</a:t>
            </a:r>
            <a:r>
              <a:rPr lang="en-US" altLang="tr-TR" sz="3200" dirty="0"/>
              <a:t>.  </a:t>
            </a:r>
            <a:endParaRPr lang="tr-TR" altLang="tr-TR" sz="3200" dirty="0"/>
          </a:p>
          <a:p>
            <a:pPr>
              <a:defRPr/>
            </a:pPr>
            <a:r>
              <a:rPr lang="en-US" altLang="tr-TR" sz="3200" dirty="0" err="1"/>
              <a:t>İnsanlarda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güneşten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gelen</a:t>
            </a:r>
            <a:r>
              <a:rPr lang="en-US" altLang="tr-TR" sz="3200" dirty="0"/>
              <a:t> UV  </a:t>
            </a:r>
            <a:r>
              <a:rPr lang="en-US" altLang="tr-TR" sz="3200" dirty="0" err="1"/>
              <a:t>ışığının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karsinojenik</a:t>
            </a:r>
            <a:r>
              <a:rPr lang="en-US" altLang="tr-TR" sz="3200" dirty="0"/>
              <a:t> </a:t>
            </a:r>
            <a:r>
              <a:rPr lang="en-US" altLang="tr-TR" sz="3200" dirty="0" err="1"/>
              <a:t>etkilerine</a:t>
            </a:r>
            <a:r>
              <a:rPr lang="en-US" altLang="tr-TR" sz="3200" dirty="0"/>
              <a:t>(</a:t>
            </a:r>
            <a:r>
              <a:rPr lang="en-US" altLang="tr-TR" sz="3200" dirty="0" err="1"/>
              <a:t>dimerler</a:t>
            </a:r>
            <a:r>
              <a:rPr lang="en-US" altLang="tr-TR" sz="3200" dirty="0"/>
              <a:t>) </a:t>
            </a:r>
            <a:r>
              <a:rPr lang="en-US" altLang="tr-TR" sz="3200" dirty="0" err="1"/>
              <a:t>ve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sisplatin</a:t>
            </a:r>
            <a:r>
              <a:rPr lang="en-US" altLang="tr-TR" sz="3200" dirty="0"/>
              <a:t>, 4-nitrokuinolin </a:t>
            </a:r>
            <a:r>
              <a:rPr lang="en-US" altLang="tr-TR" sz="3200" dirty="0" err="1"/>
              <a:t>oksit</a:t>
            </a:r>
            <a:r>
              <a:rPr lang="en-US" altLang="tr-TR" sz="3200" dirty="0"/>
              <a:t> </a:t>
            </a:r>
            <a:r>
              <a:rPr lang="en-US" altLang="tr-TR" sz="3200" dirty="0" err="1"/>
              <a:t>gibi</a:t>
            </a:r>
            <a:r>
              <a:rPr lang="en-US" altLang="tr-TR" sz="3200" dirty="0"/>
              <a:t> </a:t>
            </a:r>
            <a:r>
              <a:rPr lang="en-US" altLang="tr-TR" sz="3200" dirty="0" err="1"/>
              <a:t>etkenlerle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reaksiyon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sonucu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oluşan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büyük</a:t>
            </a:r>
            <a:r>
              <a:rPr lang="en-US" altLang="tr-TR" sz="3200" dirty="0"/>
              <a:t> </a:t>
            </a:r>
            <a:r>
              <a:rPr lang="en-US" altLang="tr-TR" sz="3200" dirty="0" err="1"/>
              <a:t>eklentili</a:t>
            </a:r>
            <a:r>
              <a:rPr lang="en-US" altLang="tr-TR" sz="3200" dirty="0"/>
              <a:t> </a:t>
            </a:r>
            <a:r>
              <a:rPr lang="en-US" altLang="tr-TR" sz="3200" dirty="0" err="1"/>
              <a:t>hasarlara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karşı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önemli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bir</a:t>
            </a:r>
            <a:r>
              <a:rPr lang="en-US" altLang="tr-TR" sz="3200" dirty="0"/>
              <a:t> </a:t>
            </a:r>
            <a:r>
              <a:rPr lang="en-US" altLang="tr-TR" sz="3200" dirty="0" err="1"/>
              <a:t>savunma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mekanizmasıdır</a:t>
            </a:r>
            <a:r>
              <a:rPr lang="en-US" altLang="tr-TR" sz="3200" dirty="0"/>
              <a:t>. NER </a:t>
            </a:r>
            <a:r>
              <a:rPr lang="en-US" altLang="tr-TR" sz="3200" dirty="0" err="1"/>
              <a:t>mekanizmasının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anahtarı</a:t>
            </a:r>
            <a:r>
              <a:rPr lang="en-US" altLang="tr-TR" sz="3200" dirty="0"/>
              <a:t>;  </a:t>
            </a:r>
            <a:endParaRPr lang="tr-TR" altLang="tr-TR" sz="3200" dirty="0"/>
          </a:p>
          <a:p>
            <a:pPr lvl="1">
              <a:defRPr/>
            </a:pPr>
            <a:r>
              <a:rPr lang="en-US" altLang="tr-TR" dirty="0" err="1" smtClean="0"/>
              <a:t>Hasarın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tanınması</a:t>
            </a:r>
            <a:endParaRPr lang="tr-TR" altLang="tr-TR" dirty="0" smtClean="0"/>
          </a:p>
          <a:p>
            <a:pPr lvl="1">
              <a:defRPr/>
            </a:pPr>
            <a:r>
              <a:rPr lang="en-US" altLang="tr-TR" sz="3200" dirty="0"/>
              <a:t>Protein </a:t>
            </a:r>
            <a:r>
              <a:rPr lang="en-US" altLang="tr-TR" sz="3200" dirty="0" err="1"/>
              <a:t>kompleksinin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hasarlı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bölgeye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bağlanması</a:t>
            </a:r>
            <a:endParaRPr lang="tr-TR" altLang="tr-TR" sz="3200" dirty="0"/>
          </a:p>
          <a:p>
            <a:pPr lvl="1">
              <a:defRPr/>
            </a:pPr>
            <a:r>
              <a:rPr lang="en-US" altLang="tr-TR" sz="3200" dirty="0"/>
              <a:t>~24-32 </a:t>
            </a:r>
            <a:r>
              <a:rPr lang="en-US" altLang="tr-TR" sz="3200" dirty="0" err="1"/>
              <a:t>nükleotid</a:t>
            </a:r>
            <a:r>
              <a:rPr lang="en-US" altLang="tr-TR" sz="3200" dirty="0"/>
              <a:t> </a:t>
            </a:r>
            <a:r>
              <a:rPr lang="en-US" altLang="tr-TR" sz="3200" dirty="0" err="1"/>
              <a:t>uzunluğunda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bir</a:t>
            </a:r>
            <a:r>
              <a:rPr lang="en-US" altLang="tr-TR" sz="3200" dirty="0"/>
              <a:t> fragment </a:t>
            </a:r>
            <a:r>
              <a:rPr lang="en-US" altLang="tr-TR" sz="3200" dirty="0" err="1"/>
              <a:t>içinde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bırakacak</a:t>
            </a:r>
            <a:r>
              <a:rPr lang="en-US" altLang="tr-TR" sz="3200" dirty="0"/>
              <a:t>  </a:t>
            </a:r>
            <a:r>
              <a:rPr lang="en-US" altLang="tr-TR" sz="3200" dirty="0" err="1"/>
              <a:t>şekilde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lezyonun</a:t>
            </a:r>
            <a:r>
              <a:rPr lang="en-US" altLang="tr-TR" sz="3200" dirty="0"/>
              <a:t> her </a:t>
            </a:r>
            <a:r>
              <a:rPr lang="en-US" altLang="tr-TR" sz="3200" dirty="0" err="1"/>
              <a:t>iki</a:t>
            </a:r>
            <a:r>
              <a:rPr lang="en-US" altLang="tr-TR" sz="3200" dirty="0"/>
              <a:t> </a:t>
            </a:r>
            <a:r>
              <a:rPr lang="en-US" altLang="tr-TR" sz="3200" dirty="0" err="1"/>
              <a:t>tarafından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hasarlı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zincirin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kesilmesi</a:t>
            </a:r>
            <a:r>
              <a:rPr lang="en-US" altLang="tr-TR" sz="3200" dirty="0"/>
              <a:t> (incision)</a:t>
            </a:r>
            <a:endParaRPr lang="tr-TR" altLang="tr-TR" sz="3200" dirty="0"/>
          </a:p>
          <a:p>
            <a:pPr lvl="1">
              <a:defRPr/>
            </a:pPr>
            <a:r>
              <a:rPr lang="en-US" altLang="tr-TR" sz="3200" dirty="0" err="1"/>
              <a:t>Degradasyon</a:t>
            </a:r>
            <a:r>
              <a:rPr lang="en-US" altLang="tr-TR" sz="3200" dirty="0"/>
              <a:t> (</a:t>
            </a:r>
            <a:r>
              <a:rPr lang="en-US" altLang="tr-TR" sz="3200" dirty="0" err="1"/>
              <a:t>hasarı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içeren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oligonükleotidin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uzaklaştırılması</a:t>
            </a:r>
            <a:r>
              <a:rPr lang="en-US" altLang="tr-TR" sz="3200" dirty="0"/>
              <a:t>)</a:t>
            </a:r>
            <a:endParaRPr lang="tr-TR" altLang="tr-TR" sz="3200" dirty="0"/>
          </a:p>
          <a:p>
            <a:pPr lvl="1">
              <a:defRPr/>
            </a:pPr>
            <a:r>
              <a:rPr lang="en-US" altLang="tr-TR" sz="3200" dirty="0"/>
              <a:t>DNA </a:t>
            </a:r>
            <a:r>
              <a:rPr lang="en-US" altLang="tr-TR" sz="3200" dirty="0" err="1"/>
              <a:t>sarmalı</a:t>
            </a:r>
            <a:r>
              <a:rPr lang="en-US" altLang="tr-TR" sz="3200" dirty="0"/>
              <a:t> </a:t>
            </a:r>
            <a:r>
              <a:rPr lang="en-US" altLang="tr-TR" sz="3200" dirty="0" err="1"/>
              <a:t>üzerinde</a:t>
            </a:r>
            <a:r>
              <a:rPr lang="en-US" altLang="tr-TR" sz="3200" dirty="0"/>
              <a:t> </a:t>
            </a:r>
            <a:r>
              <a:rPr lang="en-US" altLang="tr-TR" sz="3200" dirty="0" err="1"/>
              <a:t>meydana</a:t>
            </a:r>
            <a:r>
              <a:rPr lang="en-US" altLang="tr-TR" sz="3200" dirty="0"/>
              <a:t> </a:t>
            </a:r>
            <a:r>
              <a:rPr lang="en-US" altLang="tr-TR" sz="3200" dirty="0" err="1"/>
              <a:t>gelen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boşluğun</a:t>
            </a:r>
            <a:r>
              <a:rPr lang="en-US" altLang="tr-TR" sz="3200" dirty="0"/>
              <a:t> DNA </a:t>
            </a:r>
            <a:r>
              <a:rPr lang="en-US" altLang="tr-TR" sz="3200" dirty="0" err="1"/>
              <a:t>polimeraz</a:t>
            </a:r>
            <a:r>
              <a:rPr lang="en-US" altLang="tr-TR" sz="3200" dirty="0"/>
              <a:t> </a:t>
            </a:r>
            <a:r>
              <a:rPr lang="en-US" altLang="tr-TR" sz="3200" dirty="0" err="1"/>
              <a:t>tarafından</a:t>
            </a:r>
            <a:r>
              <a:rPr lang="en-US" altLang="tr-TR" sz="3200" dirty="0"/>
              <a:t> </a:t>
            </a:r>
            <a:r>
              <a:rPr lang="en-US" altLang="tr-TR" sz="3200" dirty="0" err="1"/>
              <a:t>doldurulması</a:t>
            </a:r>
            <a:r>
              <a:rPr lang="tr-TR" altLang="tr-TR" sz="3200" dirty="0"/>
              <a:t> </a:t>
            </a:r>
            <a:r>
              <a:rPr lang="en-US" altLang="tr-TR" sz="3200" dirty="0"/>
              <a:t>(</a:t>
            </a:r>
            <a:r>
              <a:rPr lang="en-US" altLang="tr-TR" sz="3200" dirty="0" err="1"/>
              <a:t>polimerizasyon</a:t>
            </a:r>
            <a:r>
              <a:rPr lang="en-US" altLang="tr-TR" sz="3200" dirty="0"/>
              <a:t>) </a:t>
            </a:r>
            <a:endParaRPr lang="tr-TR" altLang="tr-TR" sz="3200" dirty="0"/>
          </a:p>
          <a:p>
            <a:pPr lvl="1">
              <a:defRPr/>
            </a:pPr>
            <a:r>
              <a:rPr lang="en-US" altLang="tr-TR" sz="3200" dirty="0" err="1"/>
              <a:t>Ligasyon</a:t>
            </a:r>
            <a:endParaRPr lang="en-US" altLang="tr-TR" sz="3200" dirty="0"/>
          </a:p>
          <a:p>
            <a:pPr>
              <a:defRPr/>
            </a:pP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BE3DB8D-8CAE-457C-B9FC-833EE27BCC8F}" type="slidenum">
              <a:rPr lang="tr-TR" altLang="tr-TR" smtClean="0"/>
              <a:pPr>
                <a:defRPr/>
              </a:pPr>
              <a:t>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9140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web-books.com/MoBio/Free/images/Ch7G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2036764"/>
            <a:ext cx="3116263" cy="4821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Unvan 1"/>
          <p:cNvSpPr>
            <a:spLocks noGrp="1"/>
          </p:cNvSpPr>
          <p:nvPr>
            <p:ph type="title"/>
          </p:nvPr>
        </p:nvSpPr>
        <p:spPr>
          <a:xfrm>
            <a:off x="6515100" y="160338"/>
            <a:ext cx="4319588" cy="990600"/>
          </a:xfrm>
        </p:spPr>
        <p:txBody>
          <a:bodyPr>
            <a:normAutofit fontScale="90000"/>
          </a:bodyPr>
          <a:lstStyle/>
          <a:p>
            <a:r>
              <a:rPr lang="tr-TR" altLang="tr-TR" smtClean="0">
                <a:solidFill>
                  <a:srgbClr val="0033CC"/>
                </a:solidFill>
              </a:rPr>
              <a:t>Nükleotit eksizyon </a:t>
            </a:r>
            <a:br>
              <a:rPr lang="tr-TR" altLang="tr-TR" smtClean="0">
                <a:solidFill>
                  <a:srgbClr val="0033CC"/>
                </a:solidFill>
              </a:rPr>
            </a:br>
            <a:r>
              <a:rPr lang="tr-TR" altLang="tr-TR" smtClean="0">
                <a:solidFill>
                  <a:srgbClr val="0033CC"/>
                </a:solidFill>
              </a:rPr>
              <a:t>onarımı (NER)</a:t>
            </a:r>
            <a:endParaRPr lang="tr-TR" altLang="tr-TR" smtClean="0"/>
          </a:p>
        </p:txBody>
      </p:sp>
      <p:grpSp>
        <p:nvGrpSpPr>
          <p:cNvPr id="69636" name="Grup 3"/>
          <p:cNvGrpSpPr>
            <a:grpSpLocks/>
          </p:cNvGrpSpPr>
          <p:nvPr/>
        </p:nvGrpSpPr>
        <p:grpSpPr bwMode="auto">
          <a:xfrm>
            <a:off x="1631950" y="0"/>
            <a:ext cx="4883150" cy="6858000"/>
            <a:chOff x="2130425" y="0"/>
            <a:chExt cx="4883150" cy="6858000"/>
          </a:xfrm>
        </p:grpSpPr>
        <p:pic>
          <p:nvPicPr>
            <p:cNvPr id="69638" name="Picture 4" descr="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0425" y="0"/>
              <a:ext cx="488315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39" name="Text Box 5"/>
            <p:cNvSpPr txBox="1">
              <a:spLocks noChangeArrowheads="1"/>
            </p:cNvSpPr>
            <p:nvPr/>
          </p:nvSpPr>
          <p:spPr bwMode="auto">
            <a:xfrm>
              <a:off x="2819400" y="0"/>
              <a:ext cx="508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tr-TR" sz="1200">
                  <a:latin typeface="Tahoma" panose="020B0604030504040204" pitchFamily="34" charset="0"/>
                </a:rPr>
                <a:t>UvrA</a:t>
              </a:r>
            </a:p>
          </p:txBody>
        </p:sp>
        <p:sp>
          <p:nvSpPr>
            <p:cNvPr id="69640" name="Text Box 6"/>
            <p:cNvSpPr txBox="1">
              <a:spLocks noChangeArrowheads="1"/>
            </p:cNvSpPr>
            <p:nvPr/>
          </p:nvSpPr>
          <p:spPr bwMode="auto">
            <a:xfrm>
              <a:off x="5029200" y="0"/>
              <a:ext cx="50641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tr-TR" sz="1200">
                  <a:latin typeface="Tahoma" panose="020B0604030504040204" pitchFamily="34" charset="0"/>
                </a:rPr>
                <a:t>UvrB</a:t>
              </a:r>
            </a:p>
          </p:txBody>
        </p:sp>
        <p:sp>
          <p:nvSpPr>
            <p:cNvPr id="69641" name="Text Box 7"/>
            <p:cNvSpPr txBox="1">
              <a:spLocks noChangeArrowheads="1"/>
            </p:cNvSpPr>
            <p:nvPr/>
          </p:nvSpPr>
          <p:spPr bwMode="auto">
            <a:xfrm>
              <a:off x="2819400" y="2057400"/>
              <a:ext cx="508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tr-TR" sz="1200">
                  <a:latin typeface="Tahoma" panose="020B0604030504040204" pitchFamily="34" charset="0"/>
                </a:rPr>
                <a:t>UvrC</a:t>
              </a:r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C643133-6AF9-43DA-8928-CD651749F3A0}" type="slidenum">
              <a:rPr lang="tr-TR" altLang="tr-TR" smtClean="0"/>
              <a:pPr>
                <a:defRPr/>
              </a:pPr>
              <a:t>14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728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up 1"/>
          <p:cNvGrpSpPr>
            <a:grpSpLocks/>
          </p:cNvGrpSpPr>
          <p:nvPr/>
        </p:nvGrpSpPr>
        <p:grpSpPr bwMode="auto">
          <a:xfrm>
            <a:off x="3654425" y="0"/>
            <a:ext cx="4883150" cy="6858000"/>
            <a:chOff x="2130425" y="0"/>
            <a:chExt cx="4883150" cy="6858000"/>
          </a:xfrm>
        </p:grpSpPr>
        <p:pic>
          <p:nvPicPr>
            <p:cNvPr id="70660" name="Picture 4" descr="NE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0425" y="0"/>
              <a:ext cx="488315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1" name="Text Box 5"/>
            <p:cNvSpPr txBox="1">
              <a:spLocks noChangeArrowheads="1"/>
            </p:cNvSpPr>
            <p:nvPr/>
          </p:nvSpPr>
          <p:spPr bwMode="auto">
            <a:xfrm>
              <a:off x="2819400" y="0"/>
              <a:ext cx="508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tr-TR" sz="1200">
                  <a:latin typeface="Tahoma" panose="020B0604030504040204" pitchFamily="34" charset="0"/>
                </a:rPr>
                <a:t>UvrA</a:t>
              </a:r>
            </a:p>
          </p:txBody>
        </p:sp>
        <p:sp>
          <p:nvSpPr>
            <p:cNvPr id="70662" name="Text Box 6"/>
            <p:cNvSpPr txBox="1">
              <a:spLocks noChangeArrowheads="1"/>
            </p:cNvSpPr>
            <p:nvPr/>
          </p:nvSpPr>
          <p:spPr bwMode="auto">
            <a:xfrm>
              <a:off x="5029200" y="0"/>
              <a:ext cx="50641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tr-TR" sz="1200">
                  <a:latin typeface="Tahoma" panose="020B0604030504040204" pitchFamily="34" charset="0"/>
                </a:rPr>
                <a:t>UvrB</a:t>
              </a:r>
            </a:p>
          </p:txBody>
        </p:sp>
        <p:sp>
          <p:nvSpPr>
            <p:cNvPr id="70663" name="Text Box 7"/>
            <p:cNvSpPr txBox="1">
              <a:spLocks noChangeArrowheads="1"/>
            </p:cNvSpPr>
            <p:nvPr/>
          </p:nvSpPr>
          <p:spPr bwMode="auto">
            <a:xfrm>
              <a:off x="2819400" y="2057400"/>
              <a:ext cx="508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tr-TR" sz="1200">
                  <a:latin typeface="Tahoma" panose="020B0604030504040204" pitchFamily="34" charset="0"/>
                </a:rPr>
                <a:t>UvrC</a:t>
              </a:r>
            </a:p>
          </p:txBody>
        </p:sp>
      </p:grpSp>
      <p:sp>
        <p:nvSpPr>
          <p:cNvPr id="70659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99B6D5-7CF3-40D6-8EE3-96D2842F9AAB}" type="slidenum">
              <a:rPr lang="en-US" altLang="en-US" smtClean="0">
                <a:solidFill>
                  <a:schemeClr val="tx2"/>
                </a:solidFill>
                <a:latin typeface="Tahoma" panose="020B0604030504040204" pitchFamily="34" charset="0"/>
              </a:rPr>
              <a:pPr/>
              <a:t>15</a:t>
            </a:fld>
            <a:endParaRPr lang="en-US" altLang="en-US" smtClean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4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Unvan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en-US" altLang="tr-TR" smtClean="0">
                <a:solidFill>
                  <a:srgbClr val="0033CC"/>
                </a:solidFill>
              </a:rPr>
              <a:t>DNA </a:t>
            </a:r>
            <a:r>
              <a:rPr lang="tr-TR" altLang="tr-TR" smtClean="0">
                <a:solidFill>
                  <a:srgbClr val="0033CC"/>
                </a:solidFill>
              </a:rPr>
              <a:t>ç</a:t>
            </a:r>
            <a:r>
              <a:rPr lang="en-US" altLang="tr-TR" smtClean="0">
                <a:solidFill>
                  <a:srgbClr val="0033CC"/>
                </a:solidFill>
              </a:rPr>
              <a:t>ift-</a:t>
            </a:r>
            <a:r>
              <a:rPr lang="tr-TR" altLang="tr-TR" smtClean="0">
                <a:solidFill>
                  <a:srgbClr val="0033CC"/>
                </a:solidFill>
              </a:rPr>
              <a:t>z</a:t>
            </a:r>
            <a:r>
              <a:rPr lang="en-US" altLang="tr-TR" smtClean="0">
                <a:solidFill>
                  <a:srgbClr val="0033CC"/>
                </a:solidFill>
              </a:rPr>
              <a:t>incir </a:t>
            </a:r>
            <a:r>
              <a:rPr lang="tr-TR" altLang="tr-TR" smtClean="0">
                <a:solidFill>
                  <a:srgbClr val="0033CC"/>
                </a:solidFill>
              </a:rPr>
              <a:t>k</a:t>
            </a:r>
            <a:r>
              <a:rPr lang="en-US" altLang="tr-TR" smtClean="0">
                <a:solidFill>
                  <a:srgbClr val="0033CC"/>
                </a:solidFill>
              </a:rPr>
              <a:t>ırığı </a:t>
            </a:r>
            <a:r>
              <a:rPr lang="tr-TR" altLang="tr-TR" smtClean="0">
                <a:solidFill>
                  <a:srgbClr val="0033CC"/>
                </a:solidFill>
              </a:rPr>
              <a:t>o</a:t>
            </a:r>
            <a:r>
              <a:rPr lang="en-US" altLang="tr-TR" smtClean="0">
                <a:solidFill>
                  <a:srgbClr val="0033CC"/>
                </a:solidFill>
              </a:rPr>
              <a:t>narımı</a:t>
            </a:r>
            <a:endParaRPr lang="tr-TR" altLang="tr-TR" smtClean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DNA </a:t>
            </a:r>
            <a:r>
              <a:rPr lang="en-US" dirty="0" err="1"/>
              <a:t>çift</a:t>
            </a:r>
            <a:r>
              <a:rPr lang="en-US" dirty="0"/>
              <a:t> </a:t>
            </a:r>
            <a:r>
              <a:rPr lang="en-US" dirty="0" err="1"/>
              <a:t>zincir</a:t>
            </a:r>
            <a:r>
              <a:rPr lang="en-US" dirty="0"/>
              <a:t> </a:t>
            </a:r>
            <a:r>
              <a:rPr lang="en-US" dirty="0" err="1"/>
              <a:t>kırığının</a:t>
            </a:r>
            <a:r>
              <a:rPr lang="en-US" dirty="0"/>
              <a:t> </a:t>
            </a:r>
            <a:r>
              <a:rPr lang="en-US" dirty="0" err="1"/>
              <a:t>kaynakları</a:t>
            </a:r>
            <a:r>
              <a:rPr lang="en-US" dirty="0"/>
              <a:t>:  </a:t>
            </a:r>
          </a:p>
          <a:p>
            <a:pPr marL="0" indent="0">
              <a:buNone/>
              <a:defRPr/>
            </a:pPr>
            <a:r>
              <a:rPr lang="en-US" dirty="0"/>
              <a:t>• </a:t>
            </a:r>
            <a:r>
              <a:rPr lang="en-US" dirty="0" err="1"/>
              <a:t>İyonize</a:t>
            </a:r>
            <a:r>
              <a:rPr lang="en-US" dirty="0"/>
              <a:t> </a:t>
            </a:r>
            <a:r>
              <a:rPr lang="en-US" dirty="0" err="1"/>
              <a:t>radyasyon</a:t>
            </a:r>
            <a:r>
              <a:rPr lang="en-US" dirty="0"/>
              <a:t>, </a:t>
            </a:r>
          </a:p>
          <a:p>
            <a:pPr marL="0" indent="0">
              <a:buNone/>
              <a:defRPr/>
            </a:pPr>
            <a:r>
              <a:rPr lang="en-US" dirty="0"/>
              <a:t>• </a:t>
            </a:r>
            <a:r>
              <a:rPr lang="en-US" dirty="0" err="1"/>
              <a:t>topoizomeraz</a:t>
            </a:r>
            <a:r>
              <a:rPr lang="en-US" dirty="0"/>
              <a:t> </a:t>
            </a:r>
            <a:r>
              <a:rPr lang="en-US" dirty="0" err="1"/>
              <a:t>inhibitörleri</a:t>
            </a:r>
            <a:r>
              <a:rPr lang="en-US" dirty="0"/>
              <a:t> (etoposide, </a:t>
            </a:r>
            <a:r>
              <a:rPr lang="en-US" dirty="0" err="1"/>
              <a:t>adriamycin</a:t>
            </a:r>
            <a:r>
              <a:rPr lang="en-US" dirty="0"/>
              <a:t>),  </a:t>
            </a:r>
          </a:p>
          <a:p>
            <a:pPr marL="0" indent="0">
              <a:buNone/>
              <a:defRPr/>
            </a:pPr>
            <a:r>
              <a:rPr lang="en-US" dirty="0"/>
              <a:t>• V(D)J  </a:t>
            </a:r>
            <a:r>
              <a:rPr lang="en-US" dirty="0" err="1"/>
              <a:t>rekombinasyonu</a:t>
            </a:r>
            <a:r>
              <a:rPr lang="en-US" dirty="0"/>
              <a:t>.  </a:t>
            </a:r>
          </a:p>
          <a:p>
            <a:pPr>
              <a:defRPr/>
            </a:pPr>
            <a:r>
              <a:rPr lang="en-US" dirty="0"/>
              <a:t>DNA </a:t>
            </a:r>
            <a:r>
              <a:rPr lang="en-US" dirty="0" err="1"/>
              <a:t>çift</a:t>
            </a:r>
            <a:r>
              <a:rPr lang="en-US" dirty="0"/>
              <a:t> </a:t>
            </a:r>
            <a:r>
              <a:rPr lang="en-US" dirty="0" err="1"/>
              <a:t>zincir</a:t>
            </a:r>
            <a:r>
              <a:rPr lang="en-US" dirty="0"/>
              <a:t> </a:t>
            </a:r>
            <a:r>
              <a:rPr lang="en-US" dirty="0" err="1"/>
              <a:t>kırıkları</a:t>
            </a:r>
            <a:r>
              <a:rPr lang="en-US" dirty="0"/>
              <a:t> (DSBs), DNA </a:t>
            </a:r>
            <a:r>
              <a:rPr lang="en-US" dirty="0" err="1"/>
              <a:t>hasarının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yıkıcı</a:t>
            </a:r>
            <a:r>
              <a:rPr lang="en-US" dirty="0"/>
              <a:t> </a:t>
            </a:r>
            <a:r>
              <a:rPr lang="en-US" dirty="0" err="1" smtClean="0"/>
              <a:t>şeklidir</a:t>
            </a:r>
            <a:r>
              <a:rPr lang="en-US" dirty="0" smtClean="0"/>
              <a:t>.</a:t>
            </a:r>
            <a:endParaRPr lang="tr-TR" dirty="0" smtClean="0"/>
          </a:p>
          <a:p>
            <a:pPr>
              <a:defRPr/>
            </a:pPr>
            <a:r>
              <a:rPr lang="en-US" dirty="0" err="1" smtClean="0"/>
              <a:t>Onarılmazsa</a:t>
            </a:r>
            <a:r>
              <a:rPr lang="en-US" dirty="0" smtClean="0"/>
              <a:t> </a:t>
            </a:r>
            <a:r>
              <a:rPr lang="en-US" dirty="0" err="1"/>
              <a:t>kromozomların</a:t>
            </a:r>
            <a:r>
              <a:rPr lang="en-US" dirty="0"/>
              <a:t> </a:t>
            </a:r>
            <a:r>
              <a:rPr lang="en-US" dirty="0" err="1"/>
              <a:t>kırılmasına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 smtClean="0"/>
              <a:t>ölümüne</a:t>
            </a:r>
            <a:r>
              <a:rPr lang="en-US" dirty="0" smtClean="0"/>
              <a:t> </a:t>
            </a:r>
            <a:r>
              <a:rPr lang="en-US" dirty="0" err="1"/>
              <a:t>varan</a:t>
            </a:r>
            <a:r>
              <a:rPr lang="en-US" dirty="0"/>
              <a:t> </a:t>
            </a:r>
            <a:r>
              <a:rPr lang="en-US" dirty="0" err="1"/>
              <a:t>sonuçlar</a:t>
            </a:r>
            <a:r>
              <a:rPr lang="en-US" dirty="0"/>
              <a:t> </a:t>
            </a:r>
            <a:r>
              <a:rPr lang="en-US" dirty="0" err="1"/>
              <a:t>doğurabilir</a:t>
            </a:r>
            <a:r>
              <a:rPr lang="en-US" dirty="0"/>
              <a:t>. </a:t>
            </a:r>
            <a:endParaRPr lang="tr-TR" dirty="0" smtClean="0"/>
          </a:p>
          <a:p>
            <a:pPr>
              <a:defRPr/>
            </a:pPr>
            <a:r>
              <a:rPr lang="en-US" dirty="0" smtClean="0"/>
              <a:t>Yanlış </a:t>
            </a:r>
            <a:r>
              <a:rPr lang="en-US" dirty="0" err="1"/>
              <a:t>onarılırsa</a:t>
            </a:r>
            <a:r>
              <a:rPr lang="en-US" dirty="0"/>
              <a:t> </a:t>
            </a:r>
            <a:r>
              <a:rPr lang="en-US" dirty="0" err="1"/>
              <a:t>kromozom</a:t>
            </a:r>
            <a:r>
              <a:rPr lang="en-US" dirty="0"/>
              <a:t> </a:t>
            </a:r>
            <a:r>
              <a:rPr lang="en-US" dirty="0" err="1"/>
              <a:t>translokasyonuna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kansere</a:t>
            </a:r>
            <a:r>
              <a:rPr lang="en-US" dirty="0"/>
              <a:t> </a:t>
            </a:r>
            <a:r>
              <a:rPr lang="en-US" dirty="0" err="1"/>
              <a:t>sebep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 smtClean="0"/>
              <a:t>.</a:t>
            </a:r>
            <a:endParaRPr lang="tr-TR" dirty="0" smtClean="0"/>
          </a:p>
          <a:p>
            <a:pPr>
              <a:defRPr/>
            </a:pPr>
            <a:r>
              <a:rPr lang="en-US" dirty="0" err="1" smtClean="0"/>
              <a:t>DSBs’ye</a:t>
            </a:r>
            <a:r>
              <a:rPr lang="en-US" dirty="0" smtClean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eksojen</a:t>
            </a:r>
            <a:r>
              <a:rPr lang="en-US" dirty="0"/>
              <a:t> </a:t>
            </a:r>
            <a:r>
              <a:rPr lang="en-US" dirty="0" err="1"/>
              <a:t>ajan</a:t>
            </a:r>
            <a:r>
              <a:rPr lang="en-US" dirty="0"/>
              <a:t> </a:t>
            </a:r>
            <a:r>
              <a:rPr lang="en-US" dirty="0" err="1"/>
              <a:t>iyonize</a:t>
            </a:r>
            <a:r>
              <a:rPr lang="en-US" dirty="0"/>
              <a:t> </a:t>
            </a:r>
            <a:r>
              <a:rPr lang="en-US" dirty="0" err="1"/>
              <a:t>radyasyondur</a:t>
            </a:r>
            <a:r>
              <a:rPr lang="en-US" dirty="0"/>
              <a:t>. </a:t>
            </a:r>
            <a:r>
              <a:rPr lang="en-US" dirty="0" err="1"/>
              <a:t>Ayrıca</a:t>
            </a:r>
            <a:r>
              <a:rPr lang="en-US" dirty="0"/>
              <a:t> radon </a:t>
            </a:r>
            <a:r>
              <a:rPr lang="en-US" dirty="0" err="1"/>
              <a:t>bozunumu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antikanser</a:t>
            </a:r>
            <a:r>
              <a:rPr lang="en-US" dirty="0"/>
              <a:t> </a:t>
            </a:r>
            <a:r>
              <a:rPr lang="en-US" dirty="0" err="1"/>
              <a:t>ilaçlar</a:t>
            </a:r>
            <a:r>
              <a:rPr lang="en-US" dirty="0"/>
              <a:t> da </a:t>
            </a:r>
            <a:r>
              <a:rPr lang="en-US" dirty="0" err="1"/>
              <a:t>etkilidir</a:t>
            </a:r>
            <a:r>
              <a:rPr lang="en-US" dirty="0"/>
              <a:t>. </a:t>
            </a:r>
            <a:r>
              <a:rPr lang="en-US" dirty="0" err="1"/>
              <a:t>Oksidatif</a:t>
            </a:r>
            <a:r>
              <a:rPr lang="en-US" dirty="0"/>
              <a:t> </a:t>
            </a:r>
            <a:r>
              <a:rPr lang="en-US" dirty="0" err="1"/>
              <a:t>serbest</a:t>
            </a:r>
            <a:r>
              <a:rPr lang="en-US" dirty="0"/>
              <a:t> </a:t>
            </a:r>
            <a:r>
              <a:rPr lang="en-US" dirty="0" err="1"/>
              <a:t>radikaller</a:t>
            </a:r>
            <a:r>
              <a:rPr lang="en-US" dirty="0"/>
              <a:t> </a:t>
            </a:r>
            <a:r>
              <a:rPr lang="en-US" dirty="0" err="1"/>
              <a:t>oluşturan</a:t>
            </a:r>
            <a:r>
              <a:rPr lang="en-US" dirty="0"/>
              <a:t> </a:t>
            </a:r>
            <a:r>
              <a:rPr lang="en-US" dirty="0" err="1"/>
              <a:t>Bleomisin</a:t>
            </a:r>
            <a:r>
              <a:rPr lang="en-US" dirty="0"/>
              <a:t>, </a:t>
            </a:r>
            <a:r>
              <a:rPr lang="en-US" dirty="0" err="1"/>
              <a:t>Adriyamisin</a:t>
            </a:r>
            <a:r>
              <a:rPr lang="en-US" dirty="0"/>
              <a:t>, </a:t>
            </a:r>
            <a:r>
              <a:rPr lang="en-US" dirty="0" err="1"/>
              <a:t>Etoposit</a:t>
            </a:r>
            <a:r>
              <a:rPr lang="en-US" dirty="0"/>
              <a:t> </a:t>
            </a:r>
            <a:r>
              <a:rPr lang="en-US" dirty="0" err="1"/>
              <a:t>topoizomeraz</a:t>
            </a:r>
            <a:r>
              <a:rPr lang="en-US" dirty="0"/>
              <a:t> II </a:t>
            </a:r>
            <a:r>
              <a:rPr lang="en-US" dirty="0" err="1"/>
              <a:t>yi</a:t>
            </a:r>
            <a:r>
              <a:rPr lang="en-US" dirty="0"/>
              <a:t> </a:t>
            </a:r>
            <a:r>
              <a:rPr lang="en-US" dirty="0" err="1"/>
              <a:t>inhibe</a:t>
            </a:r>
            <a:r>
              <a:rPr lang="en-US" dirty="0"/>
              <a:t> </a:t>
            </a:r>
            <a:r>
              <a:rPr lang="en-US" dirty="0" err="1"/>
              <a:t>ederek</a:t>
            </a:r>
            <a:r>
              <a:rPr lang="en-US" dirty="0"/>
              <a:t> protein</a:t>
            </a:r>
            <a:r>
              <a:rPr lang="tr-TR" dirty="0"/>
              <a:t> </a:t>
            </a:r>
            <a:r>
              <a:rPr lang="en-US" dirty="0" err="1"/>
              <a:t>köprülü</a:t>
            </a:r>
            <a:r>
              <a:rPr lang="en-US" dirty="0"/>
              <a:t> </a:t>
            </a:r>
            <a:r>
              <a:rPr lang="en-US" dirty="0" err="1"/>
              <a:t>DSBs’ler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getirirler</a:t>
            </a:r>
            <a:r>
              <a:rPr lang="en-US" dirty="0"/>
              <a:t>. DSBs </a:t>
            </a:r>
            <a:r>
              <a:rPr lang="en-US" dirty="0" err="1"/>
              <a:t>oluşturan</a:t>
            </a:r>
            <a:r>
              <a:rPr lang="en-US" dirty="0"/>
              <a:t> </a:t>
            </a:r>
            <a:r>
              <a:rPr lang="en-US" dirty="0" err="1"/>
              <a:t>endojen</a:t>
            </a:r>
            <a:r>
              <a:rPr lang="en-US" dirty="0"/>
              <a:t> </a:t>
            </a:r>
            <a:r>
              <a:rPr lang="en-US" dirty="0" err="1"/>
              <a:t>ajanlar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serbest</a:t>
            </a:r>
            <a:r>
              <a:rPr lang="en-US" dirty="0"/>
              <a:t> </a:t>
            </a:r>
            <a:r>
              <a:rPr lang="en-US" dirty="0" err="1"/>
              <a:t>radikaller</a:t>
            </a:r>
            <a:endParaRPr lang="en-US" dirty="0"/>
          </a:p>
          <a:p>
            <a:pPr>
              <a:defRPr/>
            </a:pP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505D4AFC-2839-4DBF-B023-A250F6C92FFA}" type="slidenum">
              <a:rPr lang="tr-TR" altLang="tr-TR" smtClean="0"/>
              <a:pPr>
                <a:defRPr/>
              </a:pPr>
              <a:t>16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3986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/>
          <a:lstStyle/>
          <a:p>
            <a:r>
              <a:rPr lang="tr-TR" altLang="tr-TR" smtClean="0"/>
              <a:t>Homolog rekombinasyon</a:t>
            </a:r>
          </a:p>
          <a:p>
            <a:r>
              <a:rPr lang="tr-TR" altLang="tr-TR" smtClean="0"/>
              <a:t>Homolog olmayan rekombinasyon</a:t>
            </a:r>
          </a:p>
          <a:p>
            <a:r>
              <a:rPr lang="tr-TR" altLang="tr-TR" smtClean="0"/>
              <a:t>yollarıyla tamir edilir. 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7AA989F-1D15-403C-914E-B3FEEA90DB6D}" type="slidenum">
              <a:rPr lang="tr-TR" altLang="tr-TR" smtClean="0"/>
              <a:pPr>
                <a:defRPr/>
              </a:pPr>
              <a:t>17</a:t>
            </a:fld>
            <a:endParaRPr lang="tr-TR" altLang="tr-TR"/>
          </a:p>
        </p:txBody>
      </p:sp>
      <p:sp>
        <p:nvSpPr>
          <p:cNvPr id="72708" name="Unvan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en-US" altLang="tr-TR" smtClean="0">
                <a:solidFill>
                  <a:srgbClr val="0033CC"/>
                </a:solidFill>
              </a:rPr>
              <a:t>DNA </a:t>
            </a:r>
            <a:r>
              <a:rPr lang="tr-TR" altLang="tr-TR" smtClean="0">
                <a:solidFill>
                  <a:srgbClr val="0033CC"/>
                </a:solidFill>
              </a:rPr>
              <a:t>ç</a:t>
            </a:r>
            <a:r>
              <a:rPr lang="en-US" altLang="tr-TR" smtClean="0">
                <a:solidFill>
                  <a:srgbClr val="0033CC"/>
                </a:solidFill>
              </a:rPr>
              <a:t>ift-</a:t>
            </a:r>
            <a:r>
              <a:rPr lang="tr-TR" altLang="tr-TR" smtClean="0">
                <a:solidFill>
                  <a:srgbClr val="0033CC"/>
                </a:solidFill>
              </a:rPr>
              <a:t>z</a:t>
            </a:r>
            <a:r>
              <a:rPr lang="en-US" altLang="tr-TR" smtClean="0">
                <a:solidFill>
                  <a:srgbClr val="0033CC"/>
                </a:solidFill>
              </a:rPr>
              <a:t>incir </a:t>
            </a:r>
            <a:r>
              <a:rPr lang="tr-TR" altLang="tr-TR" smtClean="0">
                <a:solidFill>
                  <a:srgbClr val="0033CC"/>
                </a:solidFill>
              </a:rPr>
              <a:t>k</a:t>
            </a:r>
            <a:r>
              <a:rPr lang="en-US" altLang="tr-TR" smtClean="0">
                <a:solidFill>
                  <a:srgbClr val="0033CC"/>
                </a:solidFill>
              </a:rPr>
              <a:t>ırığı </a:t>
            </a:r>
            <a:r>
              <a:rPr lang="tr-TR" altLang="tr-TR" smtClean="0">
                <a:solidFill>
                  <a:srgbClr val="0033CC"/>
                </a:solidFill>
              </a:rPr>
              <a:t>o</a:t>
            </a:r>
            <a:r>
              <a:rPr lang="en-US" altLang="tr-TR" smtClean="0">
                <a:solidFill>
                  <a:srgbClr val="0033CC"/>
                </a:solidFill>
              </a:rPr>
              <a:t>narımı</a:t>
            </a:r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38195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Unvan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tr-TR" altLang="tr-TR" smtClean="0">
                <a:solidFill>
                  <a:srgbClr val="FF0000"/>
                </a:solidFill>
              </a:rPr>
              <a:t>Homolog rekombinasyon</a:t>
            </a:r>
          </a:p>
        </p:txBody>
      </p:sp>
      <p:sp>
        <p:nvSpPr>
          <p:cNvPr id="73731" name="İçerik Yer Tutucusu 2"/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/>
          <a:lstStyle/>
          <a:p>
            <a:r>
              <a:rPr lang="tr-TR" altLang="tr-TR" smtClean="0"/>
              <a:t>Prokaryotlarda ve tek hücreli ökaryotlarda çift zincir kırıklarında önemli rol oynar</a:t>
            </a:r>
          </a:p>
          <a:p>
            <a:r>
              <a:rPr lang="tr-TR" altLang="tr-TR" smtClean="0"/>
              <a:t>Çok hücreli ökaryotlarda bu açıdan daha az öneme sahiptir</a:t>
            </a:r>
          </a:p>
          <a:p>
            <a:r>
              <a:rPr lang="tr-TR" altLang="tr-TR" sz="3200"/>
              <a:t>Kırılmış bir zincir bölgeleri zarar görmemiş homolog kromozomda bulunan zincir kullanılarak tamir edilebilir.</a:t>
            </a:r>
            <a:endParaRPr lang="en-US" altLang="tr-TR" sz="3200"/>
          </a:p>
          <a:p>
            <a:endParaRPr lang="tr-TR" altLang="tr-TR" smtClean="0"/>
          </a:p>
          <a:p>
            <a:endParaRPr lang="tr-TR" altLang="tr-TR" smtClean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FF1F8CFD-154C-42C3-9750-1BB2B6C57B4F}" type="slidenum">
              <a:rPr lang="tr-TR" altLang="tr-TR" smtClean="0"/>
              <a:pPr>
                <a:defRPr/>
              </a:pPr>
              <a:t>18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88879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D08C86DE-3E0A-46BF-B142-D57B16FAB38B}" type="slidenum">
              <a:rPr lang="tr-TR" altLang="tr-TR" smtClean="0"/>
              <a:pPr>
                <a:defRPr/>
              </a:pPr>
              <a:t>19</a:t>
            </a:fld>
            <a:endParaRPr lang="tr-TR" altLang="tr-TR"/>
          </a:p>
        </p:txBody>
      </p:sp>
      <p:pic>
        <p:nvPicPr>
          <p:cNvPr id="74755" name="Picture 2" descr="Image result for çift zincir kırığının homolog rekombinasyonla tami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15889"/>
            <a:ext cx="4379912" cy="6823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2" descr="Image result for double strand break homologous recombin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60351"/>
            <a:ext cx="4716463" cy="648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387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201"/>
            <a:ext cx="4457700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6477000" y="914401"/>
            <a:ext cx="3733800" cy="5078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tr-TR" altLang="tr-TR" dirty="0"/>
              <a:t>İki zincir lezyonlu bir DNA molekülü (küçük kareler) ve bir homolog kromozom</a:t>
            </a:r>
          </a:p>
          <a:p>
            <a:pPr marL="342900" indent="-342900">
              <a:buFontTx/>
              <a:buAutoNum type="alphaUcParenBoth"/>
              <a:defRPr/>
            </a:pPr>
            <a:r>
              <a:rPr lang="tr-TR" altLang="tr-TR" dirty="0"/>
              <a:t>İki dizi homolog bölgelerinde zincir değiş tokuşu ile iki zincir lezyonunu bir çift tek zincir lezyonuna dönüştürür.</a:t>
            </a:r>
          </a:p>
          <a:p>
            <a:pPr marL="342900" indent="-342900">
              <a:buFontTx/>
              <a:buAutoNum type="alphaUcParenBoth"/>
              <a:defRPr/>
            </a:pPr>
            <a:r>
              <a:rPr lang="tr-TR" altLang="tr-TR" dirty="0"/>
              <a:t>Birleşme rezolusyonu (panel B deki zincirler kesilir) ile kromozomlar birbirlerinden ayrılır.</a:t>
            </a:r>
            <a:r>
              <a:rPr lang="en-US" altLang="tr-TR" dirty="0"/>
              <a:t> </a:t>
            </a:r>
          </a:p>
          <a:p>
            <a:pPr eaLnBrk="1" hangingPunct="1">
              <a:defRPr/>
            </a:pPr>
            <a:r>
              <a:rPr lang="en-US" altLang="tr-TR" dirty="0"/>
              <a:t>(D) E</a:t>
            </a:r>
            <a:r>
              <a:rPr lang="tr-TR" altLang="tr-TR" dirty="0"/>
              <a:t>kzisyon onarımı tekzincir lezyonlarını uzaklaştırır ve tüm replikasyon reaksiyonunu tamamalar. Eğer siyah ve beeyaz “parental” DNA lar özdeş değilse oluşan kromozomlar “rekombinant” olurlar.</a:t>
            </a:r>
            <a:endParaRPr lang="en-US" altLang="tr-TR" dirty="0"/>
          </a:p>
        </p:txBody>
      </p:sp>
      <p:sp>
        <p:nvSpPr>
          <p:cNvPr id="75780" name="Text Box 6"/>
          <p:cNvSpPr txBox="1">
            <a:spLocks noChangeArrowheads="1"/>
          </p:cNvSpPr>
          <p:nvPr/>
        </p:nvSpPr>
        <p:spPr bwMode="auto">
          <a:xfrm>
            <a:off x="6934201" y="6126164"/>
            <a:ext cx="3482975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latin typeface="Tahoma" panose="020B0604030504040204" pitchFamily="34" charset="0"/>
              </a:rPr>
              <a:t>Kuzminov, A. (1999) Microbiology and Molecular </a:t>
            </a:r>
          </a:p>
          <a:p>
            <a:pPr eaLnBrk="1" hangingPunct="1"/>
            <a:r>
              <a:rPr lang="en-US" altLang="tr-TR" sz="1200">
                <a:latin typeface="Tahoma" panose="020B0604030504040204" pitchFamily="34" charset="0"/>
              </a:rPr>
              <a:t>Biology Reviews, 63, 751–813.</a:t>
            </a:r>
          </a:p>
          <a:p>
            <a:pPr eaLnBrk="1" hangingPunct="1"/>
            <a:endParaRPr lang="en-US" altLang="tr-TR">
              <a:latin typeface="Tahoma" panose="020B0604030504040204" pitchFamily="34" charset="0"/>
            </a:endParaRPr>
          </a:p>
        </p:txBody>
      </p:sp>
      <p:sp>
        <p:nvSpPr>
          <p:cNvPr id="75781" name="Text Box 7"/>
          <p:cNvSpPr txBox="1">
            <a:spLocks noChangeArrowheads="1"/>
          </p:cNvSpPr>
          <p:nvPr/>
        </p:nvSpPr>
        <p:spPr bwMode="auto">
          <a:xfrm>
            <a:off x="4267201" y="-74613"/>
            <a:ext cx="3414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2400">
                <a:latin typeface="Tahoma" panose="020B0604030504040204" pitchFamily="34" charset="0"/>
              </a:rPr>
              <a:t>Re</a:t>
            </a:r>
            <a:r>
              <a:rPr lang="tr-TR" altLang="tr-TR" sz="2400">
                <a:latin typeface="Tahoma" panose="020B0604030504040204" pitchFamily="34" charset="0"/>
              </a:rPr>
              <a:t>kombinasyon onarımı</a:t>
            </a:r>
            <a:endParaRPr lang="en-US" altLang="tr-TR" sz="2400">
              <a:latin typeface="Tahoma" panose="020B0604030504040204" pitchFamily="34" charset="0"/>
            </a:endParaRPr>
          </a:p>
        </p:txBody>
      </p:sp>
      <p:sp>
        <p:nvSpPr>
          <p:cNvPr id="75782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91A97B-F9CB-4A59-AA18-C7C37DEA9C97}" type="slidenum">
              <a:rPr lang="en-US" altLang="en-US" smtClean="0">
                <a:solidFill>
                  <a:schemeClr val="tx2"/>
                </a:solidFill>
                <a:latin typeface="Tahoma" panose="020B0604030504040204" pitchFamily="34" charset="0"/>
              </a:rPr>
              <a:pPr/>
              <a:t>20</a:t>
            </a:fld>
            <a:endParaRPr lang="en-US" altLang="en-US" smtClean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6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Unvan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tr-TR" altLang="tr-TR" sz="4000">
                <a:solidFill>
                  <a:srgbClr val="FF0000"/>
                </a:solidFill>
              </a:rPr>
              <a:t>Homolog olmayan rekombinasyon-homolog olmayan uç birleştirme (NHEJ)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9317BBF-8252-4D56-9F10-99323D34D770}" type="slidenum">
              <a:rPr lang="tr-TR" altLang="tr-TR" smtClean="0"/>
              <a:pPr>
                <a:defRPr/>
              </a:pPr>
              <a:t>21</a:t>
            </a:fld>
            <a:endParaRPr lang="tr-TR" altLang="tr-TR"/>
          </a:p>
        </p:txBody>
      </p:sp>
      <p:pic>
        <p:nvPicPr>
          <p:cNvPr id="76804" name="Picture 2" descr="Image result for non homologous end joi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138" y="1628776"/>
            <a:ext cx="5854700" cy="509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1812925" y="1906588"/>
            <a:ext cx="2863850" cy="5355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dirty="0"/>
              <a:t>Bu tip onarım mekanizmasında </a:t>
            </a:r>
          </a:p>
          <a:p>
            <a:pPr>
              <a:defRPr/>
            </a:pPr>
            <a:r>
              <a:rPr lang="tr-TR" dirty="0"/>
              <a:t>aynı kromozoma sahip olup </a:t>
            </a:r>
          </a:p>
          <a:p>
            <a:pPr>
              <a:defRPr/>
            </a:pPr>
            <a:r>
              <a:rPr lang="tr-TR" dirty="0"/>
              <a:t>olmadığına bakılmaksızın iki kırık uç tamir mekanizması tarafından yapıştırılabilir ve bu homolog olmayan uç birleştirme kırık bölgesinde genellikle </a:t>
            </a:r>
            <a:r>
              <a:rPr lang="tr-TR" dirty="0" err="1"/>
              <a:t>insersiyon</a:t>
            </a:r>
            <a:r>
              <a:rPr lang="tr-TR" dirty="0"/>
              <a:t> veya </a:t>
            </a:r>
            <a:r>
              <a:rPr lang="tr-TR" dirty="0" err="1"/>
              <a:t>delesyonla</a:t>
            </a:r>
            <a:r>
              <a:rPr lang="tr-TR" dirty="0"/>
              <a:t> sonuçlanır.</a:t>
            </a:r>
          </a:p>
          <a:p>
            <a:pPr>
              <a:defRPr/>
            </a:pPr>
            <a:r>
              <a:rPr lang="tr-TR" dirty="0"/>
              <a:t>Bu hayatta kalmaya karşı ödenen bir bedeldir.</a:t>
            </a:r>
          </a:p>
          <a:p>
            <a:pPr>
              <a:defRPr/>
            </a:pPr>
            <a:r>
              <a:rPr lang="tr-TR" altLang="tr-TR" dirty="0"/>
              <a:t>DNA zincirlerinin </a:t>
            </a:r>
            <a:r>
              <a:rPr lang="tr-TR" altLang="tr-TR" dirty="0" err="1"/>
              <a:t>değiştokuşuna</a:t>
            </a:r>
            <a:r>
              <a:rPr lang="tr-TR" altLang="tr-TR" dirty="0"/>
              <a:t> ihtiyaç duymaz.</a:t>
            </a:r>
            <a:endParaRPr lang="en-US" altLang="tr-TR" dirty="0"/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3090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Line 2"/>
          <p:cNvSpPr>
            <a:spLocks noChangeShapeType="1"/>
          </p:cNvSpPr>
          <p:nvPr/>
        </p:nvSpPr>
        <p:spPr bwMode="auto">
          <a:xfrm>
            <a:off x="1930400" y="762000"/>
            <a:ext cx="8026400" cy="0"/>
          </a:xfrm>
          <a:prstGeom prst="line">
            <a:avLst/>
          </a:prstGeom>
          <a:noFill/>
          <a:ln w="28575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2003425" y="1363664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tr-TR" sz="2000">
              <a:latin typeface="Times" panose="02020603050405020304" pitchFamily="18" charset="0"/>
            </a:endParaRP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200150"/>
            <a:ext cx="4135438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1905000" y="304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tr-TR" altLang="tr-TR" sz="2400">
              <a:latin typeface="Times" panose="02020603050405020304" pitchFamily="18" charset="0"/>
            </a:endParaRP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1784351" y="193675"/>
            <a:ext cx="97631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2000">
                <a:latin typeface="Tahoma" panose="020B0604030504040204" pitchFamily="34" charset="0"/>
              </a:rPr>
              <a:t>(NHEJ)</a:t>
            </a:r>
          </a:p>
        </p:txBody>
      </p:sp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3046414" y="885826"/>
            <a:ext cx="12525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400" u="sng">
                <a:latin typeface="Times" panose="02020603050405020304" pitchFamily="18" charset="0"/>
              </a:rPr>
              <a:t>M</a:t>
            </a:r>
            <a:r>
              <a:rPr lang="tr-TR" altLang="tr-TR" sz="1400" u="sng">
                <a:latin typeface="Times" panose="02020603050405020304" pitchFamily="18" charset="0"/>
              </a:rPr>
              <a:t>emeli Yolağı</a:t>
            </a:r>
            <a:endParaRPr lang="en-US" altLang="tr-TR" sz="1400" u="sng">
              <a:latin typeface="Times" panose="02020603050405020304" pitchFamily="18" charset="0"/>
            </a:endParaRPr>
          </a:p>
        </p:txBody>
      </p:sp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6496051" y="1730376"/>
            <a:ext cx="1865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Ku: Ku70 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ve</a:t>
            </a:r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 Ku80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 dimeri</a:t>
            </a:r>
            <a:endParaRPr lang="en-US" altLang="tr-TR" sz="1200">
              <a:solidFill>
                <a:srgbClr val="E60F2A"/>
              </a:solidFill>
              <a:latin typeface="Tahoma" panose="020B0604030504040204" pitchFamily="34" charset="0"/>
            </a:endParaRPr>
          </a:p>
        </p:txBody>
      </p:sp>
      <p:sp>
        <p:nvSpPr>
          <p:cNvPr id="77833" name="Text Box 9"/>
          <p:cNvSpPr txBox="1">
            <a:spLocks noChangeArrowheads="1"/>
          </p:cNvSpPr>
          <p:nvPr/>
        </p:nvSpPr>
        <p:spPr bwMode="auto">
          <a:xfrm>
            <a:off x="7048500" y="6337300"/>
            <a:ext cx="3049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200">
                <a:latin typeface="Tahoma" panose="020B0604030504040204" pitchFamily="34" charset="0"/>
              </a:rPr>
              <a:t>Further reading: Lees-Miller &amp; Meek, Biochimie 85, 1161 (2003) </a:t>
            </a:r>
          </a:p>
        </p:txBody>
      </p:sp>
      <p:sp>
        <p:nvSpPr>
          <p:cNvPr id="77834" name="Text Box 10"/>
          <p:cNvSpPr txBox="1">
            <a:spLocks noChangeArrowheads="1"/>
          </p:cNvSpPr>
          <p:nvPr/>
        </p:nvSpPr>
        <p:spPr bwMode="auto">
          <a:xfrm>
            <a:off x="6461126" y="2573338"/>
            <a:ext cx="3876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DNA-PKcs: DNA-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bağımlı protein kinaz katalitik altbirimi</a:t>
            </a:r>
          </a:p>
          <a:p>
            <a:pPr eaLnBrk="1" hangingPunct="1"/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ATM ve ATR içeren protein kinaz ailesi üyeleri</a:t>
            </a:r>
            <a:endParaRPr lang="en-US" altLang="tr-TR" sz="1200">
              <a:solidFill>
                <a:srgbClr val="E60F2A"/>
              </a:solidFill>
              <a:latin typeface="Tahoma" panose="020B0604030504040204" pitchFamily="34" charset="0"/>
            </a:endParaRPr>
          </a:p>
        </p:txBody>
      </p:sp>
      <p:sp>
        <p:nvSpPr>
          <p:cNvPr id="77835" name="Text Box 11"/>
          <p:cNvSpPr txBox="1">
            <a:spLocks noChangeArrowheads="1"/>
          </p:cNvSpPr>
          <p:nvPr/>
        </p:nvSpPr>
        <p:spPr bwMode="auto">
          <a:xfrm>
            <a:off x="6534150" y="4084638"/>
            <a:ext cx="300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Uçlarla ilgili süreçte etkin olan faktörller?</a:t>
            </a:r>
          </a:p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MRN 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bir </a:t>
            </a:r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Mre11/Rad50/Nbs1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 kompleksidir.</a:t>
            </a:r>
            <a:endParaRPr lang="en-US" altLang="tr-TR" sz="1200">
              <a:solidFill>
                <a:srgbClr val="E60F2A"/>
              </a:solidFill>
              <a:latin typeface="Tahoma" panose="020B0604030504040204" pitchFamily="34" charset="0"/>
            </a:endParaRPr>
          </a:p>
        </p:txBody>
      </p: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6554788" y="4891089"/>
            <a:ext cx="3968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Xrcc4/DNA lig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az IV son ligasyon basamağında gereklidir.</a:t>
            </a:r>
            <a:endParaRPr lang="en-US" altLang="tr-TR" sz="1200">
              <a:solidFill>
                <a:srgbClr val="E60F2A"/>
              </a:solidFill>
              <a:latin typeface="Tahoma" panose="020B0604030504040204" pitchFamily="34" charset="0"/>
            </a:endParaRPr>
          </a:p>
        </p:txBody>
      </p:sp>
      <p:sp>
        <p:nvSpPr>
          <p:cNvPr id="77837" name="Text Box 13"/>
          <p:cNvSpPr txBox="1">
            <a:spLocks noChangeArrowheads="1"/>
          </p:cNvSpPr>
          <p:nvPr/>
        </p:nvSpPr>
        <p:spPr bwMode="auto">
          <a:xfrm>
            <a:off x="6496050" y="3490914"/>
            <a:ext cx="2540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S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inapsis mikrohomoloji ile sağlanır.</a:t>
            </a:r>
            <a:endParaRPr lang="en-US" altLang="tr-TR" sz="1200">
              <a:solidFill>
                <a:srgbClr val="E60F2A"/>
              </a:solidFill>
              <a:latin typeface="Tahoma" panose="020B0604030504040204" pitchFamily="34" charset="0"/>
            </a:endParaRPr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6553201" y="5632450"/>
            <a:ext cx="3732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Hata-eğilimli (</a:t>
            </a:r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Error-prone</a:t>
            </a:r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)</a:t>
            </a:r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; </a:t>
            </a:r>
            <a:endParaRPr lang="tr-TR" altLang="tr-TR" sz="1200">
              <a:solidFill>
                <a:srgbClr val="E60F2A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tr-TR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Küçük insersiyon ve delesyonlar.</a:t>
            </a:r>
          </a:p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 Major </a:t>
            </a:r>
          </a:p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pathway of DSB repair in mammals, minor</a:t>
            </a:r>
            <a:r>
              <a:rPr lang="en-US" altLang="tr-TR" sz="1200">
                <a:latin typeface="Tahoma" panose="020B0604030504040204" pitchFamily="34" charset="0"/>
              </a:rPr>
              <a:t> </a:t>
            </a:r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pathway </a:t>
            </a:r>
          </a:p>
          <a:p>
            <a:pPr eaLnBrk="1" hangingPunct="1"/>
            <a:r>
              <a:rPr lang="en-US" altLang="tr-TR" sz="1200">
                <a:solidFill>
                  <a:srgbClr val="E60F2A"/>
                </a:solidFill>
                <a:latin typeface="Tahoma" panose="020B0604030504040204" pitchFamily="34" charset="0"/>
              </a:rPr>
              <a:t>in yeast. </a:t>
            </a:r>
          </a:p>
        </p:txBody>
      </p:sp>
      <p:sp>
        <p:nvSpPr>
          <p:cNvPr id="77839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8E720F-BE65-41D8-90E3-4A3526E7A999}" type="slidenum">
              <a:rPr lang="en-US" altLang="en-US" smtClean="0">
                <a:solidFill>
                  <a:schemeClr val="tx2"/>
                </a:solidFill>
                <a:latin typeface="Tahoma" panose="020B0604030504040204" pitchFamily="34" charset="0"/>
              </a:rPr>
              <a:pPr/>
              <a:t>22</a:t>
            </a:fld>
            <a:endParaRPr lang="en-US" altLang="en-US" smtClean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7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7363" y="609601"/>
            <a:ext cx="7543800" cy="4111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2400" dirty="0"/>
              <a:t>Sabit </a:t>
            </a:r>
            <a:r>
              <a:rPr lang="tr-TR" sz="2400" dirty="0" err="1"/>
              <a:t>genomik</a:t>
            </a:r>
            <a:r>
              <a:rPr lang="tr-TR" sz="2400" dirty="0"/>
              <a:t> hatalar</a:t>
            </a:r>
            <a:endParaRPr lang="en-US" sz="2400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52600" y="1516064"/>
            <a:ext cx="8458200" cy="5113337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tr-TR" altLang="tr-TR" sz="1800"/>
              <a:t>Her gün normal vücut ısısı olan </a:t>
            </a:r>
            <a:r>
              <a:rPr lang="en-US" altLang="tr-TR" sz="1800"/>
              <a:t>37°C </a:t>
            </a:r>
            <a:r>
              <a:rPr lang="tr-TR" altLang="tr-TR" sz="1800"/>
              <a:t>de DNA nın fosfat iskeleti ile baz arasındaki hidroliz ile </a:t>
            </a:r>
            <a:r>
              <a:rPr lang="en-US" altLang="tr-TR" sz="1800"/>
              <a:t>18,000 purine </a:t>
            </a:r>
            <a:r>
              <a:rPr lang="tr-TR" altLang="tr-TR" sz="1800"/>
              <a:t>kaybedeilir.</a:t>
            </a:r>
            <a:endParaRPr lang="en-US" altLang="tr-TR" sz="1800"/>
          </a:p>
          <a:p>
            <a:pPr eaLnBrk="1" hangingPunct="1"/>
            <a:r>
              <a:rPr lang="tr-TR" altLang="tr-TR" sz="1800"/>
              <a:t>Sitozinin urasile dönüşümü deaminasyonla gerçekleşir (memeli hücrelerinde günde 3</a:t>
            </a:r>
            <a:r>
              <a:rPr lang="en-US" altLang="tr-TR" sz="1800"/>
              <a:t>00-500</a:t>
            </a:r>
            <a:r>
              <a:rPr lang="tr-TR" altLang="tr-TR" sz="1800"/>
              <a:t> defa)</a:t>
            </a:r>
            <a:endParaRPr lang="en-US" altLang="tr-TR" sz="1800"/>
          </a:p>
          <a:p>
            <a:pPr eaLnBrk="1" hangingPunct="1"/>
            <a:r>
              <a:rPr lang="en-US" altLang="tr-TR" sz="1800"/>
              <a:t>O</a:t>
            </a:r>
            <a:r>
              <a:rPr lang="tr-TR" altLang="tr-TR" sz="1800"/>
              <a:t>ksijen serbest radikalleri (metabolik reaksiyon ürünü) DNA ile reaksiyona girer ve kodlama bilgisini değiştirir</a:t>
            </a:r>
            <a:endParaRPr lang="en-US" altLang="tr-TR" sz="1800"/>
          </a:p>
          <a:p>
            <a:pPr eaLnBrk="1" hangingPunct="1"/>
            <a:r>
              <a:rPr lang="en-US" altLang="tr-TR" sz="1800"/>
              <a:t>SAM (S-adenosylmethionine) </a:t>
            </a:r>
            <a:r>
              <a:rPr lang="tr-TR" altLang="tr-TR" sz="1800"/>
              <a:t>insanda günde 1200 kez adenini </a:t>
            </a:r>
            <a:r>
              <a:rPr lang="en-US" altLang="tr-TR" sz="1800"/>
              <a:t>met</a:t>
            </a:r>
            <a:r>
              <a:rPr lang="tr-TR" altLang="tr-TR" sz="1800"/>
              <a:t>iller</a:t>
            </a:r>
          </a:p>
          <a:p>
            <a:pPr eaLnBrk="1" hangingPunct="1"/>
            <a:r>
              <a:rPr lang="tr-TR" altLang="tr-TR" sz="1800"/>
              <a:t>D</a:t>
            </a:r>
            <a:r>
              <a:rPr lang="en-US" altLang="tr-TR" sz="1800"/>
              <a:t>NA repli</a:t>
            </a:r>
            <a:r>
              <a:rPr lang="tr-TR" altLang="tr-TR" sz="1800"/>
              <a:t>kasyonu düzeltilmediği takdirde öldürücü olabilecek yanlış baz eşleşmelerini içerir</a:t>
            </a:r>
            <a:endParaRPr lang="en-US" altLang="tr-TR" sz="1800"/>
          </a:p>
          <a:p>
            <a:pPr eaLnBrk="1" hangingPunct="1"/>
            <a:r>
              <a:rPr lang="en-US" altLang="tr-TR" sz="1800"/>
              <a:t>UV</a:t>
            </a:r>
            <a:r>
              <a:rPr lang="tr-TR" altLang="tr-TR" sz="1800"/>
              <a:t> ışınları yanyana olan primidin bazlarını</a:t>
            </a:r>
            <a:r>
              <a:rPr lang="en-US" altLang="tr-TR" sz="1800"/>
              <a:t> </a:t>
            </a:r>
            <a:r>
              <a:rPr lang="tr-TR" altLang="tr-TR" sz="1800"/>
              <a:t>birleştirir ve toksik, mutant lezyonlara neden olur</a:t>
            </a:r>
            <a:endParaRPr lang="en-US" altLang="tr-TR" sz="1800"/>
          </a:p>
          <a:p>
            <a:pPr eaLnBrk="1" hangingPunct="1"/>
            <a:r>
              <a:rPr lang="tr-TR" altLang="tr-TR" sz="1800"/>
              <a:t>Dünyadan radyasyon ve kozmik ışınlar DNA iskeletini kırabilir  zincir kırılmaları veya nitrojen baz değişimleri olabilir</a:t>
            </a:r>
            <a:endParaRPr lang="en-US" altLang="tr-TR" sz="1800"/>
          </a:p>
          <a:p>
            <a:pPr eaLnBrk="1" hangingPunct="1"/>
            <a:r>
              <a:rPr lang="tr-TR" altLang="tr-TR" sz="1800"/>
              <a:t>İnsan yapımı kimyasallara mesleki maruz kalmalar DNA yapısını değiştirebilir</a:t>
            </a:r>
            <a:endParaRPr lang="en-US" altLang="tr-TR" sz="1800"/>
          </a:p>
          <a:p>
            <a:pPr eaLnBrk="1" hangingPunct="1"/>
            <a:r>
              <a:rPr lang="tr-TR" altLang="tr-TR" sz="1800"/>
              <a:t>Tütün kullanımı akciğer epitelindeki hücrelerin DNA sının zarar görmesine yol açabilir</a:t>
            </a:r>
            <a:endParaRPr lang="en-US" altLang="tr-TR" sz="1800"/>
          </a:p>
        </p:txBody>
      </p:sp>
      <p:sp>
        <p:nvSpPr>
          <p:cNvPr id="7987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313D1284-34E1-4273-8BC5-4E716FF86A4E}" type="slidenum">
              <a:rPr lang="en-US" altLang="en-US">
                <a:solidFill>
                  <a:srgbClr val="FFFFFF"/>
                </a:solidFill>
                <a:latin typeface="Tahoma" panose="020B0604030504040204" pitchFamily="34" charset="0"/>
              </a:rPr>
              <a:pPr>
                <a:lnSpc>
                  <a:spcPct val="80000"/>
                </a:lnSpc>
              </a:pPr>
              <a:t>23</a:t>
            </a:fld>
            <a:endParaRPr lang="en-US" altLang="en-US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1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1752600" y="533400"/>
          <a:ext cx="82296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8001001" y="3429000"/>
            <a:ext cx="24749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Baz hasarının geri dönüşümü</a:t>
            </a:r>
            <a:endParaRPr lang="en-US" altLang="tr-TR" sz="1400">
              <a:latin typeface="Tahoma" panose="020B0604030504040204" pitchFamily="34" charset="0"/>
            </a:endParaRP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Hasar gören bazı çıkarılması</a:t>
            </a:r>
            <a:endParaRPr lang="en-US" altLang="tr-TR" sz="1400">
              <a:latin typeface="Tahoma" panose="020B0604030504040204" pitchFamily="34" charset="0"/>
            </a:endParaRP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Yanlış eşleşme onarımı</a:t>
            </a:r>
            <a:endParaRPr lang="en-US" altLang="tr-TR" sz="1400">
              <a:latin typeface="Tahoma" panose="020B0604030504040204" pitchFamily="34" charset="0"/>
            </a:endParaRP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Zincir kırılması onarımı</a:t>
            </a:r>
            <a:endParaRPr lang="en-US" altLang="tr-TR" sz="1400">
              <a:latin typeface="Tahoma" panose="020B0604030504040204" pitchFamily="34" charset="0"/>
            </a:endParaRP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7010401" y="5943600"/>
            <a:ext cx="24225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Replikasyon bypass</a:t>
            </a:r>
            <a:endParaRPr lang="en-US" altLang="tr-TR" sz="1400">
              <a:latin typeface="Tahoma" panose="020B0604030504040204" pitchFamily="34" charset="0"/>
            </a:endParaRPr>
          </a:p>
          <a:p>
            <a:pPr eaLnBrk="1" hangingPunct="1">
              <a:buFontTx/>
              <a:buChar char="•"/>
            </a:pPr>
            <a:r>
              <a:rPr lang="tr-TR" altLang="tr-TR" sz="1400">
                <a:latin typeface="Tahoma" panose="020B0604030504040204" pitchFamily="34" charset="0"/>
              </a:rPr>
              <a:t>Hatasız</a:t>
            </a:r>
            <a:endParaRPr lang="en-US" altLang="tr-TR" sz="1400">
              <a:latin typeface="Tahoma" panose="020B0604030504040204" pitchFamily="34" charset="0"/>
            </a:endParaRPr>
          </a:p>
          <a:p>
            <a:pPr eaLnBrk="1" hangingPunct="1">
              <a:buFontTx/>
              <a:buChar char="•"/>
            </a:pPr>
            <a:r>
              <a:rPr lang="tr-TR" altLang="tr-TR" sz="1400">
                <a:latin typeface="Tahoma" panose="020B0604030504040204" pitchFamily="34" charset="0"/>
              </a:rPr>
              <a:t>Hata eğilimli (MuTAGENEZ)</a:t>
            </a:r>
            <a:endParaRPr lang="en-US" altLang="tr-TR" sz="1400">
              <a:latin typeface="Tahoma" panose="020B0604030504040204" pitchFamily="34" charset="0"/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2667000" y="3657601"/>
            <a:ext cx="2247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Farklı tepkili Çoklu genler</a:t>
            </a:r>
            <a:endParaRPr lang="en-US" altLang="tr-TR" sz="1400">
              <a:latin typeface="Tahoma" panose="020B0604030504040204" pitchFamily="34" charset="0"/>
            </a:endParaRPr>
          </a:p>
          <a:p>
            <a:pPr eaLnBrk="1" hangingPunct="1"/>
            <a:r>
              <a:rPr lang="en-US" altLang="tr-TR" sz="1400">
                <a:latin typeface="Tahoma" panose="020B0604030504040204" pitchFamily="34" charset="0"/>
              </a:rPr>
              <a:t>STRES </a:t>
            </a:r>
            <a:r>
              <a:rPr lang="tr-TR" altLang="tr-TR" sz="1400">
                <a:latin typeface="Tahoma" panose="020B0604030504040204" pitchFamily="34" charset="0"/>
              </a:rPr>
              <a:t>CEVABI</a:t>
            </a:r>
            <a:endParaRPr lang="en-US" altLang="tr-TR" sz="1400">
              <a:latin typeface="Tahoma" panose="020B0604030504040204" pitchFamily="34" charset="0"/>
            </a:endParaRPr>
          </a:p>
        </p:txBody>
      </p:sp>
      <p:sp>
        <p:nvSpPr>
          <p:cNvPr id="1042" name="Text Box 21"/>
          <p:cNvSpPr txBox="1">
            <a:spLocks noChangeArrowheads="1"/>
          </p:cNvSpPr>
          <p:nvPr/>
        </p:nvSpPr>
        <p:spPr bwMode="auto">
          <a:xfrm>
            <a:off x="1828801" y="6400800"/>
            <a:ext cx="4054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latin typeface="Tahoma" panose="020B0604030504040204" pitchFamily="34" charset="0"/>
              </a:rPr>
              <a:t>Friedberg, EC </a:t>
            </a:r>
            <a:r>
              <a:rPr lang="en-US" altLang="tr-TR" sz="1200" i="1">
                <a:latin typeface="Tahoma" panose="020B0604030504040204" pitchFamily="34" charset="0"/>
              </a:rPr>
              <a:t>AJP September 2000, Vol. 157, No. 3</a:t>
            </a:r>
            <a:endParaRPr lang="en-US" altLang="tr-TR" sz="1200">
              <a:latin typeface="Tahoma" panose="020B0604030504040204" pitchFamily="34" charset="0"/>
            </a:endParaRPr>
          </a:p>
          <a:p>
            <a:pPr eaLnBrk="1" hangingPunct="1"/>
            <a:endParaRPr lang="en-US" altLang="tr-TR" sz="1200">
              <a:latin typeface="Tahoma" panose="020B0604030504040204" pitchFamily="34" charset="0"/>
            </a:endParaRPr>
          </a:p>
        </p:txBody>
      </p:sp>
      <p:sp>
        <p:nvSpPr>
          <p:cNvPr id="1043" name="Text Box 23"/>
          <p:cNvSpPr txBox="1">
            <a:spLocks noChangeArrowheads="1"/>
          </p:cNvSpPr>
          <p:nvPr/>
        </p:nvSpPr>
        <p:spPr bwMode="auto">
          <a:xfrm>
            <a:off x="3657601" y="1"/>
            <a:ext cx="398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2400">
                <a:latin typeface="Tahoma" panose="020B0604030504040204" pitchFamily="34" charset="0"/>
              </a:rPr>
              <a:t>DNA hasarına biyolojik tepki</a:t>
            </a:r>
            <a:endParaRPr lang="en-US" altLang="tr-TR" sz="2400">
              <a:latin typeface="Tahoma" panose="020B0604030504040204" pitchFamily="34" charset="0"/>
            </a:endParaRPr>
          </a:p>
        </p:txBody>
      </p:sp>
      <p:sp>
        <p:nvSpPr>
          <p:cNvPr id="1044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8BBDF19-0268-43B3-82BE-550F85F04F54}" type="slidenum">
              <a:rPr lang="en-US" altLang="en-US" smtClean="0">
                <a:solidFill>
                  <a:schemeClr val="tx2"/>
                </a:solidFill>
                <a:latin typeface="Tahoma" panose="020B0604030504040204" pitchFamily="34" charset="0"/>
              </a:rPr>
              <a:pPr/>
              <a:t>24</a:t>
            </a:fld>
            <a:endParaRPr lang="en-US" altLang="en-US" smtClean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1045" name="Rectangle 9"/>
          <p:cNvSpPr>
            <a:spLocks noChangeArrowheads="1"/>
          </p:cNvSpPr>
          <p:nvPr/>
        </p:nvSpPr>
        <p:spPr bwMode="auto">
          <a:xfrm>
            <a:off x="6477000" y="609601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Hücre döngüsü durdurulur, onarım ya da 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hasar toleransı için gereken zaman sağlanır.</a:t>
            </a:r>
            <a:endParaRPr lang="en-US" altLang="tr-TR" sz="1400">
              <a:latin typeface="Tahoma" panose="020B0604030504040204" pitchFamily="34" charset="0"/>
            </a:endParaRPr>
          </a:p>
        </p:txBody>
      </p:sp>
      <p:sp>
        <p:nvSpPr>
          <p:cNvPr id="1046" name="Rectangle 10"/>
          <p:cNvSpPr>
            <a:spLocks noChangeArrowheads="1"/>
          </p:cNvSpPr>
          <p:nvPr/>
        </p:nvSpPr>
        <p:spPr bwMode="auto">
          <a:xfrm>
            <a:off x="1524000" y="1066800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Doğrudan ya da dolaylı olarak  onarım 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veya hasar toleransına katılan bazı 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genlerin transkripsiyonel ve post-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transkripsiyonel upregülasyonu (aktivasyonu)</a:t>
            </a:r>
            <a:endParaRPr lang="en-US" altLang="tr-TR" sz="1400">
              <a:latin typeface="Tahoma" panose="020B0604030504040204" pitchFamily="34" charset="0"/>
            </a:endParaRPr>
          </a:p>
        </p:txBody>
      </p:sp>
      <p:sp>
        <p:nvSpPr>
          <p:cNvPr id="1047" name="Rectangle 11"/>
          <p:cNvSpPr>
            <a:spLocks noChangeArrowheads="1"/>
          </p:cNvSpPr>
          <p:nvPr/>
        </p:nvSpPr>
        <p:spPr bwMode="auto">
          <a:xfrm>
            <a:off x="1524000" y="4724400"/>
            <a:ext cx="2514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Programlı hücre ölümü ;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büyük mutasyon zararı 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görmüş veya büyük çaplı 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genom kararsızlığına maruz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kalmış çok hücreli </a:t>
            </a:r>
          </a:p>
          <a:p>
            <a:pPr eaLnBrk="1" hangingPunct="1"/>
            <a:r>
              <a:rPr lang="tr-TR" altLang="tr-TR" sz="1400">
                <a:latin typeface="Tahoma" panose="020B0604030504040204" pitchFamily="34" charset="0"/>
              </a:rPr>
              <a:t>organizmaları temizleyebilir.</a:t>
            </a:r>
            <a:endParaRPr lang="en-US" altLang="tr-TR" sz="140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28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0" grpId="0"/>
      <p:bldP spid="8211" grpId="0"/>
      <p:bldP spid="8212" grpId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CFB6B0D-9AB9-4C9D-9F93-076D99EAE58B}" vid="{8934861E-CFEB-45D0-BD5F-201784200BE3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Biology-PowerPoint-Template</Template>
  <TotalTime>1298</TotalTime>
  <Words>1682</Words>
  <Application>Microsoft Office PowerPoint</Application>
  <PresentationFormat>Geniş ekran</PresentationFormat>
  <Paragraphs>197</Paragraphs>
  <Slides>24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3" baseType="lpstr">
      <vt:lpstr>Arial</vt:lpstr>
      <vt:lpstr>Calibri</vt:lpstr>
      <vt:lpstr>Symbol</vt:lpstr>
      <vt:lpstr>Tahoma</vt:lpstr>
      <vt:lpstr>Times</vt:lpstr>
      <vt:lpstr>Trebuchet MS</vt:lpstr>
      <vt:lpstr>Tw Cen MT</vt:lpstr>
      <vt:lpstr>Wingdings</vt:lpstr>
      <vt:lpstr>Office Teması</vt:lpstr>
      <vt:lpstr>MOLEKÜLER BİYOLOJİ</vt:lpstr>
      <vt:lpstr>DNA ONARIM MEKANİZMALARI</vt:lpstr>
      <vt:lpstr>DNA ONARIM MEKANİZMALARI -Lezyon Bypassı-translezyon DNA sentezi</vt:lpstr>
      <vt:lpstr>PowerPoint Sunusu</vt:lpstr>
      <vt:lpstr>PowerPoint Sunusu</vt:lpstr>
      <vt:lpstr>PowerPoint Sunusu</vt:lpstr>
      <vt:lpstr>PowerPoint Sunusu</vt:lpstr>
      <vt:lpstr>Baz eksizyon onarımı (BER)</vt:lpstr>
      <vt:lpstr>Baz eksizyon  onarımı (BER)</vt:lpstr>
      <vt:lpstr>PowerPoint Sunusu</vt:lpstr>
      <vt:lpstr>Hatalı Eşleşme Onarımı (Mismatch Repair)</vt:lpstr>
      <vt:lpstr>MMR sistemi</vt:lpstr>
      <vt:lpstr>Nükleotit eksizyon onarımı (NER)</vt:lpstr>
      <vt:lpstr>Nükleotit eksizyon  onarımı (NER)</vt:lpstr>
      <vt:lpstr>PowerPoint Sunusu</vt:lpstr>
      <vt:lpstr>DNA çift-zincir kırığı onarımı</vt:lpstr>
      <vt:lpstr>DNA çift-zincir kırığı onarımı</vt:lpstr>
      <vt:lpstr>Homolog rekombinasyon</vt:lpstr>
      <vt:lpstr>PowerPoint Sunusu</vt:lpstr>
      <vt:lpstr>PowerPoint Sunusu</vt:lpstr>
      <vt:lpstr>Homolog olmayan rekombinasyon-homolog olmayan uç birleştirme (NHEJ)</vt:lpstr>
      <vt:lpstr>PowerPoint Sunusu</vt:lpstr>
      <vt:lpstr>Sabit genomik hatalar</vt:lpstr>
      <vt:lpstr>PowerPoint Sunusu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Windows Kullanıcısı</dc:creator>
  <cp:lastModifiedBy>Windows Kullanıcısı</cp:lastModifiedBy>
  <cp:revision>61</cp:revision>
  <dcterms:created xsi:type="dcterms:W3CDTF">2019-09-25T10:24:29Z</dcterms:created>
  <dcterms:modified xsi:type="dcterms:W3CDTF">2020-11-03T06:32:40Z</dcterms:modified>
</cp:coreProperties>
</file>