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68"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ECBAB4-5DC8-45C9-BD08-CB900D906680}" type="datetimeFigureOut">
              <a:rPr lang="tr-TR" smtClean="0"/>
              <a:t>25.03.2021</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85A6F8-7CA4-4304-B347-FE3E4D4B7C64}" type="slidenum">
              <a:rPr lang="tr-TR" smtClean="0"/>
              <a:t>‹#›</a:t>
            </a:fld>
            <a:endParaRPr lang="tr-TR"/>
          </a:p>
        </p:txBody>
      </p:sp>
    </p:spTree>
    <p:extLst>
      <p:ext uri="{BB962C8B-B14F-4D97-AF65-F5344CB8AC3E}">
        <p14:creationId xmlns:p14="http://schemas.microsoft.com/office/powerpoint/2010/main" val="1076222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7C85A6F8-7CA4-4304-B347-FE3E4D4B7C64}" type="slidenum">
              <a:rPr lang="tr-TR" smtClean="0"/>
              <a:t>31</a:t>
            </a:fld>
            <a:endParaRPr lang="tr-TR"/>
          </a:p>
        </p:txBody>
      </p:sp>
    </p:spTree>
    <p:extLst>
      <p:ext uri="{BB962C8B-B14F-4D97-AF65-F5344CB8AC3E}">
        <p14:creationId xmlns:p14="http://schemas.microsoft.com/office/powerpoint/2010/main" val="620433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185B516C-D1DB-44BF-A5BC-DE430E6C70DC}" type="datetime1">
              <a:rPr lang="en-US" smtClean="0"/>
              <a:t>3/25/2021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E31FCDAB-D1D0-464B-BABF-AA9796102587}" type="datetime1">
              <a:rPr lang="en-US" smtClean="0"/>
              <a:t>3/25/2021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F3357B21-ABBD-49C1-A919-E4BE9E6D6D89}" type="datetime1">
              <a:rPr lang="en-US" smtClean="0"/>
              <a:t>3/25/2021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8" name="Date Placeholder 7"/>
          <p:cNvSpPr>
            <a:spLocks noGrp="1"/>
          </p:cNvSpPr>
          <p:nvPr>
            <p:ph type="dt" sz="half" idx="10"/>
          </p:nvPr>
        </p:nvSpPr>
        <p:spPr/>
        <p:txBody>
          <a:bodyPr/>
          <a:lstStyle/>
          <a:p>
            <a:fld id="{E6E4EBA2-3B57-40F3-B6F0-F501B14D9703}" type="datetime1">
              <a:rPr lang="en-US" smtClean="0"/>
              <a:t>3/25/2021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2" name="Date Placeholder 1"/>
          <p:cNvSpPr>
            <a:spLocks noGrp="1"/>
          </p:cNvSpPr>
          <p:nvPr>
            <p:ph type="dt" sz="half" idx="10"/>
          </p:nvPr>
        </p:nvSpPr>
        <p:spPr/>
        <p:txBody>
          <a:bodyPr/>
          <a:lstStyle/>
          <a:p>
            <a:fld id="{EE31B5C2-74EB-4BAB-A944-836358F0A4C3}" type="datetime1">
              <a:rPr lang="en-US" smtClean="0"/>
              <a:t>3/25/2021</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tr-TR" smtClean="0"/>
              <a:t>Asıl başlık stili için tıklatın</a:t>
            </a:r>
            <a:endParaRPr lang="en-US" dirty="0"/>
          </a:p>
        </p:txBody>
      </p:sp>
      <p:sp>
        <p:nvSpPr>
          <p:cNvPr id="2" name="Date Placeholder 1"/>
          <p:cNvSpPr>
            <a:spLocks noGrp="1"/>
          </p:cNvSpPr>
          <p:nvPr>
            <p:ph type="dt" sz="half" idx="10"/>
          </p:nvPr>
        </p:nvSpPr>
        <p:spPr/>
        <p:txBody>
          <a:bodyPr/>
          <a:lstStyle/>
          <a:p>
            <a:fld id="{C6781A8E-0D25-4B6B-BFF2-389012E90A8B}" type="datetime1">
              <a:rPr lang="en-US" smtClean="0"/>
              <a:t>3/25/2021</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7F9D2E8-0A02-468E-9271-4663066C3870}" type="datetime1">
              <a:rPr lang="en-US" smtClean="0"/>
              <a:t>3/25/2021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tr-TR" smtClean="0"/>
              <a:t>Asıl başlık stili için tıklatın</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8" name="Date Placeholder 7"/>
          <p:cNvSpPr>
            <a:spLocks noGrp="1"/>
          </p:cNvSpPr>
          <p:nvPr>
            <p:ph type="dt" sz="half" idx="10"/>
          </p:nvPr>
        </p:nvSpPr>
        <p:spPr/>
        <p:txBody>
          <a:bodyPr/>
          <a:lstStyle/>
          <a:p>
            <a:fld id="{73EA17B5-D029-42B7-AB36-E5F118542EB1}" type="datetime1">
              <a:rPr lang="en-US" smtClean="0"/>
              <a:t>3/25/2021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8" name="Date Placeholder 7"/>
          <p:cNvSpPr>
            <a:spLocks noGrp="1"/>
          </p:cNvSpPr>
          <p:nvPr>
            <p:ph type="dt" sz="half" idx="10"/>
          </p:nvPr>
        </p:nvSpPr>
        <p:spPr/>
        <p:txBody>
          <a:bodyPr/>
          <a:lstStyle/>
          <a:p>
            <a:fld id="{4ECECE09-9ABF-4631-ADC6-701BEF50EDB2}" type="datetime1">
              <a:rPr lang="en-US" smtClean="0"/>
              <a:t>3/25/2021</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A635F9D5-A17D-4935-A05D-75DC5DD66F38}" type="datetime1">
              <a:rPr lang="en-US" smtClean="0"/>
              <a:t>3/25/2021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8AF2FFC2-AFE8-475C-857E-68837AC7B2BD}" type="datetime1">
              <a:rPr lang="en-US" smtClean="0"/>
              <a:t>3/25/2021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A6BE693B-2DAA-4C44-8FF3-754127EE2A2A}" type="datetime1">
              <a:rPr lang="en-US" smtClean="0"/>
              <a:t>3/25/2021</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noProof="1"/>
              <a:t>UÇUCU YAĞLAR</a:t>
            </a:r>
            <a:endParaRPr lang="tr-TR" dirty="0"/>
          </a:p>
        </p:txBody>
      </p:sp>
      <p:sp>
        <p:nvSpPr>
          <p:cNvPr id="3" name="Alt Başlık 2"/>
          <p:cNvSpPr>
            <a:spLocks noGrp="1"/>
          </p:cNvSpPr>
          <p:nvPr>
            <p:ph type="subTitle" idx="1"/>
          </p:nvPr>
        </p:nvSpPr>
        <p:spPr/>
        <p:txBody>
          <a:bodyPr/>
          <a:lstStyle/>
          <a:p>
            <a:r>
              <a:rPr lang="tr-TR" dirty="0" smtClean="0"/>
              <a:t>Tohumlu bitkilerde </a:t>
            </a:r>
            <a:r>
              <a:rPr lang="tr-TR" dirty="0" err="1" smtClean="0"/>
              <a:t>Sekonder</a:t>
            </a:r>
            <a:r>
              <a:rPr lang="tr-TR" dirty="0" smtClean="0"/>
              <a:t> </a:t>
            </a:r>
            <a:r>
              <a:rPr lang="tr-TR" dirty="0" err="1" smtClean="0"/>
              <a:t>Metabolitler</a:t>
            </a:r>
            <a:endParaRPr lang="tr-TR" dirty="0" smtClean="0"/>
          </a:p>
          <a:p>
            <a:r>
              <a:rPr lang="tr-TR" dirty="0" smtClean="0"/>
              <a:t>Prof. Dr. Ramazan MAMMADOV, Nobel, 2014</a:t>
            </a:r>
            <a:endParaRPr lang="tr-TR" dirty="0"/>
          </a:p>
        </p:txBody>
      </p:sp>
      <p:sp>
        <p:nvSpPr>
          <p:cNvPr id="4" name="Slayt Numarası Yer Tutucusu 3"/>
          <p:cNvSpPr>
            <a:spLocks noGrp="1"/>
          </p:cNvSpPr>
          <p:nvPr>
            <p:ph type="sldNum" sz="quarter" idx="12"/>
          </p:nvPr>
        </p:nvSpPr>
        <p:spPr/>
        <p:txBody>
          <a:bodyPr/>
          <a:lstStyle/>
          <a:p>
            <a:fld id="{4FAB73BC-B049-4115-A692-8D63A059BFB8}" type="slidenum">
              <a:rPr lang="en-US" smtClean="0"/>
              <a:pPr/>
              <a:t>1</a:t>
            </a:fld>
            <a:endParaRPr lang="en-US" dirty="0"/>
          </a:p>
        </p:txBody>
      </p:sp>
    </p:spTree>
    <p:extLst>
      <p:ext uri="{BB962C8B-B14F-4D97-AF65-F5344CB8AC3E}">
        <p14:creationId xmlns:p14="http://schemas.microsoft.com/office/powerpoint/2010/main" val="1776407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Uçucu yağların yapısı ve özellikleri</a:t>
            </a:r>
            <a:endParaRPr lang="tr-TR" dirty="0"/>
          </a:p>
        </p:txBody>
      </p:sp>
      <p:sp>
        <p:nvSpPr>
          <p:cNvPr id="3" name="İçerik Yer Tutucusu 2"/>
          <p:cNvSpPr>
            <a:spLocks noGrp="1"/>
          </p:cNvSpPr>
          <p:nvPr>
            <p:ph idx="1"/>
          </p:nvPr>
        </p:nvSpPr>
        <p:spPr/>
        <p:txBody>
          <a:bodyPr>
            <a:normAutofit lnSpcReduction="10000"/>
          </a:bodyPr>
          <a:lstStyle/>
          <a:p>
            <a:r>
              <a:rPr lang="tr-TR" dirty="0" smtClean="0"/>
              <a:t>Oda sıcaklığında sıvı veya yarı katı halde bulunabilen, suyla karışmayan, uçucu özelliğe sahip, kokulu aromatik madde karışımlarıdır.</a:t>
            </a:r>
          </a:p>
          <a:p>
            <a:r>
              <a:rPr lang="tr-TR" dirty="0" smtClean="0"/>
              <a:t>Bitkilere </a:t>
            </a:r>
            <a:r>
              <a:rPr lang="tr-TR" dirty="0" smtClean="0"/>
              <a:t>dokunulduklarında </a:t>
            </a:r>
            <a:r>
              <a:rPr lang="tr-TR" dirty="0" smtClean="0"/>
              <a:t>ya da ezildiklerinde kendilerine has bir koku verirler. Bu koku, bitkideki etken </a:t>
            </a:r>
            <a:r>
              <a:rPr lang="tr-TR" dirty="0" smtClean="0"/>
              <a:t>maddenin </a:t>
            </a:r>
            <a:r>
              <a:rPr lang="tr-TR" dirty="0" smtClean="0"/>
              <a:t>havayla teması sonucunda oluşur ve uçucu karakterdedir. </a:t>
            </a:r>
          </a:p>
          <a:p>
            <a:r>
              <a:rPr lang="tr-TR" dirty="0" smtClean="0"/>
              <a:t>Esans ya da </a:t>
            </a:r>
            <a:r>
              <a:rPr lang="tr-TR" dirty="0" err="1" smtClean="0"/>
              <a:t>eterik</a:t>
            </a:r>
            <a:r>
              <a:rPr lang="tr-TR" dirty="0" smtClean="0"/>
              <a:t> yağ olarak da adlandırılmaktadırlar.</a:t>
            </a:r>
          </a:p>
          <a:p>
            <a:r>
              <a:rPr lang="tr-TR" dirty="0" smtClean="0"/>
              <a:t>Temel bileşikleri </a:t>
            </a:r>
            <a:r>
              <a:rPr lang="tr-TR" dirty="0" err="1" smtClean="0"/>
              <a:t>terpenoitlerdir</a:t>
            </a:r>
            <a:r>
              <a:rPr lang="tr-TR" dirty="0" smtClean="0"/>
              <a:t>. </a:t>
            </a:r>
            <a:r>
              <a:rPr lang="tr-TR" dirty="0" err="1" smtClean="0"/>
              <a:t>Terpenoitler</a:t>
            </a:r>
            <a:r>
              <a:rPr lang="tr-TR" dirty="0" smtClean="0"/>
              <a:t>; </a:t>
            </a:r>
            <a:r>
              <a:rPr lang="tr-TR" dirty="0" err="1" smtClean="0"/>
              <a:t>terpenik</a:t>
            </a:r>
            <a:r>
              <a:rPr lang="tr-TR" dirty="0" smtClean="0"/>
              <a:t> hidrokarbonlar ile bunların alkol, aldehit, keton, </a:t>
            </a:r>
            <a:r>
              <a:rPr lang="tr-TR" dirty="0" err="1" smtClean="0"/>
              <a:t>fenolik</a:t>
            </a:r>
            <a:r>
              <a:rPr lang="tr-TR" dirty="0" smtClean="0"/>
              <a:t> ester, eter, asit ve esterler gibi oksijenlenmiş türevleridir.</a:t>
            </a:r>
          </a:p>
          <a:p>
            <a:r>
              <a:rPr lang="tr-TR" dirty="0" smtClean="0"/>
              <a:t>Bunun yanında az miktarda doymuş alifatik , </a:t>
            </a:r>
            <a:r>
              <a:rPr lang="tr-TR" dirty="0" err="1" smtClean="0"/>
              <a:t>olefinik</a:t>
            </a:r>
            <a:r>
              <a:rPr lang="tr-TR" dirty="0" smtClean="0"/>
              <a:t>, </a:t>
            </a:r>
            <a:r>
              <a:rPr lang="tr-TR" dirty="0" err="1" smtClean="0"/>
              <a:t>asetilenik</a:t>
            </a:r>
            <a:r>
              <a:rPr lang="tr-TR" dirty="0" smtClean="0"/>
              <a:t> ve aromatik hidrokarbonlar ve türevleri, azot ve kükürt içeren bileşikler bulunabilir.</a:t>
            </a:r>
          </a:p>
          <a:p>
            <a:r>
              <a:rPr lang="tr-TR" dirty="0" smtClean="0"/>
              <a:t>Işık ve oksijenin etkisi ile reçineye dönüştükleri için uzun süreli saklamalarda 15 derecede, koyu renkli şişelerde ağızları kapalı muhafaza edilmelidirler. </a:t>
            </a:r>
            <a:endParaRPr lang="tr-TR" dirty="0"/>
          </a:p>
        </p:txBody>
      </p:sp>
      <p:sp>
        <p:nvSpPr>
          <p:cNvPr id="4" name="Slayt Numarası Yer Tutucusu 3"/>
          <p:cNvSpPr>
            <a:spLocks noGrp="1"/>
          </p:cNvSpPr>
          <p:nvPr>
            <p:ph type="sldNum" sz="quarter" idx="12"/>
          </p:nvPr>
        </p:nvSpPr>
        <p:spPr/>
        <p:txBody>
          <a:bodyPr/>
          <a:lstStyle/>
          <a:p>
            <a:fld id="{4FAB73BC-B049-4115-A692-8D63A059BFB8}" type="slidenum">
              <a:rPr lang="en-US" smtClean="0"/>
              <a:pPr/>
              <a:t>2</a:t>
            </a:fld>
            <a:endParaRPr lang="en-US" dirty="0"/>
          </a:p>
        </p:txBody>
      </p:sp>
    </p:spTree>
    <p:extLst>
      <p:ext uri="{BB962C8B-B14F-4D97-AF65-F5344CB8AC3E}">
        <p14:creationId xmlns:p14="http://schemas.microsoft.com/office/powerpoint/2010/main" val="26722596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Uçucu yağların yapısı ve özellikleri</a:t>
            </a:r>
          </a:p>
        </p:txBody>
      </p:sp>
      <p:sp>
        <p:nvSpPr>
          <p:cNvPr id="3" name="İçerik Yer Tutucusu 2"/>
          <p:cNvSpPr>
            <a:spLocks noGrp="1"/>
          </p:cNvSpPr>
          <p:nvPr>
            <p:ph idx="1"/>
          </p:nvPr>
        </p:nvSpPr>
        <p:spPr/>
        <p:txBody>
          <a:bodyPr/>
          <a:lstStyle/>
          <a:p>
            <a:r>
              <a:rPr lang="tr-TR" dirty="0" smtClean="0"/>
              <a:t>Günümüzde 3000 den fazla uçucu yağın bileşimi bilinmekte ve 150 den fazla uçucu yağ ticari amaçla üretilmektedir. </a:t>
            </a:r>
          </a:p>
          <a:p>
            <a:r>
              <a:rPr lang="tr-TR" dirty="0" smtClean="0"/>
              <a:t>Aromaterapide kullanılmaktadırlar.</a:t>
            </a:r>
          </a:p>
          <a:p>
            <a:r>
              <a:rPr lang="tr-TR" dirty="0" smtClean="0"/>
              <a:t>Daha çok sıcak iklim bölgelerinde yaşayan bitkiler uçucu ya üretirler. Nedeni, uçucu yağın bitkide ısı ayarlayıcı eki göstererek bitkinin su kaybını engellemektir. </a:t>
            </a:r>
          </a:p>
          <a:p>
            <a:r>
              <a:rPr lang="tr-TR" dirty="0" smtClean="0"/>
              <a:t>Uçucu yağlar uçucu hale geçme özelliklerinden dolayı bitkiden ısı çeker ve böylece bitkinin su dengesini korumasına yardım eder.</a:t>
            </a:r>
          </a:p>
          <a:p>
            <a:r>
              <a:rPr lang="tr-TR" dirty="0" smtClean="0"/>
              <a:t>Uçucu yağların doymuş ve doymamış yağlarla ilişkileri yoktur.</a:t>
            </a:r>
          </a:p>
          <a:p>
            <a:endParaRPr lang="tr-TR" dirty="0"/>
          </a:p>
        </p:txBody>
      </p:sp>
      <p:sp>
        <p:nvSpPr>
          <p:cNvPr id="4" name="Slayt Numarası Yer Tutucusu 3"/>
          <p:cNvSpPr>
            <a:spLocks noGrp="1"/>
          </p:cNvSpPr>
          <p:nvPr>
            <p:ph type="sldNum" sz="quarter" idx="12"/>
          </p:nvPr>
        </p:nvSpPr>
        <p:spPr/>
        <p:txBody>
          <a:bodyPr/>
          <a:lstStyle/>
          <a:p>
            <a:fld id="{4FAB73BC-B049-4115-A692-8D63A059BFB8}" type="slidenum">
              <a:rPr lang="en-US" smtClean="0"/>
              <a:pPr/>
              <a:t>3</a:t>
            </a:fld>
            <a:endParaRPr lang="en-US" dirty="0"/>
          </a:p>
        </p:txBody>
      </p:sp>
    </p:spTree>
    <p:extLst>
      <p:ext uri="{BB962C8B-B14F-4D97-AF65-F5344CB8AC3E}">
        <p14:creationId xmlns:p14="http://schemas.microsoft.com/office/powerpoint/2010/main" val="26591417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Uçucu yağların yapısı ve özellikleri</a:t>
            </a:r>
          </a:p>
        </p:txBody>
      </p:sp>
      <p:sp>
        <p:nvSpPr>
          <p:cNvPr id="3" name="İçerik Yer Tutucusu 2"/>
          <p:cNvSpPr>
            <a:spLocks noGrp="1"/>
          </p:cNvSpPr>
          <p:nvPr>
            <p:ph idx="1"/>
          </p:nvPr>
        </p:nvSpPr>
        <p:spPr/>
        <p:txBody>
          <a:bodyPr/>
          <a:lstStyle/>
          <a:p>
            <a:r>
              <a:rPr lang="tr-TR" dirty="0" smtClean="0"/>
              <a:t>Uçucu yağlar genel olarak renksiz veya açık sarı renklidirler. Açık renkte olanları uzun süre açıkta bırakılırsa renk koyulaşır. </a:t>
            </a:r>
          </a:p>
          <a:p>
            <a:r>
              <a:rPr lang="tr-TR" dirty="0" smtClean="0"/>
              <a:t>Bazı fiziksel özellikleri için gerekli analitik çalışmalar;</a:t>
            </a:r>
          </a:p>
          <a:p>
            <a:pPr lvl="1"/>
            <a:r>
              <a:rPr lang="tr-TR" dirty="0" smtClean="0"/>
              <a:t>Yoğunluk tayini</a:t>
            </a:r>
          </a:p>
          <a:p>
            <a:pPr lvl="1"/>
            <a:r>
              <a:rPr lang="tr-TR" dirty="0" smtClean="0"/>
              <a:t>Kırılma indisi</a:t>
            </a:r>
          </a:p>
          <a:p>
            <a:pPr lvl="1"/>
            <a:r>
              <a:rPr lang="tr-TR" dirty="0" smtClean="0"/>
              <a:t>Optik çevirme</a:t>
            </a:r>
          </a:p>
          <a:p>
            <a:pPr lvl="1"/>
            <a:r>
              <a:rPr lang="tr-TR" dirty="0" smtClean="0"/>
              <a:t>Renk tayini</a:t>
            </a:r>
            <a:endParaRPr lang="tr-TR" dirty="0"/>
          </a:p>
        </p:txBody>
      </p:sp>
      <p:sp>
        <p:nvSpPr>
          <p:cNvPr id="4" name="Slayt Numarası Yer Tutucusu 3"/>
          <p:cNvSpPr>
            <a:spLocks noGrp="1"/>
          </p:cNvSpPr>
          <p:nvPr>
            <p:ph type="sldNum" sz="quarter" idx="12"/>
          </p:nvPr>
        </p:nvSpPr>
        <p:spPr/>
        <p:txBody>
          <a:bodyPr/>
          <a:lstStyle/>
          <a:p>
            <a:fld id="{4FAB73BC-B049-4115-A692-8D63A059BFB8}" type="slidenum">
              <a:rPr lang="en-US" smtClean="0"/>
              <a:pPr/>
              <a:t>4</a:t>
            </a:fld>
            <a:endParaRPr lang="en-US" dirty="0"/>
          </a:p>
        </p:txBody>
      </p:sp>
    </p:spTree>
    <p:extLst>
      <p:ext uri="{BB962C8B-B14F-4D97-AF65-F5344CB8AC3E}">
        <p14:creationId xmlns:p14="http://schemas.microsoft.com/office/powerpoint/2010/main" val="42496022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Uçucu yağların yeryüzünde dağılımı</a:t>
            </a:r>
            <a:endParaRPr lang="tr-TR" dirty="0"/>
          </a:p>
        </p:txBody>
      </p:sp>
      <p:sp>
        <p:nvSpPr>
          <p:cNvPr id="3" name="İçerik Yer Tutucusu 2"/>
          <p:cNvSpPr>
            <a:spLocks noGrp="1"/>
          </p:cNvSpPr>
          <p:nvPr>
            <p:ph idx="1"/>
          </p:nvPr>
        </p:nvSpPr>
        <p:spPr/>
        <p:txBody>
          <a:bodyPr/>
          <a:lstStyle/>
          <a:p>
            <a:r>
              <a:rPr lang="tr-TR" dirty="0" smtClean="0"/>
              <a:t>Kaydedilen 3000 i aşkın uçucu yağların</a:t>
            </a:r>
          </a:p>
          <a:p>
            <a:r>
              <a:rPr lang="tr-TR" dirty="0" smtClean="0"/>
              <a:t>%45 i tropikal bölgeler</a:t>
            </a:r>
          </a:p>
          <a:p>
            <a:r>
              <a:rPr lang="tr-TR" dirty="0" smtClean="0"/>
              <a:t>%10 </a:t>
            </a:r>
            <a:r>
              <a:rPr lang="tr-TR" dirty="0" err="1" smtClean="0"/>
              <a:t>subtropikler</a:t>
            </a:r>
            <a:endParaRPr lang="tr-TR" dirty="0" smtClean="0"/>
          </a:p>
          <a:p>
            <a:r>
              <a:rPr lang="tr-TR" dirty="0" smtClean="0"/>
              <a:t>%20 ılıman bölgeler</a:t>
            </a:r>
          </a:p>
          <a:p>
            <a:r>
              <a:rPr lang="tr-TR" dirty="0" smtClean="0"/>
              <a:t>%25 diğer bölgeler  de yayılış gösterirler.</a:t>
            </a:r>
            <a:endParaRPr lang="tr-TR" dirty="0"/>
          </a:p>
        </p:txBody>
      </p:sp>
      <p:sp>
        <p:nvSpPr>
          <p:cNvPr id="4" name="Slayt Numarası Yer Tutucusu 3"/>
          <p:cNvSpPr>
            <a:spLocks noGrp="1"/>
          </p:cNvSpPr>
          <p:nvPr>
            <p:ph type="sldNum" sz="quarter" idx="12"/>
          </p:nvPr>
        </p:nvSpPr>
        <p:spPr/>
        <p:txBody>
          <a:bodyPr/>
          <a:lstStyle/>
          <a:p>
            <a:fld id="{4FAB73BC-B049-4115-A692-8D63A059BFB8}" type="slidenum">
              <a:rPr lang="en-US" smtClean="0"/>
              <a:pPr/>
              <a:t>5</a:t>
            </a:fld>
            <a:endParaRPr lang="en-US" dirty="0"/>
          </a:p>
        </p:txBody>
      </p:sp>
    </p:spTree>
    <p:extLst>
      <p:ext uri="{BB962C8B-B14F-4D97-AF65-F5344CB8AC3E}">
        <p14:creationId xmlns:p14="http://schemas.microsoft.com/office/powerpoint/2010/main" val="16534680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Uçucu yağların yeryüzünde dağılımı</a:t>
            </a:r>
          </a:p>
        </p:txBody>
      </p:sp>
      <p:sp>
        <p:nvSpPr>
          <p:cNvPr id="3" name="İçerik Yer Tutucusu 2"/>
          <p:cNvSpPr>
            <a:spLocks noGrp="1"/>
          </p:cNvSpPr>
          <p:nvPr>
            <p:ph idx="1"/>
          </p:nvPr>
        </p:nvSpPr>
        <p:spPr/>
        <p:txBody>
          <a:bodyPr>
            <a:normAutofit fontScale="92500" lnSpcReduction="20000"/>
          </a:bodyPr>
          <a:lstStyle/>
          <a:p>
            <a:r>
              <a:rPr lang="tr-TR" dirty="0" smtClean="0"/>
              <a:t>Dünya florasının üçte </a:t>
            </a:r>
            <a:r>
              <a:rPr lang="tr-TR" dirty="0" smtClean="0"/>
              <a:t>birini </a:t>
            </a:r>
            <a:r>
              <a:rPr lang="tr-TR" dirty="0" smtClean="0"/>
              <a:t>oluşturan 100 kadar familyanın türlerinde bulunurlar</a:t>
            </a:r>
          </a:p>
          <a:p>
            <a:r>
              <a:rPr lang="tr-TR" dirty="0" smtClean="0"/>
              <a:t>Uçucu yağ zenginliğine göre;</a:t>
            </a:r>
          </a:p>
          <a:p>
            <a:pPr lvl="1"/>
            <a:r>
              <a:rPr lang="tr-TR" dirty="0" err="1" smtClean="0"/>
              <a:t>Maydonozgiller</a:t>
            </a:r>
            <a:r>
              <a:rPr lang="tr-TR" dirty="0" smtClean="0"/>
              <a:t> (</a:t>
            </a:r>
            <a:r>
              <a:rPr lang="tr-TR" dirty="0" err="1" smtClean="0"/>
              <a:t>Apiaceae-Umbelliferae</a:t>
            </a:r>
            <a:r>
              <a:rPr lang="tr-TR" dirty="0" smtClean="0"/>
              <a:t>)</a:t>
            </a:r>
          </a:p>
          <a:p>
            <a:pPr lvl="1"/>
            <a:r>
              <a:rPr lang="tr-TR" dirty="0" err="1" smtClean="0"/>
              <a:t>Servigiller</a:t>
            </a:r>
            <a:r>
              <a:rPr lang="tr-TR" dirty="0" smtClean="0"/>
              <a:t> (</a:t>
            </a:r>
            <a:r>
              <a:rPr lang="tr-TR" dirty="0" err="1" smtClean="0"/>
              <a:t>Cupressaceae</a:t>
            </a:r>
            <a:r>
              <a:rPr lang="tr-TR" dirty="0" smtClean="0"/>
              <a:t>)</a:t>
            </a:r>
          </a:p>
          <a:p>
            <a:pPr lvl="1"/>
            <a:r>
              <a:rPr lang="tr-TR" dirty="0" err="1" smtClean="0"/>
              <a:t>Hardalgiller</a:t>
            </a:r>
            <a:r>
              <a:rPr lang="tr-TR" dirty="0" smtClean="0"/>
              <a:t> (</a:t>
            </a:r>
            <a:r>
              <a:rPr lang="tr-TR" dirty="0" err="1" smtClean="0"/>
              <a:t>Brassicaceae</a:t>
            </a:r>
            <a:r>
              <a:rPr lang="tr-TR" dirty="0" smtClean="0"/>
              <a:t>)</a:t>
            </a:r>
          </a:p>
          <a:p>
            <a:pPr lvl="1"/>
            <a:r>
              <a:rPr lang="tr-TR" dirty="0" err="1" smtClean="0"/>
              <a:t>Süsengiller</a:t>
            </a:r>
            <a:r>
              <a:rPr lang="tr-TR" dirty="0" smtClean="0"/>
              <a:t> (</a:t>
            </a:r>
            <a:r>
              <a:rPr lang="tr-TR" dirty="0" err="1" smtClean="0"/>
              <a:t>Iridaceae</a:t>
            </a:r>
            <a:r>
              <a:rPr lang="tr-TR" dirty="0" smtClean="0"/>
              <a:t>)</a:t>
            </a:r>
          </a:p>
          <a:p>
            <a:pPr lvl="1"/>
            <a:r>
              <a:rPr lang="tr-TR" dirty="0" err="1" smtClean="0"/>
              <a:t>Mersingiller</a:t>
            </a:r>
            <a:r>
              <a:rPr lang="tr-TR" dirty="0" smtClean="0"/>
              <a:t> (</a:t>
            </a:r>
            <a:r>
              <a:rPr lang="tr-TR" dirty="0" err="1" smtClean="0"/>
              <a:t>Myrtaceae</a:t>
            </a:r>
            <a:r>
              <a:rPr lang="tr-TR" dirty="0" smtClean="0"/>
              <a:t>)</a:t>
            </a:r>
          </a:p>
          <a:p>
            <a:pPr lvl="1"/>
            <a:r>
              <a:rPr lang="tr-TR" dirty="0" smtClean="0"/>
              <a:t>Gülgiller (</a:t>
            </a:r>
            <a:r>
              <a:rPr lang="tr-TR" dirty="0" err="1" smtClean="0"/>
              <a:t>Rosaceae</a:t>
            </a:r>
            <a:r>
              <a:rPr lang="tr-TR" dirty="0" smtClean="0"/>
              <a:t>)</a:t>
            </a:r>
          </a:p>
          <a:p>
            <a:pPr lvl="1"/>
            <a:r>
              <a:rPr lang="tr-TR" dirty="0" err="1" smtClean="0"/>
              <a:t>Defnegiller</a:t>
            </a:r>
            <a:r>
              <a:rPr lang="tr-TR" dirty="0" smtClean="0"/>
              <a:t> (</a:t>
            </a:r>
            <a:r>
              <a:rPr lang="tr-TR" dirty="0" err="1" smtClean="0"/>
              <a:t>Lauraceae</a:t>
            </a:r>
            <a:r>
              <a:rPr lang="tr-TR" dirty="0" smtClean="0"/>
              <a:t>)</a:t>
            </a:r>
          </a:p>
          <a:p>
            <a:pPr lvl="1"/>
            <a:r>
              <a:rPr lang="tr-TR" dirty="0" err="1" smtClean="0"/>
              <a:t>Ballıbabagiller</a:t>
            </a:r>
            <a:r>
              <a:rPr lang="tr-TR" dirty="0" smtClean="0"/>
              <a:t> (</a:t>
            </a:r>
            <a:r>
              <a:rPr lang="tr-TR" dirty="0" err="1" smtClean="0"/>
              <a:t>Lamiaceae</a:t>
            </a:r>
            <a:r>
              <a:rPr lang="tr-TR" dirty="0" smtClean="0"/>
              <a:t>)</a:t>
            </a:r>
          </a:p>
          <a:p>
            <a:pPr lvl="1"/>
            <a:r>
              <a:rPr lang="tr-TR" dirty="0" err="1" smtClean="0"/>
              <a:t>Turnagagasıgiller</a:t>
            </a:r>
            <a:r>
              <a:rPr lang="tr-TR" dirty="0" smtClean="0"/>
              <a:t> (</a:t>
            </a:r>
            <a:r>
              <a:rPr lang="tr-TR" dirty="0" err="1" smtClean="0"/>
              <a:t>Geraniaceae</a:t>
            </a:r>
            <a:r>
              <a:rPr lang="tr-TR" dirty="0" smtClean="0"/>
              <a:t>)</a:t>
            </a:r>
          </a:p>
          <a:p>
            <a:pPr lvl="1"/>
            <a:r>
              <a:rPr lang="tr-TR" dirty="0" err="1" smtClean="0"/>
              <a:t>Zencefilgiller</a:t>
            </a:r>
            <a:r>
              <a:rPr lang="tr-TR" dirty="0" smtClean="0"/>
              <a:t> (</a:t>
            </a:r>
            <a:r>
              <a:rPr lang="tr-TR" dirty="0" err="1" smtClean="0"/>
              <a:t>Zingiberaceae</a:t>
            </a:r>
            <a:r>
              <a:rPr lang="tr-TR" dirty="0" smtClean="0"/>
              <a:t>)</a:t>
            </a:r>
          </a:p>
          <a:p>
            <a:pPr lvl="1"/>
            <a:r>
              <a:rPr lang="tr-TR" dirty="0" err="1" smtClean="0"/>
              <a:t>Papatyagiller</a:t>
            </a:r>
            <a:r>
              <a:rPr lang="tr-TR" dirty="0" smtClean="0"/>
              <a:t> (</a:t>
            </a:r>
            <a:r>
              <a:rPr lang="tr-TR" dirty="0" err="1" smtClean="0"/>
              <a:t>Compositeae</a:t>
            </a:r>
            <a:r>
              <a:rPr lang="tr-TR" dirty="0" smtClean="0"/>
              <a:t>)</a:t>
            </a:r>
          </a:p>
          <a:p>
            <a:pPr lvl="1"/>
            <a:r>
              <a:rPr lang="tr-TR" dirty="0" err="1" smtClean="0"/>
              <a:t>Çamgiller</a:t>
            </a:r>
            <a:r>
              <a:rPr lang="tr-TR" dirty="0" smtClean="0"/>
              <a:t> (</a:t>
            </a:r>
            <a:r>
              <a:rPr lang="tr-TR" dirty="0" err="1" smtClean="0"/>
              <a:t>Pinaceae</a:t>
            </a:r>
            <a:r>
              <a:rPr lang="tr-TR" dirty="0" smtClean="0"/>
              <a:t>)</a:t>
            </a:r>
          </a:p>
          <a:p>
            <a:r>
              <a:rPr lang="tr-TR" dirty="0" err="1" smtClean="0">
                <a:solidFill>
                  <a:schemeClr val="accent2">
                    <a:lumMod val="75000"/>
                  </a:schemeClr>
                </a:solidFill>
              </a:rPr>
              <a:t>Papatyagiller</a:t>
            </a:r>
            <a:r>
              <a:rPr lang="tr-TR" dirty="0" smtClean="0">
                <a:solidFill>
                  <a:schemeClr val="accent2">
                    <a:lumMod val="75000"/>
                  </a:schemeClr>
                </a:solidFill>
              </a:rPr>
              <a:t> (</a:t>
            </a:r>
            <a:r>
              <a:rPr lang="tr-TR" dirty="0" err="1" smtClean="0">
                <a:solidFill>
                  <a:schemeClr val="accent2">
                    <a:lumMod val="75000"/>
                  </a:schemeClr>
                </a:solidFill>
              </a:rPr>
              <a:t>Asteraceae</a:t>
            </a:r>
            <a:r>
              <a:rPr lang="tr-TR" dirty="0" smtClean="0">
                <a:solidFill>
                  <a:schemeClr val="accent2">
                    <a:lumMod val="75000"/>
                  </a:schemeClr>
                </a:solidFill>
              </a:rPr>
              <a:t>), Buğdaygiller (</a:t>
            </a:r>
            <a:r>
              <a:rPr lang="tr-TR" dirty="0" err="1" smtClean="0">
                <a:solidFill>
                  <a:schemeClr val="accent2">
                    <a:lumMod val="75000"/>
                  </a:schemeClr>
                </a:solidFill>
              </a:rPr>
              <a:t>Poaceae</a:t>
            </a:r>
            <a:r>
              <a:rPr lang="tr-TR" dirty="0" smtClean="0">
                <a:solidFill>
                  <a:schemeClr val="accent2">
                    <a:lumMod val="75000"/>
                  </a:schemeClr>
                </a:solidFill>
              </a:rPr>
              <a:t>) ve </a:t>
            </a:r>
            <a:r>
              <a:rPr lang="tr-TR" dirty="0" err="1" smtClean="0">
                <a:solidFill>
                  <a:schemeClr val="accent2">
                    <a:lumMod val="75000"/>
                  </a:schemeClr>
                </a:solidFill>
              </a:rPr>
              <a:t>Palmiyegiller</a:t>
            </a:r>
            <a:r>
              <a:rPr lang="tr-TR" dirty="0" smtClean="0">
                <a:solidFill>
                  <a:schemeClr val="accent2">
                    <a:lumMod val="75000"/>
                  </a:schemeClr>
                </a:solidFill>
              </a:rPr>
              <a:t> (</a:t>
            </a:r>
            <a:r>
              <a:rPr lang="tr-TR" dirty="0" err="1" smtClean="0">
                <a:solidFill>
                  <a:schemeClr val="accent2">
                    <a:lumMod val="75000"/>
                  </a:schemeClr>
                </a:solidFill>
              </a:rPr>
              <a:t>Arecaceae-Palmae</a:t>
            </a:r>
            <a:r>
              <a:rPr lang="tr-TR" dirty="0" smtClean="0">
                <a:solidFill>
                  <a:schemeClr val="accent2">
                    <a:lumMod val="75000"/>
                  </a:schemeClr>
                </a:solidFill>
              </a:rPr>
              <a:t>) familyalarından olan bitkilerin ise kendilerine has uçucu yağları vardır.</a:t>
            </a:r>
          </a:p>
          <a:p>
            <a:r>
              <a:rPr lang="tr-TR" dirty="0" smtClean="0">
                <a:solidFill>
                  <a:schemeClr val="accent2">
                    <a:lumMod val="75000"/>
                  </a:schemeClr>
                </a:solidFill>
              </a:rPr>
              <a:t>Likenler </a:t>
            </a:r>
            <a:r>
              <a:rPr lang="tr-TR" dirty="0" smtClean="0">
                <a:solidFill>
                  <a:schemeClr val="accent2">
                    <a:lumMod val="75000"/>
                  </a:schemeClr>
                </a:solidFill>
              </a:rPr>
              <a:t>tohumlu </a:t>
            </a:r>
            <a:r>
              <a:rPr lang="tr-TR" dirty="0" smtClean="0">
                <a:solidFill>
                  <a:schemeClr val="accent2">
                    <a:lumMod val="75000"/>
                  </a:schemeClr>
                </a:solidFill>
              </a:rPr>
              <a:t>bitki olmasalar da kokulu bileşenlere sahiptirler.</a:t>
            </a:r>
            <a:endParaRPr lang="tr-TR" dirty="0">
              <a:solidFill>
                <a:schemeClr val="accent2">
                  <a:lumMod val="75000"/>
                </a:schemeClr>
              </a:solidFill>
            </a:endParaRPr>
          </a:p>
        </p:txBody>
      </p:sp>
      <p:sp>
        <p:nvSpPr>
          <p:cNvPr id="4" name="Slayt Numarası Yer Tutucusu 3"/>
          <p:cNvSpPr>
            <a:spLocks noGrp="1"/>
          </p:cNvSpPr>
          <p:nvPr>
            <p:ph type="sldNum" sz="quarter" idx="12"/>
          </p:nvPr>
        </p:nvSpPr>
        <p:spPr/>
        <p:txBody>
          <a:bodyPr/>
          <a:lstStyle/>
          <a:p>
            <a:fld id="{4FAB73BC-B049-4115-A692-8D63A059BFB8}" type="slidenum">
              <a:rPr lang="en-US" smtClean="0"/>
              <a:pPr/>
              <a:t>6</a:t>
            </a:fld>
            <a:endParaRPr lang="en-US" dirty="0"/>
          </a:p>
        </p:txBody>
      </p:sp>
    </p:spTree>
    <p:extLst>
      <p:ext uri="{BB962C8B-B14F-4D97-AF65-F5344CB8AC3E}">
        <p14:creationId xmlns:p14="http://schemas.microsoft.com/office/powerpoint/2010/main" val="23817982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Bitkilerde uçucu yağlar</a:t>
            </a:r>
            <a:endParaRPr lang="tr-TR" dirty="0"/>
          </a:p>
        </p:txBody>
      </p:sp>
      <p:sp>
        <p:nvSpPr>
          <p:cNvPr id="3" name="İçerik Yer Tutucusu 2"/>
          <p:cNvSpPr>
            <a:spLocks noGrp="1"/>
          </p:cNvSpPr>
          <p:nvPr>
            <p:ph idx="1"/>
          </p:nvPr>
        </p:nvSpPr>
        <p:spPr/>
        <p:txBody>
          <a:bodyPr/>
          <a:lstStyle/>
          <a:p>
            <a:r>
              <a:rPr lang="tr-TR" dirty="0" smtClean="0"/>
              <a:t>Bitkilerde uçucu yağlar %0.001-25 oranında ve kuru kısımlarında bulunur.</a:t>
            </a:r>
          </a:p>
          <a:p>
            <a:pPr lvl="1"/>
            <a:r>
              <a:rPr lang="tr-TR" dirty="0" smtClean="0"/>
              <a:t>Karanfil bitkisinin çiçek tomurcuklarında %23</a:t>
            </a:r>
          </a:p>
          <a:p>
            <a:pPr lvl="1"/>
            <a:r>
              <a:rPr lang="tr-TR" dirty="0" smtClean="0"/>
              <a:t>Nane yapraklarında %4</a:t>
            </a:r>
          </a:p>
          <a:p>
            <a:pPr lvl="1"/>
            <a:r>
              <a:rPr lang="tr-TR" dirty="0" smtClean="0"/>
              <a:t>Menekşe çiçeklerinde %0.038</a:t>
            </a:r>
          </a:p>
          <a:p>
            <a:pPr lvl="1"/>
            <a:r>
              <a:rPr lang="tr-TR" dirty="0" smtClean="0"/>
              <a:t>Menekşe yapraklarında %0.0044 oranında uçucu yağ bulunur</a:t>
            </a:r>
          </a:p>
          <a:p>
            <a:r>
              <a:rPr lang="tr-TR" dirty="0" smtClean="0"/>
              <a:t>1 kg uçucu yağ alabilmek için ;</a:t>
            </a:r>
          </a:p>
          <a:p>
            <a:pPr lvl="1"/>
            <a:r>
              <a:rPr lang="tr-TR" dirty="0" smtClean="0"/>
              <a:t>30-35 kg pembe sardunya</a:t>
            </a:r>
          </a:p>
          <a:p>
            <a:pPr lvl="1"/>
            <a:r>
              <a:rPr lang="tr-TR" dirty="0" smtClean="0"/>
              <a:t>20-25 kg adaçayı</a:t>
            </a:r>
          </a:p>
          <a:p>
            <a:pPr lvl="1"/>
            <a:r>
              <a:rPr lang="tr-TR" dirty="0" smtClean="0"/>
              <a:t>8-13 kg menekşe gerekir</a:t>
            </a:r>
          </a:p>
          <a:p>
            <a:r>
              <a:rPr lang="tr-TR" dirty="0" smtClean="0"/>
              <a:t>Uçucu yağlı gül bitkisinin çiçeklerinde %0.005-0.3 uçucu yağ bulunur</a:t>
            </a:r>
            <a:r>
              <a:rPr lang="tr-TR" smtClean="0"/>
              <a:t>. </a:t>
            </a:r>
          </a:p>
          <a:p>
            <a:pPr lvl="1"/>
            <a:r>
              <a:rPr lang="tr-TR" smtClean="0"/>
              <a:t>1 </a:t>
            </a:r>
            <a:r>
              <a:rPr lang="tr-TR" dirty="0" smtClean="0"/>
              <a:t>kg </a:t>
            </a:r>
            <a:r>
              <a:rPr lang="tr-TR" dirty="0" err="1" smtClean="0"/>
              <a:t>eterik</a:t>
            </a:r>
            <a:r>
              <a:rPr lang="tr-TR" dirty="0" smtClean="0"/>
              <a:t> gül yağı elde etmek için 1000-3000 kg bitki çiçeği kullanmak gerekmektedir. </a:t>
            </a:r>
            <a:endParaRPr lang="tr-TR" dirty="0"/>
          </a:p>
        </p:txBody>
      </p:sp>
      <p:sp>
        <p:nvSpPr>
          <p:cNvPr id="4" name="Slayt Numarası Yer Tutucusu 3"/>
          <p:cNvSpPr>
            <a:spLocks noGrp="1"/>
          </p:cNvSpPr>
          <p:nvPr>
            <p:ph type="sldNum" sz="quarter" idx="12"/>
          </p:nvPr>
        </p:nvSpPr>
        <p:spPr/>
        <p:txBody>
          <a:bodyPr/>
          <a:lstStyle/>
          <a:p>
            <a:fld id="{4FAB73BC-B049-4115-A692-8D63A059BFB8}" type="slidenum">
              <a:rPr lang="en-US" smtClean="0"/>
              <a:pPr/>
              <a:t>7</a:t>
            </a:fld>
            <a:endParaRPr lang="en-US" dirty="0"/>
          </a:p>
        </p:txBody>
      </p:sp>
    </p:spTree>
    <p:extLst>
      <p:ext uri="{BB962C8B-B14F-4D97-AF65-F5344CB8AC3E}">
        <p14:creationId xmlns:p14="http://schemas.microsoft.com/office/powerpoint/2010/main" val="34044474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Uçucu yağların bitkilerde lokalizasyonu</a:t>
            </a:r>
            <a:endParaRPr lang="tr-TR" dirty="0"/>
          </a:p>
        </p:txBody>
      </p:sp>
      <p:sp>
        <p:nvSpPr>
          <p:cNvPr id="3" name="İçerik Yer Tutucusu 2"/>
          <p:cNvSpPr>
            <a:spLocks noGrp="1"/>
          </p:cNvSpPr>
          <p:nvPr>
            <p:ph idx="1"/>
          </p:nvPr>
        </p:nvSpPr>
        <p:spPr/>
        <p:txBody>
          <a:bodyPr/>
          <a:lstStyle/>
          <a:p>
            <a:r>
              <a:rPr lang="tr-TR" dirty="0" smtClean="0"/>
              <a:t>Çiçek yapraklarında (gül, yasemin, müge, menekşe, leylak, lavanta, zambak)</a:t>
            </a:r>
          </a:p>
          <a:p>
            <a:r>
              <a:rPr lang="tr-TR" dirty="0" smtClean="0"/>
              <a:t>Meyvelerde (kişniş, kimyon, </a:t>
            </a:r>
            <a:r>
              <a:rPr lang="tr-TR" dirty="0" err="1" smtClean="0"/>
              <a:t>razyana</a:t>
            </a:r>
            <a:r>
              <a:rPr lang="tr-TR" dirty="0" smtClean="0"/>
              <a:t>, </a:t>
            </a:r>
            <a:r>
              <a:rPr lang="tr-TR" dirty="0" err="1" smtClean="0"/>
              <a:t>şüyüd</a:t>
            </a:r>
            <a:r>
              <a:rPr lang="tr-TR" dirty="0" smtClean="0"/>
              <a:t>, dereotu)</a:t>
            </a:r>
          </a:p>
          <a:p>
            <a:r>
              <a:rPr lang="tr-TR" dirty="0" smtClean="0"/>
              <a:t>Meyce kabuklarında (</a:t>
            </a:r>
            <a:r>
              <a:rPr lang="tr-TR" dirty="0" err="1" smtClean="0"/>
              <a:t>sitrus</a:t>
            </a:r>
            <a:r>
              <a:rPr lang="tr-TR" dirty="0" smtClean="0"/>
              <a:t> bitkilerinde)</a:t>
            </a:r>
          </a:p>
          <a:p>
            <a:r>
              <a:rPr lang="tr-TR" dirty="0" smtClean="0"/>
              <a:t>Çiçek tomurcuklarında( huş, karanfil, kavak)</a:t>
            </a:r>
          </a:p>
          <a:p>
            <a:r>
              <a:rPr lang="tr-TR" dirty="0" smtClean="0"/>
              <a:t>Yapraklarda (nane, okaliptüs, </a:t>
            </a:r>
            <a:r>
              <a:rPr lang="tr-TR" dirty="0" err="1" smtClean="0"/>
              <a:t>adaçağı</a:t>
            </a:r>
            <a:r>
              <a:rPr lang="tr-TR" dirty="0" smtClean="0"/>
              <a:t>, fesleğen, </a:t>
            </a:r>
            <a:r>
              <a:rPr lang="tr-TR" dirty="0" err="1" smtClean="0"/>
              <a:t>defen</a:t>
            </a:r>
            <a:r>
              <a:rPr lang="tr-TR" dirty="0" smtClean="0"/>
              <a:t>)</a:t>
            </a:r>
          </a:p>
          <a:p>
            <a:r>
              <a:rPr lang="tr-TR" dirty="0" smtClean="0"/>
              <a:t>Gövdede (dereotu, </a:t>
            </a:r>
            <a:r>
              <a:rPr lang="tr-TR" dirty="0" err="1" smtClean="0"/>
              <a:t>afşarotu</a:t>
            </a:r>
            <a:r>
              <a:rPr lang="tr-TR" dirty="0" smtClean="0"/>
              <a:t>)</a:t>
            </a:r>
          </a:p>
          <a:p>
            <a:r>
              <a:rPr lang="tr-TR" dirty="0" smtClean="0"/>
              <a:t>Odunda (sandal ağacı) ve köklerde (tarçın ağacı)</a:t>
            </a:r>
          </a:p>
          <a:p>
            <a:endParaRPr lang="tr-TR" dirty="0"/>
          </a:p>
        </p:txBody>
      </p:sp>
      <p:sp>
        <p:nvSpPr>
          <p:cNvPr id="4" name="Slayt Numarası Yer Tutucusu 3"/>
          <p:cNvSpPr>
            <a:spLocks noGrp="1"/>
          </p:cNvSpPr>
          <p:nvPr>
            <p:ph type="sldNum" sz="quarter" idx="12"/>
          </p:nvPr>
        </p:nvSpPr>
        <p:spPr/>
        <p:txBody>
          <a:bodyPr/>
          <a:lstStyle/>
          <a:p>
            <a:fld id="{4FAB73BC-B049-4115-A692-8D63A059BFB8}" type="slidenum">
              <a:rPr lang="en-US" smtClean="0"/>
              <a:pPr/>
              <a:t>8</a:t>
            </a:fld>
            <a:endParaRPr lang="en-US" dirty="0"/>
          </a:p>
        </p:txBody>
      </p:sp>
    </p:spTree>
    <p:extLst>
      <p:ext uri="{BB962C8B-B14F-4D97-AF65-F5344CB8AC3E}">
        <p14:creationId xmlns:p14="http://schemas.microsoft.com/office/powerpoint/2010/main" val="36927144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Uçucu yağların bitkilerde üretim şekli </a:t>
            </a:r>
            <a:endParaRPr lang="tr-TR" dirty="0"/>
          </a:p>
        </p:txBody>
      </p:sp>
      <p:sp>
        <p:nvSpPr>
          <p:cNvPr id="3" name="İçerik Yer Tutucusu 2"/>
          <p:cNvSpPr>
            <a:spLocks noGrp="1"/>
          </p:cNvSpPr>
          <p:nvPr>
            <p:ph idx="1"/>
          </p:nvPr>
        </p:nvSpPr>
        <p:spPr/>
        <p:txBody>
          <a:bodyPr/>
          <a:lstStyle/>
          <a:p>
            <a:r>
              <a:rPr lang="tr-TR" dirty="0" smtClean="0"/>
              <a:t>Bitkilerde özel hücreler tarafında üretilirler.</a:t>
            </a:r>
          </a:p>
          <a:p>
            <a:r>
              <a:rPr lang="tr-TR" dirty="0" smtClean="0"/>
              <a:t>Yağlar bir hücreli (</a:t>
            </a:r>
            <a:r>
              <a:rPr lang="tr-TR" dirty="0" err="1" smtClean="0"/>
              <a:t>idioblast</a:t>
            </a:r>
            <a:r>
              <a:rPr lang="tr-TR" dirty="0" smtClean="0"/>
              <a:t>) veya çok hücreli organlarda (salgı tüyleri, yağ bezleri vb.) oluşabilmektedir. </a:t>
            </a:r>
          </a:p>
          <a:p>
            <a:r>
              <a:rPr lang="tr-TR" dirty="0" smtClean="0"/>
              <a:t>Uçucu yağ salgılayan ve biriktiren organlar kavak (</a:t>
            </a:r>
            <a:r>
              <a:rPr lang="tr-TR" i="1" dirty="0" err="1" smtClean="0"/>
              <a:t>Populus</a:t>
            </a:r>
            <a:r>
              <a:rPr lang="tr-TR" dirty="0" smtClean="0"/>
              <a:t>) bitkisinde tomurcuklarında, gül bitkisinde çiçek yapraklarında ve müge çiçeği (</a:t>
            </a:r>
            <a:r>
              <a:rPr lang="tr-TR" i="1" dirty="0" err="1" smtClean="0"/>
              <a:t>Convallaria</a:t>
            </a:r>
            <a:r>
              <a:rPr lang="tr-TR" i="1" dirty="0" smtClean="0"/>
              <a:t> </a:t>
            </a:r>
            <a:r>
              <a:rPr lang="tr-TR" i="1" dirty="0" err="1" smtClean="0"/>
              <a:t>majalis</a:t>
            </a:r>
            <a:r>
              <a:rPr lang="tr-TR" dirty="0" smtClean="0"/>
              <a:t>) bitkisinde </a:t>
            </a:r>
            <a:r>
              <a:rPr lang="tr-TR" dirty="0" err="1" smtClean="0"/>
              <a:t>grandüler</a:t>
            </a:r>
            <a:r>
              <a:rPr lang="tr-TR" dirty="0" smtClean="0"/>
              <a:t> </a:t>
            </a:r>
            <a:r>
              <a:rPr lang="tr-TR" dirty="0" err="1" smtClean="0"/>
              <a:t>epidermisindeki</a:t>
            </a:r>
            <a:r>
              <a:rPr lang="tr-TR" dirty="0" smtClean="0"/>
              <a:t> </a:t>
            </a:r>
            <a:r>
              <a:rPr lang="tr-TR" dirty="0" err="1" smtClean="0"/>
              <a:t>glandüler</a:t>
            </a:r>
            <a:r>
              <a:rPr lang="tr-TR" dirty="0" smtClean="0"/>
              <a:t> noktalarda bulunur. Bunlar salgıladıkları uçucu yağları </a:t>
            </a:r>
            <a:r>
              <a:rPr lang="tr-TR" dirty="0" err="1" smtClean="0"/>
              <a:t>kütikulanın</a:t>
            </a:r>
            <a:r>
              <a:rPr lang="tr-TR" dirty="0" smtClean="0"/>
              <a:t> altında biriktirirler. </a:t>
            </a:r>
            <a:r>
              <a:rPr lang="tr-TR" dirty="0" err="1" smtClean="0"/>
              <a:t>Grandüler</a:t>
            </a:r>
            <a:r>
              <a:rPr lang="tr-TR" dirty="0" smtClean="0"/>
              <a:t> </a:t>
            </a:r>
            <a:r>
              <a:rPr lang="tr-TR" dirty="0" err="1" smtClean="0"/>
              <a:t>epidermiste</a:t>
            </a:r>
            <a:r>
              <a:rPr lang="tr-TR" dirty="0" smtClean="0"/>
              <a:t> özel hücrelerde sentezlenerek granüller şeklinde biriktirilmekte, oradan da çevreye yayılmaktadır.</a:t>
            </a:r>
          </a:p>
          <a:p>
            <a:r>
              <a:rPr lang="tr-TR" dirty="0" smtClean="0"/>
              <a:t>Yerleşim yerlerine göre uçucu yağlar ikiye ayrılırlar:</a:t>
            </a:r>
          </a:p>
          <a:p>
            <a:pPr lvl="1"/>
            <a:r>
              <a:rPr lang="tr-TR" dirty="0" err="1" smtClean="0"/>
              <a:t>Endojen</a:t>
            </a:r>
            <a:r>
              <a:rPr lang="tr-TR" dirty="0" smtClean="0"/>
              <a:t> (dahili) </a:t>
            </a:r>
          </a:p>
          <a:p>
            <a:pPr lvl="1"/>
            <a:r>
              <a:rPr lang="tr-TR" dirty="0" err="1" smtClean="0"/>
              <a:t>Ekzojen</a:t>
            </a:r>
            <a:r>
              <a:rPr lang="tr-TR" dirty="0" smtClean="0"/>
              <a:t> (harici-dış)</a:t>
            </a:r>
            <a:endParaRPr lang="tr-TR" dirty="0"/>
          </a:p>
        </p:txBody>
      </p:sp>
      <p:sp>
        <p:nvSpPr>
          <p:cNvPr id="4" name="Slayt Numarası Yer Tutucusu 3"/>
          <p:cNvSpPr>
            <a:spLocks noGrp="1"/>
          </p:cNvSpPr>
          <p:nvPr>
            <p:ph type="sldNum" sz="quarter" idx="12"/>
          </p:nvPr>
        </p:nvSpPr>
        <p:spPr/>
        <p:txBody>
          <a:bodyPr/>
          <a:lstStyle/>
          <a:p>
            <a:fld id="{4FAB73BC-B049-4115-A692-8D63A059BFB8}" type="slidenum">
              <a:rPr lang="en-US" smtClean="0"/>
              <a:pPr/>
              <a:t>9</a:t>
            </a:fld>
            <a:endParaRPr lang="en-US" dirty="0"/>
          </a:p>
        </p:txBody>
      </p:sp>
    </p:spTree>
    <p:extLst>
      <p:ext uri="{BB962C8B-B14F-4D97-AF65-F5344CB8AC3E}">
        <p14:creationId xmlns:p14="http://schemas.microsoft.com/office/powerpoint/2010/main" val="34994114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Uçucu yağların bitkilerde üretim şekli </a:t>
            </a:r>
          </a:p>
        </p:txBody>
      </p:sp>
      <p:sp>
        <p:nvSpPr>
          <p:cNvPr id="3" name="İçerik Yer Tutucusu 2"/>
          <p:cNvSpPr>
            <a:spLocks noGrp="1"/>
          </p:cNvSpPr>
          <p:nvPr>
            <p:ph idx="1"/>
          </p:nvPr>
        </p:nvSpPr>
        <p:spPr/>
        <p:txBody>
          <a:bodyPr/>
          <a:lstStyle/>
          <a:p>
            <a:r>
              <a:rPr lang="tr-TR" dirty="0" smtClean="0"/>
              <a:t>Uçucu yağları üreten </a:t>
            </a:r>
            <a:r>
              <a:rPr lang="tr-TR" dirty="0" err="1" smtClean="0"/>
              <a:t>ekzojen</a:t>
            </a:r>
            <a:r>
              <a:rPr lang="tr-TR" dirty="0" smtClean="0"/>
              <a:t> organlar:</a:t>
            </a:r>
          </a:p>
          <a:p>
            <a:r>
              <a:rPr lang="tr-TR" dirty="0" err="1" smtClean="0">
                <a:solidFill>
                  <a:srgbClr val="00B0F0"/>
                </a:solidFill>
              </a:rPr>
              <a:t>İdioblast</a:t>
            </a:r>
            <a:r>
              <a:rPr lang="tr-TR" dirty="0" smtClean="0">
                <a:solidFill>
                  <a:schemeClr val="tx1"/>
                </a:solidFill>
              </a:rPr>
              <a:t>:</a:t>
            </a:r>
            <a:r>
              <a:rPr lang="tr-TR" dirty="0" smtClean="0"/>
              <a:t> </a:t>
            </a:r>
            <a:r>
              <a:rPr lang="tr-TR" dirty="0" err="1" smtClean="0"/>
              <a:t>epidermal</a:t>
            </a:r>
            <a:r>
              <a:rPr lang="tr-TR" dirty="0" smtClean="0"/>
              <a:t> hücrelerden küçük, şekilce farklı hücrelerdir. Ör, </a:t>
            </a:r>
            <a:r>
              <a:rPr lang="tr-TR" dirty="0" err="1" smtClean="0"/>
              <a:t>afşar</a:t>
            </a:r>
            <a:r>
              <a:rPr lang="tr-TR" dirty="0" smtClean="0"/>
              <a:t> otu (</a:t>
            </a:r>
            <a:r>
              <a:rPr lang="tr-TR" i="1" dirty="0" err="1" smtClean="0"/>
              <a:t>Asarum</a:t>
            </a:r>
            <a:r>
              <a:rPr lang="tr-TR" i="1" dirty="0" smtClean="0"/>
              <a:t> </a:t>
            </a:r>
            <a:r>
              <a:rPr lang="tr-TR" i="1" dirty="0" err="1" smtClean="0"/>
              <a:t>europaeum</a:t>
            </a:r>
            <a:r>
              <a:rPr lang="tr-TR" dirty="0" smtClean="0"/>
              <a:t>) yapraklarının alt </a:t>
            </a:r>
            <a:r>
              <a:rPr lang="tr-TR" dirty="0" err="1" smtClean="0"/>
              <a:t>epidermisinde</a:t>
            </a:r>
            <a:r>
              <a:rPr lang="tr-TR" dirty="0" smtClean="0"/>
              <a:t> yerleşen </a:t>
            </a:r>
            <a:r>
              <a:rPr lang="tr-TR" dirty="0" err="1" smtClean="0"/>
              <a:t>idioblastlar</a:t>
            </a:r>
            <a:r>
              <a:rPr lang="tr-TR" dirty="0" smtClean="0"/>
              <a:t>.</a:t>
            </a:r>
          </a:p>
          <a:p>
            <a:r>
              <a:rPr lang="tr-TR" dirty="0" err="1" smtClean="0">
                <a:solidFill>
                  <a:srgbClr val="00B0F0"/>
                </a:solidFill>
              </a:rPr>
              <a:t>Trixoma</a:t>
            </a:r>
            <a:r>
              <a:rPr lang="tr-TR" dirty="0" smtClean="0"/>
              <a:t>: epidermisin uzantıları olan salgı tüyleridir. Uçucu yağı salgı tüyünün yukarı uç kısmında yerleşen bir hücre üretir ve hücre çeperi ile </a:t>
            </a:r>
            <a:r>
              <a:rPr lang="tr-TR" dirty="0" err="1" smtClean="0"/>
              <a:t>kütikula</a:t>
            </a:r>
            <a:r>
              <a:rPr lang="tr-TR" dirty="0" smtClean="0"/>
              <a:t> arasında biriktirir. </a:t>
            </a:r>
            <a:r>
              <a:rPr lang="tr-TR" dirty="0" err="1" smtClean="0"/>
              <a:t>Kütikula</a:t>
            </a:r>
            <a:r>
              <a:rPr lang="tr-TR" dirty="0" smtClean="0"/>
              <a:t> kesildiğinde bu maddeler dışarıya akar. Sonrasında, yeni </a:t>
            </a:r>
            <a:r>
              <a:rPr lang="tr-TR" dirty="0" err="1" smtClean="0"/>
              <a:t>kütikula</a:t>
            </a:r>
            <a:r>
              <a:rPr lang="tr-TR" dirty="0" smtClean="0"/>
              <a:t> </a:t>
            </a:r>
            <a:r>
              <a:rPr lang="tr-TR" dirty="0" err="1" smtClean="0"/>
              <a:t>oluşurve</a:t>
            </a:r>
            <a:r>
              <a:rPr lang="tr-TR" dirty="0" smtClean="0"/>
              <a:t> uçucu yağ birikmeye başlar. Ör, sardunya (</a:t>
            </a:r>
            <a:r>
              <a:rPr lang="tr-TR" i="1" dirty="0" err="1" smtClean="0"/>
              <a:t>Pelargonium</a:t>
            </a:r>
            <a:r>
              <a:rPr lang="tr-TR" i="1" dirty="0" smtClean="0"/>
              <a:t> </a:t>
            </a:r>
            <a:r>
              <a:rPr lang="tr-TR" i="1" dirty="0" err="1" smtClean="0"/>
              <a:t>zonale</a:t>
            </a:r>
            <a:r>
              <a:rPr lang="tr-TR" dirty="0" smtClean="0"/>
              <a:t>) bitkisinin yapraklarındaki salgı tüyleri. </a:t>
            </a:r>
            <a:endParaRPr lang="tr-TR" dirty="0"/>
          </a:p>
        </p:txBody>
      </p:sp>
      <p:sp>
        <p:nvSpPr>
          <p:cNvPr id="4" name="Slayt Numarası Yer Tutucusu 3"/>
          <p:cNvSpPr>
            <a:spLocks noGrp="1"/>
          </p:cNvSpPr>
          <p:nvPr>
            <p:ph type="sldNum" sz="quarter" idx="12"/>
          </p:nvPr>
        </p:nvSpPr>
        <p:spPr/>
        <p:txBody>
          <a:bodyPr/>
          <a:lstStyle/>
          <a:p>
            <a:fld id="{4FAB73BC-B049-4115-A692-8D63A059BFB8}" type="slidenum">
              <a:rPr lang="en-US" smtClean="0"/>
              <a:pPr/>
              <a:t>10</a:t>
            </a:fld>
            <a:endParaRPr lang="en-US" dirty="0"/>
          </a:p>
        </p:txBody>
      </p:sp>
    </p:spTree>
    <p:extLst>
      <p:ext uri="{BB962C8B-B14F-4D97-AF65-F5344CB8AC3E}">
        <p14:creationId xmlns:p14="http://schemas.microsoft.com/office/powerpoint/2010/main" val="22585495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Uçucu yağların bitkilerde üretim şekli </a:t>
            </a:r>
          </a:p>
        </p:txBody>
      </p:sp>
      <p:sp>
        <p:nvSpPr>
          <p:cNvPr id="3" name="İçerik Yer Tutucusu 2"/>
          <p:cNvSpPr>
            <a:spLocks noGrp="1"/>
          </p:cNvSpPr>
          <p:nvPr>
            <p:ph idx="1"/>
          </p:nvPr>
        </p:nvSpPr>
        <p:spPr/>
        <p:txBody>
          <a:bodyPr/>
          <a:lstStyle/>
          <a:p>
            <a:r>
              <a:rPr lang="tr-TR" dirty="0" smtClean="0"/>
              <a:t>Uçucu yağ üreten iç (</a:t>
            </a:r>
            <a:r>
              <a:rPr lang="tr-TR" dirty="0" err="1" smtClean="0"/>
              <a:t>endojen</a:t>
            </a:r>
            <a:r>
              <a:rPr lang="tr-TR" dirty="0" smtClean="0"/>
              <a:t>) organlar: tek ya da çok hücreli olabilirler. Kök, gövde ve yaprağın </a:t>
            </a:r>
            <a:r>
              <a:rPr lang="tr-TR" dirty="0" err="1" smtClean="0"/>
              <a:t>parakimasında</a:t>
            </a:r>
            <a:r>
              <a:rPr lang="tr-TR" dirty="0" smtClean="0"/>
              <a:t> yerleşiktirler. </a:t>
            </a:r>
            <a:r>
              <a:rPr lang="tr-TR" dirty="0" err="1" smtClean="0"/>
              <a:t>Endojen</a:t>
            </a:r>
            <a:r>
              <a:rPr lang="tr-TR" dirty="0" smtClean="0"/>
              <a:t> üretimde özel hücreler görev almaktadır. Bu hücreler kök ve </a:t>
            </a:r>
            <a:r>
              <a:rPr lang="tr-TR" dirty="0" err="1" smtClean="0"/>
              <a:t>rizomun</a:t>
            </a:r>
            <a:r>
              <a:rPr lang="tr-TR" dirty="0" smtClean="0"/>
              <a:t>, </a:t>
            </a:r>
            <a:r>
              <a:rPr lang="tr-TR" dirty="0" err="1" smtClean="0"/>
              <a:t>sitrus</a:t>
            </a:r>
            <a:r>
              <a:rPr lang="tr-TR" dirty="0" smtClean="0"/>
              <a:t> bitkilerinin meyve kabuklarının ve yapraklarının (okaliptüs) parankima katında, hücre grubu veya doku nalanı (kediotu köklerindeki </a:t>
            </a:r>
            <a:r>
              <a:rPr lang="tr-TR" dirty="0" err="1" smtClean="0"/>
              <a:t>hipoderma</a:t>
            </a:r>
            <a:r>
              <a:rPr lang="tr-TR" dirty="0" smtClean="0"/>
              <a:t>) şeklindedir. </a:t>
            </a:r>
            <a:endParaRPr lang="tr-TR" dirty="0"/>
          </a:p>
        </p:txBody>
      </p:sp>
      <p:sp>
        <p:nvSpPr>
          <p:cNvPr id="4" name="Slayt Numarası Yer Tutucusu 3"/>
          <p:cNvSpPr>
            <a:spLocks noGrp="1"/>
          </p:cNvSpPr>
          <p:nvPr>
            <p:ph type="sldNum" sz="quarter" idx="12"/>
          </p:nvPr>
        </p:nvSpPr>
        <p:spPr/>
        <p:txBody>
          <a:bodyPr/>
          <a:lstStyle/>
          <a:p>
            <a:fld id="{4FAB73BC-B049-4115-A692-8D63A059BFB8}" type="slidenum">
              <a:rPr lang="en-US" smtClean="0"/>
              <a:pPr/>
              <a:t>11</a:t>
            </a:fld>
            <a:endParaRPr lang="en-US" dirty="0"/>
          </a:p>
        </p:txBody>
      </p:sp>
    </p:spTree>
    <p:extLst>
      <p:ext uri="{BB962C8B-B14F-4D97-AF65-F5344CB8AC3E}">
        <p14:creationId xmlns:p14="http://schemas.microsoft.com/office/powerpoint/2010/main" val="27617910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Uçucu yağların alınma yöntemleri</a:t>
            </a:r>
            <a:endParaRPr lang="tr-TR" dirty="0"/>
          </a:p>
        </p:txBody>
      </p:sp>
      <p:sp>
        <p:nvSpPr>
          <p:cNvPr id="3" name="İçerik Yer Tutucusu 2"/>
          <p:cNvSpPr>
            <a:spLocks noGrp="1"/>
          </p:cNvSpPr>
          <p:nvPr>
            <p:ph idx="1"/>
          </p:nvPr>
        </p:nvSpPr>
        <p:spPr/>
        <p:txBody>
          <a:bodyPr/>
          <a:lstStyle/>
          <a:p>
            <a:r>
              <a:rPr lang="tr-TR" dirty="0" smtClean="0"/>
              <a:t>1. </a:t>
            </a:r>
            <a:r>
              <a:rPr lang="tr-TR" dirty="0" err="1" smtClean="0"/>
              <a:t>Ekstraksiyon</a:t>
            </a:r>
            <a:r>
              <a:rPr lang="tr-TR" dirty="0" smtClean="0"/>
              <a:t> yöntemi</a:t>
            </a:r>
          </a:p>
          <a:p>
            <a:r>
              <a:rPr lang="tr-TR" dirty="0" smtClean="0"/>
              <a:t>2. Distilasyon yöntemi</a:t>
            </a:r>
          </a:p>
          <a:p>
            <a:r>
              <a:rPr lang="tr-TR" dirty="0" smtClean="0"/>
              <a:t>3. Mekanik yöntem </a:t>
            </a:r>
            <a:endParaRPr lang="tr-TR" dirty="0"/>
          </a:p>
        </p:txBody>
      </p:sp>
      <p:sp>
        <p:nvSpPr>
          <p:cNvPr id="4" name="Slayt Numarası Yer Tutucusu 3"/>
          <p:cNvSpPr>
            <a:spLocks noGrp="1"/>
          </p:cNvSpPr>
          <p:nvPr>
            <p:ph type="sldNum" sz="quarter" idx="12"/>
          </p:nvPr>
        </p:nvSpPr>
        <p:spPr/>
        <p:txBody>
          <a:bodyPr/>
          <a:lstStyle/>
          <a:p>
            <a:fld id="{4FAB73BC-B049-4115-A692-8D63A059BFB8}" type="slidenum">
              <a:rPr lang="en-US" smtClean="0"/>
              <a:pPr/>
              <a:t>12</a:t>
            </a:fld>
            <a:endParaRPr lang="en-US" dirty="0"/>
          </a:p>
        </p:txBody>
      </p:sp>
    </p:spTree>
    <p:extLst>
      <p:ext uri="{BB962C8B-B14F-4D97-AF65-F5344CB8AC3E}">
        <p14:creationId xmlns:p14="http://schemas.microsoft.com/office/powerpoint/2010/main" val="40959137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Uçucu yağların alınma yöntemleri</a:t>
            </a:r>
            <a:endParaRPr lang="tr-TR" dirty="0"/>
          </a:p>
        </p:txBody>
      </p:sp>
      <p:sp>
        <p:nvSpPr>
          <p:cNvPr id="3" name="İçerik Yer Tutucusu 2"/>
          <p:cNvSpPr>
            <a:spLocks noGrp="1"/>
          </p:cNvSpPr>
          <p:nvPr>
            <p:ph idx="1"/>
          </p:nvPr>
        </p:nvSpPr>
        <p:spPr/>
        <p:txBody>
          <a:bodyPr/>
          <a:lstStyle/>
          <a:p>
            <a:r>
              <a:rPr lang="tr-TR" dirty="0" smtClean="0"/>
              <a:t>1. </a:t>
            </a:r>
            <a:r>
              <a:rPr lang="tr-TR" dirty="0" err="1" smtClean="0"/>
              <a:t>Ekstraksiyon</a:t>
            </a:r>
            <a:r>
              <a:rPr lang="tr-TR" dirty="0" smtClean="0"/>
              <a:t> yöntemi</a:t>
            </a:r>
          </a:p>
          <a:p>
            <a:pPr lvl="1"/>
            <a:r>
              <a:rPr lang="tr-TR" dirty="0" smtClean="0"/>
              <a:t>Organik çözücü </a:t>
            </a:r>
            <a:r>
              <a:rPr lang="tr-TR" dirty="0" err="1" smtClean="0"/>
              <a:t>ekstraksiyonu</a:t>
            </a:r>
            <a:endParaRPr lang="tr-TR" dirty="0" smtClean="0"/>
          </a:p>
          <a:p>
            <a:pPr lvl="1"/>
            <a:r>
              <a:rPr lang="tr-TR" dirty="0" smtClean="0"/>
              <a:t>Sıkıştırılmış çözücü </a:t>
            </a:r>
            <a:r>
              <a:rPr lang="tr-TR" dirty="0" err="1" smtClean="0"/>
              <a:t>ekstraksiyonu</a:t>
            </a:r>
            <a:endParaRPr lang="tr-TR" dirty="0" smtClean="0"/>
          </a:p>
          <a:p>
            <a:pPr lvl="1"/>
            <a:r>
              <a:rPr lang="tr-TR" dirty="0" smtClean="0"/>
              <a:t>Katı-faz </a:t>
            </a:r>
            <a:r>
              <a:rPr lang="tr-TR" dirty="0" err="1" smtClean="0"/>
              <a:t>mikroekstraksiyon</a:t>
            </a:r>
            <a:endParaRPr lang="tr-TR" dirty="0" smtClean="0"/>
          </a:p>
          <a:p>
            <a:pPr lvl="1"/>
            <a:r>
              <a:rPr lang="tr-TR" dirty="0" err="1" smtClean="0"/>
              <a:t>Süperkritik</a:t>
            </a:r>
            <a:r>
              <a:rPr lang="tr-TR" dirty="0" smtClean="0"/>
              <a:t> sıvı </a:t>
            </a:r>
            <a:r>
              <a:rPr lang="tr-TR" dirty="0" err="1" smtClean="0"/>
              <a:t>ekstraksiyonu</a:t>
            </a:r>
            <a:endParaRPr lang="tr-TR" dirty="0" smtClean="0"/>
          </a:p>
          <a:p>
            <a:pPr lvl="1"/>
            <a:r>
              <a:rPr lang="tr-TR" dirty="0" smtClean="0"/>
              <a:t>Mikrodalga </a:t>
            </a:r>
            <a:r>
              <a:rPr lang="tr-TR" dirty="0" err="1" smtClean="0"/>
              <a:t>ekstraksiyon</a:t>
            </a:r>
            <a:endParaRPr lang="tr-TR" dirty="0" smtClean="0"/>
          </a:p>
          <a:p>
            <a:pPr lvl="1"/>
            <a:r>
              <a:rPr lang="tr-TR" dirty="0" smtClean="0"/>
              <a:t>Çok yönlü </a:t>
            </a:r>
            <a:r>
              <a:rPr lang="tr-TR" dirty="0" err="1" smtClean="0"/>
              <a:t>ekstraksiyon</a:t>
            </a:r>
            <a:r>
              <a:rPr lang="tr-TR" dirty="0" smtClean="0"/>
              <a:t> yöntemleri</a:t>
            </a:r>
          </a:p>
          <a:p>
            <a:pPr marL="0" indent="0">
              <a:buNone/>
            </a:pPr>
            <a:endParaRPr lang="tr-TR" dirty="0"/>
          </a:p>
        </p:txBody>
      </p:sp>
      <p:sp>
        <p:nvSpPr>
          <p:cNvPr id="4" name="Slayt Numarası Yer Tutucusu 3"/>
          <p:cNvSpPr>
            <a:spLocks noGrp="1"/>
          </p:cNvSpPr>
          <p:nvPr>
            <p:ph type="sldNum" sz="quarter" idx="12"/>
          </p:nvPr>
        </p:nvSpPr>
        <p:spPr/>
        <p:txBody>
          <a:bodyPr/>
          <a:lstStyle/>
          <a:p>
            <a:fld id="{4FAB73BC-B049-4115-A692-8D63A059BFB8}" type="slidenum">
              <a:rPr lang="en-US" smtClean="0"/>
              <a:pPr/>
              <a:t>13</a:t>
            </a:fld>
            <a:endParaRPr lang="en-US" dirty="0"/>
          </a:p>
        </p:txBody>
      </p:sp>
    </p:spTree>
    <p:extLst>
      <p:ext uri="{BB962C8B-B14F-4D97-AF65-F5344CB8AC3E}">
        <p14:creationId xmlns:p14="http://schemas.microsoft.com/office/powerpoint/2010/main" val="10511475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Uçucu yağların alınma yöntemleri</a:t>
            </a:r>
            <a:endParaRPr lang="tr-TR" dirty="0"/>
          </a:p>
        </p:txBody>
      </p:sp>
      <p:sp>
        <p:nvSpPr>
          <p:cNvPr id="3" name="İçerik Yer Tutucusu 2"/>
          <p:cNvSpPr>
            <a:spLocks noGrp="1"/>
          </p:cNvSpPr>
          <p:nvPr>
            <p:ph idx="1"/>
          </p:nvPr>
        </p:nvSpPr>
        <p:spPr/>
        <p:txBody>
          <a:bodyPr/>
          <a:lstStyle/>
          <a:p>
            <a:r>
              <a:rPr lang="tr-TR" dirty="0" smtClean="0"/>
              <a:t>2. </a:t>
            </a:r>
            <a:r>
              <a:rPr lang="tr-TR" dirty="0"/>
              <a:t>Distilasyon </a:t>
            </a:r>
            <a:r>
              <a:rPr lang="tr-TR" dirty="0" smtClean="0"/>
              <a:t>yöntemi</a:t>
            </a:r>
          </a:p>
          <a:p>
            <a:pPr lvl="1"/>
            <a:r>
              <a:rPr lang="tr-TR" dirty="0" smtClean="0"/>
              <a:t>Su </a:t>
            </a:r>
            <a:r>
              <a:rPr lang="tr-TR" dirty="0" err="1" smtClean="0"/>
              <a:t>distilasyonu</a:t>
            </a:r>
            <a:endParaRPr lang="tr-TR" dirty="0" smtClean="0"/>
          </a:p>
          <a:p>
            <a:pPr lvl="1"/>
            <a:r>
              <a:rPr lang="tr-TR" dirty="0" smtClean="0"/>
              <a:t>Buhar </a:t>
            </a:r>
            <a:r>
              <a:rPr lang="tr-TR" dirty="0" err="1" smtClean="0"/>
              <a:t>distilasyonu</a:t>
            </a:r>
            <a:endParaRPr lang="tr-TR" dirty="0" smtClean="0"/>
          </a:p>
          <a:p>
            <a:pPr lvl="1"/>
            <a:r>
              <a:rPr lang="tr-TR" dirty="0" smtClean="0"/>
              <a:t>Su buharı </a:t>
            </a:r>
            <a:r>
              <a:rPr lang="tr-TR" dirty="0" err="1" smtClean="0"/>
              <a:t>distilasyonu</a:t>
            </a:r>
            <a:endParaRPr lang="tr-TR" dirty="0" smtClean="0"/>
          </a:p>
          <a:p>
            <a:pPr lvl="1"/>
            <a:r>
              <a:rPr lang="tr-TR" dirty="0" smtClean="0"/>
              <a:t>Kuru </a:t>
            </a:r>
            <a:r>
              <a:rPr lang="tr-TR" dirty="0" err="1" smtClean="0"/>
              <a:t>distilasyon</a:t>
            </a:r>
            <a:endParaRPr lang="tr-TR" dirty="0" smtClean="0"/>
          </a:p>
          <a:p>
            <a:pPr lvl="1"/>
            <a:r>
              <a:rPr lang="tr-TR" dirty="0" smtClean="0"/>
              <a:t>Vakum </a:t>
            </a:r>
            <a:r>
              <a:rPr lang="tr-TR" dirty="0" err="1" smtClean="0"/>
              <a:t>distilasyon</a:t>
            </a:r>
            <a:endParaRPr lang="tr-TR" dirty="0" smtClean="0"/>
          </a:p>
          <a:p>
            <a:pPr lvl="1"/>
            <a:r>
              <a:rPr lang="tr-TR" dirty="0" err="1" smtClean="0"/>
              <a:t>Hidrofüzyon</a:t>
            </a:r>
            <a:endParaRPr lang="tr-TR" dirty="0"/>
          </a:p>
        </p:txBody>
      </p:sp>
      <p:sp>
        <p:nvSpPr>
          <p:cNvPr id="4" name="Slayt Numarası Yer Tutucusu 3"/>
          <p:cNvSpPr>
            <a:spLocks noGrp="1"/>
          </p:cNvSpPr>
          <p:nvPr>
            <p:ph type="sldNum" sz="quarter" idx="12"/>
          </p:nvPr>
        </p:nvSpPr>
        <p:spPr/>
        <p:txBody>
          <a:bodyPr/>
          <a:lstStyle/>
          <a:p>
            <a:fld id="{4FAB73BC-B049-4115-A692-8D63A059BFB8}" type="slidenum">
              <a:rPr lang="en-US" smtClean="0"/>
              <a:pPr/>
              <a:t>14</a:t>
            </a:fld>
            <a:endParaRPr lang="en-US" dirty="0"/>
          </a:p>
        </p:txBody>
      </p:sp>
    </p:spTree>
    <p:extLst>
      <p:ext uri="{BB962C8B-B14F-4D97-AF65-F5344CB8AC3E}">
        <p14:creationId xmlns:p14="http://schemas.microsoft.com/office/powerpoint/2010/main" val="16499633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Uçucu yağların alınma yöntemleri</a:t>
            </a:r>
            <a:endParaRPr lang="tr-TR" dirty="0"/>
          </a:p>
        </p:txBody>
      </p:sp>
      <p:sp>
        <p:nvSpPr>
          <p:cNvPr id="3" name="İçerik Yer Tutucusu 2"/>
          <p:cNvSpPr>
            <a:spLocks noGrp="1"/>
          </p:cNvSpPr>
          <p:nvPr>
            <p:ph idx="1"/>
          </p:nvPr>
        </p:nvSpPr>
        <p:spPr/>
        <p:txBody>
          <a:bodyPr/>
          <a:lstStyle/>
          <a:p>
            <a:r>
              <a:rPr lang="tr-TR" dirty="0" smtClean="0"/>
              <a:t>3. Mekanik yöntem</a:t>
            </a:r>
          </a:p>
          <a:p>
            <a:pPr lvl="1"/>
            <a:r>
              <a:rPr lang="tr-TR" dirty="0" smtClean="0"/>
              <a:t>Sıkma yöntemi</a:t>
            </a:r>
          </a:p>
          <a:p>
            <a:pPr lvl="1"/>
            <a:r>
              <a:rPr lang="tr-TR" dirty="0" smtClean="0"/>
              <a:t>Çizme yöntemi</a:t>
            </a:r>
            <a:endParaRPr lang="tr-TR" dirty="0"/>
          </a:p>
        </p:txBody>
      </p:sp>
      <p:sp>
        <p:nvSpPr>
          <p:cNvPr id="4" name="Slayt Numarası Yer Tutucusu 3"/>
          <p:cNvSpPr>
            <a:spLocks noGrp="1"/>
          </p:cNvSpPr>
          <p:nvPr>
            <p:ph type="sldNum" sz="quarter" idx="12"/>
          </p:nvPr>
        </p:nvSpPr>
        <p:spPr/>
        <p:txBody>
          <a:bodyPr/>
          <a:lstStyle/>
          <a:p>
            <a:fld id="{4FAB73BC-B049-4115-A692-8D63A059BFB8}" type="slidenum">
              <a:rPr lang="en-US" smtClean="0"/>
              <a:pPr/>
              <a:t>15</a:t>
            </a:fld>
            <a:endParaRPr lang="en-US" dirty="0"/>
          </a:p>
        </p:txBody>
      </p:sp>
    </p:spTree>
    <p:extLst>
      <p:ext uri="{BB962C8B-B14F-4D97-AF65-F5344CB8AC3E}">
        <p14:creationId xmlns:p14="http://schemas.microsoft.com/office/powerpoint/2010/main" val="20476511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Uçucu yağların bitkilerdeki rolü</a:t>
            </a:r>
            <a:endParaRPr lang="tr-TR" dirty="0"/>
          </a:p>
        </p:txBody>
      </p:sp>
      <p:sp>
        <p:nvSpPr>
          <p:cNvPr id="3" name="İçerik Yer Tutucusu 2"/>
          <p:cNvSpPr>
            <a:spLocks noGrp="1"/>
          </p:cNvSpPr>
          <p:nvPr>
            <p:ph idx="1"/>
          </p:nvPr>
        </p:nvSpPr>
        <p:spPr/>
        <p:txBody>
          <a:bodyPr/>
          <a:lstStyle/>
          <a:p>
            <a:r>
              <a:rPr lang="tr-TR" dirty="0" smtClean="0"/>
              <a:t>Bitkilerin tozlanma yoluyla çoğalabilmesi, meyve ve tohumların çevreye ve uzak yerlere yayılmasında hayvanların uçucu yağlar sayesinde </a:t>
            </a:r>
            <a:r>
              <a:rPr lang="tr-TR" dirty="0" err="1" smtClean="0"/>
              <a:t>cezbedilmesi</a:t>
            </a:r>
            <a:r>
              <a:rPr lang="tr-TR" dirty="0" smtClean="0"/>
              <a:t> bu yağların başlıca önemini ortaya koymaktadır.</a:t>
            </a:r>
          </a:p>
          <a:p>
            <a:r>
              <a:rPr lang="tr-TR" dirty="0" smtClean="0"/>
              <a:t>Bu olayların gerçekleşmesi, uçucu yağların bitkilerdeki salgılanma </a:t>
            </a:r>
            <a:r>
              <a:rPr lang="tr-TR" dirty="0" err="1" smtClean="0"/>
              <a:t>peryoduna</a:t>
            </a:r>
            <a:r>
              <a:rPr lang="tr-TR" dirty="0" smtClean="0"/>
              <a:t>, çiçeklerde, tohum ve meyvelerde birikme tarzına bağlıdır. </a:t>
            </a:r>
          </a:p>
          <a:p>
            <a:r>
              <a:rPr lang="tr-TR" dirty="0" smtClean="0"/>
              <a:t>Uçucu yağlar bitkilerde suyun dengeli buharlaştırılması, güneş radyasyonunun oluşturduğu stresten bitkilerin korunması, gündüz vakti bitkilerin güneş sıcaklığına, geceler ise serinlemeye adaptasyonu gibi çok önemli olayları düzenler. </a:t>
            </a:r>
          </a:p>
          <a:p>
            <a:r>
              <a:rPr lang="tr-TR" dirty="0" smtClean="0"/>
              <a:t>Suyun hareketini dengeleyerek, uçucu yağlar bitki üzerindeki stresi azaltırlar. </a:t>
            </a:r>
            <a:endParaRPr lang="tr-TR" dirty="0"/>
          </a:p>
        </p:txBody>
      </p:sp>
      <p:sp>
        <p:nvSpPr>
          <p:cNvPr id="4" name="Slayt Numarası Yer Tutucusu 3"/>
          <p:cNvSpPr>
            <a:spLocks noGrp="1"/>
          </p:cNvSpPr>
          <p:nvPr>
            <p:ph type="sldNum" sz="quarter" idx="12"/>
          </p:nvPr>
        </p:nvSpPr>
        <p:spPr/>
        <p:txBody>
          <a:bodyPr/>
          <a:lstStyle/>
          <a:p>
            <a:fld id="{4FAB73BC-B049-4115-A692-8D63A059BFB8}" type="slidenum">
              <a:rPr lang="en-US" smtClean="0"/>
              <a:pPr/>
              <a:t>16</a:t>
            </a:fld>
            <a:endParaRPr lang="en-US" dirty="0"/>
          </a:p>
        </p:txBody>
      </p:sp>
    </p:spTree>
    <p:extLst>
      <p:ext uri="{BB962C8B-B14F-4D97-AF65-F5344CB8AC3E}">
        <p14:creationId xmlns:p14="http://schemas.microsoft.com/office/powerpoint/2010/main" val="26493575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Uçucu yağların bitkilerdeki rolü</a:t>
            </a:r>
          </a:p>
        </p:txBody>
      </p:sp>
      <p:sp>
        <p:nvSpPr>
          <p:cNvPr id="3" name="İçerik Yer Tutucusu 2"/>
          <p:cNvSpPr>
            <a:spLocks noGrp="1"/>
          </p:cNvSpPr>
          <p:nvPr>
            <p:ph idx="1"/>
          </p:nvPr>
        </p:nvSpPr>
        <p:spPr/>
        <p:txBody>
          <a:bodyPr/>
          <a:lstStyle/>
          <a:p>
            <a:r>
              <a:rPr lang="tr-TR" dirty="0" smtClean="0"/>
              <a:t>Uçucu yağlar, bitkinin hastalıklardan, zarar vericilerden, hayvanlardan korunmasında, bitkinin kabuk ve odun kısmında olan yaraların çabuk iyileşmesinde, bitkinin mikroorganizmalardan korunmasında, ve başlıca bağışıklık sisteminin güçlenmesinde önemli fonksiyonlar üstlenmektedir.</a:t>
            </a:r>
          </a:p>
          <a:p>
            <a:r>
              <a:rPr lang="tr-TR" dirty="0" smtClean="0"/>
              <a:t>Uçucu yağlar bitkilere </a:t>
            </a:r>
            <a:r>
              <a:rPr lang="tr-TR" dirty="0" err="1" smtClean="0"/>
              <a:t>allelopatik</a:t>
            </a:r>
            <a:r>
              <a:rPr lang="tr-TR" dirty="0" smtClean="0"/>
              <a:t> özellikler kazandırmaktadır. Bu özellikler sayesinde bitki, diğer türlerin gelişimini yavaşlatır ve kendisinin gelişebilmesine uygun ortam oluşturur.</a:t>
            </a:r>
            <a:endParaRPr lang="tr-TR" dirty="0"/>
          </a:p>
        </p:txBody>
      </p:sp>
      <p:sp>
        <p:nvSpPr>
          <p:cNvPr id="4" name="Slayt Numarası Yer Tutucusu 3"/>
          <p:cNvSpPr>
            <a:spLocks noGrp="1"/>
          </p:cNvSpPr>
          <p:nvPr>
            <p:ph type="sldNum" sz="quarter" idx="12"/>
          </p:nvPr>
        </p:nvSpPr>
        <p:spPr/>
        <p:txBody>
          <a:bodyPr/>
          <a:lstStyle/>
          <a:p>
            <a:fld id="{4FAB73BC-B049-4115-A692-8D63A059BFB8}" type="slidenum">
              <a:rPr lang="en-US" smtClean="0"/>
              <a:pPr/>
              <a:t>17</a:t>
            </a:fld>
            <a:endParaRPr lang="en-US" dirty="0"/>
          </a:p>
        </p:txBody>
      </p:sp>
    </p:spTree>
    <p:extLst>
      <p:ext uri="{BB962C8B-B14F-4D97-AF65-F5344CB8AC3E}">
        <p14:creationId xmlns:p14="http://schemas.microsoft.com/office/powerpoint/2010/main" val="6539107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Uçucu yağların parfümeride kullanımı</a:t>
            </a:r>
            <a:endParaRPr lang="tr-TR" dirty="0"/>
          </a:p>
        </p:txBody>
      </p:sp>
      <p:sp>
        <p:nvSpPr>
          <p:cNvPr id="3" name="İçerik Yer Tutucusu 2"/>
          <p:cNvSpPr>
            <a:spLocks noGrp="1"/>
          </p:cNvSpPr>
          <p:nvPr>
            <p:ph idx="1"/>
          </p:nvPr>
        </p:nvSpPr>
        <p:spPr/>
        <p:txBody>
          <a:bodyPr/>
          <a:lstStyle/>
          <a:p>
            <a:r>
              <a:rPr lang="tr-TR" dirty="0" smtClean="0"/>
              <a:t>Parfüm sanayiinde </a:t>
            </a:r>
            <a:r>
              <a:rPr lang="tr-TR" dirty="0" err="1" smtClean="0"/>
              <a:t>esansiyel</a:t>
            </a:r>
            <a:r>
              <a:rPr lang="tr-TR" dirty="0" smtClean="0"/>
              <a:t> yağlar; parfüm, kolonya, deodorant ve diğer kozmetik ürünlerin ve çeşitli sabunların üretiminde kullanılmaktadır. </a:t>
            </a:r>
            <a:r>
              <a:rPr lang="tr-TR" dirty="0" err="1" smtClean="0"/>
              <a:t>Esansiyel</a:t>
            </a:r>
            <a:r>
              <a:rPr lang="tr-TR" dirty="0" smtClean="0"/>
              <a:t> yağların %90 ı bu amaçla kullanılmaktadır.</a:t>
            </a:r>
          </a:p>
          <a:p>
            <a:r>
              <a:rPr lang="tr-TR" dirty="0" smtClean="0"/>
              <a:t>Parfümeri 3000 yıl önce de vardı. Eski Mısır, , Çin Hindistan, Yunanistan (insan cesetlerinin mumyalanması, deri ve saçların yumuşatılması, hastalıkların tedavisi, tanrıların dikkatini çekmek, taç giyme törenleri,  kiliselerde kokulu tütsüler vb.)</a:t>
            </a:r>
          </a:p>
          <a:p>
            <a:r>
              <a:rPr lang="tr-TR" dirty="0" smtClean="0"/>
              <a:t>Arap yarımadasının güneyi (Somali, </a:t>
            </a:r>
            <a:r>
              <a:rPr lang="tr-TR" dirty="0" err="1" smtClean="0"/>
              <a:t>Etiopya</a:t>
            </a:r>
            <a:r>
              <a:rPr lang="tr-TR" dirty="0" smtClean="0"/>
              <a:t>), Güney-Doğu Aysa  ülkeleri (Vietnam, </a:t>
            </a:r>
            <a:r>
              <a:rPr lang="tr-TR" dirty="0" err="1" smtClean="0"/>
              <a:t>Birma</a:t>
            </a:r>
            <a:r>
              <a:rPr lang="tr-TR" dirty="0" smtClean="0"/>
              <a:t>, Hindistan, Çin, Endonezya, Seylan) kokulu bitki materyallerinin tedarikinde önemli paya sahip olmuşlardır. Daha sonra bu ürünler dünyaya ihraç edilmiştir. </a:t>
            </a:r>
          </a:p>
        </p:txBody>
      </p:sp>
      <p:sp>
        <p:nvSpPr>
          <p:cNvPr id="4" name="Slayt Numarası Yer Tutucusu 3"/>
          <p:cNvSpPr>
            <a:spLocks noGrp="1"/>
          </p:cNvSpPr>
          <p:nvPr>
            <p:ph type="sldNum" sz="quarter" idx="12"/>
          </p:nvPr>
        </p:nvSpPr>
        <p:spPr/>
        <p:txBody>
          <a:bodyPr/>
          <a:lstStyle/>
          <a:p>
            <a:fld id="{4FAB73BC-B049-4115-A692-8D63A059BFB8}" type="slidenum">
              <a:rPr lang="en-US" smtClean="0"/>
              <a:pPr/>
              <a:t>18</a:t>
            </a:fld>
            <a:endParaRPr lang="en-US" dirty="0"/>
          </a:p>
        </p:txBody>
      </p:sp>
    </p:spTree>
    <p:extLst>
      <p:ext uri="{BB962C8B-B14F-4D97-AF65-F5344CB8AC3E}">
        <p14:creationId xmlns:p14="http://schemas.microsoft.com/office/powerpoint/2010/main" val="4277662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Uçucu yağların parfümeride kullanımı</a:t>
            </a:r>
          </a:p>
        </p:txBody>
      </p:sp>
      <p:sp>
        <p:nvSpPr>
          <p:cNvPr id="3" name="İçerik Yer Tutucusu 2"/>
          <p:cNvSpPr>
            <a:spLocks noGrp="1"/>
          </p:cNvSpPr>
          <p:nvPr>
            <p:ph idx="1"/>
          </p:nvPr>
        </p:nvSpPr>
        <p:spPr/>
        <p:txBody>
          <a:bodyPr/>
          <a:lstStyle/>
          <a:p>
            <a:r>
              <a:rPr lang="tr-TR" dirty="0" smtClean="0"/>
              <a:t>Avrupa’ya parfüm modası 12. </a:t>
            </a:r>
            <a:r>
              <a:rPr lang="tr-TR" dirty="0" err="1" smtClean="0"/>
              <a:t>yyda</a:t>
            </a:r>
            <a:r>
              <a:rPr lang="tr-TR" dirty="0" smtClean="0"/>
              <a:t>  Ortadoğu dan dönen Hıristiyan hacılar tarafından götürülmüştür. </a:t>
            </a:r>
          </a:p>
          <a:p>
            <a:r>
              <a:rPr lang="tr-TR" dirty="0" smtClean="0"/>
              <a:t>Aromatik maddelerin alkol çözeltileri ilk kez bugün kullanılan parfüme yakın (parfüm, kokulu madde, tuvalet suyu, kolonya) bir kalitede 14. </a:t>
            </a:r>
            <a:r>
              <a:rPr lang="tr-TR" dirty="0" err="1" smtClean="0"/>
              <a:t>yyda</a:t>
            </a:r>
            <a:r>
              <a:rPr lang="tr-TR" dirty="0" smtClean="0"/>
              <a:t> Macar kralı tarafından yaptırılmıştır. Bu amaçla biberiyenin uçucu yağının alkol-su karışımı çözeltisini elde etmişlerdir. Biberiye dışında terebentin, çam, lavanta, nane ve alkol içeren bir sihirli su olarak adlandırmışlardır. Bu «Macar kral suyu» Avrupa’ya yayılarak popülerleşmiştir.</a:t>
            </a:r>
          </a:p>
          <a:p>
            <a:r>
              <a:rPr lang="tr-TR" dirty="0" smtClean="0"/>
              <a:t>Alkollü parfümün 2. versiyonu Fransız Jan-</a:t>
            </a:r>
            <a:r>
              <a:rPr lang="tr-TR" dirty="0" err="1" smtClean="0"/>
              <a:t>Mari</a:t>
            </a:r>
            <a:r>
              <a:rPr lang="tr-TR" dirty="0" smtClean="0"/>
              <a:t> </a:t>
            </a:r>
            <a:r>
              <a:rPr lang="tr-TR" dirty="0" err="1" smtClean="0"/>
              <a:t>Larina</a:t>
            </a:r>
            <a:r>
              <a:rPr lang="tr-TR" dirty="0" smtClean="0"/>
              <a:t> tarafından 18. </a:t>
            </a:r>
            <a:r>
              <a:rPr lang="tr-TR" dirty="0" err="1" smtClean="0"/>
              <a:t>yyda</a:t>
            </a:r>
            <a:r>
              <a:rPr lang="tr-TR" dirty="0" smtClean="0"/>
              <a:t> </a:t>
            </a:r>
            <a:r>
              <a:rPr lang="tr-TR" dirty="0" err="1" smtClean="0"/>
              <a:t>Kelne</a:t>
            </a:r>
            <a:r>
              <a:rPr lang="tr-TR" dirty="0" smtClean="0"/>
              <a:t> şehrinde  elde edilmiştir ve «</a:t>
            </a:r>
            <a:r>
              <a:rPr lang="tr-TR" dirty="0" err="1" smtClean="0"/>
              <a:t>Keln</a:t>
            </a:r>
            <a:r>
              <a:rPr lang="tr-TR" dirty="0" smtClean="0"/>
              <a:t> suyu» olarak adlandırılmıştır. 18. yy </a:t>
            </a:r>
            <a:r>
              <a:rPr lang="tr-TR" dirty="0" err="1" smtClean="0"/>
              <a:t>ın</a:t>
            </a:r>
            <a:r>
              <a:rPr lang="tr-TR" dirty="0" smtClean="0"/>
              <a:t> ortalarında «de-kolon» adıyla ihraç edilmeye başlanmıştır. </a:t>
            </a:r>
            <a:endParaRPr lang="tr-TR" dirty="0"/>
          </a:p>
        </p:txBody>
      </p:sp>
      <p:sp>
        <p:nvSpPr>
          <p:cNvPr id="4" name="Slayt Numarası Yer Tutucusu 3"/>
          <p:cNvSpPr>
            <a:spLocks noGrp="1"/>
          </p:cNvSpPr>
          <p:nvPr>
            <p:ph type="sldNum" sz="quarter" idx="12"/>
          </p:nvPr>
        </p:nvSpPr>
        <p:spPr/>
        <p:txBody>
          <a:bodyPr/>
          <a:lstStyle/>
          <a:p>
            <a:fld id="{4FAB73BC-B049-4115-A692-8D63A059BFB8}" type="slidenum">
              <a:rPr lang="en-US" smtClean="0"/>
              <a:pPr/>
              <a:t>19</a:t>
            </a:fld>
            <a:endParaRPr lang="en-US" dirty="0"/>
          </a:p>
        </p:txBody>
      </p:sp>
    </p:spTree>
    <p:extLst>
      <p:ext uri="{BB962C8B-B14F-4D97-AF65-F5344CB8AC3E}">
        <p14:creationId xmlns:p14="http://schemas.microsoft.com/office/powerpoint/2010/main" val="38065909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Uçucu yağların parfümeride kullanımı</a:t>
            </a:r>
          </a:p>
        </p:txBody>
      </p:sp>
      <p:sp>
        <p:nvSpPr>
          <p:cNvPr id="3" name="İçerik Yer Tutucusu 2"/>
          <p:cNvSpPr>
            <a:spLocks noGrp="1"/>
          </p:cNvSpPr>
          <p:nvPr>
            <p:ph idx="1"/>
          </p:nvPr>
        </p:nvSpPr>
        <p:spPr/>
        <p:txBody>
          <a:bodyPr/>
          <a:lstStyle/>
          <a:p>
            <a:r>
              <a:rPr lang="tr-TR" dirty="0" smtClean="0"/>
              <a:t>19. yy </a:t>
            </a:r>
            <a:r>
              <a:rPr lang="tr-TR" dirty="0" err="1" smtClean="0"/>
              <a:t>sonuda</a:t>
            </a:r>
            <a:r>
              <a:rPr lang="tr-TR" dirty="0" smtClean="0"/>
              <a:t> bazı doğal kokulu maddeleri kimyasal sentez yoluna gitmişlerdir. 1875 te </a:t>
            </a:r>
            <a:r>
              <a:rPr lang="tr-TR" dirty="0" err="1" smtClean="0"/>
              <a:t>vanilin</a:t>
            </a:r>
            <a:r>
              <a:rPr lang="tr-TR" dirty="0" smtClean="0"/>
              <a:t>, 1877 de </a:t>
            </a:r>
            <a:r>
              <a:rPr lang="tr-TR" dirty="0" err="1" smtClean="0"/>
              <a:t>kumarin</a:t>
            </a:r>
            <a:r>
              <a:rPr lang="tr-TR" dirty="0" smtClean="0"/>
              <a:t> sentezlenmiştir. 1930 </a:t>
            </a:r>
            <a:r>
              <a:rPr lang="tr-TR" dirty="0" err="1" smtClean="0"/>
              <a:t>larda</a:t>
            </a:r>
            <a:r>
              <a:rPr lang="tr-TR" dirty="0" smtClean="0"/>
              <a:t> bu alanda büyük sıçrama yaşanmış sentetik aramalı madde sentezi artmıştır.</a:t>
            </a:r>
          </a:p>
          <a:p>
            <a:r>
              <a:rPr lang="tr-TR" dirty="0" smtClean="0"/>
              <a:t>Dünya da ilk deodorant 1888 de, «</a:t>
            </a:r>
            <a:r>
              <a:rPr lang="tr-TR" dirty="0" err="1" smtClean="0"/>
              <a:t>Roll</a:t>
            </a:r>
            <a:r>
              <a:rPr lang="tr-TR" dirty="0" smtClean="0"/>
              <a:t>-on» deodorant  1952 de , gazlı deodorantlar ise 1965 de üretilmeye başlanmıştır. </a:t>
            </a:r>
          </a:p>
          <a:p>
            <a:r>
              <a:rPr lang="tr-TR" dirty="0" smtClean="0"/>
              <a:t>Sonrasında, ozon tabakasına zarar verdiği düşünülerek Kyoto protokolü imzalayan ülkelerde üretimi yasaklanmıştır. </a:t>
            </a:r>
            <a:endParaRPr lang="tr-TR" dirty="0"/>
          </a:p>
        </p:txBody>
      </p:sp>
      <p:sp>
        <p:nvSpPr>
          <p:cNvPr id="4" name="Slayt Numarası Yer Tutucusu 3"/>
          <p:cNvSpPr>
            <a:spLocks noGrp="1"/>
          </p:cNvSpPr>
          <p:nvPr>
            <p:ph type="sldNum" sz="quarter" idx="12"/>
          </p:nvPr>
        </p:nvSpPr>
        <p:spPr/>
        <p:txBody>
          <a:bodyPr/>
          <a:lstStyle/>
          <a:p>
            <a:fld id="{4FAB73BC-B049-4115-A692-8D63A059BFB8}" type="slidenum">
              <a:rPr lang="en-US" smtClean="0"/>
              <a:pPr/>
              <a:t>20</a:t>
            </a:fld>
            <a:endParaRPr lang="en-US" dirty="0"/>
          </a:p>
        </p:txBody>
      </p:sp>
    </p:spTree>
    <p:extLst>
      <p:ext uri="{BB962C8B-B14F-4D97-AF65-F5344CB8AC3E}">
        <p14:creationId xmlns:p14="http://schemas.microsoft.com/office/powerpoint/2010/main" val="34931327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Uçucu yağların parfümeride kullanımı</a:t>
            </a:r>
          </a:p>
        </p:txBody>
      </p:sp>
      <p:sp>
        <p:nvSpPr>
          <p:cNvPr id="3" name="İçerik Yer Tutucusu 2"/>
          <p:cNvSpPr>
            <a:spLocks noGrp="1"/>
          </p:cNvSpPr>
          <p:nvPr>
            <p:ph idx="1"/>
          </p:nvPr>
        </p:nvSpPr>
        <p:spPr/>
        <p:txBody>
          <a:bodyPr>
            <a:normAutofit fontScale="92500" lnSpcReduction="10000"/>
          </a:bodyPr>
          <a:lstStyle/>
          <a:p>
            <a:r>
              <a:rPr lang="tr-TR" dirty="0" smtClean="0"/>
              <a:t>Parfümeri Dünya çağında  (20. yy sonunda) 130 milyar dolarlık bir piyasaya sahiptir. </a:t>
            </a:r>
          </a:p>
          <a:p>
            <a:r>
              <a:rPr lang="tr-TR" dirty="0" smtClean="0"/>
              <a:t>Günümüzde bu pay 250 milyar dolara çıkmıştır. Türkiye </a:t>
            </a:r>
            <a:r>
              <a:rPr lang="tr-TR" dirty="0" err="1" smtClean="0"/>
              <a:t>nin</a:t>
            </a:r>
            <a:r>
              <a:rPr lang="tr-TR" dirty="0" smtClean="0"/>
              <a:t> bu piyasadaki payı 2 milyar dolardır. Bunu %80 i bayan parfüm ve kozmetik ürünleri, %10 u erkek parfümeri ürünleri oluşturmaktadır.</a:t>
            </a:r>
          </a:p>
          <a:p>
            <a:r>
              <a:rPr lang="tr-TR" dirty="0" smtClean="0"/>
              <a:t>Uçucu yağların dünya çapında üretimi 25.000-30.000 ton /yıl </a:t>
            </a:r>
            <a:r>
              <a:rPr lang="tr-TR" dirty="0" err="1" smtClean="0"/>
              <a:t>dır</a:t>
            </a:r>
            <a:r>
              <a:rPr lang="tr-TR" dirty="0" smtClean="0"/>
              <a:t>. Üretilen uçucu yağın 1000 ton/yıl ı sadece limon, portakal, karanfil ve kişniş gibi bitki uçucu yağına aittir. </a:t>
            </a:r>
          </a:p>
          <a:p>
            <a:r>
              <a:rPr lang="tr-TR" dirty="0" smtClean="0"/>
              <a:t>Dünya tarımında gül, nane, lavanta, sardunya, yetiştiriciliği çok önemli yer tutmaktadır. </a:t>
            </a:r>
          </a:p>
          <a:p>
            <a:r>
              <a:rPr lang="tr-TR" dirty="0" smtClean="0"/>
              <a:t>Şu anda kozmetik sanayiinde kullanılmakta olan 2000 in üzerinde doğal ve sentetik bileşik vardır. Sentetik kokulu maddelerin üretimi nadir ve soyu tükenmekte olan bitkilerin mevcut popülasyonlarının korunması açısından çok önemlidir. </a:t>
            </a:r>
          </a:p>
          <a:p>
            <a:r>
              <a:rPr lang="tr-TR" dirty="0" smtClean="0"/>
              <a:t>Kokulu maddelerin sentezi için her zaman uçucu yağ </a:t>
            </a:r>
            <a:r>
              <a:rPr lang="tr-TR" dirty="0" err="1" smtClean="0"/>
              <a:t>komponentlerinin</a:t>
            </a:r>
            <a:r>
              <a:rPr lang="tr-TR" dirty="0" smtClean="0"/>
              <a:t> kimyasal </a:t>
            </a:r>
            <a:r>
              <a:rPr lang="tr-TR" dirty="0"/>
              <a:t>m</a:t>
            </a:r>
            <a:r>
              <a:rPr lang="tr-TR" dirty="0" smtClean="0"/>
              <a:t>odifikasyonu kullanılmaktadır.</a:t>
            </a:r>
          </a:p>
          <a:p>
            <a:r>
              <a:rPr lang="tr-TR" dirty="0" smtClean="0"/>
              <a:t>Parfümeri ile aromaterapi adlı alternatif tıp alanı genişlemiştir.</a:t>
            </a:r>
            <a:endParaRPr lang="tr-TR" dirty="0"/>
          </a:p>
        </p:txBody>
      </p:sp>
      <p:sp>
        <p:nvSpPr>
          <p:cNvPr id="4" name="Slayt Numarası Yer Tutucusu 3"/>
          <p:cNvSpPr>
            <a:spLocks noGrp="1"/>
          </p:cNvSpPr>
          <p:nvPr>
            <p:ph type="sldNum" sz="quarter" idx="12"/>
          </p:nvPr>
        </p:nvSpPr>
        <p:spPr/>
        <p:txBody>
          <a:bodyPr/>
          <a:lstStyle/>
          <a:p>
            <a:fld id="{4FAB73BC-B049-4115-A692-8D63A059BFB8}" type="slidenum">
              <a:rPr lang="en-US" smtClean="0"/>
              <a:pPr/>
              <a:t>21</a:t>
            </a:fld>
            <a:endParaRPr lang="en-US" dirty="0"/>
          </a:p>
        </p:txBody>
      </p:sp>
    </p:spTree>
    <p:extLst>
      <p:ext uri="{BB962C8B-B14F-4D97-AF65-F5344CB8AC3E}">
        <p14:creationId xmlns:p14="http://schemas.microsoft.com/office/powerpoint/2010/main" val="31814657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Uçucu yağların </a:t>
            </a:r>
            <a:r>
              <a:rPr lang="tr-TR" dirty="0" smtClean="0"/>
              <a:t>gıda sanayiinde kullanımı</a:t>
            </a:r>
            <a:endParaRPr lang="tr-TR" dirty="0"/>
          </a:p>
        </p:txBody>
      </p:sp>
      <p:sp>
        <p:nvSpPr>
          <p:cNvPr id="3" name="İçerik Yer Tutucusu 2"/>
          <p:cNvSpPr>
            <a:spLocks noGrp="1"/>
          </p:cNvSpPr>
          <p:nvPr>
            <p:ph idx="1"/>
          </p:nvPr>
        </p:nvSpPr>
        <p:spPr/>
        <p:txBody>
          <a:bodyPr/>
          <a:lstStyle/>
          <a:p>
            <a:r>
              <a:rPr lang="tr-TR" dirty="0" smtClean="0"/>
              <a:t>Uçucu yağlar baharatların, ve aromalı yiyeceklerin yapısında bulunur</a:t>
            </a:r>
          </a:p>
          <a:p>
            <a:r>
              <a:rPr lang="tr-TR" dirty="0" smtClean="0"/>
              <a:t>Yiyeceklerin, şekerli maddelerin, alkolsüz içeceklerin, likör tipi içeceklerin üretiminde ve tütün endüstrisinde geniş oranda uçucu yağlar kullanılmaktadır.</a:t>
            </a:r>
          </a:p>
          <a:p>
            <a:r>
              <a:rPr lang="tr-TR" dirty="0" smtClean="0"/>
              <a:t>Baharatlar özel aromalı kokuya ve değişik tada sahip maddelerdir.</a:t>
            </a:r>
          </a:p>
          <a:p>
            <a:r>
              <a:rPr lang="tr-TR" dirty="0" smtClean="0"/>
              <a:t>Bu tür baharatlar hem yemeklere özel tatlar katarlar, hem yiyeceklerin çabuk bozulmasını önlerler hem de yenildikten sonra </a:t>
            </a:r>
            <a:r>
              <a:rPr lang="tr-TR" dirty="0" err="1" smtClean="0"/>
              <a:t>metabolize</a:t>
            </a:r>
            <a:r>
              <a:rPr lang="tr-TR" dirty="0" smtClean="0"/>
              <a:t> olmasını kolaylaştırırlar. </a:t>
            </a:r>
          </a:p>
          <a:p>
            <a:r>
              <a:rPr lang="tr-TR" dirty="0" smtClean="0"/>
              <a:t>Yiyeceklerin yapısında çeşitli </a:t>
            </a:r>
            <a:r>
              <a:rPr lang="tr-TR" dirty="0" err="1" smtClean="0"/>
              <a:t>sekonder</a:t>
            </a:r>
            <a:r>
              <a:rPr lang="tr-TR" dirty="0" smtClean="0"/>
              <a:t> </a:t>
            </a:r>
            <a:r>
              <a:rPr lang="tr-TR" dirty="0" err="1" smtClean="0"/>
              <a:t>metabolitler</a:t>
            </a:r>
            <a:r>
              <a:rPr lang="tr-TR" dirty="0" smtClean="0"/>
              <a:t> (</a:t>
            </a:r>
            <a:r>
              <a:rPr lang="tr-TR" dirty="0" err="1" smtClean="0"/>
              <a:t>alkoloid</a:t>
            </a:r>
            <a:r>
              <a:rPr lang="tr-TR" dirty="0" smtClean="0"/>
              <a:t>, </a:t>
            </a:r>
            <a:r>
              <a:rPr lang="tr-TR" dirty="0" err="1" smtClean="0"/>
              <a:t>saponin</a:t>
            </a:r>
            <a:r>
              <a:rPr lang="tr-TR" dirty="0" smtClean="0"/>
              <a:t> vb. ) olsa da </a:t>
            </a:r>
            <a:r>
              <a:rPr lang="tr-TR" dirty="0" err="1" smtClean="0"/>
              <a:t>esansiyel</a:t>
            </a:r>
            <a:r>
              <a:rPr lang="tr-TR" dirty="0" smtClean="0"/>
              <a:t> yağların da yapıda olması, bu yiyeceklere özel lezzet katmaktadır.</a:t>
            </a:r>
            <a:endParaRPr lang="tr-TR" dirty="0"/>
          </a:p>
        </p:txBody>
      </p:sp>
      <p:sp>
        <p:nvSpPr>
          <p:cNvPr id="4" name="Slayt Numarası Yer Tutucusu 3"/>
          <p:cNvSpPr>
            <a:spLocks noGrp="1"/>
          </p:cNvSpPr>
          <p:nvPr>
            <p:ph type="sldNum" sz="quarter" idx="12"/>
          </p:nvPr>
        </p:nvSpPr>
        <p:spPr/>
        <p:txBody>
          <a:bodyPr/>
          <a:lstStyle/>
          <a:p>
            <a:fld id="{4FAB73BC-B049-4115-A692-8D63A059BFB8}" type="slidenum">
              <a:rPr lang="en-US" smtClean="0"/>
              <a:pPr/>
              <a:t>22</a:t>
            </a:fld>
            <a:endParaRPr lang="en-US" dirty="0"/>
          </a:p>
        </p:txBody>
      </p:sp>
    </p:spTree>
    <p:extLst>
      <p:ext uri="{BB962C8B-B14F-4D97-AF65-F5344CB8AC3E}">
        <p14:creationId xmlns:p14="http://schemas.microsoft.com/office/powerpoint/2010/main" val="8455270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Uçucu yağların gıda sanayiinde kullanımı</a:t>
            </a:r>
          </a:p>
        </p:txBody>
      </p:sp>
      <p:sp>
        <p:nvSpPr>
          <p:cNvPr id="3" name="İçerik Yer Tutucusu 2"/>
          <p:cNvSpPr>
            <a:spLocks noGrp="1"/>
          </p:cNvSpPr>
          <p:nvPr>
            <p:ph idx="1"/>
          </p:nvPr>
        </p:nvSpPr>
        <p:spPr/>
        <p:txBody>
          <a:bodyPr/>
          <a:lstStyle/>
          <a:p>
            <a:r>
              <a:rPr lang="tr-TR" dirty="0" smtClean="0"/>
              <a:t>Baharatlı bitkiler iki büyük grupta toplanmaktadır:</a:t>
            </a:r>
          </a:p>
          <a:p>
            <a:r>
              <a:rPr lang="tr-TR" dirty="0" smtClean="0"/>
              <a:t>Klasik (egzotik) baharatlar; karanfil, biber, tarçın, vanilya, kakule, anason, zencefil, defne, Hindistan cevizi vb.</a:t>
            </a:r>
          </a:p>
          <a:p>
            <a:r>
              <a:rPr lang="tr-TR" dirty="0" smtClean="0"/>
              <a:t>Yerli (baharat kokulu sebzeler ve otlar) baharatlar; klasik baharatlardan farklı olarak yeşil halde kullanılırlar. </a:t>
            </a:r>
            <a:r>
              <a:rPr lang="tr-TR" dirty="0" err="1" smtClean="0"/>
              <a:t>Maydonoz</a:t>
            </a:r>
            <a:r>
              <a:rPr lang="tr-TR" dirty="0" smtClean="0"/>
              <a:t>, kereviz, sarımsak, soğan vb. yeşil baharat kokulu sebzeler ve nane, fesleğen, kişniş, kimyon, rezene, anason, kekik ve tarhun gibi otlar örnek verilebilir.</a:t>
            </a:r>
          </a:p>
          <a:p>
            <a:r>
              <a:rPr lang="tr-TR" dirty="0" smtClean="0"/>
              <a:t>Günümüzde baharatlı bitkilerin Dünya üzerindeki yıllık üretimi 100.000 tona ulaşmıştır. Bunun önemli bir kısmı </a:t>
            </a:r>
            <a:r>
              <a:rPr lang="tr-TR" dirty="0" err="1" smtClean="0"/>
              <a:t>konservecilikte</a:t>
            </a:r>
            <a:r>
              <a:rPr lang="tr-TR" dirty="0" smtClean="0"/>
              <a:t> kullanılmaktadır. </a:t>
            </a:r>
            <a:endParaRPr lang="tr-TR" dirty="0"/>
          </a:p>
        </p:txBody>
      </p:sp>
      <p:sp>
        <p:nvSpPr>
          <p:cNvPr id="4" name="Slayt Numarası Yer Tutucusu 3"/>
          <p:cNvSpPr>
            <a:spLocks noGrp="1"/>
          </p:cNvSpPr>
          <p:nvPr>
            <p:ph type="sldNum" sz="quarter" idx="12"/>
          </p:nvPr>
        </p:nvSpPr>
        <p:spPr/>
        <p:txBody>
          <a:bodyPr/>
          <a:lstStyle/>
          <a:p>
            <a:fld id="{4FAB73BC-B049-4115-A692-8D63A059BFB8}" type="slidenum">
              <a:rPr lang="en-US" smtClean="0"/>
              <a:pPr/>
              <a:t>23</a:t>
            </a:fld>
            <a:endParaRPr lang="en-US" dirty="0"/>
          </a:p>
        </p:txBody>
      </p:sp>
    </p:spTree>
    <p:extLst>
      <p:ext uri="{BB962C8B-B14F-4D97-AF65-F5344CB8AC3E}">
        <p14:creationId xmlns:p14="http://schemas.microsoft.com/office/powerpoint/2010/main" val="36911199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Uçucu yağların gıda sanayiinde kullanımı</a:t>
            </a:r>
          </a:p>
        </p:txBody>
      </p:sp>
      <p:sp>
        <p:nvSpPr>
          <p:cNvPr id="3" name="İçerik Yer Tutucusu 2"/>
          <p:cNvSpPr>
            <a:spLocks noGrp="1"/>
          </p:cNvSpPr>
          <p:nvPr>
            <p:ph idx="1"/>
          </p:nvPr>
        </p:nvSpPr>
        <p:spPr/>
        <p:txBody>
          <a:bodyPr/>
          <a:lstStyle/>
          <a:p>
            <a:r>
              <a:rPr lang="tr-TR" dirty="0" smtClean="0"/>
              <a:t>Dünya üzerine 1.000.000 civarında bitki türü bulunmaktadır. Bunların henüz yarıya yakını tanımlanıp isimlendirilmiştir. </a:t>
            </a:r>
          </a:p>
          <a:p>
            <a:r>
              <a:rPr lang="tr-TR" dirty="0" smtClean="0"/>
              <a:t>Gıda elde etmek için kullanılan türler 3.000 civarındadır.</a:t>
            </a:r>
          </a:p>
          <a:p>
            <a:r>
              <a:rPr lang="tr-TR" dirty="0" smtClean="0"/>
              <a:t>Ülkemiz coğrafyasında doğal florasında 10.000 civarındaki bitki türünün 1/3 ünün endemik olduğu, aromatik bitkilerin ise bu oranın  %30 unu teşkil ettiği bildirilmiştir. </a:t>
            </a:r>
          </a:p>
          <a:p>
            <a:r>
              <a:rPr lang="tr-TR" dirty="0" smtClean="0"/>
              <a:t>Ülkemiz önemli kimyon, kekik ve defne ihracatçısıdır. </a:t>
            </a:r>
          </a:p>
          <a:p>
            <a:r>
              <a:rPr lang="tr-TR" dirty="0" smtClean="0"/>
              <a:t>Dünya dış ticaret hacmi 25.000-30.000 ton olarak tahmin edilen kimyon üretiminin 17.000 ton civarındaki payı </a:t>
            </a:r>
            <a:r>
              <a:rPr lang="tr-TR" dirty="0" err="1" smtClean="0"/>
              <a:t>Türkiyeye</a:t>
            </a:r>
            <a:r>
              <a:rPr lang="tr-TR" dirty="0" smtClean="0"/>
              <a:t> aittir. </a:t>
            </a:r>
            <a:r>
              <a:rPr lang="tr-TR" dirty="0" err="1" smtClean="0"/>
              <a:t>Türkiyenin</a:t>
            </a:r>
            <a:r>
              <a:rPr lang="tr-TR" dirty="0" smtClean="0"/>
              <a:t> kekik ihracatı yaklaşık 12.200 ton olup dünya defne  ihtiyacının %90 ı Türkiye tarafından karşılanmaktadır.</a:t>
            </a:r>
            <a:endParaRPr lang="tr-TR" dirty="0"/>
          </a:p>
        </p:txBody>
      </p:sp>
      <p:sp>
        <p:nvSpPr>
          <p:cNvPr id="4" name="Slayt Numarası Yer Tutucusu 3"/>
          <p:cNvSpPr>
            <a:spLocks noGrp="1"/>
          </p:cNvSpPr>
          <p:nvPr>
            <p:ph type="sldNum" sz="quarter" idx="12"/>
          </p:nvPr>
        </p:nvSpPr>
        <p:spPr/>
        <p:txBody>
          <a:bodyPr/>
          <a:lstStyle/>
          <a:p>
            <a:fld id="{4FAB73BC-B049-4115-A692-8D63A059BFB8}" type="slidenum">
              <a:rPr lang="en-US" smtClean="0"/>
              <a:pPr/>
              <a:t>24</a:t>
            </a:fld>
            <a:endParaRPr lang="en-US" dirty="0"/>
          </a:p>
        </p:txBody>
      </p:sp>
    </p:spTree>
    <p:extLst>
      <p:ext uri="{BB962C8B-B14F-4D97-AF65-F5344CB8AC3E}">
        <p14:creationId xmlns:p14="http://schemas.microsoft.com/office/powerpoint/2010/main" val="36259825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Uçucu yağların </a:t>
            </a:r>
            <a:r>
              <a:rPr lang="tr-TR" dirty="0" err="1" smtClean="0"/>
              <a:t>antimikrobiyal</a:t>
            </a:r>
            <a:r>
              <a:rPr lang="tr-TR" dirty="0" smtClean="0"/>
              <a:t> özellikleri ve etki mekanizmaları</a:t>
            </a:r>
            <a:endParaRPr lang="tr-TR" dirty="0"/>
          </a:p>
        </p:txBody>
      </p:sp>
      <p:sp>
        <p:nvSpPr>
          <p:cNvPr id="3" name="İçerik Yer Tutucusu 2"/>
          <p:cNvSpPr>
            <a:spLocks noGrp="1"/>
          </p:cNvSpPr>
          <p:nvPr>
            <p:ph idx="1"/>
          </p:nvPr>
        </p:nvSpPr>
        <p:spPr/>
        <p:txBody>
          <a:bodyPr/>
          <a:lstStyle/>
          <a:p>
            <a:r>
              <a:rPr lang="tr-TR" dirty="0" smtClean="0"/>
              <a:t>Uçucu yağların antibiyotik ve antiseptik özellikleri bakteriler, küf mantarı ve mayalara karşı olabilmektedir. </a:t>
            </a:r>
          </a:p>
          <a:p>
            <a:r>
              <a:rPr lang="tr-TR" dirty="0" smtClean="0"/>
              <a:t>En antiseptik yağlar; geyik otu, tarçın, kekik, karanfil, lavanta ve okaliptüs yağlarıdır.</a:t>
            </a:r>
          </a:p>
          <a:p>
            <a:r>
              <a:rPr lang="tr-TR" dirty="0" smtClean="0"/>
              <a:t>Kekik yağında bulunan </a:t>
            </a:r>
            <a:r>
              <a:rPr lang="tr-TR" dirty="0" err="1" smtClean="0"/>
              <a:t>timol</a:t>
            </a:r>
            <a:r>
              <a:rPr lang="tr-TR" dirty="0" smtClean="0"/>
              <a:t>, fenolden 20 kat daha antiseptiktir. </a:t>
            </a:r>
          </a:p>
          <a:p>
            <a:r>
              <a:rPr lang="tr-TR" dirty="0" err="1" smtClean="0"/>
              <a:t>Limonen</a:t>
            </a:r>
            <a:r>
              <a:rPr lang="tr-TR" dirty="0" smtClean="0"/>
              <a:t> ve alfa-</a:t>
            </a:r>
            <a:r>
              <a:rPr lang="tr-TR" dirty="0" err="1" smtClean="0"/>
              <a:t>pinen</a:t>
            </a:r>
            <a:r>
              <a:rPr lang="tr-TR" dirty="0" smtClean="0"/>
              <a:t> </a:t>
            </a:r>
            <a:r>
              <a:rPr lang="tr-TR" dirty="0" err="1" smtClean="0"/>
              <a:t>antibakteriyel</a:t>
            </a:r>
            <a:r>
              <a:rPr lang="tr-TR" dirty="0" smtClean="0"/>
              <a:t> ve Antifungal etki göstermektedir. </a:t>
            </a:r>
            <a:r>
              <a:rPr lang="tr-TR" dirty="0" err="1" smtClean="0"/>
              <a:t>Antimikrobiyal</a:t>
            </a:r>
            <a:r>
              <a:rPr lang="tr-TR" dirty="0" smtClean="0"/>
              <a:t> aktivitesi muhtemelen </a:t>
            </a:r>
            <a:r>
              <a:rPr lang="tr-TR" dirty="0" err="1" smtClean="0"/>
              <a:t>lipofilik</a:t>
            </a:r>
            <a:r>
              <a:rPr lang="tr-TR" dirty="0" smtClean="0"/>
              <a:t> bileşiklerce hücre zarının bozulması, hidroksil grubunun girişiyle </a:t>
            </a:r>
            <a:r>
              <a:rPr lang="tr-TR" dirty="0" err="1" smtClean="0"/>
              <a:t>liopofilikliğin</a:t>
            </a:r>
            <a:r>
              <a:rPr lang="tr-TR" dirty="0" smtClean="0"/>
              <a:t> azalması olabilir.</a:t>
            </a:r>
          </a:p>
          <a:p>
            <a:r>
              <a:rPr lang="tr-TR" dirty="0" smtClean="0"/>
              <a:t>Tedavi amaçlı kullanılacak olan bitkiler ve bitkisel ürünler kullanılmadan önce  kesin bir şekilde test edilmelidir. Özellikle bitkilerin antibiyotiklerle ve diğer ilaçlarla birlikte kullanılmadan önce test edilmesi çok önemlidir. </a:t>
            </a:r>
            <a:endParaRPr lang="tr-TR" dirty="0"/>
          </a:p>
        </p:txBody>
      </p:sp>
      <p:sp>
        <p:nvSpPr>
          <p:cNvPr id="4" name="Slayt Numarası Yer Tutucusu 3"/>
          <p:cNvSpPr>
            <a:spLocks noGrp="1"/>
          </p:cNvSpPr>
          <p:nvPr>
            <p:ph type="sldNum" sz="quarter" idx="12"/>
          </p:nvPr>
        </p:nvSpPr>
        <p:spPr/>
        <p:txBody>
          <a:bodyPr/>
          <a:lstStyle/>
          <a:p>
            <a:fld id="{4FAB73BC-B049-4115-A692-8D63A059BFB8}" type="slidenum">
              <a:rPr lang="en-US" smtClean="0"/>
              <a:pPr/>
              <a:t>25</a:t>
            </a:fld>
            <a:endParaRPr lang="en-US" dirty="0"/>
          </a:p>
        </p:txBody>
      </p:sp>
    </p:spTree>
    <p:extLst>
      <p:ext uri="{BB962C8B-B14F-4D97-AF65-F5344CB8AC3E}">
        <p14:creationId xmlns:p14="http://schemas.microsoft.com/office/powerpoint/2010/main" val="4989694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Uçucu yağların tıpta kullanımı, mono ve </a:t>
            </a:r>
            <a:r>
              <a:rPr lang="tr-TR" dirty="0" err="1" smtClean="0"/>
              <a:t>disiklik</a:t>
            </a:r>
            <a:r>
              <a:rPr lang="tr-TR" dirty="0" smtClean="0"/>
              <a:t> </a:t>
            </a:r>
            <a:r>
              <a:rPr lang="tr-TR" dirty="0" err="1" smtClean="0"/>
              <a:t>terpenlerden</a:t>
            </a:r>
            <a:r>
              <a:rPr lang="tr-TR" dirty="0" smtClean="0"/>
              <a:t> üretilmiş farmakolojik preparatlar</a:t>
            </a:r>
            <a:endParaRPr lang="tr-TR" dirty="0"/>
          </a:p>
        </p:txBody>
      </p:sp>
      <p:sp>
        <p:nvSpPr>
          <p:cNvPr id="3" name="İçerik Yer Tutucusu 2"/>
          <p:cNvSpPr>
            <a:spLocks noGrp="1"/>
          </p:cNvSpPr>
          <p:nvPr>
            <p:ph idx="1"/>
          </p:nvPr>
        </p:nvSpPr>
        <p:spPr/>
        <p:txBody>
          <a:bodyPr/>
          <a:lstStyle/>
          <a:p>
            <a:r>
              <a:rPr lang="tr-TR" dirty="0" smtClean="0"/>
              <a:t>Sanayileşmenin dünyamıza getirdiği kitle üretimi, ilaç sanayiinde sentetik ve yarı sentetik ilaçlar lehinde bir gelişim gösterdiğinden, bitkisel ürünlerin bu sektörde kullanımı gitgide azalma eğilimdeydi. Ancak, son yıllarda, sentetik ilaçların kullanımı sonunda oluşan ciddi yan etkiler, ve bunların yol açtığı medikal ve ekonomik sorunlar bitkilerde tedaviyi tekrar popüler hale getirmiştir. Dünyada reçeteli ilaç satışının %15-40 </a:t>
            </a:r>
            <a:r>
              <a:rPr lang="tr-TR" dirty="0" err="1" smtClean="0"/>
              <a:t>lık</a:t>
            </a:r>
            <a:r>
              <a:rPr lang="tr-TR" dirty="0" smtClean="0"/>
              <a:t> payı bitkisel ilaçların satışı oluşturmaktadır (1980 </a:t>
            </a:r>
            <a:r>
              <a:rPr lang="tr-TR" dirty="0" err="1" smtClean="0"/>
              <a:t>li</a:t>
            </a:r>
            <a:r>
              <a:rPr lang="tr-TR" dirty="0" smtClean="0"/>
              <a:t> yıllar).</a:t>
            </a:r>
          </a:p>
          <a:p>
            <a:r>
              <a:rPr lang="tr-TR" dirty="0" smtClean="0"/>
              <a:t>Hastalıkların tedavisinde ve korunmada kullanılan alternatif bir yöntem de aromaterapidir. </a:t>
            </a:r>
            <a:endParaRPr lang="tr-TR" dirty="0"/>
          </a:p>
        </p:txBody>
      </p:sp>
      <p:sp>
        <p:nvSpPr>
          <p:cNvPr id="4" name="Slayt Numarası Yer Tutucusu 3"/>
          <p:cNvSpPr>
            <a:spLocks noGrp="1"/>
          </p:cNvSpPr>
          <p:nvPr>
            <p:ph type="sldNum" sz="quarter" idx="12"/>
          </p:nvPr>
        </p:nvSpPr>
        <p:spPr/>
        <p:txBody>
          <a:bodyPr/>
          <a:lstStyle/>
          <a:p>
            <a:fld id="{4FAB73BC-B049-4115-A692-8D63A059BFB8}" type="slidenum">
              <a:rPr lang="en-US" smtClean="0"/>
              <a:pPr/>
              <a:t>26</a:t>
            </a:fld>
            <a:endParaRPr lang="en-US" dirty="0"/>
          </a:p>
        </p:txBody>
      </p:sp>
    </p:spTree>
    <p:extLst>
      <p:ext uri="{BB962C8B-B14F-4D97-AF65-F5344CB8AC3E}">
        <p14:creationId xmlns:p14="http://schemas.microsoft.com/office/powerpoint/2010/main" val="20391987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Uçucu yağların tıpta kullanımı, mono ve </a:t>
            </a:r>
            <a:r>
              <a:rPr lang="tr-TR" dirty="0" err="1"/>
              <a:t>disiklik</a:t>
            </a:r>
            <a:r>
              <a:rPr lang="tr-TR" dirty="0"/>
              <a:t> </a:t>
            </a:r>
            <a:r>
              <a:rPr lang="tr-TR" dirty="0" err="1"/>
              <a:t>terpenlerden</a:t>
            </a:r>
            <a:r>
              <a:rPr lang="tr-TR" dirty="0"/>
              <a:t> üretilmiş farmakolojik preparatlar</a:t>
            </a:r>
          </a:p>
        </p:txBody>
      </p:sp>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a:blip r:embed="rId2"/>
          <a:stretch>
            <a:fillRect/>
          </a:stretch>
        </p:blipFill>
        <p:spPr>
          <a:xfrm>
            <a:off x="3869268" y="483711"/>
            <a:ext cx="6885714" cy="6104762"/>
          </a:xfrm>
          <a:prstGeom prst="rect">
            <a:avLst/>
          </a:prstGeom>
        </p:spPr>
      </p:pic>
      <p:sp>
        <p:nvSpPr>
          <p:cNvPr id="5" name="Slayt Numarası Yer Tutucusu 4"/>
          <p:cNvSpPr>
            <a:spLocks noGrp="1"/>
          </p:cNvSpPr>
          <p:nvPr>
            <p:ph type="sldNum" sz="quarter" idx="12"/>
          </p:nvPr>
        </p:nvSpPr>
        <p:spPr/>
        <p:txBody>
          <a:bodyPr/>
          <a:lstStyle/>
          <a:p>
            <a:fld id="{4FAB73BC-B049-4115-A692-8D63A059BFB8}" type="slidenum">
              <a:rPr lang="en-US" smtClean="0"/>
              <a:pPr/>
              <a:t>27</a:t>
            </a:fld>
            <a:endParaRPr lang="en-US" dirty="0"/>
          </a:p>
        </p:txBody>
      </p:sp>
    </p:spTree>
    <p:extLst>
      <p:ext uri="{BB962C8B-B14F-4D97-AF65-F5344CB8AC3E}">
        <p14:creationId xmlns:p14="http://schemas.microsoft.com/office/powerpoint/2010/main" val="40619944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Uçucu yağların tıpta kullanımı, mono ve </a:t>
            </a:r>
            <a:r>
              <a:rPr lang="tr-TR" dirty="0" err="1"/>
              <a:t>disiklik</a:t>
            </a:r>
            <a:r>
              <a:rPr lang="tr-TR" dirty="0"/>
              <a:t> </a:t>
            </a:r>
            <a:r>
              <a:rPr lang="tr-TR" dirty="0" err="1"/>
              <a:t>terpenlerden</a:t>
            </a:r>
            <a:r>
              <a:rPr lang="tr-TR" dirty="0"/>
              <a:t> üretilmiş farmakolojik preparatlar</a:t>
            </a:r>
          </a:p>
        </p:txBody>
      </p:sp>
      <p:sp>
        <p:nvSpPr>
          <p:cNvPr id="3" name="İçerik Yer Tutucusu 2"/>
          <p:cNvSpPr>
            <a:spLocks noGrp="1"/>
          </p:cNvSpPr>
          <p:nvPr>
            <p:ph idx="1"/>
          </p:nvPr>
        </p:nvSpPr>
        <p:spPr/>
        <p:txBody>
          <a:bodyPr/>
          <a:lstStyle/>
          <a:p>
            <a:endParaRPr lang="tr-TR" dirty="0"/>
          </a:p>
        </p:txBody>
      </p:sp>
      <p:pic>
        <p:nvPicPr>
          <p:cNvPr id="4" name="Resim 3"/>
          <p:cNvPicPr>
            <a:picLocks noChangeAspect="1"/>
          </p:cNvPicPr>
          <p:nvPr/>
        </p:nvPicPr>
        <p:blipFill>
          <a:blip r:embed="rId2"/>
          <a:stretch>
            <a:fillRect/>
          </a:stretch>
        </p:blipFill>
        <p:spPr>
          <a:xfrm>
            <a:off x="3869268" y="864108"/>
            <a:ext cx="7066667" cy="5695238"/>
          </a:xfrm>
          <a:prstGeom prst="rect">
            <a:avLst/>
          </a:prstGeom>
        </p:spPr>
      </p:pic>
      <p:pic>
        <p:nvPicPr>
          <p:cNvPr id="5" name="Resim 4"/>
          <p:cNvPicPr>
            <a:picLocks noChangeAspect="1"/>
          </p:cNvPicPr>
          <p:nvPr/>
        </p:nvPicPr>
        <p:blipFill>
          <a:blip r:embed="rId3"/>
          <a:stretch>
            <a:fillRect/>
          </a:stretch>
        </p:blipFill>
        <p:spPr>
          <a:xfrm>
            <a:off x="3869267" y="445656"/>
            <a:ext cx="7066667" cy="628571"/>
          </a:xfrm>
          <a:prstGeom prst="rect">
            <a:avLst/>
          </a:prstGeom>
        </p:spPr>
      </p:pic>
      <p:sp>
        <p:nvSpPr>
          <p:cNvPr id="6" name="Slayt Numarası Yer Tutucusu 5"/>
          <p:cNvSpPr>
            <a:spLocks noGrp="1"/>
          </p:cNvSpPr>
          <p:nvPr>
            <p:ph type="sldNum" sz="quarter" idx="12"/>
          </p:nvPr>
        </p:nvSpPr>
        <p:spPr/>
        <p:txBody>
          <a:bodyPr/>
          <a:lstStyle/>
          <a:p>
            <a:fld id="{4FAB73BC-B049-4115-A692-8D63A059BFB8}" type="slidenum">
              <a:rPr lang="en-US" smtClean="0"/>
              <a:pPr/>
              <a:t>28</a:t>
            </a:fld>
            <a:endParaRPr lang="en-US" dirty="0"/>
          </a:p>
        </p:txBody>
      </p:sp>
    </p:spTree>
    <p:extLst>
      <p:ext uri="{BB962C8B-B14F-4D97-AF65-F5344CB8AC3E}">
        <p14:creationId xmlns:p14="http://schemas.microsoft.com/office/powerpoint/2010/main" val="29116659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Uçucu yağların hayvanlar üzerinde etkileri</a:t>
            </a:r>
            <a:endParaRPr lang="tr-TR" dirty="0"/>
          </a:p>
        </p:txBody>
      </p:sp>
      <p:sp>
        <p:nvSpPr>
          <p:cNvPr id="3" name="İçerik Yer Tutucusu 2"/>
          <p:cNvSpPr>
            <a:spLocks noGrp="1"/>
          </p:cNvSpPr>
          <p:nvPr>
            <p:ph idx="1"/>
          </p:nvPr>
        </p:nvSpPr>
        <p:spPr>
          <a:xfrm>
            <a:off x="3869268" y="855870"/>
            <a:ext cx="7315200" cy="5120640"/>
          </a:xfrm>
        </p:spPr>
        <p:txBody>
          <a:bodyPr/>
          <a:lstStyle/>
          <a:p>
            <a:r>
              <a:rPr lang="tr-TR" dirty="0" smtClean="0">
                <a:solidFill>
                  <a:srgbClr val="00B0F0"/>
                </a:solidFill>
              </a:rPr>
              <a:t>Hayvan yemlerine katılan uçucu yağlar ve bu yağların hayvansal ürünler üzerindeki etkileri</a:t>
            </a:r>
          </a:p>
          <a:p>
            <a:r>
              <a:rPr lang="tr-TR" dirty="0" smtClean="0"/>
              <a:t>Süt ineklerinde </a:t>
            </a:r>
            <a:r>
              <a:rPr lang="tr-TR" dirty="0" err="1" smtClean="0"/>
              <a:t>esansiyel</a:t>
            </a:r>
            <a:r>
              <a:rPr lang="tr-TR" dirty="0" smtClean="0"/>
              <a:t> yağ karışımının </a:t>
            </a:r>
            <a:r>
              <a:rPr lang="tr-TR" dirty="0" err="1" smtClean="0"/>
              <a:t>rumendeki</a:t>
            </a:r>
            <a:r>
              <a:rPr lang="tr-TR" dirty="0" smtClean="0"/>
              <a:t> </a:t>
            </a:r>
            <a:r>
              <a:rPr lang="tr-TR" dirty="0" err="1" smtClean="0"/>
              <a:t>deaminasyon</a:t>
            </a:r>
            <a:r>
              <a:rPr lang="tr-TR" dirty="0" smtClean="0"/>
              <a:t> oranını önemli derecede engellediği, </a:t>
            </a:r>
            <a:r>
              <a:rPr lang="tr-TR" dirty="0" err="1" smtClean="0"/>
              <a:t>rumen</a:t>
            </a:r>
            <a:r>
              <a:rPr lang="tr-TR" dirty="0" smtClean="0"/>
              <a:t> </a:t>
            </a:r>
            <a:r>
              <a:rPr lang="tr-TR" dirty="0" err="1" smtClean="0"/>
              <a:t>protozoa</a:t>
            </a:r>
            <a:r>
              <a:rPr lang="tr-TR" dirty="0" smtClean="0"/>
              <a:t> ve mantarlarına karşı etkili olmadığı bildirilmiştir.</a:t>
            </a:r>
          </a:p>
          <a:p>
            <a:r>
              <a:rPr lang="tr-TR" dirty="0" err="1" smtClean="0"/>
              <a:t>Laktasyonun</a:t>
            </a:r>
            <a:r>
              <a:rPr lang="tr-TR" dirty="0" smtClean="0"/>
              <a:t> erken dönemlerinde sığır </a:t>
            </a:r>
            <a:r>
              <a:rPr lang="tr-TR" dirty="0" err="1" smtClean="0"/>
              <a:t>rasyonlarına</a:t>
            </a:r>
            <a:r>
              <a:rPr lang="tr-TR" dirty="0" smtClean="0"/>
              <a:t> nane ilavesinin (%5) yem tüketimini etkilemediği, ancak, yem tüketim süresini arttırdığı ve </a:t>
            </a:r>
            <a:r>
              <a:rPr lang="tr-TR" dirty="0" err="1" smtClean="0"/>
              <a:t>ruminal</a:t>
            </a:r>
            <a:r>
              <a:rPr lang="tr-TR" dirty="0" smtClean="0"/>
              <a:t> </a:t>
            </a:r>
            <a:r>
              <a:rPr lang="tr-TR" dirty="0" err="1" smtClean="0"/>
              <a:t>pH’yı</a:t>
            </a:r>
            <a:r>
              <a:rPr lang="tr-TR" dirty="0" smtClean="0"/>
              <a:t> azaltıcı etki gösterdiği belirlenmiştir. Süt ineklerinde stres durumlarında oluşan olumsuzlukların önlenmesinde, hayvanların üzerine anason yağının sıkılmasının etkili olduğu bildirilmiştir. </a:t>
            </a:r>
          </a:p>
          <a:p>
            <a:r>
              <a:rPr lang="tr-TR" dirty="0" smtClean="0"/>
              <a:t>Büyükbaş hayvanların tırnak yaralarının iyileştirilmesinde 100 ml zeytinyağına 10 damla papatya yağı, 15 damla kekik yağı, 5 damla oğulotu yağı karışımı ile sıcak kompres yapılmasının faydası bildirilmiştir.</a:t>
            </a:r>
            <a:endParaRPr lang="tr-TR" dirty="0"/>
          </a:p>
        </p:txBody>
      </p:sp>
      <p:sp>
        <p:nvSpPr>
          <p:cNvPr id="4" name="Slayt Numarası Yer Tutucusu 3"/>
          <p:cNvSpPr>
            <a:spLocks noGrp="1"/>
          </p:cNvSpPr>
          <p:nvPr>
            <p:ph type="sldNum" sz="quarter" idx="12"/>
          </p:nvPr>
        </p:nvSpPr>
        <p:spPr/>
        <p:txBody>
          <a:bodyPr/>
          <a:lstStyle/>
          <a:p>
            <a:fld id="{4FAB73BC-B049-4115-A692-8D63A059BFB8}" type="slidenum">
              <a:rPr lang="en-US" smtClean="0"/>
              <a:pPr/>
              <a:t>29</a:t>
            </a:fld>
            <a:endParaRPr lang="en-US" dirty="0"/>
          </a:p>
        </p:txBody>
      </p:sp>
    </p:spTree>
    <p:extLst>
      <p:ext uri="{BB962C8B-B14F-4D97-AF65-F5344CB8AC3E}">
        <p14:creationId xmlns:p14="http://schemas.microsoft.com/office/powerpoint/2010/main" val="41738026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Uçucu yağların hayvanlar üzerinde etkileri</a:t>
            </a:r>
            <a:endParaRPr lang="tr-TR" dirty="0"/>
          </a:p>
        </p:txBody>
      </p:sp>
      <p:sp>
        <p:nvSpPr>
          <p:cNvPr id="3" name="İçerik Yer Tutucusu 2"/>
          <p:cNvSpPr>
            <a:spLocks noGrp="1"/>
          </p:cNvSpPr>
          <p:nvPr>
            <p:ph idx="1"/>
          </p:nvPr>
        </p:nvSpPr>
        <p:spPr/>
        <p:txBody>
          <a:bodyPr/>
          <a:lstStyle/>
          <a:p>
            <a:r>
              <a:rPr lang="tr-TR" dirty="0" smtClean="0">
                <a:solidFill>
                  <a:srgbClr val="00B0F0"/>
                </a:solidFill>
              </a:rPr>
              <a:t>Faydalı böceklere, balık ve sürüngenlere uçucu yağların etkisi</a:t>
            </a:r>
          </a:p>
          <a:p>
            <a:r>
              <a:rPr lang="tr-TR" dirty="0" smtClean="0"/>
              <a:t>Arıların oğul verdirilecek yerlere cezbedici özelliği nedeni ile oğulotu yağının serpildiği belirtilmiştir.</a:t>
            </a:r>
          </a:p>
          <a:p>
            <a:r>
              <a:rPr lang="tr-TR" dirty="0" smtClean="0"/>
              <a:t>Çördük otu </a:t>
            </a:r>
            <a:r>
              <a:rPr lang="tr-TR" dirty="0" err="1" smtClean="0"/>
              <a:t>esansiyel</a:t>
            </a:r>
            <a:r>
              <a:rPr lang="tr-TR" dirty="0" smtClean="0"/>
              <a:t> yağının arıların </a:t>
            </a:r>
            <a:r>
              <a:rPr lang="tr-TR" i="1" dirty="0" err="1" smtClean="0"/>
              <a:t>Varroa</a:t>
            </a:r>
            <a:r>
              <a:rPr lang="tr-TR" i="1" dirty="0" smtClean="0"/>
              <a:t> </a:t>
            </a:r>
            <a:r>
              <a:rPr lang="tr-TR" i="1" dirty="0" err="1" smtClean="0"/>
              <a:t>destructor</a:t>
            </a:r>
            <a:r>
              <a:rPr lang="tr-TR" i="1" dirty="0" smtClean="0"/>
              <a:t> </a:t>
            </a:r>
            <a:r>
              <a:rPr lang="tr-TR" dirty="0" smtClean="0"/>
              <a:t>parazitiyle mücadelede uzun süreli kullanımda umut verici bir ekolojik araç olduğu belirtilmektedir. Kış döneminde kullanıldığında bu parazitin popülasyona artışında %80.1 oranında azalma kaydedilmiştir.</a:t>
            </a:r>
          </a:p>
          <a:p>
            <a:r>
              <a:rPr lang="tr-TR" dirty="0" smtClean="0"/>
              <a:t>Balık paraziti (</a:t>
            </a:r>
            <a:r>
              <a:rPr lang="tr-TR" i="1" dirty="0" err="1" smtClean="0"/>
              <a:t>Hexamita</a:t>
            </a:r>
            <a:r>
              <a:rPr lang="tr-TR" i="1" dirty="0" smtClean="0"/>
              <a:t> </a:t>
            </a:r>
            <a:r>
              <a:rPr lang="tr-TR" i="1" dirty="0" err="1" smtClean="0"/>
              <a:t>inflata</a:t>
            </a:r>
            <a:r>
              <a:rPr lang="tr-TR" dirty="0" smtClean="0"/>
              <a:t>)ne karşı lavanta yağı, balıklarda görülen enfeksiyonlara karşı ise kekik yağının etkinliği bildirilmiştir.</a:t>
            </a:r>
          </a:p>
          <a:p>
            <a:r>
              <a:rPr lang="tr-TR" dirty="0" smtClean="0"/>
              <a:t>Sedir, tarçın, adaçayı, ardıç ve biberiye yağı karışımlarının yılanları kaçırdığı bildirilmiştir. </a:t>
            </a:r>
            <a:endParaRPr lang="tr-TR" dirty="0"/>
          </a:p>
        </p:txBody>
      </p:sp>
      <p:sp>
        <p:nvSpPr>
          <p:cNvPr id="4" name="Slayt Numarası Yer Tutucusu 3"/>
          <p:cNvSpPr>
            <a:spLocks noGrp="1"/>
          </p:cNvSpPr>
          <p:nvPr>
            <p:ph type="sldNum" sz="quarter" idx="12"/>
          </p:nvPr>
        </p:nvSpPr>
        <p:spPr/>
        <p:txBody>
          <a:bodyPr/>
          <a:lstStyle/>
          <a:p>
            <a:fld id="{4FAB73BC-B049-4115-A692-8D63A059BFB8}" type="slidenum">
              <a:rPr lang="en-US" smtClean="0"/>
              <a:pPr/>
              <a:t>30</a:t>
            </a:fld>
            <a:endParaRPr lang="en-US" dirty="0"/>
          </a:p>
        </p:txBody>
      </p:sp>
    </p:spTree>
    <p:extLst>
      <p:ext uri="{BB962C8B-B14F-4D97-AF65-F5344CB8AC3E}">
        <p14:creationId xmlns:p14="http://schemas.microsoft.com/office/powerpoint/2010/main" val="29900493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Uçucu yağların hayvanlar üzerinde etkileri</a:t>
            </a:r>
            <a:endParaRPr lang="tr-TR" dirty="0"/>
          </a:p>
        </p:txBody>
      </p:sp>
      <p:sp>
        <p:nvSpPr>
          <p:cNvPr id="3" name="İçerik Yer Tutucusu 2"/>
          <p:cNvSpPr>
            <a:spLocks noGrp="1"/>
          </p:cNvSpPr>
          <p:nvPr>
            <p:ph idx="1"/>
          </p:nvPr>
        </p:nvSpPr>
        <p:spPr/>
        <p:txBody>
          <a:bodyPr/>
          <a:lstStyle/>
          <a:p>
            <a:r>
              <a:rPr lang="tr-TR" dirty="0" smtClean="0">
                <a:solidFill>
                  <a:srgbClr val="00B0F0"/>
                </a:solidFill>
              </a:rPr>
              <a:t>Böcek ve haşerat kaçırıcı ve parazit önleyici uçucu yağlar</a:t>
            </a:r>
          </a:p>
          <a:p>
            <a:r>
              <a:rPr lang="tr-TR" dirty="0" smtClean="0">
                <a:solidFill>
                  <a:schemeClr val="tx1"/>
                </a:solidFill>
              </a:rPr>
              <a:t>Sedir yağı güveleri kovar</a:t>
            </a:r>
          </a:p>
          <a:p>
            <a:r>
              <a:rPr lang="tr-TR" dirty="0" smtClean="0">
                <a:solidFill>
                  <a:schemeClr val="tx1"/>
                </a:solidFill>
              </a:rPr>
              <a:t>Bitkisel kökenli yağlar organik tarımda zararlı böceklere karşı doğal </a:t>
            </a:r>
            <a:r>
              <a:rPr lang="tr-TR" dirty="0" err="1" smtClean="0">
                <a:solidFill>
                  <a:schemeClr val="tx1"/>
                </a:solidFill>
              </a:rPr>
              <a:t>insektisit</a:t>
            </a:r>
            <a:r>
              <a:rPr lang="tr-TR" dirty="0" smtClean="0">
                <a:solidFill>
                  <a:schemeClr val="tx1"/>
                </a:solidFill>
              </a:rPr>
              <a:t> olarak yaygın kullanıma sahiptir. </a:t>
            </a:r>
          </a:p>
          <a:p>
            <a:r>
              <a:rPr lang="tr-TR" dirty="0" smtClean="0">
                <a:solidFill>
                  <a:schemeClr val="tx1"/>
                </a:solidFill>
              </a:rPr>
              <a:t>Ardıç meyvesi, fesleğen, </a:t>
            </a:r>
            <a:r>
              <a:rPr lang="tr-TR" dirty="0" err="1" smtClean="0">
                <a:solidFill>
                  <a:schemeClr val="tx1"/>
                </a:solidFill>
              </a:rPr>
              <a:t>sitronella</a:t>
            </a:r>
            <a:r>
              <a:rPr lang="tr-TR" dirty="0" smtClean="0">
                <a:solidFill>
                  <a:schemeClr val="tx1"/>
                </a:solidFill>
              </a:rPr>
              <a:t>, zencefil ve biberiye yağlarının sivrisineklere karşı etkili oldukları gösterilmiştir. </a:t>
            </a:r>
          </a:p>
          <a:p>
            <a:r>
              <a:rPr lang="tr-TR" dirty="0" smtClean="0">
                <a:solidFill>
                  <a:schemeClr val="tx1"/>
                </a:solidFill>
              </a:rPr>
              <a:t>Baş biti, uyuz ve barsak parazitlerine karşı %86 </a:t>
            </a:r>
            <a:r>
              <a:rPr lang="tr-TR" dirty="0" err="1" smtClean="0">
                <a:solidFill>
                  <a:schemeClr val="tx1"/>
                </a:solidFill>
              </a:rPr>
              <a:t>karvakrol</a:t>
            </a:r>
            <a:r>
              <a:rPr lang="tr-TR" dirty="0" smtClean="0">
                <a:solidFill>
                  <a:schemeClr val="tx1"/>
                </a:solidFill>
              </a:rPr>
              <a:t> içeren kekik yağı etkilidir. </a:t>
            </a:r>
          </a:p>
          <a:p>
            <a:endParaRPr lang="tr-TR" dirty="0" smtClean="0">
              <a:solidFill>
                <a:schemeClr val="tx1"/>
              </a:solidFill>
            </a:endParaRPr>
          </a:p>
        </p:txBody>
      </p:sp>
      <p:sp>
        <p:nvSpPr>
          <p:cNvPr id="4" name="Slayt Numarası Yer Tutucusu 3"/>
          <p:cNvSpPr>
            <a:spLocks noGrp="1"/>
          </p:cNvSpPr>
          <p:nvPr>
            <p:ph type="sldNum" sz="quarter" idx="12"/>
          </p:nvPr>
        </p:nvSpPr>
        <p:spPr/>
        <p:txBody>
          <a:bodyPr/>
          <a:lstStyle/>
          <a:p>
            <a:fld id="{4FAB73BC-B049-4115-A692-8D63A059BFB8}" type="slidenum">
              <a:rPr lang="en-US" smtClean="0"/>
              <a:pPr/>
              <a:t>31</a:t>
            </a:fld>
            <a:endParaRPr lang="en-US" dirty="0"/>
          </a:p>
        </p:txBody>
      </p:sp>
    </p:spTree>
    <p:extLst>
      <p:ext uri="{BB962C8B-B14F-4D97-AF65-F5344CB8AC3E}">
        <p14:creationId xmlns:p14="http://schemas.microsoft.com/office/powerpoint/2010/main" val="3424873715"/>
      </p:ext>
    </p:extLst>
  </p:cSld>
  <p:clrMapOvr>
    <a:masterClrMapping/>
  </p:clrMapOvr>
  <p:timing>
    <p:tnLst>
      <p:par>
        <p:cTn id="1" dur="indefinite" restart="never" nodeType="tmRoot"/>
      </p:par>
    </p:tnLst>
  </p:timing>
</p:sld>
</file>

<file path=ppt/theme/theme1.xml><?xml version="1.0" encoding="utf-8"?>
<a:theme xmlns:a="http://schemas.openxmlformats.org/drawingml/2006/main" name="Çerçev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TM03457475[[fn=Çerçeve]]</Template>
  <TotalTime>224</TotalTime>
  <Words>2337</Words>
  <Application>Microsoft Office PowerPoint</Application>
  <PresentationFormat>Geniş ekran</PresentationFormat>
  <Paragraphs>208</Paragraphs>
  <Slides>31</Slides>
  <Notes>1</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31</vt:i4>
      </vt:variant>
    </vt:vector>
  </HeadingPairs>
  <TitlesOfParts>
    <vt:vector size="35" baseType="lpstr">
      <vt:lpstr>Calibri</vt:lpstr>
      <vt:lpstr>Corbel</vt:lpstr>
      <vt:lpstr>Wingdings 2</vt:lpstr>
      <vt:lpstr>Çerçeve</vt:lpstr>
      <vt:lpstr>UÇUCU YAĞLAR</vt:lpstr>
      <vt:lpstr>Uçucu yağların yapısı ve özellikleri</vt:lpstr>
      <vt:lpstr>Uçucu yağların yapısı ve özellikleri</vt:lpstr>
      <vt:lpstr>Uçucu yağların yapısı ve özellikleri</vt:lpstr>
      <vt:lpstr>Uçucu yağların yeryüzünde dağılımı</vt:lpstr>
      <vt:lpstr>Uçucu yağların yeryüzünde dağılımı</vt:lpstr>
      <vt:lpstr>Bitkilerde uçucu yağlar</vt:lpstr>
      <vt:lpstr>Uçucu yağların bitkilerde lokalizasyonu</vt:lpstr>
      <vt:lpstr>Uçucu yağların bitkilerde üretim şekli </vt:lpstr>
      <vt:lpstr>Uçucu yağların bitkilerde üretim şekli </vt:lpstr>
      <vt:lpstr>Uçucu yağların bitkilerde üretim şekli </vt:lpstr>
      <vt:lpstr>Uçucu yağların alınma yöntemleri</vt:lpstr>
      <vt:lpstr>Uçucu yağların alınma yöntemleri</vt:lpstr>
      <vt:lpstr>Uçucu yağların alınma yöntemleri</vt:lpstr>
      <vt:lpstr>Uçucu yağların alınma yöntemleri</vt:lpstr>
      <vt:lpstr>Uçucu yağların bitkilerdeki rolü</vt:lpstr>
      <vt:lpstr>Uçucu yağların bitkilerdeki rolü</vt:lpstr>
      <vt:lpstr>Uçucu yağların parfümeride kullanımı</vt:lpstr>
      <vt:lpstr>Uçucu yağların parfümeride kullanımı</vt:lpstr>
      <vt:lpstr>Uçucu yağların parfümeride kullanımı</vt:lpstr>
      <vt:lpstr>Uçucu yağların parfümeride kullanımı</vt:lpstr>
      <vt:lpstr>Uçucu yağların gıda sanayiinde kullanımı</vt:lpstr>
      <vt:lpstr>Uçucu yağların gıda sanayiinde kullanımı</vt:lpstr>
      <vt:lpstr>Uçucu yağların gıda sanayiinde kullanımı</vt:lpstr>
      <vt:lpstr>Uçucu yağların antimikrobiyal özellikleri ve etki mekanizmaları</vt:lpstr>
      <vt:lpstr>Uçucu yağların tıpta kullanımı, mono ve disiklik terpenlerden üretilmiş farmakolojik preparatlar</vt:lpstr>
      <vt:lpstr>Uçucu yağların tıpta kullanımı, mono ve disiklik terpenlerden üretilmiş farmakolojik preparatlar</vt:lpstr>
      <vt:lpstr>Uçucu yağların tıpta kullanımı, mono ve disiklik terpenlerden üretilmiş farmakolojik preparatlar</vt:lpstr>
      <vt:lpstr>Uçucu yağların hayvanlar üzerinde etkileri</vt:lpstr>
      <vt:lpstr>Uçucu yağların hayvanlar üzerinde etkileri</vt:lpstr>
      <vt:lpstr>Uçucu yağların hayvanlar üzerinde etkileri</vt:lpstr>
    </vt:vector>
  </TitlesOfParts>
  <Company>SilentAll Team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UÇUCU YAĞLAR</dc:title>
  <dc:creator>Windows Kullanıcısı</dc:creator>
  <cp:lastModifiedBy>Windows Kullanıcısı</cp:lastModifiedBy>
  <cp:revision>36</cp:revision>
  <dcterms:created xsi:type="dcterms:W3CDTF">2021-03-24T12:40:05Z</dcterms:created>
  <dcterms:modified xsi:type="dcterms:W3CDTF">2021-03-25T09:20:36Z</dcterms:modified>
</cp:coreProperties>
</file>