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506" r:id="rId3"/>
    <p:sldId id="257" r:id="rId4"/>
    <p:sldId id="547" r:id="rId5"/>
    <p:sldId id="548" r:id="rId6"/>
    <p:sldId id="549" r:id="rId7"/>
    <p:sldId id="550" r:id="rId8"/>
    <p:sldId id="581" r:id="rId9"/>
    <p:sldId id="551" r:id="rId10"/>
    <p:sldId id="552" r:id="rId11"/>
    <p:sldId id="553" r:id="rId12"/>
    <p:sldId id="554" r:id="rId13"/>
    <p:sldId id="555" r:id="rId14"/>
    <p:sldId id="556" r:id="rId15"/>
    <p:sldId id="557" r:id="rId16"/>
    <p:sldId id="582" r:id="rId17"/>
    <p:sldId id="558" r:id="rId18"/>
    <p:sldId id="559" r:id="rId19"/>
    <p:sldId id="560" r:id="rId20"/>
    <p:sldId id="561" r:id="rId21"/>
    <p:sldId id="562" r:id="rId22"/>
    <p:sldId id="563" r:id="rId23"/>
    <p:sldId id="564" r:id="rId24"/>
    <p:sldId id="565" r:id="rId25"/>
    <p:sldId id="566" r:id="rId26"/>
    <p:sldId id="583" r:id="rId27"/>
    <p:sldId id="567" r:id="rId28"/>
    <p:sldId id="568" r:id="rId29"/>
    <p:sldId id="584"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Lst>
  <p:sldSz cx="9144000" cy="6858000" type="screen4x3"/>
  <p:notesSz cx="9144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19050"/>
            <a:ext cx="9155113" cy="6867525"/>
          </a:xfrm>
          <a:prstGeom prst="rect">
            <a:avLst/>
          </a:prstGeom>
          <a:noFill/>
          <a:ln w="9525">
            <a:noFill/>
          </a:ln>
        </p:spPr>
      </p:pic>
      <p:sp>
        <p:nvSpPr>
          <p:cNvPr id="2051" name="Rectangle 3"/>
          <p:cNvSpPr>
            <a:spLocks noGrp="1" noChangeArrowheads="1"/>
          </p:cNvSpPr>
          <p:nvPr>
            <p:ph type="ctrTitle"/>
          </p:nvPr>
        </p:nvSpPr>
        <p:spPr>
          <a:xfrm>
            <a:off x="1547813" y="1701800"/>
            <a:ext cx="6908800" cy="1082675"/>
          </a:xfrm>
        </p:spPr>
        <p:txBody>
          <a:bodyPr/>
          <a:lstStyle>
            <a:lvl1pP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1547813" y="2927350"/>
            <a:ext cx="6913562" cy="1752600"/>
          </a:xfrm>
        </p:spPr>
        <p:txBody>
          <a:bodyPr/>
          <a:lstStyle>
            <a:lvl1pPr marL="0" indent="0" algn="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D8BD707-D9CF-40AE-B4C6-C98DA3205C09}" type="datetimeFigureOut">
              <a:rPr lang="en-US"/>
              <a:t>10/27/2022</a:t>
            </a:fld>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38100">
              <a:lnSpc>
                <a:spcPts val="1435"/>
              </a:lnSpc>
            </a:pPr>
            <a:fld id="{81D60167-4931-47E6-BA6A-407CBD079E47}" type="slidenum">
              <a:rPr dirty="0"/>
              <a:t>‹#›</a:t>
            </a:fld>
            <a:endParaRPr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a:t>10/27/2022</a:t>
            </a:fld>
            <a:endParaRPr lang="en-US"/>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pPr marL="38100">
              <a:lnSpc>
                <a:spcPts val="1435"/>
              </a:lnSpc>
            </a:pPr>
            <a:fld id="{81D60167-4931-47E6-BA6A-407CBD079E47}" type="slidenum">
              <a:rPr dirty="0"/>
              <a:t>‹#›</a:t>
            </a:fld>
            <a:endParaRPr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a:t>10/27/2022</a:t>
            </a:fld>
            <a:endParaRPr lang="en-US"/>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pPr marL="38100">
              <a:lnSpc>
                <a:spcPts val="1435"/>
              </a:lnSpc>
            </a:pPr>
            <a:fld id="{81D60167-4931-47E6-BA6A-407CBD079E47}" type="slidenum">
              <a:rPr dirty="0"/>
              <a:t>‹#›</a:t>
            </a:fld>
            <a:endParaRPr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a:t>10/27/2022</a:t>
            </a:fld>
            <a:endParaRPr lang="en-US"/>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pPr marL="38100">
              <a:lnSpc>
                <a:spcPts val="1435"/>
              </a:lnSpc>
            </a:pPr>
            <a:fld id="{81D60167-4931-47E6-BA6A-407CBD079E47}" type="slidenum">
              <a:rPr dirty="0"/>
              <a:t>‹#›</a:t>
            </a:fld>
            <a:endParaRPr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a:t>10/27/2022</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pPr marL="38100">
              <a:lnSpc>
                <a:spcPts val="1435"/>
              </a:lnSpc>
            </a:pPr>
            <a:fld id="{81D60167-4931-47E6-BA6A-407CBD079E47}" type="slidenum">
              <a:rPr dirty="0"/>
              <a:t>‹#›</a:t>
            </a:fld>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1D8BD707-D9CF-40AE-B4C6-C98DA3205C09}" type="datetimeFigureOut">
              <a:rPr lang="en-US"/>
              <a:t>10/27/2022</a:t>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38100">
              <a:lnSpc>
                <a:spcPts val="143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0427" y="3512946"/>
            <a:ext cx="3321685" cy="2038350"/>
          </a:xfrm>
          <a:prstGeom prst="rect">
            <a:avLst/>
          </a:prstGeom>
        </p:spPr>
        <p:txBody>
          <a:bodyPr vert="horz" wrap="square" lIns="0" tIns="13335" rIns="0" bIns="0" rtlCol="0">
            <a:spAutoFit/>
          </a:bodyPr>
          <a:lstStyle/>
          <a:p>
            <a:pPr marL="12065" marR="5080" algn="ctr">
              <a:lnSpc>
                <a:spcPct val="100000"/>
              </a:lnSpc>
              <a:spcBef>
                <a:spcPts val="105"/>
              </a:spcBef>
            </a:pPr>
            <a:r>
              <a:rPr sz="4400" dirty="0">
                <a:latin typeface="Arial" panose="020B0604020202020204"/>
                <a:cs typeface="Arial" panose="020B0604020202020204"/>
              </a:rPr>
              <a:t>Rekomb</a:t>
            </a:r>
            <a:r>
              <a:rPr sz="4400" spc="5" dirty="0">
                <a:latin typeface="Arial" panose="020B0604020202020204"/>
                <a:cs typeface="Arial" panose="020B0604020202020204"/>
              </a:rPr>
              <a:t>i</a:t>
            </a:r>
            <a:r>
              <a:rPr sz="4400" dirty="0">
                <a:latin typeface="Arial" panose="020B0604020202020204"/>
                <a:cs typeface="Arial" panose="020B0604020202020204"/>
              </a:rPr>
              <a:t>nant  DNA</a:t>
            </a:r>
            <a:endParaRPr sz="4400">
              <a:latin typeface="Arial" panose="020B0604020202020204"/>
              <a:cs typeface="Arial" panose="020B0604020202020204"/>
            </a:endParaRPr>
          </a:p>
          <a:p>
            <a:pPr algn="ctr">
              <a:lnSpc>
                <a:spcPct val="100000"/>
              </a:lnSpc>
            </a:pPr>
            <a:r>
              <a:rPr sz="4400" dirty="0">
                <a:latin typeface="Arial" panose="020B0604020202020204"/>
                <a:cs typeface="Arial" panose="020B0604020202020204"/>
              </a:rPr>
              <a:t>Teknolojisi</a:t>
            </a:r>
            <a:endParaRPr sz="4400">
              <a:latin typeface="Arial" panose="020B0604020202020204"/>
              <a:cs typeface="Arial" panose="020B0604020202020204"/>
            </a:endParaRPr>
          </a:p>
        </p:txBody>
      </p:sp>
      <p:sp>
        <p:nvSpPr>
          <p:cNvPr id="3" name="object 3"/>
          <p:cNvSpPr/>
          <p:nvPr/>
        </p:nvSpPr>
        <p:spPr>
          <a:xfrm>
            <a:off x="4211701" y="204987"/>
            <a:ext cx="4932298" cy="66439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7950" y="204724"/>
            <a:ext cx="2590800" cy="313372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8739" y="5862929"/>
            <a:ext cx="3980179" cy="285750"/>
          </a:xfrm>
          <a:prstGeom prst="rect">
            <a:avLst/>
          </a:prstGeom>
        </p:spPr>
        <p:txBody>
          <a:bodyPr vert="horz" wrap="square" lIns="0" tIns="13335" rIns="0" bIns="0" rtlCol="0">
            <a:spAutoFit/>
          </a:bodyPr>
          <a:lstStyle/>
          <a:p>
            <a:pPr marL="12700">
              <a:lnSpc>
                <a:spcPct val="100000"/>
              </a:lnSpc>
              <a:spcBef>
                <a:spcPts val="105"/>
              </a:spcBef>
            </a:pPr>
            <a:r>
              <a:rPr sz="1700" dirty="0">
                <a:latin typeface="Arial" panose="020B0604020202020204"/>
                <a:cs typeface="Arial" panose="020B0604020202020204"/>
              </a:rPr>
              <a:t>DOÇ. DR. ASLIHAN </a:t>
            </a:r>
            <a:r>
              <a:rPr sz="1700" spc="-5" dirty="0">
                <a:latin typeface="Arial" panose="020B0604020202020204"/>
                <a:cs typeface="Arial" panose="020B0604020202020204"/>
              </a:rPr>
              <a:t>KURT</a:t>
            </a:r>
            <a:r>
              <a:rPr sz="1700" spc="-220" dirty="0">
                <a:latin typeface="Arial" panose="020B0604020202020204"/>
                <a:cs typeface="Arial" panose="020B0604020202020204"/>
              </a:rPr>
              <a:t> </a:t>
            </a:r>
            <a:r>
              <a:rPr sz="1700" spc="-5" dirty="0">
                <a:latin typeface="Arial" panose="020B0604020202020204"/>
                <a:cs typeface="Arial" panose="020B0604020202020204"/>
              </a:rPr>
              <a:t>KIZILDOĞAN</a:t>
            </a:r>
            <a:endParaRPr sz="1700">
              <a:latin typeface="Arial" panose="020B0604020202020204"/>
              <a:cs typeface="Arial"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Unvan 1"/>
          <p:cNvSpPr>
            <a:spLocks noGrp="1"/>
          </p:cNvSpPr>
          <p:nvPr>
            <p:ph type="title"/>
          </p:nvPr>
        </p:nvSpPr>
        <p:spPr/>
        <p:txBody>
          <a:bodyPr vert="horz" wrap="square" lIns="91440" tIns="45720" rIns="91440" bIns="45720" anchor="ctr" anchorCtr="0"/>
          <a:lstStyle/>
          <a:p>
            <a:pPr eaLnBrk="1" hangingPunct="1"/>
            <a:r>
              <a:rPr lang="tr-TR" altLang="tr-TR" dirty="0"/>
              <a:t>4.1.1.DNA manipüle edici enzimler: </a:t>
            </a:r>
            <a:r>
              <a:rPr lang="tr-TR" altLang="tr-TR" dirty="0">
                <a:solidFill>
                  <a:srgbClr val="FF0000"/>
                </a:solidFill>
              </a:rPr>
              <a:t>NÜKLEAZ</a:t>
            </a:r>
            <a:r>
              <a:rPr lang="tr-TR" altLang="tr-TR" dirty="0"/>
              <a:t>lar</a:t>
            </a:r>
          </a:p>
        </p:txBody>
      </p:sp>
      <p:sp>
        <p:nvSpPr>
          <p:cNvPr id="10243" name="İçerik Yer Tutucusu 2"/>
          <p:cNvSpPr>
            <a:spLocks noGrp="1"/>
          </p:cNvSpPr>
          <p:nvPr>
            <p:ph idx="1"/>
          </p:nvPr>
        </p:nvSpPr>
        <p:spPr>
          <a:xfrm>
            <a:off x="533400" y="1143000"/>
            <a:ext cx="3581400" cy="3905250"/>
          </a:xfrm>
        </p:spPr>
        <p:txBody>
          <a:bodyPr vert="horz" wrap="square" lIns="91440" tIns="45720" rIns="91440" bIns="45720" numCol="1" anchor="t" anchorCtr="0" compatLnSpc="1"/>
          <a:lstStyle/>
          <a:p>
            <a:pPr eaLnBrk="1" hangingPunct="1">
              <a:lnSpc>
                <a:spcPct val="80000"/>
              </a:lnSpc>
            </a:pPr>
            <a:r>
              <a:rPr lang="tr-TR" altLang="tr-TR" sz="2400" dirty="0"/>
              <a:t>Bir DNA zincirinde bir nükleotidi diğerine bağlayan fosfodiester bağlarını kırarak DNA molkeüllerini parçalarlar.</a:t>
            </a:r>
          </a:p>
          <a:p>
            <a:pPr eaLnBrk="1" hangingPunct="1">
              <a:lnSpc>
                <a:spcPct val="80000"/>
              </a:lnSpc>
            </a:pPr>
            <a:r>
              <a:rPr lang="tr-TR" altLang="tr-TR" sz="2400" dirty="0"/>
              <a:t>İki tip nükleaz bulunmaktadır:</a:t>
            </a:r>
          </a:p>
          <a:p>
            <a:pPr eaLnBrk="1" hangingPunct="1">
              <a:lnSpc>
                <a:spcPct val="80000"/>
              </a:lnSpc>
            </a:pPr>
            <a:r>
              <a:rPr lang="en-US" altLang="tr-TR" sz="2400" b="1" u="sng" dirty="0">
                <a:solidFill>
                  <a:srgbClr val="FF0000"/>
                </a:solidFill>
              </a:rPr>
              <a:t>E</a:t>
            </a:r>
            <a:r>
              <a:rPr lang="tr-TR" altLang="tr-TR" sz="2400" b="1" u="sng" dirty="0">
                <a:solidFill>
                  <a:srgbClr val="FF0000"/>
                </a:solidFill>
              </a:rPr>
              <a:t>kzonükleazlar; </a:t>
            </a:r>
            <a:r>
              <a:rPr lang="tr-TR" altLang="tr-TR" sz="2400" dirty="0"/>
              <a:t>Bir DNA molekülünün ucundaki bir bazı uzaklaştırırlar</a:t>
            </a:r>
            <a:r>
              <a:rPr lang="en-US" altLang="tr-TR" sz="2400" dirty="0"/>
              <a:t>.</a:t>
            </a:r>
          </a:p>
          <a:p>
            <a:pPr eaLnBrk="1" hangingPunct="1">
              <a:lnSpc>
                <a:spcPct val="80000"/>
              </a:lnSpc>
            </a:pPr>
            <a:r>
              <a:rPr lang="tr-TR" altLang="tr-TR" sz="2400" b="1" u="sng" dirty="0">
                <a:solidFill>
                  <a:srgbClr val="FF0000"/>
                </a:solidFill>
              </a:rPr>
              <a:t>Endonükleazlar; </a:t>
            </a:r>
            <a:r>
              <a:rPr lang="tr-TR" altLang="tr-TR" sz="2400" dirty="0"/>
              <a:t>Bir DNA molekülü içerisindeki iç fosfodiester bağlarını kırabilirler</a:t>
            </a:r>
            <a:r>
              <a:rPr lang="tr-TR" altLang="tr-TR" sz="1800" dirty="0"/>
              <a:t>. </a:t>
            </a:r>
            <a:r>
              <a:rPr lang="en-US" altLang="tr-TR" sz="1800" dirty="0"/>
              <a:t> </a:t>
            </a:r>
            <a:endParaRPr lang="tr-TR" altLang="tr-TR" sz="1800" dirty="0"/>
          </a:p>
        </p:txBody>
      </p:sp>
      <p:sp>
        <p:nvSpPr>
          <p:cNvPr id="40964"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10</a:t>
            </a:fld>
            <a:endParaRPr lang="en-US" altLang="tr-TR" sz="1400" dirty="0">
              <a:latin typeface="Corbel" panose="020B0503020204020204" pitchFamily="34" charset="0"/>
            </a:endParaRPr>
          </a:p>
        </p:txBody>
      </p:sp>
      <p:pic>
        <p:nvPicPr>
          <p:cNvPr id="40965" name="Resim 5"/>
          <p:cNvPicPr>
            <a:picLocks noChangeAspect="1"/>
          </p:cNvPicPr>
          <p:nvPr/>
        </p:nvPicPr>
        <p:blipFill>
          <a:blip r:embed="rId2"/>
          <a:stretch>
            <a:fillRect/>
          </a:stretch>
        </p:blipFill>
        <p:spPr>
          <a:xfrm>
            <a:off x="4648200" y="1219200"/>
            <a:ext cx="4074454" cy="4916805"/>
          </a:xfrm>
          <a:prstGeom prst="rect">
            <a:avLst/>
          </a:prstGeom>
          <a:noFill/>
          <a:ln w="9525">
            <a:noFill/>
          </a:ln>
        </p:spPr>
      </p:pic>
    </p:spTree>
    <p:extLst>
      <p:ext uri="{BB962C8B-B14F-4D97-AF65-F5344CB8AC3E}">
        <p14:creationId xmlns:p14="http://schemas.microsoft.com/office/powerpoint/2010/main" val="190889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Unvan 1"/>
          <p:cNvSpPr>
            <a:spLocks noGrp="1"/>
          </p:cNvSpPr>
          <p:nvPr>
            <p:ph type="title"/>
          </p:nvPr>
        </p:nvSpPr>
        <p:spPr/>
        <p:txBody>
          <a:bodyPr vert="horz" wrap="square" lIns="91440" tIns="45720" rIns="91440" bIns="45720" anchor="ctr" anchorCtr="0"/>
          <a:lstStyle/>
          <a:p>
            <a:pPr eaLnBrk="1" hangingPunct="1"/>
            <a:r>
              <a:rPr lang="tr-TR" altLang="tr-TR" dirty="0"/>
              <a:t>4.1.1. DNA manipüle edici enzimler: NÜKLEAZlar</a:t>
            </a:r>
          </a:p>
        </p:txBody>
      </p:sp>
      <p:sp>
        <p:nvSpPr>
          <p:cNvPr id="11267" name="İçerik Yer Tutucusu 2"/>
          <p:cNvSpPr>
            <a:spLocks noGrp="1"/>
          </p:cNvSpPr>
          <p:nvPr>
            <p:ph idx="1"/>
          </p:nvPr>
        </p:nvSpPr>
        <p:spPr>
          <a:xfrm>
            <a:off x="533400" y="1219200"/>
            <a:ext cx="5105400" cy="5410200"/>
          </a:xfrm>
        </p:spPr>
        <p:txBody>
          <a:bodyPr vert="horz" wrap="square" lIns="91440" tIns="45720" rIns="91440" bIns="45720" numCol="1" anchor="t" anchorCtr="0" compatLnSpc="1"/>
          <a:lstStyle/>
          <a:p>
            <a:pPr eaLnBrk="1" hangingPunct="1">
              <a:lnSpc>
                <a:spcPct val="80000"/>
              </a:lnSpc>
            </a:pPr>
            <a:r>
              <a:rPr lang="tr-TR" altLang="tr-TR" sz="2400" u="sng" dirty="0">
                <a:solidFill>
                  <a:srgbClr val="FF0000"/>
                </a:solidFill>
              </a:rPr>
              <a:t>Farklı ekzonükleazlar arasındaki ana fark </a:t>
            </a:r>
            <a:endParaRPr lang="tr-TR" altLang="tr-TR" sz="2400" u="sng" dirty="0" smtClean="0">
              <a:solidFill>
                <a:srgbClr val="FF0000"/>
              </a:solidFill>
            </a:endParaRPr>
          </a:p>
          <a:p>
            <a:pPr eaLnBrk="1" hangingPunct="1">
              <a:lnSpc>
                <a:spcPct val="80000"/>
              </a:lnSpc>
            </a:pPr>
            <a:r>
              <a:rPr lang="tr-TR" altLang="tr-TR" sz="2400" dirty="0" smtClean="0"/>
              <a:t>Çift </a:t>
            </a:r>
            <a:r>
              <a:rPr lang="tr-TR" altLang="tr-TR" sz="2400" dirty="0"/>
              <a:t>zincirli DNA molekülüne saldırdıklarında parçaladıkları zincir sayısıdır.</a:t>
            </a:r>
          </a:p>
          <a:p>
            <a:pPr eaLnBrk="1" hangingPunct="1">
              <a:lnSpc>
                <a:spcPct val="80000"/>
              </a:lnSpc>
            </a:pPr>
            <a:r>
              <a:rPr lang="en-US" altLang="tr-TR" sz="2400" b="1" i="1" dirty="0">
                <a:solidFill>
                  <a:schemeClr val="accent1"/>
                </a:solidFill>
              </a:rPr>
              <a:t>Bal31</a:t>
            </a:r>
            <a:r>
              <a:rPr lang="en-US" altLang="tr-TR" sz="2400" dirty="0"/>
              <a:t> (</a:t>
            </a:r>
            <a:r>
              <a:rPr lang="en-US" altLang="tr-TR" sz="2400" i="1" dirty="0"/>
              <a:t>Alteromonas espejiana</a:t>
            </a:r>
            <a:r>
              <a:rPr lang="tr-TR" altLang="tr-TR" sz="2400" i="1" dirty="0"/>
              <a:t> </a:t>
            </a:r>
            <a:r>
              <a:rPr lang="tr-TR" altLang="tr-TR" sz="2400" dirty="0"/>
              <a:t>bakterisinden izole</a:t>
            </a:r>
            <a:r>
              <a:rPr lang="tr-TR" altLang="tr-TR" sz="2400" dirty="0" smtClean="0"/>
              <a:t>): Çift </a:t>
            </a:r>
            <a:r>
              <a:rPr lang="tr-TR" altLang="tr-TR" sz="2400" dirty="0"/>
              <a:t>zincirli DNA’nın her iki zincirinden  nükleotidleri uzaklaştırır. Ne kadar uzun süre reaksiyonda kalırsa o kadar kısa DNA molekülleri meydana gelir.</a:t>
            </a:r>
            <a:endParaRPr lang="en-US" altLang="tr-TR" sz="2400" dirty="0"/>
          </a:p>
          <a:p>
            <a:pPr eaLnBrk="1" hangingPunct="1">
              <a:lnSpc>
                <a:spcPct val="80000"/>
              </a:lnSpc>
            </a:pPr>
            <a:r>
              <a:rPr lang="tr-TR" altLang="tr-TR" sz="2400" b="1" dirty="0" err="1">
                <a:solidFill>
                  <a:schemeClr val="accent1"/>
                </a:solidFill>
              </a:rPr>
              <a:t>E</a:t>
            </a:r>
            <a:r>
              <a:rPr lang="tr-TR" altLang="tr-TR" sz="2400" b="1" dirty="0" err="1" smtClean="0">
                <a:solidFill>
                  <a:schemeClr val="accent1"/>
                </a:solidFill>
              </a:rPr>
              <a:t>kzonükleaz</a:t>
            </a:r>
            <a:r>
              <a:rPr lang="tr-TR" altLang="tr-TR" sz="2400" b="1" dirty="0" smtClean="0">
                <a:solidFill>
                  <a:schemeClr val="accent1"/>
                </a:solidFill>
              </a:rPr>
              <a:t> </a:t>
            </a:r>
            <a:r>
              <a:rPr lang="tr-TR" altLang="tr-TR" sz="2400" b="1" dirty="0">
                <a:solidFill>
                  <a:schemeClr val="accent1"/>
                </a:solidFill>
              </a:rPr>
              <a:t>III </a:t>
            </a:r>
            <a:r>
              <a:rPr lang="tr-TR" altLang="tr-TR" sz="2400" dirty="0" smtClean="0"/>
              <a:t>(</a:t>
            </a:r>
            <a:r>
              <a:rPr lang="en-US" altLang="tr-TR" sz="2400" i="1" dirty="0" smtClean="0"/>
              <a:t>E</a:t>
            </a:r>
            <a:r>
              <a:rPr lang="en-US" altLang="tr-TR" sz="2400" i="1" dirty="0"/>
              <a:t>. </a:t>
            </a:r>
            <a:r>
              <a:rPr lang="en-US" altLang="tr-TR" sz="2400" i="1" dirty="0" smtClean="0"/>
              <a:t>coli</a:t>
            </a:r>
            <a:r>
              <a:rPr lang="tr-TR" altLang="tr-TR" sz="2400" dirty="0" smtClean="0"/>
              <a:t>’den izole):</a:t>
            </a:r>
            <a:r>
              <a:rPr lang="en-US" altLang="tr-TR" sz="2400" i="1" dirty="0" smtClean="0"/>
              <a:t> </a:t>
            </a:r>
            <a:r>
              <a:rPr lang="tr-TR" altLang="tr-TR" sz="2400" dirty="0"/>
              <a:t>Ç</a:t>
            </a:r>
            <a:r>
              <a:rPr lang="tr-TR" altLang="tr-TR" sz="2400" dirty="0" smtClean="0"/>
              <a:t>ift </a:t>
            </a:r>
            <a:r>
              <a:rPr lang="tr-TR" altLang="tr-TR" sz="2400" dirty="0"/>
              <a:t>zincirli bir DNA molekülünün sadece bir zincirini parçalayarak tek zincirli bir molekül meydana getirir.</a:t>
            </a:r>
          </a:p>
        </p:txBody>
      </p:sp>
      <p:sp>
        <p:nvSpPr>
          <p:cNvPr id="41988"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11</a:t>
            </a:fld>
            <a:endParaRPr lang="en-US" altLang="tr-TR" sz="1400" dirty="0">
              <a:latin typeface="Corbel" panose="020B0503020204020204" pitchFamily="34" charset="0"/>
            </a:endParaRPr>
          </a:p>
        </p:txBody>
      </p:sp>
      <p:pic>
        <p:nvPicPr>
          <p:cNvPr id="41989" name="Resim 5"/>
          <p:cNvPicPr>
            <a:picLocks noChangeAspect="1"/>
          </p:cNvPicPr>
          <p:nvPr/>
        </p:nvPicPr>
        <p:blipFill>
          <a:blip r:embed="rId2"/>
          <a:stretch>
            <a:fillRect/>
          </a:stretch>
        </p:blipFill>
        <p:spPr>
          <a:xfrm>
            <a:off x="5882005" y="1370330"/>
            <a:ext cx="2452370" cy="2095500"/>
          </a:xfrm>
          <a:prstGeom prst="rect">
            <a:avLst/>
          </a:prstGeom>
          <a:noFill/>
          <a:ln w="9525">
            <a:noFill/>
          </a:ln>
        </p:spPr>
      </p:pic>
      <p:pic>
        <p:nvPicPr>
          <p:cNvPr id="41990" name="Resim 6"/>
          <p:cNvPicPr>
            <a:picLocks noChangeAspect="1"/>
          </p:cNvPicPr>
          <p:nvPr/>
        </p:nvPicPr>
        <p:blipFill>
          <a:blip r:embed="rId3"/>
          <a:stretch>
            <a:fillRect/>
          </a:stretch>
        </p:blipFill>
        <p:spPr>
          <a:xfrm>
            <a:off x="5872480" y="3914775"/>
            <a:ext cx="2462530" cy="2068195"/>
          </a:xfrm>
          <a:prstGeom prst="rect">
            <a:avLst/>
          </a:prstGeom>
          <a:noFill/>
          <a:ln w="9525">
            <a:noFill/>
          </a:ln>
        </p:spPr>
      </p:pic>
    </p:spTree>
    <p:extLst>
      <p:ext uri="{BB962C8B-B14F-4D97-AF65-F5344CB8AC3E}">
        <p14:creationId xmlns:p14="http://schemas.microsoft.com/office/powerpoint/2010/main" val="89975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Unvan 1"/>
          <p:cNvSpPr>
            <a:spLocks noGrp="1"/>
          </p:cNvSpPr>
          <p:nvPr>
            <p:ph type="title"/>
          </p:nvPr>
        </p:nvSpPr>
        <p:spPr/>
        <p:txBody>
          <a:bodyPr vert="horz" wrap="square" lIns="91440" tIns="45720" rIns="91440" bIns="45720" anchor="ctr" anchorCtr="0"/>
          <a:lstStyle/>
          <a:p>
            <a:pPr eaLnBrk="1" hangingPunct="1"/>
            <a:r>
              <a:rPr lang="tr-TR" altLang="tr-TR" dirty="0"/>
              <a:t>4.1.1.DNA manipüle edici enzimler: NÜKLEAZlar</a:t>
            </a:r>
          </a:p>
        </p:txBody>
      </p:sp>
      <p:sp>
        <p:nvSpPr>
          <p:cNvPr id="3" name="İçerik Yer Tutucusu 2"/>
          <p:cNvSpPr>
            <a:spLocks noGrp="1"/>
          </p:cNvSpPr>
          <p:nvPr>
            <p:ph idx="1"/>
          </p:nvPr>
        </p:nvSpPr>
        <p:spPr>
          <a:xfrm>
            <a:off x="304800" y="1143000"/>
            <a:ext cx="4419600" cy="5334000"/>
          </a:xfrm>
        </p:spPr>
        <p:txBody>
          <a:bodyPr vert="horz" wrap="square" lIns="91440" tIns="45720" rIns="91440" bIns="45720" numCol="1" anchor="t" anchorCtr="0" compatLnSpc="1">
            <a:noAutofit/>
          </a:bodyPr>
          <a:lstStyle/>
          <a:p>
            <a:pPr eaLnBrk="1" hangingPunct="1">
              <a:lnSpc>
                <a:spcPct val="80000"/>
              </a:lnSpc>
            </a:pPr>
            <a:r>
              <a:rPr lang="tr-TR" altLang="x-none" sz="2000" dirty="0">
                <a:cs typeface="+mn-ea"/>
              </a:rPr>
              <a:t>Aynı kriter endonükleazların sınıflandırılmasında da geçerlidir. </a:t>
            </a:r>
          </a:p>
          <a:p>
            <a:pPr lvl="1" eaLnBrk="1" hangingPunct="1">
              <a:lnSpc>
                <a:spcPct val="80000"/>
              </a:lnSpc>
            </a:pPr>
            <a:r>
              <a:rPr lang="en-US" altLang="x-none" sz="2000" dirty="0">
                <a:solidFill>
                  <a:srgbClr val="FF0000"/>
                </a:solidFill>
                <a:cs typeface="+mn-ea"/>
              </a:rPr>
              <a:t>S1 endon</a:t>
            </a:r>
            <a:r>
              <a:rPr lang="tr-TR" altLang="x-none" sz="2000" dirty="0">
                <a:solidFill>
                  <a:srgbClr val="FF0000"/>
                </a:solidFill>
                <a:cs typeface="+mn-ea"/>
              </a:rPr>
              <a:t>ükleaz </a:t>
            </a:r>
            <a:r>
              <a:rPr lang="tr-TR" altLang="x-none" sz="2000" dirty="0">
                <a:cs typeface="+mn-ea"/>
              </a:rPr>
              <a:t>(</a:t>
            </a:r>
            <a:r>
              <a:rPr lang="en-US" altLang="x-none" sz="2000" i="1" dirty="0">
                <a:cs typeface="+mn-ea"/>
              </a:rPr>
              <a:t>Aspergillus oryzae</a:t>
            </a:r>
            <a:r>
              <a:rPr lang="tr-TR" altLang="x-none" sz="2000" i="1" dirty="0">
                <a:cs typeface="+mn-ea"/>
              </a:rPr>
              <a:t> </a:t>
            </a:r>
            <a:r>
              <a:rPr lang="tr-TR" altLang="x-none" sz="2000" dirty="0">
                <a:cs typeface="+mn-ea"/>
              </a:rPr>
              <a:t>fungusundan izole</a:t>
            </a:r>
            <a:r>
              <a:rPr lang="en-US" altLang="x-none" sz="2000" dirty="0" smtClean="0">
                <a:cs typeface="+mn-ea"/>
              </a:rPr>
              <a:t>)</a:t>
            </a:r>
            <a:r>
              <a:rPr lang="tr-TR" altLang="x-none" sz="2000" dirty="0" smtClean="0">
                <a:cs typeface="+mn-ea"/>
              </a:rPr>
              <a:t>:</a:t>
            </a:r>
            <a:r>
              <a:rPr lang="en-US" altLang="x-none" sz="2000" dirty="0" smtClean="0">
                <a:cs typeface="+mn-ea"/>
              </a:rPr>
              <a:t> </a:t>
            </a:r>
            <a:r>
              <a:rPr lang="tr-TR" altLang="x-none" sz="2000" dirty="0" smtClean="0">
                <a:cs typeface="+mn-ea"/>
              </a:rPr>
              <a:t>Sadece </a:t>
            </a:r>
            <a:r>
              <a:rPr lang="tr-TR" altLang="x-none" sz="2000" dirty="0">
                <a:cs typeface="+mn-ea"/>
              </a:rPr>
              <a:t>tek bir zinciri </a:t>
            </a:r>
            <a:r>
              <a:rPr lang="tr-TR" altLang="x-none" sz="2000" dirty="0" smtClean="0">
                <a:cs typeface="+mn-ea"/>
              </a:rPr>
              <a:t>kırar. </a:t>
            </a:r>
            <a:endParaRPr lang="tr-TR" altLang="x-none" sz="2000" dirty="0">
              <a:cs typeface="+mn-ea"/>
            </a:endParaRPr>
          </a:p>
          <a:p>
            <a:pPr lvl="1" eaLnBrk="1" hangingPunct="1">
              <a:lnSpc>
                <a:spcPct val="80000"/>
              </a:lnSpc>
            </a:pPr>
            <a:r>
              <a:rPr lang="tr-TR" altLang="x-none" sz="2000" dirty="0">
                <a:solidFill>
                  <a:srgbClr val="FF0000"/>
                </a:solidFill>
                <a:cs typeface="+mn-ea"/>
              </a:rPr>
              <a:t>Deoksiribonükleaz I (</a:t>
            </a:r>
            <a:r>
              <a:rPr lang="en-US" altLang="x-none" sz="2000" dirty="0">
                <a:solidFill>
                  <a:srgbClr val="FF0000"/>
                </a:solidFill>
                <a:cs typeface="+mn-ea"/>
              </a:rPr>
              <a:t>DNa</a:t>
            </a:r>
            <a:r>
              <a:rPr lang="tr-TR" altLang="x-none" sz="2000" dirty="0">
                <a:solidFill>
                  <a:srgbClr val="FF0000"/>
                </a:solidFill>
                <a:cs typeface="+mn-ea"/>
              </a:rPr>
              <a:t>z</a:t>
            </a:r>
            <a:r>
              <a:rPr lang="en-US" altLang="x-none" sz="2000" dirty="0">
                <a:solidFill>
                  <a:srgbClr val="FF0000"/>
                </a:solidFill>
                <a:cs typeface="+mn-ea"/>
              </a:rPr>
              <a:t> I)</a:t>
            </a:r>
            <a:r>
              <a:rPr lang="tr-TR" altLang="x-none" sz="2000" dirty="0">
                <a:cs typeface="+mn-ea"/>
              </a:rPr>
              <a:t> (inek pankreasından elde edilir</a:t>
            </a:r>
            <a:r>
              <a:rPr lang="tr-TR" altLang="x-none" sz="2000" dirty="0" smtClean="0">
                <a:cs typeface="+mn-ea"/>
              </a:rPr>
              <a:t>): Hem </a:t>
            </a:r>
            <a:r>
              <a:rPr lang="tr-TR" altLang="x-none" sz="2000" dirty="0">
                <a:cs typeface="+mn-ea"/>
              </a:rPr>
              <a:t>tek hem de çift zincirli DNA moleküllerini kırar. </a:t>
            </a:r>
            <a:r>
              <a:rPr lang="tr-TR" altLang="x-none" sz="2000" i="1" dirty="0">
                <a:cs typeface="+mn-ea"/>
              </a:rPr>
              <a:t>Dnaz I </a:t>
            </a:r>
            <a:r>
              <a:rPr lang="tr-TR" altLang="x-none" sz="2000" dirty="0">
                <a:cs typeface="+mn-ea"/>
              </a:rPr>
              <a:t>spesifik olmayıp (non spesifik) DNA’ya içteki herhangi bir fosfodiester bağından saldırabilir, uzun süre </a:t>
            </a:r>
            <a:r>
              <a:rPr lang="tr-TR" altLang="x-none" sz="2000" i="1" dirty="0">
                <a:cs typeface="+mn-ea"/>
              </a:rPr>
              <a:t>DNazI </a:t>
            </a:r>
            <a:r>
              <a:rPr lang="tr-TR" altLang="x-none" sz="2000" dirty="0">
                <a:cs typeface="+mn-ea"/>
              </a:rPr>
              <a:t>ile muamele sonrasında mononükleotid karışımı ve çok kısa oligonükleotidler oluşur.</a:t>
            </a:r>
          </a:p>
          <a:p>
            <a:pPr eaLnBrk="1" hangingPunct="1">
              <a:lnSpc>
                <a:spcPct val="80000"/>
              </a:lnSpc>
            </a:pPr>
            <a:r>
              <a:rPr lang="tr-TR" altLang="x-none" sz="2000" dirty="0">
                <a:cs typeface="+mn-ea"/>
              </a:rPr>
              <a:t>Diğer taraftan, </a:t>
            </a:r>
            <a:r>
              <a:rPr lang="tr-TR" altLang="x-none" sz="2000" b="1" dirty="0">
                <a:solidFill>
                  <a:srgbClr val="FF0000"/>
                </a:solidFill>
                <a:cs typeface="+mn-ea"/>
              </a:rPr>
              <a:t>restriksiyon endonükleaz</a:t>
            </a:r>
            <a:r>
              <a:rPr lang="tr-TR" altLang="x-none" sz="2000" dirty="0">
                <a:cs typeface="+mn-ea"/>
              </a:rPr>
              <a:t> adı verilen özel bir grup enzim </a:t>
            </a:r>
            <a:r>
              <a:rPr lang="tr-TR" altLang="x-none" sz="2000" b="1" u="sng" dirty="0">
                <a:cs typeface="+mn-ea"/>
              </a:rPr>
              <a:t>DNA’yı sadece sınırlı sayıda spesifik tanıma bölgesinden keser</a:t>
            </a:r>
            <a:r>
              <a:rPr lang="tr-TR" altLang="x-none" sz="2000" dirty="0">
                <a:cs typeface="+mn-ea"/>
              </a:rPr>
              <a:t>. </a:t>
            </a:r>
          </a:p>
        </p:txBody>
      </p:sp>
      <p:sp>
        <p:nvSpPr>
          <p:cNvPr id="43012"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12</a:t>
            </a:fld>
            <a:endParaRPr lang="en-US" altLang="tr-TR" sz="1400" dirty="0">
              <a:latin typeface="Corbel" panose="020B0503020204020204" pitchFamily="34" charset="0"/>
            </a:endParaRPr>
          </a:p>
        </p:txBody>
      </p:sp>
      <p:pic>
        <p:nvPicPr>
          <p:cNvPr id="43013" name="Resim 5"/>
          <p:cNvPicPr>
            <a:picLocks noChangeAspect="1"/>
          </p:cNvPicPr>
          <p:nvPr/>
        </p:nvPicPr>
        <p:blipFill>
          <a:blip r:embed="rId2"/>
          <a:stretch>
            <a:fillRect/>
          </a:stretch>
        </p:blipFill>
        <p:spPr>
          <a:xfrm>
            <a:off x="5069687" y="1752599"/>
            <a:ext cx="4074313" cy="4515485"/>
          </a:xfrm>
          <a:prstGeom prst="rect">
            <a:avLst/>
          </a:prstGeom>
          <a:noFill/>
          <a:ln w="9525">
            <a:noFill/>
          </a:ln>
        </p:spPr>
      </p:pic>
    </p:spTree>
    <p:extLst>
      <p:ext uri="{BB962C8B-B14F-4D97-AF65-F5344CB8AC3E}">
        <p14:creationId xmlns:p14="http://schemas.microsoft.com/office/powerpoint/2010/main" val="217615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Unvan 1"/>
          <p:cNvSpPr>
            <a:spLocks noGrp="1"/>
          </p:cNvSpPr>
          <p:nvPr>
            <p:ph type="title"/>
          </p:nvPr>
        </p:nvSpPr>
        <p:spPr/>
        <p:txBody>
          <a:bodyPr vert="horz" wrap="square" lIns="91440" tIns="45720" rIns="91440" bIns="45720" anchor="ctr" anchorCtr="0"/>
          <a:lstStyle/>
          <a:p>
            <a:pPr eaLnBrk="1" hangingPunct="1"/>
            <a:r>
              <a:rPr lang="tr-TR" altLang="tr-TR" dirty="0"/>
              <a:t>4.4.2. DNA manipüle edici enzimler: </a:t>
            </a:r>
            <a:r>
              <a:rPr lang="tr-TR" altLang="tr-TR" dirty="0">
                <a:solidFill>
                  <a:srgbClr val="FF0000"/>
                </a:solidFill>
              </a:rPr>
              <a:t>LİGAZ</a:t>
            </a:r>
            <a:r>
              <a:rPr lang="tr-TR" altLang="tr-TR" dirty="0"/>
              <a:t>lar</a:t>
            </a:r>
          </a:p>
        </p:txBody>
      </p:sp>
      <p:sp>
        <p:nvSpPr>
          <p:cNvPr id="44035" name="İçerik Yer Tutucusu 2"/>
          <p:cNvSpPr>
            <a:spLocks noGrp="1"/>
          </p:cNvSpPr>
          <p:nvPr>
            <p:ph idx="1"/>
          </p:nvPr>
        </p:nvSpPr>
        <p:spPr>
          <a:xfrm>
            <a:off x="1600200" y="1219200"/>
            <a:ext cx="6096000" cy="3028950"/>
          </a:xfrm>
        </p:spPr>
        <p:txBody>
          <a:bodyPr vert="horz" wrap="square" lIns="91440" tIns="45720" rIns="91440" bIns="45720" anchor="t" anchorCtr="0"/>
          <a:lstStyle/>
          <a:p>
            <a:pPr eaLnBrk="1" hangingPunct="1"/>
            <a:r>
              <a:rPr lang="tr-TR" altLang="tr-TR" sz="2400" dirty="0"/>
              <a:t>Hücrede DNA ligazın fonksiyonu DNA replikasyonu gibi </a:t>
            </a:r>
            <a:r>
              <a:rPr lang="tr-TR" altLang="tr-TR" sz="2400" dirty="0" smtClean="0"/>
              <a:t>bir süreçte </a:t>
            </a:r>
            <a:r>
              <a:rPr lang="tr-TR" altLang="tr-TR" sz="2400" dirty="0"/>
              <a:t>çift zincirli DNA moleküllerinde meydana gelen tek zincir kırıklarını (devamsızlıklar-kesikler) onarmaktır.</a:t>
            </a:r>
            <a:endParaRPr lang="en-US" altLang="tr-TR" sz="2400" dirty="0"/>
          </a:p>
          <a:p>
            <a:pPr eaLnBrk="1" hangingPunct="1"/>
            <a:r>
              <a:rPr lang="en-US" altLang="tr-TR" sz="2400" dirty="0"/>
              <a:t>DNA liga</a:t>
            </a:r>
            <a:r>
              <a:rPr lang="tr-TR" altLang="tr-TR" sz="2400" dirty="0"/>
              <a:t>zlar ayrıca çift zincirli DNA’nın iki fragmentini biraraya getirip yapıştırabilir. </a:t>
            </a:r>
          </a:p>
        </p:txBody>
      </p:sp>
      <p:sp>
        <p:nvSpPr>
          <p:cNvPr id="44036"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13</a:t>
            </a:fld>
            <a:endParaRPr lang="en-US" altLang="tr-TR" sz="1400" dirty="0">
              <a:latin typeface="Corbel" panose="020B0503020204020204" pitchFamily="34" charset="0"/>
            </a:endParaRPr>
          </a:p>
        </p:txBody>
      </p:sp>
      <p:pic>
        <p:nvPicPr>
          <p:cNvPr id="44037" name="Resim 5"/>
          <p:cNvPicPr>
            <a:picLocks noChangeAspect="1"/>
          </p:cNvPicPr>
          <p:nvPr/>
        </p:nvPicPr>
        <p:blipFill>
          <a:blip r:embed="rId2"/>
          <a:stretch>
            <a:fillRect/>
          </a:stretch>
        </p:blipFill>
        <p:spPr>
          <a:xfrm>
            <a:off x="2133600" y="4582795"/>
            <a:ext cx="5351145" cy="2275205"/>
          </a:xfrm>
          <a:prstGeom prst="rect">
            <a:avLst/>
          </a:prstGeom>
          <a:noFill/>
          <a:ln w="9525">
            <a:noFill/>
          </a:ln>
        </p:spPr>
      </p:pic>
    </p:spTree>
    <p:extLst>
      <p:ext uri="{BB962C8B-B14F-4D97-AF65-F5344CB8AC3E}">
        <p14:creationId xmlns:p14="http://schemas.microsoft.com/office/powerpoint/2010/main" val="117320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Unvan 1"/>
          <p:cNvSpPr>
            <a:spLocks noGrp="1"/>
          </p:cNvSpPr>
          <p:nvPr>
            <p:ph type="title"/>
          </p:nvPr>
        </p:nvSpPr>
        <p:spPr/>
        <p:txBody>
          <a:bodyPr vert="horz" wrap="square" lIns="91440" tIns="45720" rIns="91440" bIns="45720" anchor="ctr" anchorCtr="0"/>
          <a:lstStyle/>
          <a:p>
            <a:pPr eaLnBrk="1" hangingPunct="1"/>
            <a:r>
              <a:rPr lang="tr-TR" altLang="tr-TR" dirty="0"/>
              <a:t>4.1.3. DNA manipüle edici enzimler: </a:t>
            </a:r>
            <a:r>
              <a:rPr lang="tr-TR" altLang="tr-TR" dirty="0">
                <a:solidFill>
                  <a:srgbClr val="FF0000"/>
                </a:solidFill>
              </a:rPr>
              <a:t>POLİMERAZ</a:t>
            </a:r>
            <a:r>
              <a:rPr lang="tr-TR" altLang="tr-TR" dirty="0"/>
              <a:t>lar</a:t>
            </a:r>
          </a:p>
        </p:txBody>
      </p:sp>
      <p:sp>
        <p:nvSpPr>
          <p:cNvPr id="14339" name="İçerik Yer Tutucusu 2"/>
          <p:cNvSpPr>
            <a:spLocks noGrp="1"/>
          </p:cNvSpPr>
          <p:nvPr>
            <p:ph idx="1"/>
          </p:nvPr>
        </p:nvSpPr>
        <p:spPr/>
        <p:txBody>
          <a:bodyPr vert="horz" wrap="square" lIns="91440" tIns="45720" rIns="91440" bIns="45720" numCol="1" anchor="t" anchorCtr="0" compatLnSpc="1">
            <a:normAutofit/>
          </a:bodyPr>
          <a:lstStyle/>
          <a:p>
            <a:pPr eaLnBrk="1" hangingPunct="1">
              <a:lnSpc>
                <a:spcPct val="80000"/>
              </a:lnSpc>
            </a:pPr>
            <a:r>
              <a:rPr lang="tr-TR" altLang="tr-TR" sz="2500" dirty="0"/>
              <a:t>Var olan DNA </a:t>
            </a:r>
            <a:r>
              <a:rPr lang="tr-TR" altLang="tr-TR" sz="2500" dirty="0" smtClean="0"/>
              <a:t>ya da </a:t>
            </a:r>
            <a:r>
              <a:rPr lang="tr-TR" altLang="tr-TR" sz="2500" dirty="0"/>
              <a:t>RNA kalıbına komplementer (tamamlayıcı) yeni bir DNA zinciri sentezleyen enzimlerdir. </a:t>
            </a:r>
          </a:p>
          <a:p>
            <a:pPr eaLnBrk="1" hangingPunct="1">
              <a:lnSpc>
                <a:spcPct val="80000"/>
              </a:lnSpc>
            </a:pPr>
            <a:r>
              <a:rPr lang="tr-TR" altLang="tr-TR" sz="2500" dirty="0" smtClean="0"/>
              <a:t>Bir çok </a:t>
            </a:r>
            <a:r>
              <a:rPr lang="tr-TR" altLang="tr-TR" sz="2500" dirty="0" err="1" smtClean="0"/>
              <a:t>polimeraz</a:t>
            </a:r>
            <a:r>
              <a:rPr lang="tr-TR" altLang="tr-TR" sz="2500" dirty="0" smtClean="0"/>
              <a:t> enzimi kalıp eğer </a:t>
            </a:r>
            <a:r>
              <a:rPr lang="tr-TR" altLang="tr-TR" sz="2500" dirty="0"/>
              <a:t>polimerizasyonun başlaması için bir primer olarak görev yapan çift zincirli bir bölgeye sahipse işlevsel olabilir. </a:t>
            </a:r>
          </a:p>
          <a:p>
            <a:pPr eaLnBrk="1" hangingPunct="1">
              <a:lnSpc>
                <a:spcPct val="80000"/>
              </a:lnSpc>
            </a:pPr>
            <a:r>
              <a:rPr lang="tr-TR" altLang="tr-TR" sz="2500" dirty="0" smtClean="0"/>
              <a:t>Genetik </a:t>
            </a:r>
            <a:r>
              <a:rPr lang="tr-TR" altLang="tr-TR" sz="2500" dirty="0"/>
              <a:t>mühendislikte rutin bir şekilde </a:t>
            </a:r>
            <a:r>
              <a:rPr lang="tr-TR" altLang="tr-TR" sz="2500" dirty="0" smtClean="0"/>
              <a:t>dört </a:t>
            </a:r>
            <a:r>
              <a:rPr lang="tr-TR" altLang="tr-TR" sz="2500" dirty="0"/>
              <a:t>tip DNA </a:t>
            </a:r>
            <a:r>
              <a:rPr lang="tr-TR" altLang="tr-TR" sz="2500" dirty="0" err="1"/>
              <a:t>polimeraz</a:t>
            </a:r>
            <a:r>
              <a:rPr lang="tr-TR" altLang="tr-TR" sz="2500" dirty="0"/>
              <a:t> </a:t>
            </a:r>
            <a:r>
              <a:rPr lang="tr-TR" altLang="tr-TR" sz="2500" dirty="0" smtClean="0"/>
              <a:t>kullanılır</a:t>
            </a:r>
            <a:r>
              <a:rPr lang="tr-TR" altLang="tr-TR" sz="2500" dirty="0"/>
              <a:t>:	</a:t>
            </a:r>
          </a:p>
          <a:p>
            <a:pPr lvl="1" eaLnBrk="1" hangingPunct="1">
              <a:lnSpc>
                <a:spcPct val="80000"/>
              </a:lnSpc>
            </a:pPr>
            <a:r>
              <a:rPr lang="tr-TR" altLang="tr-TR" sz="2200" b="1" dirty="0">
                <a:solidFill>
                  <a:srgbClr val="FF0000"/>
                </a:solidFill>
              </a:rPr>
              <a:t>DNA polimeraz I</a:t>
            </a:r>
            <a:r>
              <a:rPr lang="tr-TR" altLang="tr-TR" sz="2200" dirty="0"/>
              <a:t>: Genellikle </a:t>
            </a:r>
            <a:r>
              <a:rPr lang="tr-TR" altLang="tr-TR" sz="2200" i="1" dirty="0"/>
              <a:t>E. coli</a:t>
            </a:r>
            <a:r>
              <a:rPr lang="tr-TR" altLang="tr-TR" sz="2200" dirty="0"/>
              <a:t>’den elde edilir. Esas olarak çift zincirli DNA molekülünde kısa tek zincirli bölgeye (nick) bağlanır ve ardından  ilerleyerek var olan zinciri parçalarken tamamen yeni bir zincir sentezler.</a:t>
            </a:r>
          </a:p>
          <a:p>
            <a:pPr lvl="1" eaLnBrk="1" hangingPunct="1">
              <a:lnSpc>
                <a:spcPct val="80000"/>
              </a:lnSpc>
            </a:pPr>
            <a:r>
              <a:rPr lang="tr-TR" altLang="tr-TR" sz="2200" dirty="0"/>
              <a:t>DNA </a:t>
            </a:r>
            <a:r>
              <a:rPr lang="tr-TR" altLang="tr-TR" sz="2200" dirty="0" err="1" smtClean="0"/>
              <a:t>pol</a:t>
            </a:r>
            <a:r>
              <a:rPr lang="tr-TR" altLang="tr-TR" sz="2200" dirty="0" smtClean="0"/>
              <a:t>-I </a:t>
            </a:r>
            <a:r>
              <a:rPr lang="tr-TR" altLang="tr-TR" sz="2200" dirty="0"/>
              <a:t>ikili aktiviteye sahip enzimlere güzel bir örnektir: DNA polimerizasyonu ve DNA degredasyonu.</a:t>
            </a:r>
            <a:endParaRPr lang="en-US" altLang="tr-TR" sz="2200" dirty="0"/>
          </a:p>
        </p:txBody>
      </p:sp>
      <p:sp>
        <p:nvSpPr>
          <p:cNvPr id="45060"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14</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10827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Unvan 1"/>
          <p:cNvSpPr>
            <a:spLocks noGrp="1"/>
          </p:cNvSpPr>
          <p:nvPr>
            <p:ph type="title"/>
          </p:nvPr>
        </p:nvSpPr>
        <p:spPr>
          <a:xfrm>
            <a:off x="685800" y="-35943"/>
            <a:ext cx="8153400" cy="1017587"/>
          </a:xfrm>
        </p:spPr>
        <p:txBody>
          <a:bodyPr vert="horz" wrap="square" lIns="91440" tIns="45720" rIns="91440" bIns="45720" anchor="ctr" anchorCtr="0"/>
          <a:lstStyle/>
          <a:p>
            <a:pPr eaLnBrk="1" hangingPunct="1"/>
            <a:r>
              <a:rPr lang="tr-TR" altLang="tr-TR" dirty="0"/>
              <a:t>4.1.3. DNA manipüle edici enzimler: POLİMERAZlar</a:t>
            </a:r>
          </a:p>
        </p:txBody>
      </p:sp>
      <p:sp>
        <p:nvSpPr>
          <p:cNvPr id="3" name="İçerik Yer Tutucusu 2"/>
          <p:cNvSpPr>
            <a:spLocks noGrp="1"/>
          </p:cNvSpPr>
          <p:nvPr>
            <p:ph idx="1"/>
          </p:nvPr>
        </p:nvSpPr>
        <p:spPr>
          <a:xfrm>
            <a:off x="304800" y="990600"/>
            <a:ext cx="5314950" cy="3603625"/>
          </a:xfrm>
        </p:spPr>
        <p:txBody>
          <a:bodyPr vert="horz" wrap="square" lIns="91440" tIns="45720" rIns="91440" bIns="45720" numCol="1" anchor="t" anchorCtr="0" compatLnSpc="1"/>
          <a:lstStyle/>
          <a:p>
            <a:pPr eaLnBrk="1" hangingPunct="1">
              <a:lnSpc>
                <a:spcPct val="80000"/>
              </a:lnSpc>
            </a:pPr>
            <a:r>
              <a:rPr lang="tr-TR" altLang="x-none" sz="2400" dirty="0"/>
              <a:t>DNA </a:t>
            </a:r>
            <a:r>
              <a:rPr lang="tr-TR" altLang="x-none" sz="2400" dirty="0" err="1" smtClean="0"/>
              <a:t>pol-I’in</a:t>
            </a:r>
            <a:r>
              <a:rPr lang="tr-TR" altLang="x-none" sz="2400" dirty="0" smtClean="0"/>
              <a:t> </a:t>
            </a:r>
            <a:r>
              <a:rPr lang="tr-TR" altLang="x-none" sz="2400" dirty="0"/>
              <a:t>polimeraz ve nükleaz aktiviteleri enzim molekülünün farklı bölgeleri tarafından kontrol edilir. </a:t>
            </a:r>
            <a:endParaRPr lang="tr-TR" altLang="x-none" sz="2400" dirty="0" smtClean="0"/>
          </a:p>
          <a:p>
            <a:pPr eaLnBrk="1" hangingPunct="1">
              <a:lnSpc>
                <a:spcPct val="80000"/>
              </a:lnSpc>
            </a:pPr>
            <a:r>
              <a:rPr lang="tr-TR" altLang="x-none" sz="2400" dirty="0" err="1" smtClean="0"/>
              <a:t>Nükleaz</a:t>
            </a:r>
            <a:r>
              <a:rPr lang="tr-TR" altLang="x-none" sz="2400" dirty="0" smtClean="0"/>
              <a:t> </a:t>
            </a:r>
            <a:r>
              <a:rPr lang="tr-TR" altLang="x-none" sz="2400" dirty="0"/>
              <a:t>aktivitesi polipeptidin ilk 323 </a:t>
            </a:r>
            <a:r>
              <a:rPr lang="tr-TR" altLang="x-none" sz="2400" dirty="0" smtClean="0"/>
              <a:t>amino asidinde </a:t>
            </a:r>
            <a:r>
              <a:rPr lang="tr-TR" altLang="x-none" sz="2400" dirty="0"/>
              <a:t>gerçekleşir, bu segmentin çıkarılması polimeraz işlevi olan ve fakat nükleaz aktivitesinden yoksun modifiye bir enzim oluşmasına neden olur.</a:t>
            </a:r>
          </a:p>
          <a:p>
            <a:pPr eaLnBrk="1" hangingPunct="1">
              <a:lnSpc>
                <a:spcPct val="80000"/>
              </a:lnSpc>
            </a:pPr>
            <a:r>
              <a:rPr lang="tr-TR" altLang="x-none" sz="2400" dirty="0"/>
              <a:t>Bu modifiye </a:t>
            </a:r>
            <a:r>
              <a:rPr lang="en-US" altLang="x-none" sz="2400" dirty="0"/>
              <a:t> </a:t>
            </a:r>
            <a:r>
              <a:rPr lang="tr-TR" altLang="x-none" sz="2400" dirty="0"/>
              <a:t>enzim; </a:t>
            </a:r>
            <a:r>
              <a:rPr lang="en-US" altLang="x-none" sz="2400" b="1" dirty="0">
                <a:solidFill>
                  <a:srgbClr val="FF0000"/>
                </a:solidFill>
              </a:rPr>
              <a:t>Klenow fragment</a:t>
            </a:r>
            <a:r>
              <a:rPr lang="tr-TR" altLang="x-none" sz="2400" b="1" dirty="0">
                <a:solidFill>
                  <a:srgbClr val="FF0000"/>
                </a:solidFill>
              </a:rPr>
              <a:t>i</a:t>
            </a:r>
            <a:r>
              <a:rPr lang="en-US" altLang="x-none" sz="2400" dirty="0"/>
              <a:t>,</a:t>
            </a:r>
            <a:r>
              <a:rPr lang="tr-TR" altLang="x-none" sz="2400" dirty="0"/>
              <a:t> tek iplikli bir kalıptan  </a:t>
            </a:r>
            <a:r>
              <a:rPr lang="tr-TR" altLang="x-none" sz="2400" dirty="0" err="1"/>
              <a:t>komplementer</a:t>
            </a:r>
            <a:r>
              <a:rPr lang="tr-TR" altLang="x-none" sz="2400" dirty="0"/>
              <a:t> </a:t>
            </a:r>
            <a:r>
              <a:rPr lang="tr-TR" altLang="x-none" sz="2400" dirty="0" smtClean="0"/>
              <a:t>DNA (</a:t>
            </a:r>
            <a:r>
              <a:rPr lang="tr-TR" altLang="x-none" sz="2400" dirty="0" err="1" smtClean="0"/>
              <a:t>cDNA</a:t>
            </a:r>
            <a:r>
              <a:rPr lang="tr-TR" altLang="x-none" sz="2400" dirty="0"/>
              <a:t>)</a:t>
            </a:r>
            <a:r>
              <a:rPr lang="en-US" altLang="x-none" sz="2400" dirty="0"/>
              <a:t> </a:t>
            </a:r>
            <a:r>
              <a:rPr lang="tr-TR" altLang="x-none" sz="2400" dirty="0"/>
              <a:t>sentezleyebilirken nükleaz aktivitesi olmadığından nick (çentik) doldurulduğunda senteze devam edemez. </a:t>
            </a:r>
          </a:p>
          <a:p>
            <a:pPr marL="0" indent="0" eaLnBrk="1" hangingPunct="1">
              <a:lnSpc>
                <a:spcPct val="80000"/>
              </a:lnSpc>
              <a:buNone/>
            </a:pPr>
            <a:endParaRPr lang="tr-TR" altLang="x-none" sz="2400" dirty="0"/>
          </a:p>
        </p:txBody>
      </p:sp>
      <p:sp>
        <p:nvSpPr>
          <p:cNvPr id="46084"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15</a:t>
            </a:fld>
            <a:endParaRPr lang="en-US" altLang="tr-TR" sz="1400" dirty="0">
              <a:latin typeface="Corbel" panose="020B0503020204020204" pitchFamily="34" charset="0"/>
            </a:endParaRPr>
          </a:p>
        </p:txBody>
      </p:sp>
      <p:pic>
        <p:nvPicPr>
          <p:cNvPr id="46085" name="Resim 5"/>
          <p:cNvPicPr>
            <a:picLocks noChangeAspect="1"/>
          </p:cNvPicPr>
          <p:nvPr/>
        </p:nvPicPr>
        <p:blipFill>
          <a:blip r:embed="rId2"/>
          <a:stretch>
            <a:fillRect/>
          </a:stretch>
        </p:blipFill>
        <p:spPr>
          <a:xfrm>
            <a:off x="5410200" y="1295401"/>
            <a:ext cx="3683635" cy="4724400"/>
          </a:xfrm>
          <a:prstGeom prst="rect">
            <a:avLst/>
          </a:prstGeom>
          <a:noFill/>
          <a:ln w="9525">
            <a:noFill/>
          </a:ln>
        </p:spPr>
      </p:pic>
    </p:spTree>
    <p:extLst>
      <p:ext uri="{BB962C8B-B14F-4D97-AF65-F5344CB8AC3E}">
        <p14:creationId xmlns:p14="http://schemas.microsoft.com/office/powerpoint/2010/main" val="277466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Unvan 1"/>
          <p:cNvSpPr>
            <a:spLocks noGrp="1"/>
          </p:cNvSpPr>
          <p:nvPr>
            <p:ph type="title"/>
          </p:nvPr>
        </p:nvSpPr>
        <p:spPr>
          <a:xfrm>
            <a:off x="685800" y="-35943"/>
            <a:ext cx="8153400" cy="1017587"/>
          </a:xfrm>
        </p:spPr>
        <p:txBody>
          <a:bodyPr vert="horz" wrap="square" lIns="91440" tIns="45720" rIns="91440" bIns="45720" anchor="ctr" anchorCtr="0"/>
          <a:lstStyle/>
          <a:p>
            <a:pPr eaLnBrk="1" hangingPunct="1"/>
            <a:r>
              <a:rPr lang="tr-TR" altLang="tr-TR" dirty="0"/>
              <a:t>4.1.3. DNA manipüle edici enzimler: POLİMERAZlar</a:t>
            </a:r>
          </a:p>
        </p:txBody>
      </p:sp>
      <p:sp>
        <p:nvSpPr>
          <p:cNvPr id="3" name="İçerik Yer Tutucusu 2"/>
          <p:cNvSpPr>
            <a:spLocks noGrp="1"/>
          </p:cNvSpPr>
          <p:nvPr>
            <p:ph idx="1"/>
          </p:nvPr>
        </p:nvSpPr>
        <p:spPr>
          <a:xfrm>
            <a:off x="381000" y="2286000"/>
            <a:ext cx="4876800" cy="3603625"/>
          </a:xfrm>
        </p:spPr>
        <p:txBody>
          <a:bodyPr vert="horz" wrap="square" lIns="91440" tIns="45720" rIns="91440" bIns="45720" numCol="1" anchor="t" anchorCtr="0" compatLnSpc="1"/>
          <a:lstStyle/>
          <a:p>
            <a:pPr eaLnBrk="1" hangingPunct="1">
              <a:lnSpc>
                <a:spcPct val="80000"/>
              </a:lnSpc>
            </a:pPr>
            <a:r>
              <a:rPr lang="tr-TR" altLang="x-none" sz="2400" dirty="0" smtClean="0"/>
              <a:t>Çeşitli </a:t>
            </a:r>
            <a:r>
              <a:rPr lang="tr-TR" altLang="x-none" sz="2400" dirty="0"/>
              <a:t>diğer enzimler-doğal polimerazlar ve modifiye versiyonları Klenow fragmenti ile benzer özelliklere sahiptirler</a:t>
            </a:r>
          </a:p>
          <a:p>
            <a:pPr eaLnBrk="1" hangingPunct="1">
              <a:lnSpc>
                <a:spcPct val="80000"/>
              </a:lnSpc>
            </a:pPr>
            <a:r>
              <a:rPr lang="tr-TR" altLang="x-none" sz="2400" dirty="0"/>
              <a:t>Bu polimerazların en büyük </a:t>
            </a:r>
            <a:r>
              <a:rPr lang="tr-TR" altLang="x-none" sz="2400" dirty="0" smtClean="0"/>
              <a:t>uygulama alanları </a:t>
            </a:r>
            <a:r>
              <a:rPr lang="tr-TR" altLang="x-none" sz="2400" dirty="0"/>
              <a:t>DNA </a:t>
            </a:r>
            <a:r>
              <a:rPr lang="tr-TR" altLang="x-none" sz="2400" dirty="0" smtClean="0"/>
              <a:t>dizileme reaksiyonlarında kullanılmalarıdır.</a:t>
            </a:r>
            <a:endParaRPr lang="tr-TR" altLang="x-none" sz="2400" dirty="0"/>
          </a:p>
        </p:txBody>
      </p:sp>
      <p:sp>
        <p:nvSpPr>
          <p:cNvPr id="46084"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16</a:t>
            </a:fld>
            <a:endParaRPr lang="en-US" altLang="tr-TR" sz="1400" dirty="0">
              <a:latin typeface="Corbel" panose="020B0503020204020204" pitchFamily="34" charset="0"/>
            </a:endParaRPr>
          </a:p>
        </p:txBody>
      </p:sp>
      <p:pic>
        <p:nvPicPr>
          <p:cNvPr id="46085" name="Resim 5"/>
          <p:cNvPicPr>
            <a:picLocks noChangeAspect="1"/>
          </p:cNvPicPr>
          <p:nvPr/>
        </p:nvPicPr>
        <p:blipFill>
          <a:blip r:embed="rId2"/>
          <a:stretch>
            <a:fillRect/>
          </a:stretch>
        </p:blipFill>
        <p:spPr>
          <a:xfrm>
            <a:off x="5410200" y="1295401"/>
            <a:ext cx="3683635" cy="4724400"/>
          </a:xfrm>
          <a:prstGeom prst="rect">
            <a:avLst/>
          </a:prstGeom>
          <a:noFill/>
          <a:ln w="9525">
            <a:noFill/>
          </a:ln>
        </p:spPr>
      </p:pic>
    </p:spTree>
    <p:extLst>
      <p:ext uri="{BB962C8B-B14F-4D97-AF65-F5344CB8AC3E}">
        <p14:creationId xmlns:p14="http://schemas.microsoft.com/office/powerpoint/2010/main" val="270734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Unvan 1"/>
          <p:cNvSpPr>
            <a:spLocks noGrp="1"/>
          </p:cNvSpPr>
          <p:nvPr>
            <p:ph type="title"/>
          </p:nvPr>
        </p:nvSpPr>
        <p:spPr/>
        <p:txBody>
          <a:bodyPr vert="horz" wrap="square" lIns="91440" tIns="45720" rIns="91440" bIns="45720" anchor="ctr" anchorCtr="0"/>
          <a:lstStyle/>
          <a:p>
            <a:pPr eaLnBrk="1" hangingPunct="1"/>
            <a:r>
              <a:rPr lang="tr-TR" altLang="tr-TR" dirty="0"/>
              <a:t>4.1.3. DNA manipüle edici enzimler: POLİMERAZlar</a:t>
            </a:r>
          </a:p>
        </p:txBody>
      </p:sp>
      <p:sp>
        <p:nvSpPr>
          <p:cNvPr id="3" name="İçerik Yer Tutucusu 2"/>
          <p:cNvSpPr>
            <a:spLocks noGrp="1"/>
          </p:cNvSpPr>
          <p:nvPr>
            <p:ph idx="1"/>
          </p:nvPr>
        </p:nvSpPr>
        <p:spPr/>
        <p:txBody>
          <a:bodyPr vert="horz" wrap="square" lIns="91440" tIns="45720" rIns="91440" bIns="45720" numCol="1" anchor="t" anchorCtr="0" compatLnSpc="1"/>
          <a:lstStyle/>
          <a:p>
            <a:pPr eaLnBrk="1" hangingPunct="1">
              <a:lnSpc>
                <a:spcPct val="80000"/>
              </a:lnSpc>
            </a:pPr>
            <a:r>
              <a:rPr lang="en-US" altLang="x-none" sz="2800" b="1" i="1" dirty="0">
                <a:solidFill>
                  <a:srgbClr val="FF0000"/>
                </a:solidFill>
              </a:rPr>
              <a:t>Taq </a:t>
            </a:r>
            <a:r>
              <a:rPr lang="en-US" altLang="x-none" sz="2800" b="1" dirty="0">
                <a:solidFill>
                  <a:srgbClr val="FF0000"/>
                </a:solidFill>
              </a:rPr>
              <a:t>DNA pol</a:t>
            </a:r>
            <a:r>
              <a:rPr lang="tr-TR" altLang="x-none" sz="2800" b="1" dirty="0">
                <a:solidFill>
                  <a:srgbClr val="FF0000"/>
                </a:solidFill>
              </a:rPr>
              <a:t>imeraz </a:t>
            </a:r>
            <a:r>
              <a:rPr lang="tr-TR" altLang="x-none" sz="2200" dirty="0"/>
              <a:t>PCR da kullanılan enzimdir</a:t>
            </a:r>
          </a:p>
          <a:p>
            <a:pPr eaLnBrk="1" hangingPunct="1">
              <a:lnSpc>
                <a:spcPct val="80000"/>
              </a:lnSpc>
            </a:pPr>
            <a:r>
              <a:rPr lang="en-US" altLang="x-none" sz="2200" i="1" dirty="0"/>
              <a:t>Thermus aquaticus</a:t>
            </a:r>
            <a:r>
              <a:rPr lang="tr-TR" altLang="x-none" sz="2200" i="1" dirty="0"/>
              <a:t> </a:t>
            </a:r>
            <a:r>
              <a:rPr lang="tr-TR" altLang="x-none" sz="2200" dirty="0"/>
              <a:t>bakterisinden elde edilen bir DNA pol I’dir.  </a:t>
            </a:r>
            <a:endParaRPr lang="en-US" altLang="x-none" sz="2200" dirty="0"/>
          </a:p>
          <a:p>
            <a:pPr eaLnBrk="1" hangingPunct="1">
              <a:lnSpc>
                <a:spcPct val="80000"/>
              </a:lnSpc>
            </a:pPr>
            <a:r>
              <a:rPr lang="tr-TR" altLang="x-none" sz="2200" dirty="0"/>
              <a:t>Bu organizma sıcak su kaynaklarında yaşar ve termostabildir (DNA’sı ısı muamelesiyle denatürasyona dirençli) </a:t>
            </a:r>
          </a:p>
          <a:p>
            <a:pPr eaLnBrk="1" hangingPunct="1">
              <a:lnSpc>
                <a:spcPct val="80000"/>
              </a:lnSpc>
            </a:pPr>
            <a:r>
              <a:rPr lang="tr-TR" altLang="x-none" sz="2200" dirty="0"/>
              <a:t>Bu </a:t>
            </a:r>
            <a:r>
              <a:rPr lang="tr-TR" altLang="x-none" sz="2200" dirty="0" smtClean="0"/>
              <a:t>özelliği </a:t>
            </a:r>
            <a:r>
              <a:rPr lang="tr-TR" altLang="x-none" sz="2200" i="1" dirty="0"/>
              <a:t>Taq</a:t>
            </a:r>
            <a:r>
              <a:rPr lang="tr-TR" altLang="x-none" sz="2200" dirty="0"/>
              <a:t> DNA polimerazı yüksek sıcaklıkların kullanıldığı PCR uygulamaları için uygun kılar</a:t>
            </a:r>
          </a:p>
          <a:p>
            <a:pPr eaLnBrk="1" hangingPunct="1">
              <a:lnSpc>
                <a:spcPct val="80000"/>
              </a:lnSpc>
            </a:pPr>
            <a:r>
              <a:rPr lang="tr-TR" altLang="x-none" sz="2200" dirty="0"/>
              <a:t>Genetik mühendisliğinde önem arz eden diğer bir DNA polimeraz </a:t>
            </a:r>
            <a:r>
              <a:rPr lang="tr-TR" altLang="x-none" sz="2800" b="1" dirty="0">
                <a:solidFill>
                  <a:srgbClr val="FF0000"/>
                </a:solidFill>
              </a:rPr>
              <a:t>Revers transkriptaz </a:t>
            </a:r>
            <a:r>
              <a:rPr lang="tr-TR" altLang="x-none" sz="2200" dirty="0"/>
              <a:t>enzimidir. </a:t>
            </a:r>
          </a:p>
          <a:p>
            <a:pPr eaLnBrk="1" hangingPunct="1">
              <a:lnSpc>
                <a:spcPct val="80000"/>
              </a:lnSpc>
            </a:pPr>
            <a:r>
              <a:rPr lang="tr-TR" altLang="x-none" sz="2200" dirty="0"/>
              <a:t>RNA virüslerinin replikasyonunda görev alır. </a:t>
            </a:r>
          </a:p>
          <a:p>
            <a:pPr eaLnBrk="1" hangingPunct="1">
              <a:lnSpc>
                <a:spcPct val="80000"/>
              </a:lnSpc>
            </a:pPr>
            <a:r>
              <a:rPr lang="tr-TR" altLang="x-none" sz="2200" dirty="0"/>
              <a:t>Bu enzimin RNA’ya komplementer bir DNA zincirini sentezleme yeteneği komplementer DNA (cDNA) klonlama tekniğinin ana bileşeni olmasını sağlar.</a:t>
            </a:r>
          </a:p>
        </p:txBody>
      </p:sp>
      <p:sp>
        <p:nvSpPr>
          <p:cNvPr id="47108"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17</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236043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Unvan 1"/>
          <p:cNvSpPr>
            <a:spLocks noGrp="1"/>
          </p:cNvSpPr>
          <p:nvPr>
            <p:ph type="title"/>
          </p:nvPr>
        </p:nvSpPr>
        <p:spPr/>
        <p:txBody>
          <a:bodyPr vert="horz" wrap="square" lIns="91440" tIns="45720" rIns="91440" bIns="45720" anchor="ctr" anchorCtr="0"/>
          <a:lstStyle/>
          <a:p>
            <a:pPr eaLnBrk="1" hangingPunct="1"/>
            <a:r>
              <a:rPr lang="tr-TR" altLang="tr-TR" dirty="0"/>
              <a:t>4.1.4. DNA modifiye edici enzimler</a:t>
            </a:r>
          </a:p>
        </p:txBody>
      </p:sp>
      <p:sp>
        <p:nvSpPr>
          <p:cNvPr id="3" name="İçerik Yer Tutucusu 2"/>
          <p:cNvSpPr>
            <a:spLocks noGrp="1"/>
          </p:cNvSpPr>
          <p:nvPr>
            <p:ph idx="1"/>
          </p:nvPr>
        </p:nvSpPr>
        <p:spPr>
          <a:xfrm>
            <a:off x="457200" y="990600"/>
            <a:ext cx="4876800" cy="4081145"/>
          </a:xfrm>
        </p:spPr>
        <p:txBody>
          <a:bodyPr vert="horz" wrap="square" lIns="91440" tIns="45720" rIns="91440" bIns="45720" numCol="1" anchor="t" anchorCtr="0" compatLnSpc="1"/>
          <a:lstStyle/>
          <a:p>
            <a:pPr eaLnBrk="1" hangingPunct="1">
              <a:lnSpc>
                <a:spcPct val="80000"/>
              </a:lnSpc>
            </a:pPr>
            <a:r>
              <a:rPr lang="tr-TR" altLang="x-none" sz="2400" dirty="0"/>
              <a:t>Spesifik kimyasal grupların eklenmesi ya da çıkarılmasıyla DNA moleküllerini değiştiren enzimler bulunmaktadır.</a:t>
            </a:r>
            <a:r>
              <a:rPr lang="en-US" altLang="x-none" sz="2400" b="1" dirty="0"/>
              <a:t> </a:t>
            </a:r>
            <a:endParaRPr lang="tr-TR" altLang="x-none" sz="2400" b="1" dirty="0"/>
          </a:p>
          <a:p>
            <a:pPr marL="457200" lvl="1" indent="0" eaLnBrk="1" hangingPunct="1">
              <a:lnSpc>
                <a:spcPct val="80000"/>
              </a:lnSpc>
              <a:buNone/>
            </a:pPr>
            <a:endParaRPr lang="tr-TR" altLang="x-none" sz="2000" dirty="0"/>
          </a:p>
          <a:p>
            <a:pPr marL="457200" lvl="1" indent="0" eaLnBrk="1" hangingPunct="1">
              <a:lnSpc>
                <a:spcPct val="80000"/>
              </a:lnSpc>
            </a:pPr>
            <a:r>
              <a:rPr lang="en-US" altLang="x-none" sz="2000" b="1" dirty="0">
                <a:solidFill>
                  <a:srgbClr val="FF0000"/>
                </a:solidFill>
              </a:rPr>
              <a:t>Alkalin</a:t>
            </a:r>
            <a:r>
              <a:rPr lang="tr-TR" altLang="x-none" sz="2000" b="1" dirty="0">
                <a:solidFill>
                  <a:srgbClr val="FF0000"/>
                </a:solidFill>
              </a:rPr>
              <a:t> fosfataz</a:t>
            </a:r>
            <a:r>
              <a:rPr lang="en-US" altLang="x-none" sz="2000" dirty="0"/>
              <a:t> (</a:t>
            </a:r>
            <a:r>
              <a:rPr lang="en-US" altLang="x-none" sz="2000" i="1" dirty="0"/>
              <a:t>E. coli</a:t>
            </a:r>
            <a:r>
              <a:rPr lang="en-US" altLang="x-none" sz="2000" dirty="0"/>
              <a:t>, </a:t>
            </a:r>
            <a:r>
              <a:rPr lang="tr-TR" altLang="x-none" sz="2000" dirty="0"/>
              <a:t>buzağı bağırsak dokusu veya arktik karidesinden </a:t>
            </a:r>
            <a:r>
              <a:rPr lang="tr-TR" altLang="x-none" sz="2000" dirty="0" smtClean="0"/>
              <a:t>elde edilir): </a:t>
            </a:r>
            <a:r>
              <a:rPr lang="tr-TR" altLang="x-none" sz="2000" dirty="0"/>
              <a:t>Bir DNA molekülünün </a:t>
            </a:r>
            <a:r>
              <a:rPr lang="en-US" altLang="x-none" sz="2000" dirty="0"/>
              <a:t>5′</a:t>
            </a:r>
            <a:r>
              <a:rPr lang="tr-TR" altLang="x-none" sz="2000" dirty="0"/>
              <a:t> ucunda bulunan fosfat gruplarını uzaklaştıran enzimdir. </a:t>
            </a:r>
          </a:p>
          <a:p>
            <a:pPr marL="457200" lvl="1" indent="0" eaLnBrk="1" hangingPunct="1">
              <a:lnSpc>
                <a:spcPct val="80000"/>
              </a:lnSpc>
            </a:pPr>
            <a:r>
              <a:rPr lang="en-US" altLang="x-none" sz="2000" b="1" dirty="0">
                <a:solidFill>
                  <a:srgbClr val="FF0000"/>
                </a:solidFill>
              </a:rPr>
              <a:t>Pol</a:t>
            </a:r>
            <a:r>
              <a:rPr lang="tr-TR" altLang="x-none" sz="2000" b="1" dirty="0">
                <a:solidFill>
                  <a:srgbClr val="FF0000"/>
                </a:solidFill>
              </a:rPr>
              <a:t>inükleotid kinaz </a:t>
            </a:r>
            <a:r>
              <a:rPr lang="en-US" altLang="x-none" sz="2000" dirty="0"/>
              <a:t>(</a:t>
            </a:r>
            <a:r>
              <a:rPr lang="tr-TR" altLang="x-none" sz="2000" dirty="0"/>
              <a:t>T4 fajı ile enfekte </a:t>
            </a:r>
            <a:r>
              <a:rPr lang="en-US" altLang="x-none" sz="2000" i="1" dirty="0"/>
              <a:t>E. coli</a:t>
            </a:r>
            <a:r>
              <a:rPr lang="tr-TR" altLang="x-none" sz="2000" i="1" dirty="0" smtClean="0"/>
              <a:t>’</a:t>
            </a:r>
            <a:r>
              <a:rPr lang="tr-TR" altLang="x-none" sz="2000" dirty="0" smtClean="0"/>
              <a:t>den izole edilir): </a:t>
            </a:r>
            <a:r>
              <a:rPr lang="tr-TR" altLang="x-none" sz="2000" dirty="0"/>
              <a:t>DNA molekülünün serbest </a:t>
            </a:r>
            <a:r>
              <a:rPr lang="en-US" altLang="x-none" sz="2000" dirty="0"/>
              <a:t>5′</a:t>
            </a:r>
            <a:r>
              <a:rPr lang="tr-TR" altLang="x-none" sz="2000" dirty="0"/>
              <a:t> ucuna fosfat grupları ekleyen enzimdir. </a:t>
            </a:r>
          </a:p>
          <a:p>
            <a:pPr marL="457200" lvl="1" indent="0" eaLnBrk="1" hangingPunct="1">
              <a:lnSpc>
                <a:spcPct val="80000"/>
              </a:lnSpc>
            </a:pPr>
            <a:r>
              <a:rPr lang="en-US" altLang="x-none" sz="2000" b="1" dirty="0">
                <a:solidFill>
                  <a:srgbClr val="FF0000"/>
                </a:solidFill>
              </a:rPr>
              <a:t>Terminal deo</a:t>
            </a:r>
            <a:r>
              <a:rPr lang="tr-TR" altLang="x-none" sz="2000" b="1" dirty="0">
                <a:solidFill>
                  <a:srgbClr val="FF0000"/>
                </a:solidFill>
              </a:rPr>
              <a:t>ksinükleotidil transferaz</a:t>
            </a:r>
            <a:r>
              <a:rPr lang="en-US" altLang="x-none" sz="2000" dirty="0"/>
              <a:t> (</a:t>
            </a:r>
            <a:r>
              <a:rPr lang="tr-TR" altLang="x-none" sz="2000" dirty="0"/>
              <a:t>buzağı timüs </a:t>
            </a:r>
            <a:r>
              <a:rPr lang="tr-TR" altLang="x-none" sz="2000" dirty="0" smtClean="0"/>
              <a:t>dokusundan elde edilir): </a:t>
            </a:r>
            <a:r>
              <a:rPr lang="tr-TR" altLang="x-none" sz="2000" dirty="0"/>
              <a:t>Bir DNA molekülünün 3</a:t>
            </a:r>
            <a:r>
              <a:rPr lang="en-US" altLang="x-none" sz="2000" dirty="0"/>
              <a:t>′</a:t>
            </a:r>
            <a:r>
              <a:rPr lang="tr-TR" altLang="x-none" sz="2000" dirty="0"/>
              <a:t> ucuna bir </a:t>
            </a:r>
            <a:r>
              <a:rPr lang="tr-TR" altLang="x-none" sz="2000" dirty="0" smtClean="0"/>
              <a:t>ya da </a:t>
            </a:r>
            <a:r>
              <a:rPr lang="tr-TR" altLang="x-none" sz="2000" dirty="0"/>
              <a:t>daha fazla deoksiribonükleotidi ekleyen enzimdir. </a:t>
            </a:r>
          </a:p>
        </p:txBody>
      </p:sp>
      <p:sp>
        <p:nvSpPr>
          <p:cNvPr id="48132"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18</a:t>
            </a:fld>
            <a:endParaRPr lang="en-US" altLang="tr-TR" sz="1400" dirty="0">
              <a:latin typeface="Corbel" panose="020B0503020204020204" pitchFamily="34" charset="0"/>
            </a:endParaRPr>
          </a:p>
        </p:txBody>
      </p:sp>
      <p:pic>
        <p:nvPicPr>
          <p:cNvPr id="48133" name="Resim 5"/>
          <p:cNvPicPr>
            <a:picLocks noChangeAspect="1"/>
          </p:cNvPicPr>
          <p:nvPr/>
        </p:nvPicPr>
        <p:blipFill>
          <a:blip r:embed="rId2"/>
          <a:stretch>
            <a:fillRect/>
          </a:stretch>
        </p:blipFill>
        <p:spPr>
          <a:xfrm>
            <a:off x="5257800" y="1752600"/>
            <a:ext cx="3521589" cy="3470275"/>
          </a:xfrm>
          <a:prstGeom prst="rect">
            <a:avLst/>
          </a:prstGeom>
          <a:noFill/>
          <a:ln w="9525">
            <a:noFill/>
          </a:ln>
        </p:spPr>
      </p:pic>
    </p:spTree>
    <p:extLst>
      <p:ext uri="{BB962C8B-B14F-4D97-AF65-F5344CB8AC3E}">
        <p14:creationId xmlns:p14="http://schemas.microsoft.com/office/powerpoint/2010/main" val="315434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Unvan 1"/>
          <p:cNvSpPr>
            <a:spLocks noGrp="1"/>
          </p:cNvSpPr>
          <p:nvPr>
            <p:ph type="title"/>
          </p:nvPr>
        </p:nvSpPr>
        <p:spPr/>
        <p:txBody>
          <a:bodyPr vert="horz" wrap="square" lIns="91440" tIns="45720" rIns="91440" bIns="45720" anchor="ctr" anchorCtr="0"/>
          <a:lstStyle/>
          <a:p>
            <a:pPr eaLnBrk="1" hangingPunct="1"/>
            <a:r>
              <a:rPr lang="tr-TR" altLang="tr-TR" dirty="0"/>
              <a:t>4.2. DNA’yı kesen enzimler-</a:t>
            </a:r>
            <a:r>
              <a:rPr lang="tr-TR" altLang="tr-TR" dirty="0" err="1"/>
              <a:t>restriksiyon</a:t>
            </a:r>
            <a:r>
              <a:rPr lang="tr-TR" altLang="tr-TR" dirty="0"/>
              <a:t> </a:t>
            </a:r>
            <a:r>
              <a:rPr lang="tr-TR" altLang="tr-TR" dirty="0" err="1" smtClean="0">
                <a:solidFill>
                  <a:srgbClr val="FF0000"/>
                </a:solidFill>
              </a:rPr>
              <a:t>ENDONÜKLEAZ</a:t>
            </a:r>
            <a:r>
              <a:rPr lang="tr-TR" altLang="tr-TR" dirty="0" err="1" smtClean="0"/>
              <a:t>lar</a:t>
            </a:r>
            <a:endParaRPr lang="tr-TR" altLang="tr-TR" dirty="0"/>
          </a:p>
        </p:txBody>
      </p:sp>
      <p:sp>
        <p:nvSpPr>
          <p:cNvPr id="18435" name="İçerik Yer Tutucusu 2"/>
          <p:cNvSpPr>
            <a:spLocks noGrp="1"/>
          </p:cNvSpPr>
          <p:nvPr>
            <p:ph idx="1"/>
          </p:nvPr>
        </p:nvSpPr>
        <p:spPr>
          <a:xfrm>
            <a:off x="457200" y="1371600"/>
            <a:ext cx="5357813" cy="3028950"/>
          </a:xfrm>
        </p:spPr>
        <p:txBody>
          <a:bodyPr vert="horz" wrap="square" lIns="91440" tIns="45720" rIns="91440" bIns="45720" numCol="1" anchor="t" anchorCtr="0" compatLnSpc="1"/>
          <a:lstStyle/>
          <a:p>
            <a:pPr eaLnBrk="1" hangingPunct="1">
              <a:lnSpc>
                <a:spcPct val="80000"/>
              </a:lnSpc>
            </a:pPr>
            <a:r>
              <a:rPr lang="tr-TR" altLang="tr-TR" sz="2400" dirty="0"/>
              <a:t>Gen klonlama </a:t>
            </a:r>
            <a:r>
              <a:rPr lang="tr-TR" altLang="tr-TR" sz="2400" dirty="0" smtClean="0"/>
              <a:t>çalışmaları </a:t>
            </a:r>
            <a:r>
              <a:rPr lang="tr-TR" altLang="tr-TR" sz="2400" dirty="0" smtClean="0"/>
              <a:t>çok </a:t>
            </a:r>
            <a:r>
              <a:rPr lang="tr-TR" altLang="tr-TR" sz="2400" dirty="0"/>
              <a:t>doğru ve tekrarlanabilir tarzda kesilen DNA moleküllerine ihtiyaç duymaktadır. </a:t>
            </a:r>
          </a:p>
          <a:p>
            <a:pPr eaLnBrk="1" hangingPunct="1">
              <a:lnSpc>
                <a:spcPct val="80000"/>
              </a:lnSpc>
            </a:pPr>
            <a:r>
              <a:rPr lang="tr-TR" altLang="tr-TR" sz="2400" dirty="0"/>
              <a:t>Bunun için özel enzimlere gerekmektedir.</a:t>
            </a:r>
          </a:p>
          <a:p>
            <a:pPr eaLnBrk="1" hangingPunct="1">
              <a:lnSpc>
                <a:spcPct val="80000"/>
              </a:lnSpc>
            </a:pPr>
            <a:r>
              <a:rPr lang="tr-TR" altLang="tr-TR" sz="2800" b="1" dirty="0">
                <a:solidFill>
                  <a:srgbClr val="FF0000"/>
                </a:solidFill>
              </a:rPr>
              <a:t>Pürifiye restriksiyon </a:t>
            </a:r>
            <a:r>
              <a:rPr lang="tr-TR" altLang="tr-TR" sz="2800" b="1" dirty="0" err="1">
                <a:solidFill>
                  <a:srgbClr val="FF0000"/>
                </a:solidFill>
              </a:rPr>
              <a:t>endonükleazlar</a:t>
            </a:r>
            <a:r>
              <a:rPr lang="tr-TR" altLang="tr-TR" sz="2800" b="1" dirty="0">
                <a:solidFill>
                  <a:srgbClr val="FF0000"/>
                </a:solidFill>
              </a:rPr>
              <a:t> </a:t>
            </a:r>
            <a:endParaRPr lang="tr-TR" altLang="tr-TR" sz="2800" b="1" dirty="0" smtClean="0">
              <a:solidFill>
                <a:srgbClr val="FF0000"/>
              </a:solidFill>
            </a:endParaRPr>
          </a:p>
          <a:p>
            <a:pPr eaLnBrk="1" hangingPunct="1">
              <a:lnSpc>
                <a:spcPct val="80000"/>
              </a:lnSpc>
            </a:pPr>
            <a:r>
              <a:rPr lang="tr-TR" altLang="tr-TR" sz="2400" dirty="0" smtClean="0"/>
              <a:t>Moleküler </a:t>
            </a:r>
            <a:r>
              <a:rPr lang="tr-TR" altLang="tr-TR" sz="2400" dirty="0"/>
              <a:t>biyologların gen klonlama çalışmalarında doğru yerlerden DNA moleküllerinin kesmelerine imkan tanırlar. </a:t>
            </a:r>
          </a:p>
          <a:p>
            <a:pPr eaLnBrk="1" hangingPunct="1">
              <a:lnSpc>
                <a:spcPct val="80000"/>
              </a:lnSpc>
            </a:pPr>
            <a:r>
              <a:rPr lang="tr-TR" altLang="tr-TR" sz="2200" dirty="0"/>
              <a:t>Bu enzimlerin keşfi 1978’de </a:t>
            </a:r>
            <a:r>
              <a:rPr lang="en-US" altLang="tr-TR" sz="2200" dirty="0"/>
              <a:t>W. Arber, H. Smith, </a:t>
            </a:r>
            <a:r>
              <a:rPr lang="tr-TR" altLang="tr-TR" sz="2200" dirty="0"/>
              <a:t>ve</a:t>
            </a:r>
            <a:r>
              <a:rPr lang="en-US" altLang="tr-TR" sz="2200" dirty="0"/>
              <a:t> D. Nathans</a:t>
            </a:r>
            <a:r>
              <a:rPr lang="tr-TR" altLang="tr-TR" sz="2200" dirty="0"/>
              <a:t>’a Nobel Ödülü’nü kazandırmıştır ve genetik mühendisliğinin gelişmesinde kırılma noktalarından biridir. </a:t>
            </a:r>
          </a:p>
        </p:txBody>
      </p:sp>
      <p:sp>
        <p:nvSpPr>
          <p:cNvPr id="49156"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19</a:t>
            </a:fld>
            <a:endParaRPr lang="en-US" altLang="tr-TR" sz="1400" dirty="0">
              <a:latin typeface="Corbel" panose="020B0503020204020204" pitchFamily="34" charset="0"/>
            </a:endParaRPr>
          </a:p>
        </p:txBody>
      </p:sp>
      <p:pic>
        <p:nvPicPr>
          <p:cNvPr id="49157" name="Resim 5"/>
          <p:cNvPicPr>
            <a:picLocks noChangeAspect="1"/>
          </p:cNvPicPr>
          <p:nvPr/>
        </p:nvPicPr>
        <p:blipFill>
          <a:blip r:embed="rId2"/>
          <a:stretch>
            <a:fillRect/>
          </a:stretch>
        </p:blipFill>
        <p:spPr>
          <a:xfrm>
            <a:off x="5463329" y="1676400"/>
            <a:ext cx="3534621" cy="4356100"/>
          </a:xfrm>
          <a:prstGeom prst="rect">
            <a:avLst/>
          </a:prstGeom>
          <a:noFill/>
          <a:ln w="9525">
            <a:noFill/>
          </a:ln>
        </p:spPr>
      </p:pic>
    </p:spTree>
    <p:extLst>
      <p:ext uri="{BB962C8B-B14F-4D97-AF65-F5344CB8AC3E}">
        <p14:creationId xmlns:p14="http://schemas.microsoft.com/office/powerpoint/2010/main" val="163283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a:spLocks noGrp="1"/>
          </p:cNvSpPr>
          <p:nvPr>
            <p:ph type="title"/>
          </p:nvPr>
        </p:nvSpPr>
        <p:spPr/>
        <p:txBody>
          <a:bodyPr vert="horz" wrap="square" lIns="91440" tIns="45720" rIns="91440" bIns="45720" anchor="ctr" anchorCtr="0"/>
          <a:lstStyle/>
          <a:p>
            <a:r>
              <a:rPr lang="tr-TR" altLang="tr-TR" dirty="0"/>
              <a:t>Konu başlıkları</a:t>
            </a:r>
          </a:p>
        </p:txBody>
      </p:sp>
      <p:sp>
        <p:nvSpPr>
          <p:cNvPr id="3" name="İçerik Yer Tutucusu 2"/>
          <p:cNvSpPr>
            <a:spLocks noGrp="1"/>
          </p:cNvSpPr>
          <p:nvPr>
            <p:ph idx="1"/>
          </p:nvPr>
        </p:nvSpPr>
        <p:spPr>
          <a:xfrm>
            <a:off x="457200" y="1371600"/>
            <a:ext cx="8229600" cy="5141913"/>
          </a:xfrm>
        </p:spPr>
        <p:txBody>
          <a:bodyPr vert="horz" wrap="square" lIns="91440" tIns="45720" rIns="91440" bIns="45720" numCol="1" anchor="t" anchorCtr="0" compatLnSpc="1"/>
          <a:lstStyle/>
          <a:p>
            <a:pPr>
              <a:lnSpc>
                <a:spcPct val="80000"/>
              </a:lnSpc>
            </a:pPr>
            <a:r>
              <a:rPr lang="tr-TR" altLang="x-none" sz="2000" dirty="0"/>
              <a:t>Bölüm 1: Gen klonlama ve </a:t>
            </a:r>
            <a:r>
              <a:rPr lang="tr-TR" altLang="x-none" sz="2000" dirty="0" smtClean="0"/>
              <a:t>PCR 06.10.2022</a:t>
            </a:r>
            <a:endParaRPr lang="tr-TR" altLang="x-none" sz="2000" dirty="0"/>
          </a:p>
          <a:p>
            <a:pPr>
              <a:lnSpc>
                <a:spcPct val="80000"/>
              </a:lnSpc>
            </a:pPr>
            <a:r>
              <a:rPr lang="tr-TR" altLang="x-none" sz="2000" dirty="0"/>
              <a:t>Bölüm 2: </a:t>
            </a:r>
            <a:r>
              <a:rPr lang="tr-TR" altLang="tr-TR" sz="2000" dirty="0"/>
              <a:t>Gen klonlamada vektörler: Plazmitler ve </a:t>
            </a:r>
            <a:r>
              <a:rPr lang="tr-TR" altLang="tr-TR" sz="2000" dirty="0" err="1"/>
              <a:t>bakteriofajlar</a:t>
            </a:r>
            <a:r>
              <a:rPr lang="tr-TR" altLang="tr-TR" sz="2000" dirty="0"/>
              <a:t> </a:t>
            </a:r>
            <a:r>
              <a:rPr lang="tr-TR" altLang="tr-TR" sz="2000" dirty="0" smtClean="0"/>
              <a:t>13.10.2022</a:t>
            </a:r>
            <a:endParaRPr lang="tr-TR" altLang="tr-TR" sz="2000" dirty="0"/>
          </a:p>
          <a:p>
            <a:pPr>
              <a:lnSpc>
                <a:spcPct val="80000"/>
              </a:lnSpc>
            </a:pPr>
            <a:r>
              <a:rPr lang="tr-TR" altLang="x-none" sz="2000" dirty="0"/>
              <a:t>Bölüm 3: </a:t>
            </a:r>
            <a:r>
              <a:rPr lang="tr-TR" altLang="tr-TR" sz="2000" dirty="0"/>
              <a:t>Canlı hücrelerden DNA’nın saflaştırılması </a:t>
            </a:r>
            <a:r>
              <a:rPr lang="tr-TR" altLang="tr-TR" sz="2000" dirty="0" smtClean="0"/>
              <a:t>20.10.2022</a:t>
            </a:r>
            <a:endParaRPr lang="tr-TR" altLang="tr-TR" sz="2000" dirty="0"/>
          </a:p>
          <a:p>
            <a:pPr>
              <a:lnSpc>
                <a:spcPct val="80000"/>
              </a:lnSpc>
            </a:pPr>
            <a:r>
              <a:rPr lang="tr-TR" altLang="x-none" sz="2000" dirty="0"/>
              <a:t>Bölüm 4: </a:t>
            </a:r>
            <a:r>
              <a:rPr lang="tr-TR" altLang="tr-TR" sz="2000" dirty="0"/>
              <a:t>DNA nın manipülasyonu </a:t>
            </a:r>
            <a:r>
              <a:rPr lang="tr-TR" altLang="tr-TR" sz="2000" dirty="0" smtClean="0"/>
              <a:t>27.10.2022/ 03.11.2022</a:t>
            </a:r>
            <a:endParaRPr lang="tr-TR" altLang="tr-TR" sz="2000" dirty="0"/>
          </a:p>
          <a:p>
            <a:pPr>
              <a:lnSpc>
                <a:spcPct val="80000"/>
              </a:lnSpc>
            </a:pPr>
            <a:r>
              <a:rPr lang="tr-TR" altLang="x-none" sz="2000" dirty="0"/>
              <a:t>Bölüm 5: </a:t>
            </a:r>
            <a:r>
              <a:rPr lang="tr-TR" altLang="tr-TR" sz="2000" dirty="0"/>
              <a:t>Canlı hücrelere DNA nın girişi </a:t>
            </a:r>
            <a:r>
              <a:rPr lang="tr-TR" altLang="tr-TR" sz="2000" dirty="0" smtClean="0"/>
              <a:t>10.11.2022</a:t>
            </a:r>
            <a:endParaRPr lang="tr-TR" altLang="tr-TR" sz="2000" dirty="0"/>
          </a:p>
          <a:p>
            <a:pPr>
              <a:lnSpc>
                <a:spcPct val="80000"/>
              </a:lnSpc>
            </a:pPr>
            <a:r>
              <a:rPr lang="tr-TR" altLang="x-none" sz="2000" dirty="0"/>
              <a:t>Bölüm 6: </a:t>
            </a:r>
            <a:r>
              <a:rPr lang="tr-TR" altLang="tr-TR" sz="2000" i="1" dirty="0"/>
              <a:t>E. coli </a:t>
            </a:r>
            <a:r>
              <a:rPr lang="tr-TR" altLang="tr-TR" sz="2000" dirty="0"/>
              <a:t>klonlama vektörleri </a:t>
            </a:r>
            <a:r>
              <a:rPr lang="tr-TR" altLang="tr-TR" sz="2000" dirty="0" smtClean="0"/>
              <a:t>17.11.2022</a:t>
            </a:r>
            <a:endParaRPr lang="tr-TR" altLang="tr-TR" sz="2000" dirty="0"/>
          </a:p>
          <a:p>
            <a:pPr>
              <a:lnSpc>
                <a:spcPct val="80000"/>
              </a:lnSpc>
            </a:pPr>
            <a:r>
              <a:rPr lang="tr-TR" altLang="x-none" sz="2000" dirty="0" smtClean="0"/>
              <a:t>Bölüm </a:t>
            </a:r>
            <a:r>
              <a:rPr lang="tr-TR" altLang="x-none" sz="2000" dirty="0"/>
              <a:t>7: </a:t>
            </a:r>
            <a:r>
              <a:rPr lang="tr-TR" altLang="tr-TR" sz="2000" dirty="0"/>
              <a:t>ÖKARYOTLAR İÇİN KLONLAMA VEKTÖRLERİ </a:t>
            </a:r>
            <a:r>
              <a:rPr lang="tr-TR" altLang="tr-TR" sz="2000" dirty="0" smtClean="0"/>
              <a:t>24.12.2022</a:t>
            </a:r>
          </a:p>
          <a:p>
            <a:pPr>
              <a:lnSpc>
                <a:spcPct val="80000"/>
              </a:lnSpc>
            </a:pPr>
            <a:r>
              <a:rPr lang="tr-TR" sz="2000" dirty="0">
                <a:sym typeface="+mn-ea"/>
              </a:rPr>
              <a:t>Vize (</a:t>
            </a:r>
            <a:r>
              <a:rPr lang="tr-TR" sz="2000" dirty="0" smtClean="0">
                <a:sym typeface="+mn-ea"/>
              </a:rPr>
              <a:t>26 Kasım-4 </a:t>
            </a:r>
            <a:r>
              <a:rPr lang="tr-TR" sz="2000" dirty="0">
                <a:sym typeface="+mn-ea"/>
              </a:rPr>
              <a:t>Aralık </a:t>
            </a:r>
            <a:r>
              <a:rPr lang="tr-TR" sz="2000" dirty="0" smtClean="0">
                <a:sym typeface="+mn-ea"/>
              </a:rPr>
              <a:t>2022)</a:t>
            </a:r>
            <a:endParaRPr lang="tr-TR" sz="2000" dirty="0"/>
          </a:p>
          <a:p>
            <a:pPr>
              <a:lnSpc>
                <a:spcPct val="80000"/>
              </a:lnSpc>
            </a:pPr>
            <a:r>
              <a:rPr lang="tr-TR" altLang="x-none" sz="2000" dirty="0" smtClean="0"/>
              <a:t>Bölüm </a:t>
            </a:r>
            <a:r>
              <a:rPr lang="tr-TR" altLang="x-none" sz="2000" dirty="0"/>
              <a:t>8: </a:t>
            </a:r>
            <a:r>
              <a:rPr lang="tr-TR" altLang="tr-TR" sz="2000" dirty="0"/>
              <a:t>BELLİ BİR GENİ İÇEREN KLON NASIL ELDE EDİLİR? </a:t>
            </a:r>
            <a:r>
              <a:rPr lang="tr-TR" altLang="tr-TR" sz="2000" dirty="0" smtClean="0"/>
              <a:t>08.12.2022</a:t>
            </a:r>
            <a:endParaRPr lang="tr-TR" altLang="tr-TR" sz="2000" dirty="0"/>
          </a:p>
          <a:p>
            <a:pPr>
              <a:lnSpc>
                <a:spcPct val="80000"/>
              </a:lnSpc>
            </a:pPr>
            <a:r>
              <a:rPr lang="tr-TR" altLang="x-none" sz="2000" dirty="0"/>
              <a:t>Bölüm 9: </a:t>
            </a:r>
            <a:r>
              <a:rPr lang="tr-TR" altLang="tr-TR" sz="2000" dirty="0"/>
              <a:t>Gen kütüphaneleri </a:t>
            </a:r>
            <a:r>
              <a:rPr lang="tr-TR" altLang="tr-TR" sz="2000" dirty="0" smtClean="0"/>
              <a:t>15.12.2022</a:t>
            </a:r>
            <a:endParaRPr lang="tr-TR" altLang="tr-TR" sz="2000" dirty="0"/>
          </a:p>
          <a:p>
            <a:pPr>
              <a:lnSpc>
                <a:spcPct val="80000"/>
              </a:lnSpc>
            </a:pPr>
            <a:r>
              <a:rPr lang="tr-TR" altLang="x-none" sz="2000" dirty="0"/>
              <a:t>Bölüm 10: </a:t>
            </a:r>
            <a:r>
              <a:rPr lang="tr-TR" altLang="x-none" sz="2000" dirty="0" smtClean="0"/>
              <a:t>Genom düzenleme-CRISPR 22.12.2022</a:t>
            </a:r>
            <a:endParaRPr lang="tr-TR" altLang="x-none" sz="2000" dirty="0"/>
          </a:p>
          <a:p>
            <a:pPr>
              <a:lnSpc>
                <a:spcPct val="80000"/>
              </a:lnSpc>
            </a:pPr>
            <a:r>
              <a:rPr lang="tr-TR" altLang="x-none" sz="2000" dirty="0"/>
              <a:t>Bölüm </a:t>
            </a:r>
            <a:r>
              <a:rPr lang="tr-TR" altLang="x-none" sz="2000" dirty="0" smtClean="0"/>
              <a:t>11: </a:t>
            </a:r>
            <a:r>
              <a:rPr lang="tr-TR" altLang="x-none" sz="2000" dirty="0" err="1" smtClean="0"/>
              <a:t>Prokaryotlarda</a:t>
            </a:r>
            <a:r>
              <a:rPr lang="tr-TR" altLang="x-none" sz="2000" dirty="0" smtClean="0"/>
              <a:t> </a:t>
            </a:r>
            <a:r>
              <a:rPr lang="tr-TR" altLang="x-none" sz="2000" dirty="0" err="1" smtClean="0"/>
              <a:t>rekombinant</a:t>
            </a:r>
            <a:r>
              <a:rPr lang="tr-TR" altLang="x-none" sz="2000" dirty="0" smtClean="0"/>
              <a:t> </a:t>
            </a:r>
            <a:r>
              <a:rPr lang="tr-TR" altLang="x-none" sz="2000" dirty="0"/>
              <a:t>protein ifadesi </a:t>
            </a:r>
            <a:r>
              <a:rPr lang="tr-TR" altLang="x-none" sz="2000" dirty="0" smtClean="0"/>
              <a:t>29.12.2022</a:t>
            </a:r>
            <a:endParaRPr lang="tr-TR" altLang="x-none" sz="2000" dirty="0"/>
          </a:p>
          <a:p>
            <a:pPr>
              <a:lnSpc>
                <a:spcPct val="80000"/>
              </a:lnSpc>
            </a:pPr>
            <a:r>
              <a:rPr lang="tr-TR" altLang="x-none" sz="2000" dirty="0"/>
              <a:t>Bölüm 12: </a:t>
            </a:r>
            <a:r>
              <a:rPr lang="tr-TR" altLang="x-none" sz="2000" dirty="0" err="1" smtClean="0"/>
              <a:t>Ökaryotlarda</a:t>
            </a:r>
            <a:r>
              <a:rPr lang="tr-TR" altLang="x-none" sz="2000" dirty="0" smtClean="0"/>
              <a:t> </a:t>
            </a:r>
            <a:r>
              <a:rPr lang="tr-TR" altLang="x-none" sz="2000" dirty="0"/>
              <a:t>rekombinant protein ifadesi </a:t>
            </a:r>
            <a:r>
              <a:rPr lang="tr-TR" altLang="x-none" sz="2000" dirty="0" smtClean="0"/>
              <a:t>05.01.2023</a:t>
            </a:r>
            <a:endParaRPr lang="tr-TR" altLang="x-none" sz="2000" dirty="0"/>
          </a:p>
          <a:p>
            <a:pPr>
              <a:lnSpc>
                <a:spcPct val="80000"/>
              </a:lnSpc>
            </a:pPr>
            <a:r>
              <a:rPr lang="tr-TR" altLang="x-none" sz="2000" dirty="0"/>
              <a:t>Uygulama sınavı </a:t>
            </a:r>
            <a:r>
              <a:rPr lang="tr-TR" altLang="x-none" sz="2000" dirty="0" smtClean="0"/>
              <a:t>12.01.2023</a:t>
            </a:r>
            <a:endParaRPr lang="tr-TR" altLang="x-none" sz="2000" dirty="0"/>
          </a:p>
          <a:p>
            <a:pPr>
              <a:lnSpc>
                <a:spcPct val="80000"/>
              </a:lnSpc>
            </a:pPr>
            <a:endParaRPr lang="tr-TR" altLang="x-none" sz="2000" dirty="0"/>
          </a:p>
        </p:txBody>
      </p:sp>
      <p:sp>
        <p:nvSpPr>
          <p:cNvPr id="3076" name="Slayt Numarası Yer Tutucusu 3"/>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s-ES" altLang="tr-TR" sz="1400" dirty="0"/>
              <a:t>2</a:t>
            </a:fld>
            <a:endParaRPr lang="es-ES" altLang="tr-T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p:cNvPicPr>
            <a:picLocks noChangeAspect="1"/>
          </p:cNvPicPr>
          <p:nvPr/>
        </p:nvPicPr>
        <p:blipFill>
          <a:blip r:embed="rId2"/>
          <a:stretch>
            <a:fillRect/>
          </a:stretch>
        </p:blipFill>
        <p:spPr>
          <a:xfrm>
            <a:off x="5238750" y="3816350"/>
            <a:ext cx="3646488" cy="1844675"/>
          </a:xfrm>
          <a:prstGeom prst="rect">
            <a:avLst/>
          </a:prstGeom>
          <a:noFill/>
          <a:ln w="9525">
            <a:noFill/>
          </a:ln>
        </p:spPr>
      </p:pic>
      <p:sp>
        <p:nvSpPr>
          <p:cNvPr id="50179" name="Unvan 1"/>
          <p:cNvSpPr>
            <a:spLocks noGrp="1"/>
          </p:cNvSpPr>
          <p:nvPr>
            <p:ph type="title"/>
          </p:nvPr>
        </p:nvSpPr>
        <p:spPr/>
        <p:txBody>
          <a:bodyPr vert="horz" wrap="square" lIns="91440" tIns="45720" rIns="91440" bIns="45720" anchor="ctr" anchorCtr="0"/>
          <a:lstStyle/>
          <a:p>
            <a:pPr eaLnBrk="1" hangingPunct="1"/>
            <a:r>
              <a:rPr lang="en-US" altLang="tr-TR" dirty="0"/>
              <a:t>4.2.1 </a:t>
            </a:r>
            <a:r>
              <a:rPr lang="tr-TR" altLang="tr-TR" dirty="0"/>
              <a:t>Restriksiyon endonükleazların keşfi ve fonksiyonları</a:t>
            </a:r>
          </a:p>
        </p:txBody>
      </p:sp>
      <p:sp>
        <p:nvSpPr>
          <p:cNvPr id="2" name="İçerik Yer Tutucusu 2"/>
          <p:cNvSpPr>
            <a:spLocks noGrp="1"/>
          </p:cNvSpPr>
          <p:nvPr>
            <p:ph idx="1"/>
          </p:nvPr>
        </p:nvSpPr>
        <p:spPr>
          <a:xfrm>
            <a:off x="457200" y="1295400"/>
            <a:ext cx="4419600" cy="4248150"/>
          </a:xfrm>
        </p:spPr>
        <p:txBody>
          <a:bodyPr vert="horz" wrap="square" lIns="91440" tIns="45720" rIns="91440" bIns="45720" numCol="1" anchor="t" anchorCtr="0" compatLnSpc="1"/>
          <a:lstStyle/>
          <a:p>
            <a:pPr eaLnBrk="1" hangingPunct="1">
              <a:lnSpc>
                <a:spcPct val="80000"/>
              </a:lnSpc>
            </a:pPr>
            <a:r>
              <a:rPr lang="tr-TR" altLang="x-none" sz="2000" dirty="0"/>
              <a:t>1950 li yıllarda bazı bakteri suşlarının bakteriyofaj enfeksiyonuna bağışık oluğu ve buna konakçı-kontrollü restriksiyon fenomeni adı verildiği gözlemlerin ardından restriksiyon endonükleazların keşfi gerçekleşmiştir.</a:t>
            </a:r>
            <a:endParaRPr lang="en-US" altLang="x-none" sz="2000" b="1" dirty="0"/>
          </a:p>
          <a:p>
            <a:pPr eaLnBrk="1" hangingPunct="1">
              <a:lnSpc>
                <a:spcPct val="80000"/>
              </a:lnSpc>
            </a:pPr>
            <a:r>
              <a:rPr lang="tr-TR" altLang="x-none" sz="2000" dirty="0"/>
              <a:t>Anlaşılması 20 yıl sürmüştür: fajın replike olup yeni faj partiküllerini sentezlemeye zamanı kalmadan  bakterinin ürettiği enzim </a:t>
            </a:r>
            <a:r>
              <a:rPr lang="tr-TR" altLang="x-none" sz="2000" dirty="0" smtClean="0"/>
              <a:t>tarafından </a:t>
            </a:r>
            <a:r>
              <a:rPr lang="tr-TR" altLang="x-none" sz="2000" dirty="0" err="1" smtClean="0"/>
              <a:t>restriksiyonunun</a:t>
            </a:r>
            <a:r>
              <a:rPr lang="tr-TR" altLang="x-none" sz="2000" dirty="0" smtClean="0"/>
              <a:t> </a:t>
            </a:r>
            <a:r>
              <a:rPr lang="tr-TR" altLang="x-none" sz="2000" dirty="0"/>
              <a:t>meydana geldiği  tespit edilmiştir.</a:t>
            </a:r>
          </a:p>
          <a:p>
            <a:pPr eaLnBrk="1" hangingPunct="1">
              <a:lnSpc>
                <a:spcPct val="80000"/>
              </a:lnSpc>
            </a:pPr>
            <a:r>
              <a:rPr lang="tr-TR" altLang="x-none" sz="2000" dirty="0"/>
              <a:t>Bakterinin kendi DNA’sı parçalayıcı enzimlerin etkisini bloke edecek ek metil grupları taşıdığından </a:t>
            </a:r>
            <a:r>
              <a:rPr lang="en-US" altLang="x-none" sz="2000" dirty="0"/>
              <a:t> </a:t>
            </a:r>
            <a:r>
              <a:rPr lang="tr-TR" altLang="x-none" sz="2000" dirty="0"/>
              <a:t>bu öldürücü etkiden korunur.</a:t>
            </a:r>
          </a:p>
        </p:txBody>
      </p:sp>
      <p:sp>
        <p:nvSpPr>
          <p:cNvPr id="50181"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20</a:t>
            </a:fld>
            <a:endParaRPr lang="en-US" altLang="tr-TR" sz="1400" dirty="0">
              <a:latin typeface="Corbel" panose="020B0503020204020204" pitchFamily="34" charset="0"/>
            </a:endParaRPr>
          </a:p>
        </p:txBody>
      </p:sp>
      <p:pic>
        <p:nvPicPr>
          <p:cNvPr id="50182" name="Picture 6"/>
          <p:cNvPicPr>
            <a:picLocks noChangeAspect="1"/>
          </p:cNvPicPr>
          <p:nvPr/>
        </p:nvPicPr>
        <p:blipFill>
          <a:blip r:embed="rId3"/>
          <a:stretch>
            <a:fillRect/>
          </a:stretch>
        </p:blipFill>
        <p:spPr>
          <a:xfrm>
            <a:off x="5276850" y="1943100"/>
            <a:ext cx="3609975" cy="1795463"/>
          </a:xfrm>
          <a:prstGeom prst="rect">
            <a:avLst/>
          </a:prstGeom>
          <a:noFill/>
          <a:ln w="9525">
            <a:noFill/>
          </a:ln>
        </p:spPr>
      </p:pic>
    </p:spTree>
    <p:extLst>
      <p:ext uri="{BB962C8B-B14F-4D97-AF65-F5344CB8AC3E}">
        <p14:creationId xmlns:p14="http://schemas.microsoft.com/office/powerpoint/2010/main" val="2237482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vert="horz" wrap="square" lIns="91440" tIns="45720" rIns="91440" bIns="45720" numCol="1" anchor="ctr" anchorCtr="0" compatLnSpc="1"/>
          <a:lstStyle/>
          <a:p>
            <a:pPr eaLnBrk="1" hangingPunct="1"/>
            <a:r>
              <a:rPr lang="en-US" altLang="tr-TR" sz="4000" dirty="0"/>
              <a:t>4.2.1 </a:t>
            </a:r>
            <a:r>
              <a:rPr lang="tr-TR" altLang="tr-TR" sz="4000" dirty="0"/>
              <a:t>Restriksiyon endonükleazları keşfi ve fonksiyonları</a:t>
            </a:r>
          </a:p>
        </p:txBody>
      </p:sp>
      <p:sp>
        <p:nvSpPr>
          <p:cNvPr id="51203" name="Content Placeholder 2"/>
          <p:cNvSpPr>
            <a:spLocks noGrp="1"/>
          </p:cNvSpPr>
          <p:nvPr>
            <p:ph idx="1"/>
          </p:nvPr>
        </p:nvSpPr>
        <p:spPr/>
        <p:txBody>
          <a:bodyPr vert="horz" wrap="square" lIns="91440" tIns="45720" rIns="91440" bIns="45720" anchor="t" anchorCtr="0"/>
          <a:lstStyle/>
          <a:p>
            <a:pPr eaLnBrk="1" hangingPunct="1"/>
            <a:r>
              <a:rPr lang="tr-TR" altLang="tr-TR" sz="2400" dirty="0"/>
              <a:t>Bu parçalayıcı enzimler restriksiyon endonükleaz adını alırlar ve birçok belki de tüm bakteri türleri tarafından sentezlenirler: </a:t>
            </a:r>
            <a:endParaRPr lang="tr-TR" altLang="tr-TR" sz="2400" dirty="0" smtClean="0"/>
          </a:p>
          <a:p>
            <a:pPr lvl="1"/>
            <a:r>
              <a:rPr lang="tr-TR" altLang="tr-TR" sz="2000" dirty="0" smtClean="0"/>
              <a:t>2500 </a:t>
            </a:r>
            <a:r>
              <a:rPr lang="tr-TR" altLang="tr-TR" sz="2000" dirty="0"/>
              <a:t>ten fazla çeşidi izole edilmiştir ve 300 den fazlası laboratuvarda kullanıma uygundur.</a:t>
            </a:r>
          </a:p>
          <a:p>
            <a:pPr eaLnBrk="1" hangingPunct="1"/>
            <a:r>
              <a:rPr lang="tr-TR" altLang="tr-TR" sz="2400" dirty="0"/>
              <a:t>Üç farklı restriksiyon endonükleaz sınıfı tanımlanmıştır, her biri birbirinden </a:t>
            </a:r>
            <a:r>
              <a:rPr lang="tr-TR" altLang="tr-TR" sz="2400" dirty="0" smtClean="0"/>
              <a:t>az da </a:t>
            </a:r>
            <a:r>
              <a:rPr lang="tr-TR" altLang="tr-TR" sz="2400" dirty="0"/>
              <a:t>olsa farklı etki mekanizması ile ayırt edilebilirler.</a:t>
            </a:r>
          </a:p>
          <a:p>
            <a:pPr eaLnBrk="1" hangingPunct="1"/>
            <a:r>
              <a:rPr lang="tr-TR" altLang="tr-TR" sz="2400" b="1" dirty="0"/>
              <a:t>Tip I </a:t>
            </a:r>
            <a:r>
              <a:rPr lang="tr-TR" altLang="tr-TR" sz="2400" dirty="0"/>
              <a:t>ve </a:t>
            </a:r>
            <a:r>
              <a:rPr lang="tr-TR" altLang="tr-TR" sz="2400" b="1" dirty="0"/>
              <a:t>tip III </a:t>
            </a:r>
            <a:r>
              <a:rPr lang="tr-TR" altLang="tr-TR" sz="2400" dirty="0"/>
              <a:t>daha karmaşıktır ve genetik </a:t>
            </a:r>
            <a:r>
              <a:rPr lang="en-US" altLang="tr-TR" sz="2400" dirty="0"/>
              <a:t> </a:t>
            </a:r>
            <a:r>
              <a:rPr lang="tr-TR" altLang="tr-TR" sz="2400" dirty="0"/>
              <a:t>mühendisliğinde sadece sınırlı role sahiptir. </a:t>
            </a:r>
          </a:p>
          <a:p>
            <a:pPr eaLnBrk="1" hangingPunct="1"/>
            <a:r>
              <a:rPr lang="tr-TR" altLang="tr-TR" sz="2400" dirty="0"/>
              <a:t>Diğer taraftan, </a:t>
            </a:r>
            <a:r>
              <a:rPr lang="tr-TR" altLang="tr-TR" sz="2400" b="1" dirty="0">
                <a:solidFill>
                  <a:srgbClr val="FF0000"/>
                </a:solidFill>
              </a:rPr>
              <a:t>tip II restriksiyon endonükleazlar</a:t>
            </a:r>
            <a:r>
              <a:rPr lang="tr-TR" altLang="tr-TR" sz="2400" b="1" dirty="0"/>
              <a:t> </a:t>
            </a:r>
            <a:r>
              <a:rPr lang="tr-TR" altLang="tr-TR" sz="2400" dirty="0"/>
              <a:t>gen klonlamasında çok önemli işlevi olan kesici enzimlerdir. </a:t>
            </a:r>
          </a:p>
        </p:txBody>
      </p:sp>
      <p:sp>
        <p:nvSpPr>
          <p:cNvPr id="51204"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21</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222267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vert="horz" wrap="square" lIns="91440" tIns="45720" rIns="91440" bIns="45720" numCol="1" anchor="ctr" anchorCtr="0" compatLnSpc="1"/>
          <a:lstStyle/>
          <a:p>
            <a:pPr eaLnBrk="1" hangingPunct="1"/>
            <a:r>
              <a:rPr lang="en-US" altLang="tr-TR" sz="3200" dirty="0"/>
              <a:t>4.2.2 T</a:t>
            </a:r>
            <a:r>
              <a:rPr lang="tr-TR" altLang="tr-TR" sz="3200" dirty="0"/>
              <a:t>ip</a:t>
            </a:r>
            <a:r>
              <a:rPr lang="en-US" altLang="tr-TR" sz="3200" dirty="0"/>
              <a:t> II restri</a:t>
            </a:r>
            <a:r>
              <a:rPr lang="tr-TR" altLang="tr-TR" sz="3200" dirty="0"/>
              <a:t>ksiyon </a:t>
            </a:r>
            <a:r>
              <a:rPr lang="tr-TR" altLang="tr-TR" sz="2800" dirty="0"/>
              <a:t>endonükleazlar</a:t>
            </a:r>
            <a:r>
              <a:rPr lang="tr-TR" altLang="tr-TR" sz="3200" dirty="0"/>
              <a:t> DNA’yı spesifik nükleotid dizilerinden keserler</a:t>
            </a:r>
          </a:p>
        </p:txBody>
      </p:sp>
      <p:sp>
        <p:nvSpPr>
          <p:cNvPr id="52227" name="Content Placeholder 2"/>
          <p:cNvSpPr>
            <a:spLocks noGrp="1"/>
          </p:cNvSpPr>
          <p:nvPr>
            <p:ph idx="1"/>
          </p:nvPr>
        </p:nvSpPr>
        <p:spPr>
          <a:xfrm>
            <a:off x="914400" y="1447800"/>
            <a:ext cx="7405688" cy="3028950"/>
          </a:xfrm>
        </p:spPr>
        <p:txBody>
          <a:bodyPr vert="horz" wrap="square" lIns="91440" tIns="45720" rIns="91440" bIns="45720" anchor="t" anchorCtr="0"/>
          <a:lstStyle/>
          <a:p>
            <a:pPr eaLnBrk="1" hangingPunct="1"/>
            <a:r>
              <a:rPr lang="tr-TR" altLang="tr-TR" sz="2400" dirty="0"/>
              <a:t>TipII endonükleazların (bundan sonra sadece restriksiyon endonükleazlar şeklinde bahsedilecektir) </a:t>
            </a:r>
            <a:r>
              <a:rPr lang="tr-TR" altLang="tr-TR" sz="2400" dirty="0">
                <a:solidFill>
                  <a:srgbClr val="FF0000"/>
                </a:solidFill>
              </a:rPr>
              <a:t>temel özelliği </a:t>
            </a:r>
            <a:endParaRPr lang="tr-TR" altLang="tr-TR" sz="2400" dirty="0" smtClean="0">
              <a:solidFill>
                <a:srgbClr val="FF0000"/>
              </a:solidFill>
            </a:endParaRPr>
          </a:p>
          <a:p>
            <a:pPr eaLnBrk="1" hangingPunct="1"/>
            <a:r>
              <a:rPr lang="tr-TR" altLang="tr-TR" sz="2400" b="1" dirty="0" smtClean="0"/>
              <a:t>Enzimin </a:t>
            </a:r>
            <a:r>
              <a:rPr lang="tr-TR" altLang="tr-TR" sz="2400" b="1" dirty="0"/>
              <a:t>bir DNA molekülünü kestiği spesifik bir tanıma dizisine sahip olmasıdır. </a:t>
            </a:r>
          </a:p>
          <a:p>
            <a:pPr eaLnBrk="1" hangingPunct="1"/>
            <a:r>
              <a:rPr lang="tr-TR" altLang="tr-TR" sz="2400" dirty="0"/>
              <a:t>Belirli bir enzim DNA yı sadece tanıma dizisinden keser. </a:t>
            </a:r>
            <a:endParaRPr lang="tr-TR" altLang="tr-TR" sz="2400" dirty="0" smtClean="0"/>
          </a:p>
          <a:p>
            <a:pPr eaLnBrk="1" hangingPunct="1"/>
            <a:r>
              <a:rPr lang="tr-TR" altLang="tr-TR" sz="2400" dirty="0" smtClean="0"/>
              <a:t>Sözgelimi</a:t>
            </a:r>
            <a:r>
              <a:rPr lang="tr-TR" altLang="tr-TR" sz="2400" dirty="0"/>
              <a:t>, </a:t>
            </a:r>
            <a:r>
              <a:rPr lang="tr-TR" altLang="tr-TR" sz="2400" i="1" dirty="0"/>
              <a:t>PvuI</a:t>
            </a:r>
            <a:r>
              <a:rPr lang="tr-TR" altLang="tr-TR" sz="2400" dirty="0"/>
              <a:t> (</a:t>
            </a:r>
            <a:r>
              <a:rPr lang="tr-TR" altLang="tr-TR" sz="2400" i="1" dirty="0"/>
              <a:t>Proteus vulgaris</a:t>
            </a:r>
            <a:r>
              <a:rPr lang="tr-TR" altLang="tr-TR" sz="2400" dirty="0"/>
              <a:t>’ten izole) DNA’yı sadece CGATCG hekzanükleotidinden keser.</a:t>
            </a:r>
          </a:p>
          <a:p>
            <a:pPr eaLnBrk="1" hangingPunct="1"/>
            <a:r>
              <a:rPr lang="tr-TR" altLang="tr-TR" sz="2400" dirty="0"/>
              <a:t>Aksine, aynı bakteriye ait bir diğer enzim olan </a:t>
            </a:r>
            <a:r>
              <a:rPr lang="tr-TR" altLang="tr-TR" sz="2400" i="1" dirty="0" err="1"/>
              <a:t>PvuII</a:t>
            </a:r>
            <a:r>
              <a:rPr lang="tr-TR" altLang="tr-TR" sz="2400" dirty="0"/>
              <a:t> </a:t>
            </a:r>
            <a:r>
              <a:rPr lang="tr-TR" altLang="tr-TR" sz="2400" dirty="0" smtClean="0"/>
              <a:t>DNA’yı farklı </a:t>
            </a:r>
            <a:r>
              <a:rPr lang="tr-TR" altLang="tr-TR" sz="2400" dirty="0"/>
              <a:t>bir nükleotid dizisinden (CGATCG) keser.</a:t>
            </a:r>
          </a:p>
        </p:txBody>
      </p:sp>
      <p:sp>
        <p:nvSpPr>
          <p:cNvPr id="52228"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22</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283609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582613"/>
          </a:xfrm>
        </p:spPr>
        <p:txBody>
          <a:bodyPr vert="horz" wrap="square" lIns="91440" tIns="45720" rIns="91440" bIns="45720" numCol="1" anchor="ctr" anchorCtr="0" compatLnSpc="1"/>
          <a:lstStyle/>
          <a:p>
            <a:pPr eaLnBrk="1" hangingPunct="1"/>
            <a:r>
              <a:rPr lang="en-US" altLang="tr-TR" sz="2800" dirty="0"/>
              <a:t>4.2.2 T</a:t>
            </a:r>
            <a:r>
              <a:rPr lang="tr-TR" altLang="tr-TR" sz="2800" dirty="0"/>
              <a:t>ip</a:t>
            </a:r>
            <a:r>
              <a:rPr lang="en-US" altLang="tr-TR" sz="2800" dirty="0"/>
              <a:t> II restri</a:t>
            </a:r>
            <a:r>
              <a:rPr lang="tr-TR" altLang="tr-TR" sz="2800" dirty="0"/>
              <a:t>ksiyon endonükleazlar DNA’yı spesifik nükleotid dizilerinden keserler</a:t>
            </a:r>
          </a:p>
        </p:txBody>
      </p:sp>
      <p:sp>
        <p:nvSpPr>
          <p:cNvPr id="53251" name="Content Placeholder 2"/>
          <p:cNvSpPr>
            <a:spLocks noGrp="1"/>
          </p:cNvSpPr>
          <p:nvPr>
            <p:ph idx="1"/>
          </p:nvPr>
        </p:nvSpPr>
        <p:spPr>
          <a:xfrm>
            <a:off x="838200" y="1295400"/>
            <a:ext cx="7405688" cy="3028950"/>
          </a:xfrm>
        </p:spPr>
        <p:txBody>
          <a:bodyPr vert="horz" wrap="square" lIns="91440" tIns="45720" rIns="91440" bIns="45720" anchor="t" anchorCtr="0"/>
          <a:lstStyle/>
          <a:p>
            <a:pPr eaLnBrk="1" hangingPunct="1"/>
            <a:r>
              <a:rPr lang="tr-TR" altLang="tr-TR" sz="2400" dirty="0"/>
              <a:t>Birçok restriksiyon endonükleaz hekzanükleotid hedef bölgelerini tanır, fakat </a:t>
            </a:r>
            <a:r>
              <a:rPr lang="tr-TR" altLang="tr-TR" sz="2400" dirty="0" smtClean="0"/>
              <a:t>bazıları ise 4’lü</a:t>
            </a:r>
            <a:r>
              <a:rPr lang="tr-TR" altLang="tr-TR" sz="2400" dirty="0"/>
              <a:t>, </a:t>
            </a:r>
            <a:r>
              <a:rPr lang="tr-TR" altLang="tr-TR" sz="2400" dirty="0" smtClean="0"/>
              <a:t>5’li </a:t>
            </a:r>
            <a:r>
              <a:rPr lang="tr-TR" altLang="tr-TR" sz="2400" dirty="0"/>
              <a:t>veya daha uzun nükleotid dizilerini keser.</a:t>
            </a:r>
          </a:p>
          <a:p>
            <a:pPr eaLnBrk="1" hangingPunct="1"/>
            <a:r>
              <a:rPr lang="en-US" altLang="tr-TR" sz="2400" i="1" dirty="0"/>
              <a:t>Sau3A (Staphylococcus</a:t>
            </a:r>
            <a:r>
              <a:rPr lang="tr-TR" altLang="tr-TR" sz="2400" i="1" dirty="0"/>
              <a:t> </a:t>
            </a:r>
            <a:r>
              <a:rPr lang="en-US" altLang="tr-TR" sz="2400" i="1" dirty="0"/>
              <a:t>aureus </a:t>
            </a:r>
            <a:r>
              <a:rPr lang="en-US" altLang="tr-TR" sz="2400" dirty="0"/>
              <a:t>s</a:t>
            </a:r>
            <a:r>
              <a:rPr lang="tr-TR" altLang="tr-TR" sz="2400" dirty="0"/>
              <a:t>uş</a:t>
            </a:r>
            <a:r>
              <a:rPr lang="en-US" altLang="tr-TR" sz="2400" dirty="0"/>
              <a:t> </a:t>
            </a:r>
            <a:r>
              <a:rPr lang="en-US" altLang="tr-TR" sz="2400" i="1" dirty="0"/>
              <a:t>3A</a:t>
            </a:r>
            <a:r>
              <a:rPr lang="tr-TR" altLang="tr-TR" sz="2400" dirty="0"/>
              <a:t>’dan izole</a:t>
            </a:r>
            <a:r>
              <a:rPr lang="en-US" altLang="tr-TR" sz="2400" i="1" dirty="0"/>
              <a:t>) </a:t>
            </a:r>
            <a:r>
              <a:rPr lang="tr-TR" altLang="tr-TR" sz="2400" dirty="0"/>
              <a:t>GATC yi tanırken, </a:t>
            </a:r>
            <a:r>
              <a:rPr lang="en-US" altLang="tr-TR" sz="2400" i="1" dirty="0"/>
              <a:t> AluI (Arthrobacter luteus) AGCT</a:t>
            </a:r>
            <a:r>
              <a:rPr lang="tr-TR" altLang="tr-TR" sz="2400" dirty="0"/>
              <a:t>’den keser</a:t>
            </a:r>
            <a:r>
              <a:rPr lang="en-US" altLang="tr-TR" sz="2400" i="1" dirty="0"/>
              <a:t>. </a:t>
            </a:r>
            <a:endParaRPr lang="tr-TR" altLang="tr-TR" sz="2400" i="1" dirty="0"/>
          </a:p>
          <a:p>
            <a:pPr eaLnBrk="1" hangingPunct="1"/>
            <a:r>
              <a:rPr lang="tr-TR" altLang="tr-TR" sz="2400" dirty="0"/>
              <a:t>Dejenere tanıma dizileri olan restriksiyon endonükleaz enzimleri de bulunur; bunlar DNA’yı ilgili bölge ailesinin herhangi birinden kesebilir.</a:t>
            </a:r>
            <a:r>
              <a:rPr lang="en-US" altLang="tr-TR" sz="2400" dirty="0"/>
              <a:t> </a:t>
            </a:r>
            <a:endParaRPr lang="tr-TR" altLang="tr-TR" sz="2400" dirty="0"/>
          </a:p>
          <a:p>
            <a:pPr eaLnBrk="1" hangingPunct="1"/>
            <a:r>
              <a:rPr lang="en-US" altLang="tr-TR" sz="2400" i="1" dirty="0"/>
              <a:t>HinfI (Haemophilus</a:t>
            </a:r>
            <a:r>
              <a:rPr lang="tr-TR" altLang="tr-TR" sz="2400" i="1" dirty="0"/>
              <a:t> </a:t>
            </a:r>
            <a:r>
              <a:rPr lang="en-US" altLang="tr-TR" sz="2400" i="1" dirty="0"/>
              <a:t>influenzae </a:t>
            </a:r>
            <a:r>
              <a:rPr lang="tr-TR" altLang="tr-TR" sz="2400" dirty="0"/>
              <a:t>suş</a:t>
            </a:r>
            <a:r>
              <a:rPr lang="en-US" altLang="tr-TR" sz="2400" i="1" dirty="0"/>
              <a:t> Rf), </a:t>
            </a:r>
            <a:r>
              <a:rPr lang="en-US" altLang="tr-TR" sz="2400" dirty="0"/>
              <a:t>GANTC</a:t>
            </a:r>
            <a:r>
              <a:rPr lang="tr-TR" altLang="tr-TR" sz="2400" dirty="0"/>
              <a:t>’yi tanır dolayısıyla </a:t>
            </a:r>
            <a:r>
              <a:rPr lang="en-US" altLang="tr-TR" sz="2400" dirty="0"/>
              <a:t>GAATC, GATTC,</a:t>
            </a:r>
            <a:r>
              <a:rPr lang="tr-TR" altLang="tr-TR" sz="2400" dirty="0"/>
              <a:t> </a:t>
            </a:r>
            <a:r>
              <a:rPr lang="en-US" altLang="tr-TR" sz="2400" dirty="0"/>
              <a:t>GAGTC, </a:t>
            </a:r>
            <a:r>
              <a:rPr lang="tr-TR" altLang="tr-TR" sz="2400" dirty="0"/>
              <a:t>ve</a:t>
            </a:r>
            <a:r>
              <a:rPr lang="en-US" altLang="tr-TR" sz="2400" dirty="0"/>
              <a:t> GACTC</a:t>
            </a:r>
            <a:r>
              <a:rPr lang="tr-TR" altLang="tr-TR" sz="2400" dirty="0"/>
              <a:t> dizileriden keser.</a:t>
            </a:r>
          </a:p>
        </p:txBody>
      </p:sp>
      <p:sp>
        <p:nvSpPr>
          <p:cNvPr id="53252"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23</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273494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809625" y="1314450"/>
            <a:ext cx="7407275" cy="1017588"/>
          </a:xfrm>
        </p:spPr>
        <p:txBody>
          <a:bodyPr vert="horz" wrap="square" lIns="91440" tIns="45720" rIns="91440" bIns="45720" anchor="ctr" anchorCtr="0"/>
          <a:lstStyle/>
          <a:p>
            <a:pPr eaLnBrk="1" hangingPunct="1"/>
            <a:r>
              <a:rPr lang="tr-TR" altLang="tr-TR" sz="2700" dirty="0"/>
              <a:t>En sık kullanılan restriksiyon endonükleazların bazılarına ait tanıma dizileri</a:t>
            </a:r>
            <a:r>
              <a:rPr lang="en-US" altLang="tr-TR" sz="2700" dirty="0"/>
              <a:t> </a:t>
            </a:r>
            <a:r>
              <a:rPr lang="tr-TR" altLang="tr-TR" sz="2700" dirty="0"/>
              <a:t/>
            </a:r>
            <a:br>
              <a:rPr lang="tr-TR" altLang="tr-TR" sz="2700" dirty="0"/>
            </a:br>
            <a:endParaRPr lang="tr-TR" altLang="tr-TR" sz="2700" dirty="0"/>
          </a:p>
        </p:txBody>
      </p:sp>
      <p:sp>
        <p:nvSpPr>
          <p:cNvPr id="54275"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24</a:t>
            </a:fld>
            <a:endParaRPr lang="en-US" altLang="tr-TR" sz="1400" dirty="0">
              <a:latin typeface="Corbel" panose="020B0503020204020204" pitchFamily="34" charset="0"/>
            </a:endParaRPr>
          </a:p>
        </p:txBody>
      </p:sp>
      <p:pic>
        <p:nvPicPr>
          <p:cNvPr id="54276" name="Picture 2"/>
          <p:cNvPicPr>
            <a:picLocks noGrp="1" noChangeAspect="1"/>
          </p:cNvPicPr>
          <p:nvPr>
            <p:ph idx="1"/>
          </p:nvPr>
        </p:nvPicPr>
        <p:blipFill>
          <a:blip r:embed="rId2"/>
          <a:srcRect/>
          <a:stretch>
            <a:fillRect/>
          </a:stretch>
        </p:blipFill>
        <p:spPr>
          <a:xfrm>
            <a:off x="609600" y="1476375"/>
            <a:ext cx="7696697" cy="4086225"/>
          </a:xfrm>
        </p:spPr>
      </p:pic>
      <p:pic>
        <p:nvPicPr>
          <p:cNvPr id="54277" name="Picture 3"/>
          <p:cNvPicPr>
            <a:picLocks noChangeAspect="1"/>
          </p:cNvPicPr>
          <p:nvPr/>
        </p:nvPicPr>
        <p:blipFill>
          <a:blip r:embed="rId3"/>
          <a:stretch>
            <a:fillRect/>
          </a:stretch>
        </p:blipFill>
        <p:spPr>
          <a:xfrm>
            <a:off x="6994525" y="5322888"/>
            <a:ext cx="1079500" cy="479425"/>
          </a:xfrm>
          <a:prstGeom prst="rect">
            <a:avLst/>
          </a:prstGeom>
          <a:noFill/>
          <a:ln w="9525">
            <a:noFill/>
          </a:ln>
        </p:spPr>
      </p:pic>
      <p:sp>
        <p:nvSpPr>
          <p:cNvPr id="6" name="Title 1"/>
          <p:cNvSpPr txBox="1">
            <a:spLocks/>
          </p:cNvSpPr>
          <p:nvPr/>
        </p:nvSpPr>
        <p:spPr>
          <a:xfrm>
            <a:off x="457200" y="228600"/>
            <a:ext cx="8229600" cy="582613"/>
          </a:xfrm>
          <a:prstGeom prst="rect">
            <a:avLst/>
          </a:prstGeom>
          <a:noFill/>
          <a:ln w="9525">
            <a:noFill/>
          </a:ln>
        </p:spPr>
        <p:txBody>
          <a:bodyPr vert="horz" wrap="square" lIns="91440" tIns="45720" rIns="91440" bIns="45720" numCol="1" anchor="ctr" anchorCtr="0" compatLnSpc="1"/>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r>
              <a:rPr lang="en-US" altLang="tr-TR" sz="2800" dirty="0" smtClean="0"/>
              <a:t>4.2.2 </a:t>
            </a:r>
            <a:r>
              <a:rPr lang="tr-TR" altLang="tr-TR" sz="2800" dirty="0" smtClean="0"/>
              <a:t>Bazı </a:t>
            </a:r>
            <a:r>
              <a:rPr lang="en-US" altLang="tr-TR" sz="2800" dirty="0" smtClean="0"/>
              <a:t>T</a:t>
            </a:r>
            <a:r>
              <a:rPr lang="tr-TR" altLang="tr-TR" sz="2800" dirty="0" smtClean="0"/>
              <a:t>ip</a:t>
            </a:r>
            <a:r>
              <a:rPr lang="en-US" altLang="tr-TR" sz="2800" dirty="0" smtClean="0"/>
              <a:t> II </a:t>
            </a:r>
            <a:r>
              <a:rPr lang="en-US" altLang="tr-TR" sz="2800" dirty="0" err="1" smtClean="0"/>
              <a:t>restri</a:t>
            </a:r>
            <a:r>
              <a:rPr lang="tr-TR" altLang="tr-TR" sz="2800" dirty="0" err="1" smtClean="0"/>
              <a:t>ksiyon</a:t>
            </a:r>
            <a:r>
              <a:rPr lang="tr-TR" altLang="tr-TR" sz="2800" dirty="0" smtClean="0"/>
              <a:t> </a:t>
            </a:r>
            <a:r>
              <a:rPr lang="tr-TR" altLang="tr-TR" sz="2800" dirty="0" err="1" smtClean="0"/>
              <a:t>endonükleazlar</a:t>
            </a:r>
            <a:r>
              <a:rPr lang="tr-TR" altLang="tr-TR" sz="2800" dirty="0" smtClean="0"/>
              <a:t> ve özellikleri</a:t>
            </a:r>
            <a:endParaRPr lang="tr-TR" altLang="tr-TR" sz="2800" dirty="0"/>
          </a:p>
        </p:txBody>
      </p:sp>
    </p:spTree>
    <p:extLst>
      <p:ext uri="{BB962C8B-B14F-4D97-AF65-F5344CB8AC3E}">
        <p14:creationId xmlns:p14="http://schemas.microsoft.com/office/powerpoint/2010/main" val="177954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vert="horz" wrap="square" lIns="91440" tIns="45720" rIns="91440" bIns="45720" anchor="ctr" anchorCtr="0"/>
          <a:lstStyle/>
          <a:p>
            <a:pPr eaLnBrk="1" hangingPunct="1"/>
            <a:r>
              <a:rPr lang="en-US" altLang="tr-TR" dirty="0"/>
              <a:t>4.2.3 </a:t>
            </a:r>
            <a:r>
              <a:rPr lang="tr-TR" altLang="tr-TR" dirty="0"/>
              <a:t>Küt uçlar ve yapışkan uçlar</a:t>
            </a:r>
          </a:p>
        </p:txBody>
      </p:sp>
      <p:sp>
        <p:nvSpPr>
          <p:cNvPr id="3" name="Content Placeholder 2"/>
          <p:cNvSpPr>
            <a:spLocks noGrp="1"/>
          </p:cNvSpPr>
          <p:nvPr>
            <p:ph idx="1"/>
          </p:nvPr>
        </p:nvSpPr>
        <p:spPr>
          <a:xfrm>
            <a:off x="990600" y="1295400"/>
            <a:ext cx="7643813" cy="4824413"/>
          </a:xfrm>
        </p:spPr>
        <p:txBody>
          <a:bodyPr vert="horz" wrap="square" lIns="91440" tIns="45720" rIns="91440" bIns="45720" numCol="1" anchor="t" anchorCtr="0" compatLnSpc="1"/>
          <a:lstStyle/>
          <a:p>
            <a:pPr eaLnBrk="1" hangingPunct="1">
              <a:lnSpc>
                <a:spcPct val="90000"/>
              </a:lnSpc>
            </a:pPr>
            <a:r>
              <a:rPr lang="tr-TR" altLang="x-none" sz="2400" dirty="0"/>
              <a:t>Bir </a:t>
            </a:r>
            <a:r>
              <a:rPr lang="tr-TR" altLang="x-none" sz="2400" dirty="0" err="1"/>
              <a:t>restriksiyon</a:t>
            </a:r>
            <a:r>
              <a:rPr lang="tr-TR" altLang="x-none" sz="2400" dirty="0"/>
              <a:t> </a:t>
            </a:r>
            <a:r>
              <a:rPr lang="tr-TR" altLang="x-none" sz="2400" dirty="0" err="1" smtClean="0"/>
              <a:t>endonükleazın</a:t>
            </a:r>
            <a:r>
              <a:rPr lang="tr-TR" altLang="x-none" sz="2400" dirty="0" smtClean="0"/>
              <a:t> kesme özelliği </a:t>
            </a:r>
            <a:r>
              <a:rPr lang="tr-TR" altLang="x-none" sz="2400" dirty="0"/>
              <a:t>gen klonlama deneylerinin </a:t>
            </a:r>
            <a:r>
              <a:rPr lang="tr-TR" altLang="x-none" sz="2400" dirty="0" smtClean="0"/>
              <a:t>tasarlanmasında </a:t>
            </a:r>
            <a:r>
              <a:rPr lang="tr-TR" altLang="x-none" sz="2400" dirty="0"/>
              <a:t>oldukça önemlidir.</a:t>
            </a:r>
          </a:p>
          <a:p>
            <a:pPr eaLnBrk="1" hangingPunct="1">
              <a:lnSpc>
                <a:spcPct val="90000"/>
              </a:lnSpc>
            </a:pPr>
            <a:r>
              <a:rPr lang="tr-TR" altLang="x-none" sz="2400" dirty="0"/>
              <a:t>Birçok restriksiyon endonükleaz tanıma dizisinin ortasında basit bir çift-zincir kırık kesiği yapar ve </a:t>
            </a:r>
            <a:r>
              <a:rPr lang="tr-TR" altLang="x-none" b="1" dirty="0">
                <a:solidFill>
                  <a:srgbClr val="FF0000"/>
                </a:solidFill>
              </a:rPr>
              <a:t>küt uç </a:t>
            </a:r>
            <a:r>
              <a:rPr lang="tr-TR" altLang="x-none" sz="2400" dirty="0"/>
              <a:t>oluşturur. Örnek,</a:t>
            </a:r>
            <a:r>
              <a:rPr lang="en-US" altLang="x-none" sz="2400" b="1" dirty="0"/>
              <a:t> </a:t>
            </a:r>
            <a:r>
              <a:rPr lang="en-US" altLang="x-none" sz="2400" i="1" dirty="0"/>
              <a:t>PvuII </a:t>
            </a:r>
            <a:r>
              <a:rPr lang="tr-TR" altLang="x-none" sz="2400" dirty="0"/>
              <a:t>ve</a:t>
            </a:r>
            <a:r>
              <a:rPr lang="en-US" altLang="x-none" sz="2400" i="1" dirty="0"/>
              <a:t> AluI </a:t>
            </a:r>
            <a:endParaRPr lang="tr-TR" altLang="x-none" sz="2400" i="1" dirty="0"/>
          </a:p>
          <a:p>
            <a:pPr eaLnBrk="1" hangingPunct="1">
              <a:lnSpc>
                <a:spcPct val="90000"/>
              </a:lnSpc>
            </a:pPr>
            <a:r>
              <a:rPr lang="tr-TR" altLang="x-none" sz="2400" dirty="0"/>
              <a:t>Diğer restriksiyon endonükleazlar DNA yı biraz faklı bir yönden kırar.</a:t>
            </a:r>
            <a:r>
              <a:rPr lang="en-US" altLang="x-none" sz="2400" dirty="0"/>
              <a:t> </a:t>
            </a:r>
            <a:r>
              <a:rPr lang="tr-TR" altLang="x-none" sz="2400" dirty="0"/>
              <a:t>Bu enzimlerle iki DNA zinciri aynı yerden kesilmezler. </a:t>
            </a:r>
            <a:r>
              <a:rPr lang="tr-TR" altLang="x-none" sz="2400" dirty="0" smtClean="0"/>
              <a:t>Bunun yerine</a:t>
            </a:r>
            <a:r>
              <a:rPr lang="tr-TR" altLang="x-none" sz="2400" dirty="0"/>
              <a:t>, kesim pozisyonları 2 ya da 4 nükleotid fark gösterir.  </a:t>
            </a:r>
            <a:endParaRPr lang="tr-TR" altLang="x-none" sz="2400" dirty="0" smtClean="0"/>
          </a:p>
          <a:p>
            <a:pPr eaLnBrk="1" hangingPunct="1">
              <a:lnSpc>
                <a:spcPct val="90000"/>
              </a:lnSpc>
            </a:pPr>
            <a:r>
              <a:rPr lang="tr-TR" altLang="x-none" sz="2400" dirty="0" smtClean="0"/>
              <a:t>Bu </a:t>
            </a:r>
            <a:r>
              <a:rPr lang="tr-TR" altLang="x-none" sz="2400" dirty="0"/>
              <a:t>şekilde, oluşan DNA fragmentileri her iki uçta kısa tek zincirli </a:t>
            </a:r>
            <a:r>
              <a:rPr lang="tr-TR" altLang="x-none" sz="2400" dirty="0" smtClean="0"/>
              <a:t>çıkıntılara </a:t>
            </a:r>
            <a:r>
              <a:rPr lang="tr-TR" altLang="x-none" sz="2400" dirty="0"/>
              <a:t>(sarkıklar</a:t>
            </a:r>
            <a:r>
              <a:rPr lang="tr-TR" altLang="x-none" sz="2400" dirty="0" smtClean="0"/>
              <a:t>) </a:t>
            </a:r>
            <a:r>
              <a:rPr lang="tr-TR" altLang="x-none" sz="2400" dirty="0"/>
              <a:t>sahiptir. Bunlar; </a:t>
            </a:r>
            <a:r>
              <a:rPr lang="tr-TR" altLang="x-none" sz="2800" b="1" dirty="0">
                <a:solidFill>
                  <a:srgbClr val="FF0000"/>
                </a:solidFill>
              </a:rPr>
              <a:t>yapışkan</a:t>
            </a:r>
            <a:r>
              <a:rPr lang="tr-TR" altLang="x-none" sz="2400" dirty="0"/>
              <a:t> veya </a:t>
            </a:r>
            <a:r>
              <a:rPr lang="tr-TR" altLang="x-none" sz="2800" b="1" dirty="0">
                <a:solidFill>
                  <a:srgbClr val="FF0000"/>
                </a:solidFill>
              </a:rPr>
              <a:t>kohesiv uç</a:t>
            </a:r>
            <a:r>
              <a:rPr lang="tr-TR" altLang="x-none" sz="2400" dirty="0"/>
              <a:t>lar adını alırlar. </a:t>
            </a:r>
            <a:endParaRPr lang="tr-TR" altLang="x-none" sz="2400" dirty="0" smtClean="0"/>
          </a:p>
          <a:p>
            <a:pPr eaLnBrk="1" hangingPunct="1">
              <a:lnSpc>
                <a:spcPct val="90000"/>
              </a:lnSpc>
            </a:pPr>
            <a:r>
              <a:rPr lang="tr-TR" altLang="x-none" sz="2400" dirty="0" smtClean="0"/>
              <a:t>Yani </a:t>
            </a:r>
            <a:r>
              <a:rPr lang="tr-TR" altLang="x-none" sz="2400" dirty="0"/>
              <a:t>bu çıkıntılar arasındaki baz eşleşmesi DNA molekülünü yeniden biraraya getirebilir. </a:t>
            </a:r>
          </a:p>
        </p:txBody>
      </p:sp>
      <p:sp>
        <p:nvSpPr>
          <p:cNvPr id="55300"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25</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253428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vert="horz" wrap="square" lIns="91440" tIns="45720" rIns="91440" bIns="45720" anchor="ctr" anchorCtr="0"/>
          <a:lstStyle/>
          <a:p>
            <a:pPr eaLnBrk="1" hangingPunct="1"/>
            <a:r>
              <a:rPr lang="en-US" altLang="tr-TR" dirty="0"/>
              <a:t>4.2.3 </a:t>
            </a:r>
            <a:r>
              <a:rPr lang="tr-TR" altLang="tr-TR" dirty="0"/>
              <a:t>Küt uçlar ve yapışkan uçlar</a:t>
            </a:r>
          </a:p>
        </p:txBody>
      </p:sp>
      <p:sp>
        <p:nvSpPr>
          <p:cNvPr id="3" name="Content Placeholder 2"/>
          <p:cNvSpPr>
            <a:spLocks noGrp="1"/>
          </p:cNvSpPr>
          <p:nvPr>
            <p:ph idx="1"/>
          </p:nvPr>
        </p:nvSpPr>
        <p:spPr>
          <a:xfrm>
            <a:off x="990600" y="1295400"/>
            <a:ext cx="7643813" cy="4824413"/>
          </a:xfrm>
        </p:spPr>
        <p:txBody>
          <a:bodyPr vert="horz" wrap="square" lIns="91440" tIns="45720" rIns="91440" bIns="45720" numCol="1" anchor="t" anchorCtr="0" compatLnSpc="1"/>
          <a:lstStyle/>
          <a:p>
            <a:pPr eaLnBrk="1" hangingPunct="1">
              <a:lnSpc>
                <a:spcPct val="90000"/>
              </a:lnSpc>
            </a:pPr>
            <a:r>
              <a:rPr lang="tr-TR" altLang="x-none" sz="2400" dirty="0" smtClean="0"/>
              <a:t>Bu </a:t>
            </a:r>
            <a:r>
              <a:rPr lang="tr-TR" altLang="x-none" sz="2400" dirty="0"/>
              <a:t>tip yapışkan uç enzimlerin önemli özelliklerinden biri </a:t>
            </a:r>
            <a:r>
              <a:rPr lang="tr-TR" altLang="x-none" sz="2400" b="1" dirty="0"/>
              <a:t>farklı tanıma dizili restriksiyon endonükleazların aynı yapışkan ucu üretebilmeleri</a:t>
            </a:r>
            <a:r>
              <a:rPr lang="tr-TR" altLang="x-none" sz="2400" dirty="0"/>
              <a:t>dir. </a:t>
            </a:r>
          </a:p>
          <a:p>
            <a:pPr eaLnBrk="1" hangingPunct="1">
              <a:lnSpc>
                <a:spcPct val="90000"/>
              </a:lnSpc>
            </a:pPr>
            <a:r>
              <a:rPr lang="tr-TR" altLang="x-none" sz="2400" dirty="0"/>
              <a:t>Örneğin, </a:t>
            </a:r>
            <a:r>
              <a:rPr lang="en-US" altLang="x-none" sz="2400" i="1" dirty="0"/>
              <a:t>BamHI </a:t>
            </a:r>
            <a:r>
              <a:rPr lang="en-US" altLang="x-none" sz="2400" dirty="0"/>
              <a:t>(</a:t>
            </a:r>
            <a:r>
              <a:rPr lang="tr-TR" altLang="x-none" sz="2400" dirty="0"/>
              <a:t>tanıma dizisi </a:t>
            </a:r>
            <a:r>
              <a:rPr lang="en-US" altLang="x-none" sz="2400" dirty="0"/>
              <a:t>GGATCC) </a:t>
            </a:r>
            <a:r>
              <a:rPr lang="tr-TR" altLang="x-none" sz="2400" dirty="0"/>
              <a:t>ve</a:t>
            </a:r>
            <a:r>
              <a:rPr lang="en-US" altLang="x-none" sz="2400" dirty="0"/>
              <a:t> </a:t>
            </a:r>
            <a:r>
              <a:rPr lang="en-US" altLang="x-none" sz="2400" i="1" dirty="0"/>
              <a:t>BglII </a:t>
            </a:r>
            <a:r>
              <a:rPr lang="en-US" altLang="x-none" sz="2400" dirty="0"/>
              <a:t>(AGATCT)</a:t>
            </a:r>
            <a:r>
              <a:rPr lang="en-US" altLang="x-none" sz="2400" i="1" dirty="0"/>
              <a:t> </a:t>
            </a:r>
            <a:r>
              <a:rPr lang="tr-TR" altLang="x-none" sz="2400" dirty="0"/>
              <a:t>–her ikisi GATC yapışkan uçlar üretirler. Aynı yapışkan uç aynı zamanda  sadece GATC tetranükleotidini tanıyan </a:t>
            </a:r>
            <a:r>
              <a:rPr lang="tr-TR" altLang="x-none" sz="2400" i="1" dirty="0"/>
              <a:t>Sau3A </a:t>
            </a:r>
            <a:r>
              <a:rPr lang="tr-TR" altLang="x-none" sz="2400" dirty="0"/>
              <a:t>enzimi tarafından da meydana getirilir.</a:t>
            </a:r>
          </a:p>
          <a:p>
            <a:pPr eaLnBrk="1" hangingPunct="1">
              <a:lnSpc>
                <a:spcPct val="90000"/>
              </a:lnSpc>
            </a:pPr>
            <a:r>
              <a:rPr lang="tr-TR" altLang="x-none" sz="2400" dirty="0"/>
              <a:t>Bu enzimlerden herhangi biri ile kesim sonucunda üretilen DNA fragmentleri, her parça komplementer bir yapışkan uç </a:t>
            </a:r>
            <a:r>
              <a:rPr lang="tr-TR" altLang="x-none" sz="2400" dirty="0" smtClean="0"/>
              <a:t>taşıdığından </a:t>
            </a:r>
            <a:r>
              <a:rPr lang="tr-TR" altLang="x-none" sz="2400" dirty="0"/>
              <a:t>birbiriyle birleşebilir.</a:t>
            </a:r>
          </a:p>
        </p:txBody>
      </p:sp>
      <p:sp>
        <p:nvSpPr>
          <p:cNvPr id="55300"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26</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4060592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vert="horz" wrap="square" lIns="91440" tIns="45720" rIns="91440" bIns="45720" anchor="ctr" anchorCtr="0"/>
          <a:lstStyle/>
          <a:p>
            <a:pPr eaLnBrk="1" hangingPunct="1"/>
            <a:r>
              <a:rPr lang="en-US" altLang="tr-TR" dirty="0"/>
              <a:t>4.2.3 </a:t>
            </a:r>
            <a:r>
              <a:rPr lang="tr-TR" altLang="tr-TR" dirty="0"/>
              <a:t>Küt uçlar ve yapışkan uçlar</a:t>
            </a:r>
          </a:p>
        </p:txBody>
      </p:sp>
      <p:sp>
        <p:nvSpPr>
          <p:cNvPr id="56323"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27</a:t>
            </a:fld>
            <a:endParaRPr lang="en-US" altLang="tr-TR" sz="1400" dirty="0">
              <a:latin typeface="Corbel" panose="020B0503020204020204" pitchFamily="34" charset="0"/>
            </a:endParaRPr>
          </a:p>
        </p:txBody>
      </p:sp>
      <p:pic>
        <p:nvPicPr>
          <p:cNvPr id="56324" name="Picture 2"/>
          <p:cNvPicPr>
            <a:picLocks noGrp="1" noChangeAspect="1"/>
          </p:cNvPicPr>
          <p:nvPr>
            <p:ph idx="1"/>
          </p:nvPr>
        </p:nvPicPr>
        <p:blipFill>
          <a:blip r:embed="rId2"/>
          <a:srcRect/>
          <a:stretch>
            <a:fillRect/>
          </a:stretch>
        </p:blipFill>
        <p:spPr>
          <a:xfrm>
            <a:off x="702733" y="1219201"/>
            <a:ext cx="7526867" cy="5193030"/>
          </a:xfrm>
        </p:spPr>
      </p:pic>
    </p:spTree>
    <p:extLst>
      <p:ext uri="{BB962C8B-B14F-4D97-AF65-F5344CB8AC3E}">
        <p14:creationId xmlns:p14="http://schemas.microsoft.com/office/powerpoint/2010/main" val="2453724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vert="horz" wrap="square" lIns="91440" tIns="45720" rIns="91440" bIns="45720" anchor="ctr" anchorCtr="0"/>
          <a:lstStyle/>
          <a:p>
            <a:pPr eaLnBrk="1" hangingPunct="1"/>
            <a:r>
              <a:rPr lang="en-US" altLang="tr-TR" dirty="0"/>
              <a:t>4.2.4 </a:t>
            </a:r>
            <a:r>
              <a:rPr lang="tr-TR" altLang="tr-TR" dirty="0"/>
              <a:t>Bir DNA molekülünde tanıma dizilerinin frekansı</a:t>
            </a:r>
          </a:p>
        </p:txBody>
      </p:sp>
      <p:sp>
        <p:nvSpPr>
          <p:cNvPr id="26627" name="Content Placeholder 2"/>
          <p:cNvSpPr>
            <a:spLocks noGrp="1"/>
          </p:cNvSpPr>
          <p:nvPr>
            <p:ph idx="1"/>
          </p:nvPr>
        </p:nvSpPr>
        <p:spPr>
          <a:xfrm>
            <a:off x="609600" y="1371600"/>
            <a:ext cx="8065294" cy="3766185"/>
          </a:xfrm>
        </p:spPr>
        <p:txBody>
          <a:bodyPr vert="horz" wrap="square" lIns="91440" tIns="45720" rIns="91440" bIns="45720" numCol="1" anchor="t" anchorCtr="0" compatLnSpc="1"/>
          <a:lstStyle/>
          <a:p>
            <a:pPr eaLnBrk="1" hangingPunct="1">
              <a:lnSpc>
                <a:spcPct val="80000"/>
              </a:lnSpc>
            </a:pPr>
            <a:r>
              <a:rPr lang="tr-TR" altLang="tr-TR" sz="2800" dirty="0"/>
              <a:t>Bilinen uzunlukta bir DNA molekülünde belirli bir restriksiyon endonükleaza ait tanıma dizisi frekansı matematiksel olarak hesaplanabilir.</a:t>
            </a:r>
          </a:p>
          <a:p>
            <a:pPr eaLnBrk="1" hangingPunct="1">
              <a:lnSpc>
                <a:spcPct val="80000"/>
              </a:lnSpc>
            </a:pPr>
            <a:r>
              <a:rPr lang="tr-TR" altLang="tr-TR" sz="2800" dirty="0"/>
              <a:t>Bir tetra nükleotid dizisi (ör; GATC) her 4</a:t>
            </a:r>
            <a:r>
              <a:rPr lang="tr-TR" altLang="tr-TR" sz="2800" baseline="30000" dirty="0"/>
              <a:t>4</a:t>
            </a:r>
            <a:r>
              <a:rPr lang="tr-TR" altLang="tr-TR" sz="2800" dirty="0"/>
              <a:t> = 256 nükleotidde bir meydana gelmelidir. Bir </a:t>
            </a:r>
            <a:r>
              <a:rPr lang="tr-TR" altLang="tr-TR" sz="2800" dirty="0" err="1" smtClean="0"/>
              <a:t>hekza</a:t>
            </a:r>
            <a:r>
              <a:rPr lang="tr-TR" altLang="tr-TR" sz="2800" dirty="0" smtClean="0"/>
              <a:t>- </a:t>
            </a:r>
            <a:r>
              <a:rPr lang="tr-TR" altLang="tr-TR" sz="2800" dirty="0"/>
              <a:t>nükleotid </a:t>
            </a:r>
            <a:r>
              <a:rPr lang="en-US" altLang="tr-TR" sz="2800" dirty="0"/>
              <a:t>(</a:t>
            </a:r>
            <a:r>
              <a:rPr lang="tr-TR" altLang="tr-TR" sz="2800" dirty="0"/>
              <a:t>ör</a:t>
            </a:r>
            <a:r>
              <a:rPr lang="en-US" altLang="tr-TR" sz="2800" dirty="0"/>
              <a:t>., GGATCC) </a:t>
            </a:r>
            <a:r>
              <a:rPr lang="tr-TR" altLang="tr-TR" sz="2800" dirty="0"/>
              <a:t>her </a:t>
            </a:r>
            <a:r>
              <a:rPr lang="en-US" altLang="tr-TR" sz="2800" dirty="0"/>
              <a:t>4</a:t>
            </a:r>
            <a:r>
              <a:rPr lang="en-US" altLang="tr-TR" sz="2800" baseline="30000" dirty="0"/>
              <a:t>6</a:t>
            </a:r>
            <a:r>
              <a:rPr lang="en-US" altLang="tr-TR" sz="2800" dirty="0"/>
              <a:t> = 4096 n</a:t>
            </a:r>
            <a:r>
              <a:rPr lang="tr-TR" altLang="tr-TR" sz="2800" dirty="0"/>
              <a:t>ükleotidde bir görülmelidir. </a:t>
            </a:r>
          </a:p>
          <a:p>
            <a:pPr eaLnBrk="1" hangingPunct="1">
              <a:lnSpc>
                <a:spcPct val="80000"/>
              </a:lnSpc>
            </a:pPr>
            <a:r>
              <a:rPr lang="tr-TR" altLang="tr-TR" sz="2800" dirty="0"/>
              <a:t>Bu hesaplamalar nükleotidin rastgele tarzda sıralandığı ve dört farklı </a:t>
            </a:r>
            <a:r>
              <a:rPr lang="tr-TR" altLang="tr-TR" sz="2800" dirty="0" smtClean="0"/>
              <a:t>şekilde ve eşit </a:t>
            </a:r>
            <a:r>
              <a:rPr lang="tr-TR" altLang="tr-TR" sz="2800" dirty="0"/>
              <a:t>oranda (ör. GC içeriği  %50) DNA üzerinde bulunduğu varsayımına dayanır. </a:t>
            </a:r>
          </a:p>
        </p:txBody>
      </p:sp>
      <p:sp>
        <p:nvSpPr>
          <p:cNvPr id="57348"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28</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338569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vert="horz" wrap="square" lIns="91440" tIns="45720" rIns="91440" bIns="45720" anchor="ctr" anchorCtr="0"/>
          <a:lstStyle/>
          <a:p>
            <a:pPr eaLnBrk="1" hangingPunct="1"/>
            <a:r>
              <a:rPr lang="en-US" altLang="tr-TR" dirty="0"/>
              <a:t>4.2.4 </a:t>
            </a:r>
            <a:r>
              <a:rPr lang="tr-TR" altLang="tr-TR" dirty="0"/>
              <a:t>Bir DNA molekülünde tanıma dizilerinin frekansı</a:t>
            </a:r>
          </a:p>
        </p:txBody>
      </p:sp>
      <p:sp>
        <p:nvSpPr>
          <p:cNvPr id="26627" name="Content Placeholder 2"/>
          <p:cNvSpPr>
            <a:spLocks noGrp="1"/>
          </p:cNvSpPr>
          <p:nvPr>
            <p:ph idx="1"/>
          </p:nvPr>
        </p:nvSpPr>
        <p:spPr>
          <a:xfrm>
            <a:off x="609600" y="1371600"/>
            <a:ext cx="8065294" cy="3766185"/>
          </a:xfrm>
        </p:spPr>
        <p:txBody>
          <a:bodyPr vert="horz" wrap="square" lIns="91440" tIns="45720" rIns="91440" bIns="45720" numCol="1" anchor="t" anchorCtr="0" compatLnSpc="1"/>
          <a:lstStyle/>
          <a:p>
            <a:pPr eaLnBrk="1" hangingPunct="1">
              <a:lnSpc>
                <a:spcPct val="80000"/>
              </a:lnSpc>
            </a:pPr>
            <a:r>
              <a:rPr lang="tr-TR" altLang="tr-TR" sz="2800" dirty="0" smtClean="0"/>
              <a:t>Pratikte</a:t>
            </a:r>
            <a:r>
              <a:rPr lang="tr-TR" altLang="tr-TR" sz="2800" dirty="0"/>
              <a:t>, bu varsayımların hiçbiri tam olarak doğru değildir. </a:t>
            </a:r>
            <a:endParaRPr lang="tr-TR" altLang="tr-TR" sz="2800" dirty="0" smtClean="0"/>
          </a:p>
          <a:p>
            <a:pPr eaLnBrk="1" hangingPunct="1">
              <a:lnSpc>
                <a:spcPct val="80000"/>
              </a:lnSpc>
            </a:pPr>
            <a:r>
              <a:rPr lang="tr-TR" altLang="tr-TR" sz="2800" dirty="0" smtClean="0"/>
              <a:t>Örneğin </a:t>
            </a:r>
            <a:r>
              <a:rPr lang="tr-TR" altLang="tr-TR" sz="2800" dirty="0"/>
              <a:t>49 kb uzunluğunda bir DNA molekülü bir hekzanükleotid tanıma dizili restriksiyon endonükleaz için yaklaşık 12 bölge içerir. Aslında, bu tanıma bölgelerinin birçoğu çok daha az sıklıkta bulunur (Ör., </a:t>
            </a:r>
            <a:r>
              <a:rPr lang="en-US" altLang="tr-TR" sz="2800" i="1" dirty="0"/>
              <a:t>BglII</a:t>
            </a:r>
            <a:r>
              <a:rPr lang="tr-TR" altLang="tr-TR" sz="2800" i="1" dirty="0"/>
              <a:t> için 6, </a:t>
            </a:r>
            <a:r>
              <a:rPr lang="en-US" altLang="tr-TR" sz="2800" i="1" dirty="0"/>
              <a:t> BamHI</a:t>
            </a:r>
            <a:r>
              <a:rPr lang="tr-TR" altLang="tr-TR" sz="2800" i="1" dirty="0"/>
              <a:t> için 5 ve </a:t>
            </a:r>
            <a:r>
              <a:rPr lang="en-US" altLang="tr-TR" sz="2800" i="1" dirty="0"/>
              <a:t>SalI</a:t>
            </a:r>
            <a:r>
              <a:rPr lang="tr-TR" altLang="tr-TR" sz="2800" i="1" dirty="0"/>
              <a:t> için 2</a:t>
            </a:r>
            <a:r>
              <a:rPr lang="en-US" altLang="tr-TR" sz="2800" dirty="0"/>
              <a:t>),</a:t>
            </a:r>
            <a:r>
              <a:rPr lang="tr-TR" altLang="tr-TR" sz="2800" dirty="0"/>
              <a:t> (%GC içeriğinin %50’den az olduğu gerçeğinin bir yansıması olarak)</a:t>
            </a:r>
          </a:p>
        </p:txBody>
      </p:sp>
      <p:sp>
        <p:nvSpPr>
          <p:cNvPr id="57348"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29</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141632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24635"/>
            <a:ext cx="4413885" cy="3592009"/>
          </a:xfrm>
          <a:prstGeom prst="rect">
            <a:avLst/>
          </a:prstGeom>
        </p:spPr>
        <p:txBody>
          <a:bodyPr vert="horz" wrap="square" lIns="0" tIns="110490" rIns="0" bIns="0" rtlCol="0">
            <a:spAutoFit/>
          </a:bodyPr>
          <a:lstStyle/>
          <a:p>
            <a:pPr marL="355600" indent="-342900">
              <a:lnSpc>
                <a:spcPct val="100000"/>
              </a:lnSpc>
              <a:spcBef>
                <a:spcPts val="870"/>
              </a:spcBef>
              <a:buChar char="•"/>
              <a:tabLst>
                <a:tab pos="354965" algn="l"/>
                <a:tab pos="355600" algn="l"/>
              </a:tabLst>
            </a:pPr>
            <a:r>
              <a:rPr lang="tr-TR" sz="3200" dirty="0">
                <a:latin typeface="Arial" panose="020B0604020202020204"/>
                <a:cs typeface="Arial" panose="020B0604020202020204"/>
              </a:rPr>
              <a:t>Vize %40</a:t>
            </a:r>
            <a:endParaRPr sz="3200" dirty="0">
              <a:latin typeface="Arial" panose="020B0604020202020204"/>
              <a:cs typeface="Arial" panose="020B0604020202020204"/>
            </a:endParaRPr>
          </a:p>
          <a:p>
            <a:pPr marL="812800" lvl="1" indent="-342900">
              <a:lnSpc>
                <a:spcPct val="100000"/>
              </a:lnSpc>
              <a:spcBef>
                <a:spcPts val="870"/>
              </a:spcBef>
              <a:buChar char="•"/>
              <a:tabLst>
                <a:tab pos="354965" algn="l"/>
                <a:tab pos="355600" algn="l"/>
              </a:tabLst>
            </a:pPr>
            <a:r>
              <a:rPr sz="3200" dirty="0">
                <a:latin typeface="Arial" panose="020B0604020202020204"/>
                <a:cs typeface="Arial" panose="020B0604020202020204"/>
              </a:rPr>
              <a:t>Arasınav</a:t>
            </a:r>
            <a:r>
              <a:rPr sz="3200" spc="-75" dirty="0">
                <a:latin typeface="Arial" panose="020B0604020202020204"/>
                <a:cs typeface="Arial" panose="020B0604020202020204"/>
              </a:rPr>
              <a:t> </a:t>
            </a:r>
            <a:r>
              <a:rPr sz="3200" spc="-5" dirty="0">
                <a:latin typeface="Arial" panose="020B0604020202020204"/>
                <a:cs typeface="Arial" panose="020B0604020202020204"/>
              </a:rPr>
              <a:t>%70</a:t>
            </a:r>
            <a:endParaRPr sz="3200" dirty="0">
              <a:latin typeface="Arial" panose="020B0604020202020204"/>
              <a:cs typeface="Arial" panose="020B0604020202020204"/>
            </a:endParaRPr>
          </a:p>
          <a:p>
            <a:pPr marL="812800" lvl="1" indent="-342900">
              <a:lnSpc>
                <a:spcPct val="100000"/>
              </a:lnSpc>
              <a:spcBef>
                <a:spcPts val="765"/>
              </a:spcBef>
              <a:buChar char="•"/>
              <a:tabLst>
                <a:tab pos="354965" algn="l"/>
                <a:tab pos="355600" algn="l"/>
              </a:tabLst>
            </a:pPr>
            <a:r>
              <a:rPr sz="3200" dirty="0">
                <a:latin typeface="Arial" panose="020B0604020202020204"/>
                <a:cs typeface="Arial" panose="020B0604020202020204"/>
              </a:rPr>
              <a:t>Uygul</a:t>
            </a:r>
            <a:r>
              <a:rPr sz="3200" spc="-10" dirty="0">
                <a:latin typeface="Arial" panose="020B0604020202020204"/>
                <a:cs typeface="Arial" panose="020B0604020202020204"/>
              </a:rPr>
              <a:t>a</a:t>
            </a:r>
            <a:r>
              <a:rPr sz="3200" dirty="0">
                <a:latin typeface="Arial" panose="020B0604020202020204"/>
                <a:cs typeface="Arial" panose="020B0604020202020204"/>
              </a:rPr>
              <a:t>m</a:t>
            </a:r>
            <a:r>
              <a:rPr sz="3200" spc="-10" dirty="0">
                <a:latin typeface="Arial" panose="020B0604020202020204"/>
                <a:cs typeface="Arial" panose="020B0604020202020204"/>
              </a:rPr>
              <a:t>a</a:t>
            </a:r>
            <a:r>
              <a:rPr sz="3200" dirty="0">
                <a:latin typeface="Arial" panose="020B0604020202020204"/>
                <a:cs typeface="Arial" panose="020B0604020202020204"/>
              </a:rPr>
              <a:t>%30</a:t>
            </a:r>
          </a:p>
          <a:p>
            <a:pPr marL="355600" indent="-342900">
              <a:lnSpc>
                <a:spcPct val="100000"/>
              </a:lnSpc>
              <a:spcBef>
                <a:spcPts val="770"/>
              </a:spcBef>
              <a:buChar char="•"/>
              <a:tabLst>
                <a:tab pos="354965" algn="l"/>
                <a:tab pos="355600" algn="l"/>
              </a:tabLst>
            </a:pPr>
            <a:r>
              <a:rPr sz="3200" spc="-5" dirty="0">
                <a:latin typeface="Arial" panose="020B0604020202020204"/>
                <a:cs typeface="Arial" panose="020B0604020202020204"/>
              </a:rPr>
              <a:t>Final</a:t>
            </a:r>
            <a:r>
              <a:rPr sz="3200" spc="-25" dirty="0">
                <a:latin typeface="Arial" panose="020B0604020202020204"/>
                <a:cs typeface="Arial" panose="020B0604020202020204"/>
              </a:rPr>
              <a:t> </a:t>
            </a:r>
            <a:r>
              <a:rPr sz="3200" dirty="0">
                <a:latin typeface="Arial" panose="020B0604020202020204"/>
                <a:cs typeface="Arial" panose="020B0604020202020204"/>
              </a:rPr>
              <a:t>%</a:t>
            </a:r>
            <a:r>
              <a:rPr lang="tr-TR" sz="3200" dirty="0">
                <a:latin typeface="Arial" panose="020B0604020202020204"/>
                <a:cs typeface="Arial" panose="020B0604020202020204"/>
              </a:rPr>
              <a:t>6</a:t>
            </a:r>
            <a:r>
              <a:rPr sz="3200" dirty="0" smtClean="0">
                <a:latin typeface="Arial" panose="020B0604020202020204"/>
                <a:cs typeface="Arial" panose="020B0604020202020204"/>
              </a:rPr>
              <a:t>0</a:t>
            </a:r>
            <a:endParaRPr lang="tr-TR" sz="3200" dirty="0" smtClean="0">
              <a:latin typeface="Arial" panose="020B0604020202020204"/>
              <a:cs typeface="Arial" panose="020B0604020202020204"/>
            </a:endParaRPr>
          </a:p>
          <a:p>
            <a:pPr marL="812800" lvl="1" indent="-342900">
              <a:spcBef>
                <a:spcPts val="770"/>
              </a:spcBef>
              <a:buChar char="•"/>
              <a:tabLst>
                <a:tab pos="354965" algn="l"/>
                <a:tab pos="355600" algn="l"/>
              </a:tabLst>
            </a:pPr>
            <a:r>
              <a:rPr lang="tr-TR" sz="3200" dirty="0" smtClean="0">
                <a:latin typeface="Arial" panose="020B0604020202020204"/>
                <a:cs typeface="Arial" panose="020B0604020202020204"/>
              </a:rPr>
              <a:t>Sınav %85</a:t>
            </a:r>
          </a:p>
          <a:p>
            <a:pPr marL="812800" lvl="1" indent="-342900">
              <a:spcBef>
                <a:spcPts val="770"/>
              </a:spcBef>
              <a:buChar char="•"/>
              <a:tabLst>
                <a:tab pos="354965" algn="l"/>
                <a:tab pos="355600" algn="l"/>
              </a:tabLst>
            </a:pPr>
            <a:r>
              <a:rPr lang="tr-TR" sz="3200" dirty="0" err="1" smtClean="0">
                <a:latin typeface="Arial" panose="020B0604020202020204"/>
                <a:cs typeface="Arial" panose="020B0604020202020204"/>
              </a:rPr>
              <a:t>Quiz</a:t>
            </a:r>
            <a:r>
              <a:rPr lang="tr-TR" sz="3200" dirty="0" smtClean="0">
                <a:latin typeface="Arial" panose="020B0604020202020204"/>
                <a:cs typeface="Arial" panose="020B0604020202020204"/>
              </a:rPr>
              <a:t> %15</a:t>
            </a:r>
            <a:endParaRPr sz="3200" dirty="0">
              <a:latin typeface="Arial" panose="020B0604020202020204"/>
              <a:cs typeface="Arial" panose="020B0604020202020204"/>
            </a:endParaRPr>
          </a:p>
        </p:txBody>
      </p:sp>
      <p:sp>
        <p:nvSpPr>
          <p:cNvPr id="3" name="object 3"/>
          <p:cNvSpPr txBox="1"/>
          <p:nvPr/>
        </p:nvSpPr>
        <p:spPr>
          <a:xfrm>
            <a:off x="8483345" y="6273495"/>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panose="020B0604020202020204"/>
                <a:cs typeface="Arial" panose="020B0604020202020204"/>
              </a:rPr>
              <a:t>2</a:t>
            </a:r>
            <a:endParaRPr sz="1400">
              <a:latin typeface="Arial" panose="020B0604020202020204"/>
              <a:cs typeface="Arial" panose="020B060402020202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vert="horz" wrap="square" lIns="91440" tIns="45720" rIns="91440" bIns="45720" anchor="ctr" anchorCtr="0"/>
          <a:lstStyle/>
          <a:p>
            <a:pPr eaLnBrk="1" hangingPunct="1"/>
            <a:r>
              <a:rPr lang="en-US" altLang="tr-TR" dirty="0"/>
              <a:t>4.2.4 </a:t>
            </a:r>
            <a:r>
              <a:rPr lang="tr-TR" altLang="tr-TR" dirty="0"/>
              <a:t>Bir DNA molekülünde tanıma dizilerinin frekansı</a:t>
            </a:r>
          </a:p>
        </p:txBody>
      </p:sp>
      <p:sp>
        <p:nvSpPr>
          <p:cNvPr id="58371" name="Content Placeholder 2"/>
          <p:cNvSpPr>
            <a:spLocks noGrp="1"/>
          </p:cNvSpPr>
          <p:nvPr>
            <p:ph idx="1"/>
          </p:nvPr>
        </p:nvSpPr>
        <p:spPr/>
        <p:txBody>
          <a:bodyPr vert="horz" wrap="square" lIns="91440" tIns="45720" rIns="91440" bIns="45720" anchor="t" anchorCtr="0"/>
          <a:lstStyle/>
          <a:p>
            <a:pPr eaLnBrk="1" hangingPunct="1"/>
            <a:r>
              <a:rPr lang="tr-TR" altLang="tr-TR" dirty="0"/>
              <a:t>Dahası, restriksiyon bölgeleri genellikle DNA molekülü boyunca aynı aralıklarla konumlanmazlar. Öyle olsaydı, belirli bir restriksiyon endonükleaz kabaca eşit büyüklükte fragmentler verirdi.</a:t>
            </a:r>
          </a:p>
          <a:p>
            <a:pPr eaLnBrk="1" hangingPunct="1"/>
            <a:r>
              <a:rPr lang="tr-TR" altLang="tr-TR" dirty="0"/>
              <a:t> O nedenle, matematik </a:t>
            </a:r>
            <a:r>
              <a:rPr lang="tr-TR" altLang="tr-TR" dirty="0" err="1" smtClean="0"/>
              <a:t>işemi</a:t>
            </a:r>
            <a:r>
              <a:rPr lang="tr-TR" altLang="tr-TR" dirty="0" smtClean="0"/>
              <a:t> bir </a:t>
            </a:r>
            <a:r>
              <a:rPr lang="tr-TR" altLang="tr-TR" dirty="0"/>
              <a:t>DNA molekülünde kaç tane restriksiyon yeri olduğuna dair fikir verse de sadece deneysel analizler gerçek durumu gösterir. </a:t>
            </a:r>
          </a:p>
        </p:txBody>
      </p:sp>
      <p:sp>
        <p:nvSpPr>
          <p:cNvPr id="58372"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30</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143981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vert="horz" wrap="square" lIns="91440" tIns="45720" rIns="91440" bIns="45720" anchor="ctr" anchorCtr="0"/>
          <a:lstStyle/>
          <a:p>
            <a:pPr eaLnBrk="1" hangingPunct="1"/>
            <a:endParaRPr lang="tr-TR" altLang="tr-TR" dirty="0"/>
          </a:p>
        </p:txBody>
      </p:sp>
      <p:sp>
        <p:nvSpPr>
          <p:cNvPr id="59395"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31</a:t>
            </a:fld>
            <a:endParaRPr lang="en-US" altLang="tr-TR" sz="1400" dirty="0">
              <a:latin typeface="Corbel" panose="020B0503020204020204" pitchFamily="34" charset="0"/>
            </a:endParaRPr>
          </a:p>
        </p:txBody>
      </p:sp>
      <p:pic>
        <p:nvPicPr>
          <p:cNvPr id="59396" name="Picture 2"/>
          <p:cNvPicPr>
            <a:picLocks noGrp="1" noChangeAspect="1"/>
          </p:cNvPicPr>
          <p:nvPr>
            <p:ph idx="1"/>
          </p:nvPr>
        </p:nvPicPr>
        <p:blipFill>
          <a:blip r:embed="rId2"/>
          <a:srcRect/>
          <a:stretch>
            <a:fillRect/>
          </a:stretch>
        </p:blipFill>
        <p:spPr>
          <a:xfrm>
            <a:off x="990600" y="1219200"/>
            <a:ext cx="6820819" cy="4438650"/>
          </a:xfrm>
        </p:spPr>
      </p:pic>
    </p:spTree>
    <p:extLst>
      <p:ext uri="{BB962C8B-B14F-4D97-AF65-F5344CB8AC3E}">
        <p14:creationId xmlns:p14="http://schemas.microsoft.com/office/powerpoint/2010/main" val="3530906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vert="horz" wrap="square" lIns="91440" tIns="45720" rIns="91440" bIns="45720" anchor="ctr" anchorCtr="0"/>
          <a:lstStyle/>
          <a:p>
            <a:pPr eaLnBrk="1" hangingPunct="1"/>
            <a:r>
              <a:rPr lang="en-US" altLang="tr-TR" dirty="0"/>
              <a:t>4.2.5 </a:t>
            </a:r>
            <a:r>
              <a:rPr lang="tr-TR" altLang="tr-TR" dirty="0"/>
              <a:t>Laboratuvarda bir restriksiyon kesimi yapılması</a:t>
            </a:r>
          </a:p>
        </p:txBody>
      </p:sp>
      <p:sp>
        <p:nvSpPr>
          <p:cNvPr id="60419" name="Content Placeholder 2"/>
          <p:cNvSpPr>
            <a:spLocks noGrp="1"/>
          </p:cNvSpPr>
          <p:nvPr>
            <p:ph idx="1"/>
          </p:nvPr>
        </p:nvSpPr>
        <p:spPr/>
        <p:txBody>
          <a:bodyPr vert="horz" wrap="square" lIns="91440" tIns="45720" rIns="91440" bIns="45720" anchor="t" anchorCtr="0"/>
          <a:lstStyle/>
          <a:p>
            <a:pPr eaLnBrk="1" hangingPunct="1"/>
            <a:r>
              <a:rPr lang="tr-TR" altLang="tr-TR" dirty="0"/>
              <a:t>125 mg/ml  konsantrasyonundaki bir DNA molekülünün </a:t>
            </a:r>
            <a:r>
              <a:rPr lang="tr-TR" altLang="tr-TR" i="1" dirty="0"/>
              <a:t>BglII </a:t>
            </a:r>
            <a:r>
              <a:rPr lang="tr-TR" altLang="tr-TR" dirty="0"/>
              <a:t>ile kesilmesi</a:t>
            </a:r>
          </a:p>
        </p:txBody>
      </p:sp>
      <p:sp>
        <p:nvSpPr>
          <p:cNvPr id="60420"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32</a:t>
            </a:fld>
            <a:endParaRPr lang="en-US" altLang="tr-TR" sz="1400" dirty="0">
              <a:latin typeface="Corbel" panose="020B0503020204020204" pitchFamily="34" charset="0"/>
            </a:endParaRPr>
          </a:p>
        </p:txBody>
      </p:sp>
      <p:pic>
        <p:nvPicPr>
          <p:cNvPr id="60421" name="Picture 2"/>
          <p:cNvPicPr>
            <a:picLocks noChangeAspect="1"/>
          </p:cNvPicPr>
          <p:nvPr/>
        </p:nvPicPr>
        <p:blipFill>
          <a:blip r:embed="rId2"/>
          <a:stretch>
            <a:fillRect/>
          </a:stretch>
        </p:blipFill>
        <p:spPr>
          <a:xfrm>
            <a:off x="874713" y="2894013"/>
            <a:ext cx="7529512" cy="1930400"/>
          </a:xfrm>
          <a:prstGeom prst="rect">
            <a:avLst/>
          </a:prstGeom>
          <a:noFill/>
          <a:ln w="9525">
            <a:noFill/>
          </a:ln>
        </p:spPr>
      </p:pic>
    </p:spTree>
    <p:extLst>
      <p:ext uri="{BB962C8B-B14F-4D97-AF65-F5344CB8AC3E}">
        <p14:creationId xmlns:p14="http://schemas.microsoft.com/office/powerpoint/2010/main" val="35614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vert="horz" wrap="square" lIns="91440" tIns="45720" rIns="91440" bIns="45720" anchor="ctr" anchorCtr="0"/>
          <a:lstStyle/>
          <a:p>
            <a:pPr eaLnBrk="1" hangingPunct="1"/>
            <a:r>
              <a:rPr lang="en-US" altLang="tr-TR" dirty="0"/>
              <a:t>4.2.5 </a:t>
            </a:r>
            <a:r>
              <a:rPr lang="tr-TR" altLang="tr-TR" dirty="0"/>
              <a:t>Laboratuvarda bir restriksiyon kesimi yapılması</a:t>
            </a:r>
          </a:p>
        </p:txBody>
      </p:sp>
      <p:sp>
        <p:nvSpPr>
          <p:cNvPr id="3" name="Content Placeholder 2"/>
          <p:cNvSpPr>
            <a:spLocks noGrp="1"/>
          </p:cNvSpPr>
          <p:nvPr>
            <p:ph idx="1"/>
          </p:nvPr>
        </p:nvSpPr>
        <p:spPr/>
        <p:txBody>
          <a:bodyPr vert="horz" wrap="square" lIns="91440" tIns="45720" rIns="91440" bIns="45720" numCol="1" anchor="t" anchorCtr="0" compatLnSpc="1"/>
          <a:lstStyle/>
          <a:p>
            <a:pPr eaLnBrk="1" hangingPunct="1">
              <a:lnSpc>
                <a:spcPct val="80000"/>
              </a:lnSpc>
            </a:pPr>
            <a:r>
              <a:rPr lang="tr-TR" altLang="x-none" sz="2400" dirty="0"/>
              <a:t>Çoğu restriksiyon endonükleazlar pH 7.4 te işlevseldir. Fakat farklı enzimler farklı iyonik  güç ihtiyacına sahiptirler (genellikle NaCl ve Mg konsantrasyonlarıyla sağlanır) (tüm tip II enzimleri çalışmak için Mg iyonuna ihtiyaç duyar) </a:t>
            </a:r>
          </a:p>
          <a:p>
            <a:pPr eaLnBrk="1" hangingPunct="1">
              <a:lnSpc>
                <a:spcPct val="80000"/>
              </a:lnSpc>
            </a:pPr>
            <a:r>
              <a:rPr lang="tr-TR" altLang="x-none" sz="2400" dirty="0"/>
              <a:t>Ayrıca, DTT (ditiyotreitol) indirgeyici ajan eklenmesi enzimi stabilize ederek inaktivasyonunu engeller. </a:t>
            </a:r>
          </a:p>
          <a:p>
            <a:pPr eaLnBrk="1" hangingPunct="1">
              <a:lnSpc>
                <a:spcPct val="80000"/>
              </a:lnSpc>
            </a:pPr>
            <a:r>
              <a:rPr lang="tr-TR" altLang="x-none" sz="2400" dirty="0"/>
              <a:t>Enzimin çalışması için doğru koşulların sağlanması çok önemlidir. </a:t>
            </a:r>
          </a:p>
          <a:p>
            <a:pPr eaLnBrk="1" hangingPunct="1">
              <a:lnSpc>
                <a:spcPct val="80000"/>
              </a:lnSpc>
            </a:pPr>
            <a:r>
              <a:rPr lang="tr-TR" altLang="x-none" sz="2400" dirty="0"/>
              <a:t>Yanlış Mg ve NaCl konsantrasyonu enzimin aktivitesini düşürmekle kalmaz, aynı zamanda enzimin spesifisitesini de etkileyerek DNA kesiminin standart olmayan tanıma dizilerinde de meydana gelmesine yol açabilir.</a:t>
            </a:r>
          </a:p>
          <a:p>
            <a:pPr eaLnBrk="1" hangingPunct="1">
              <a:lnSpc>
                <a:spcPct val="80000"/>
              </a:lnSpc>
            </a:pPr>
            <a:r>
              <a:rPr lang="tr-TR" altLang="x-none" sz="2400" dirty="0"/>
              <a:t>Enzimi inaktive etme yolları </a:t>
            </a:r>
            <a:r>
              <a:rPr lang="en-US" altLang="x-none" sz="2400" dirty="0"/>
              <a:t>70°C</a:t>
            </a:r>
            <a:r>
              <a:rPr lang="tr-TR" altLang="x-none" sz="2400" dirty="0"/>
              <a:t>’de kısa süreli inkübasyon ve EDTA eklenmesi (Mg iyonlarını bağlar) dir. </a:t>
            </a:r>
          </a:p>
        </p:txBody>
      </p:sp>
      <p:sp>
        <p:nvSpPr>
          <p:cNvPr id="61444"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33</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3286538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vert="horz" wrap="square" lIns="91440" tIns="45720" rIns="91440" bIns="45720" anchor="ctr" anchorCtr="0"/>
          <a:lstStyle/>
          <a:p>
            <a:pPr eaLnBrk="1" hangingPunct="1"/>
            <a:r>
              <a:rPr lang="en-US" altLang="tr-TR" dirty="0"/>
              <a:t>4.2.6 </a:t>
            </a:r>
            <a:r>
              <a:rPr lang="tr-TR" altLang="tr-TR" dirty="0"/>
              <a:t>Kesimin analizi</a:t>
            </a:r>
          </a:p>
        </p:txBody>
      </p:sp>
      <p:sp>
        <p:nvSpPr>
          <p:cNvPr id="62467" name="Content Placeholder 2"/>
          <p:cNvSpPr>
            <a:spLocks noGrp="1"/>
          </p:cNvSpPr>
          <p:nvPr>
            <p:ph idx="1"/>
          </p:nvPr>
        </p:nvSpPr>
        <p:spPr/>
        <p:txBody>
          <a:bodyPr vert="horz" wrap="square" lIns="91440" tIns="45720" rIns="91440" bIns="45720" anchor="t" anchorCtr="0"/>
          <a:lstStyle/>
          <a:p>
            <a:pPr eaLnBrk="1" hangingPunct="1"/>
            <a:endParaRPr lang="tr-TR" altLang="tr-TR" dirty="0"/>
          </a:p>
        </p:txBody>
      </p:sp>
      <p:sp>
        <p:nvSpPr>
          <p:cNvPr id="62468"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34</a:t>
            </a:fld>
            <a:endParaRPr lang="en-US" altLang="tr-TR" sz="1400" dirty="0">
              <a:latin typeface="Corbel" panose="020B0503020204020204" pitchFamily="34" charset="0"/>
            </a:endParaRPr>
          </a:p>
        </p:txBody>
      </p:sp>
      <p:pic>
        <p:nvPicPr>
          <p:cNvPr id="62469" name="Picture 2"/>
          <p:cNvPicPr>
            <a:picLocks noChangeAspect="1"/>
          </p:cNvPicPr>
          <p:nvPr/>
        </p:nvPicPr>
        <p:blipFill>
          <a:blip r:embed="rId2"/>
          <a:stretch>
            <a:fillRect/>
          </a:stretch>
        </p:blipFill>
        <p:spPr>
          <a:xfrm>
            <a:off x="5072063" y="1544638"/>
            <a:ext cx="2886075" cy="4092575"/>
          </a:xfrm>
          <a:prstGeom prst="rect">
            <a:avLst/>
          </a:prstGeom>
          <a:noFill/>
          <a:ln w="9525">
            <a:noFill/>
          </a:ln>
        </p:spPr>
      </p:pic>
    </p:spTree>
    <p:extLst>
      <p:ext uri="{BB962C8B-B14F-4D97-AF65-F5344CB8AC3E}">
        <p14:creationId xmlns:p14="http://schemas.microsoft.com/office/powerpoint/2010/main" val="711732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vert="horz" wrap="square" lIns="91440" tIns="45720" rIns="91440" bIns="45720" anchor="ctr" anchorCtr="0"/>
          <a:lstStyle/>
          <a:p>
            <a:pPr eaLnBrk="1" hangingPunct="1"/>
            <a:endParaRPr lang="tr-TR" altLang="tr-TR" dirty="0"/>
          </a:p>
        </p:txBody>
      </p:sp>
      <p:sp>
        <p:nvSpPr>
          <p:cNvPr id="63491" name="Content Placeholder 2"/>
          <p:cNvSpPr>
            <a:spLocks noGrp="1"/>
          </p:cNvSpPr>
          <p:nvPr>
            <p:ph idx="1"/>
          </p:nvPr>
        </p:nvSpPr>
        <p:spPr/>
        <p:txBody>
          <a:bodyPr vert="horz" wrap="square" lIns="91440" tIns="45720" rIns="91440" bIns="45720" anchor="t" anchorCtr="0"/>
          <a:lstStyle/>
          <a:p>
            <a:pPr eaLnBrk="1" hangingPunct="1"/>
            <a:endParaRPr lang="tr-TR" altLang="tr-TR" dirty="0"/>
          </a:p>
        </p:txBody>
      </p:sp>
      <p:sp>
        <p:nvSpPr>
          <p:cNvPr id="63492"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35</a:t>
            </a:fld>
            <a:endParaRPr lang="en-US" altLang="tr-TR" sz="1400" dirty="0">
              <a:latin typeface="Corbel" panose="020B0503020204020204" pitchFamily="34" charset="0"/>
            </a:endParaRPr>
          </a:p>
        </p:txBody>
      </p:sp>
      <p:pic>
        <p:nvPicPr>
          <p:cNvPr id="63493" name="Picture 2"/>
          <p:cNvPicPr>
            <a:picLocks noChangeAspect="1"/>
          </p:cNvPicPr>
          <p:nvPr/>
        </p:nvPicPr>
        <p:blipFill>
          <a:blip r:embed="rId2"/>
          <a:stretch>
            <a:fillRect/>
          </a:stretch>
        </p:blipFill>
        <p:spPr>
          <a:xfrm>
            <a:off x="4992688" y="2130425"/>
            <a:ext cx="2987675" cy="3149600"/>
          </a:xfrm>
          <a:prstGeom prst="rect">
            <a:avLst/>
          </a:prstGeom>
          <a:noFill/>
          <a:ln w="9525">
            <a:noFill/>
          </a:ln>
        </p:spPr>
      </p:pic>
    </p:spTree>
    <p:extLst>
      <p:ext uri="{BB962C8B-B14F-4D97-AF65-F5344CB8AC3E}">
        <p14:creationId xmlns:p14="http://schemas.microsoft.com/office/powerpoint/2010/main" val="1294040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vert="horz" wrap="square" lIns="91440" tIns="45720" rIns="91440" bIns="45720" anchor="ctr" anchorCtr="0"/>
          <a:lstStyle/>
          <a:p>
            <a:pPr eaLnBrk="1" hangingPunct="1"/>
            <a:r>
              <a:rPr lang="en-US" altLang="tr-TR" dirty="0"/>
              <a:t>4.2.7 </a:t>
            </a:r>
            <a:r>
              <a:rPr lang="tr-TR" altLang="tr-TR" dirty="0"/>
              <a:t>DNA moleküllerinin büyüklüklerinin hesaplanması</a:t>
            </a:r>
          </a:p>
        </p:txBody>
      </p:sp>
      <p:sp>
        <p:nvSpPr>
          <p:cNvPr id="65539" name="Content Placeholder 2"/>
          <p:cNvSpPr>
            <a:spLocks noGrp="1"/>
          </p:cNvSpPr>
          <p:nvPr>
            <p:ph idx="1"/>
          </p:nvPr>
        </p:nvSpPr>
        <p:spPr>
          <a:xfrm>
            <a:off x="857250" y="2400300"/>
            <a:ext cx="4286250" cy="3028950"/>
          </a:xfrm>
        </p:spPr>
        <p:txBody>
          <a:bodyPr vert="horz" wrap="square" lIns="91440" tIns="45720" rIns="91440" bIns="45720" numCol="1" anchor="t" anchorCtr="0" compatLnSpc="1"/>
          <a:lstStyle/>
          <a:p>
            <a:pPr eaLnBrk="1" hangingPunct="1">
              <a:lnSpc>
                <a:spcPct val="80000"/>
              </a:lnSpc>
            </a:pPr>
            <a:r>
              <a:rPr lang="tr-TR" altLang="tr-TR" sz="2200" i="1" dirty="0"/>
              <a:t>D = a − b(log M) </a:t>
            </a:r>
          </a:p>
          <a:p>
            <a:pPr eaLnBrk="1" hangingPunct="1">
              <a:lnSpc>
                <a:spcPct val="80000"/>
              </a:lnSpc>
            </a:pPr>
            <a:r>
              <a:rPr lang="tr-TR" altLang="tr-TR" sz="2200" dirty="0"/>
              <a:t>yürüme hızının moleküler kütleye oranını belirleyen matematiksel ilişki</a:t>
            </a:r>
          </a:p>
          <a:p>
            <a:pPr eaLnBrk="1" hangingPunct="1">
              <a:lnSpc>
                <a:spcPct val="80000"/>
              </a:lnSpc>
            </a:pPr>
            <a:r>
              <a:rPr lang="en-US" altLang="tr-TR" sz="2200" dirty="0"/>
              <a:t>D</a:t>
            </a:r>
            <a:r>
              <a:rPr lang="tr-TR" altLang="tr-TR" sz="2200" dirty="0"/>
              <a:t>: agarozdaki mesafe</a:t>
            </a:r>
          </a:p>
          <a:p>
            <a:pPr eaLnBrk="1" hangingPunct="1">
              <a:lnSpc>
                <a:spcPct val="80000"/>
              </a:lnSpc>
            </a:pPr>
            <a:r>
              <a:rPr lang="tr-TR" altLang="tr-TR" sz="2200" dirty="0"/>
              <a:t>M: Moleküler ağırlık</a:t>
            </a:r>
          </a:p>
          <a:p>
            <a:pPr eaLnBrk="1" hangingPunct="1">
              <a:lnSpc>
                <a:spcPct val="80000"/>
              </a:lnSpc>
            </a:pPr>
            <a:r>
              <a:rPr lang="tr-TR" altLang="tr-TR" sz="2200" dirty="0"/>
              <a:t>a ve b: elektroforez koşullarına bağlı olan sabitler</a:t>
            </a:r>
          </a:p>
        </p:txBody>
      </p:sp>
      <p:sp>
        <p:nvSpPr>
          <p:cNvPr id="64516"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36</a:t>
            </a:fld>
            <a:endParaRPr lang="en-US" altLang="tr-TR" sz="1400" dirty="0">
              <a:latin typeface="Corbel" panose="020B0503020204020204" pitchFamily="34" charset="0"/>
            </a:endParaRPr>
          </a:p>
        </p:txBody>
      </p:sp>
      <p:pic>
        <p:nvPicPr>
          <p:cNvPr id="64517" name="Picture 2"/>
          <p:cNvPicPr>
            <a:picLocks noChangeAspect="1"/>
          </p:cNvPicPr>
          <p:nvPr/>
        </p:nvPicPr>
        <p:blipFill>
          <a:blip r:embed="rId2"/>
          <a:stretch>
            <a:fillRect/>
          </a:stretch>
        </p:blipFill>
        <p:spPr>
          <a:xfrm>
            <a:off x="6583363" y="1979613"/>
            <a:ext cx="2416175" cy="3643312"/>
          </a:xfrm>
          <a:prstGeom prst="rect">
            <a:avLst/>
          </a:prstGeom>
          <a:noFill/>
          <a:ln w="9525">
            <a:noFill/>
          </a:ln>
        </p:spPr>
      </p:pic>
    </p:spTree>
    <p:extLst>
      <p:ext uri="{BB962C8B-B14F-4D97-AF65-F5344CB8AC3E}">
        <p14:creationId xmlns:p14="http://schemas.microsoft.com/office/powerpoint/2010/main" val="3203000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p:cNvPicPr>
          <p:nvPr/>
        </p:nvPicPr>
        <p:blipFill>
          <a:blip r:embed="rId2"/>
          <a:stretch>
            <a:fillRect/>
          </a:stretch>
        </p:blipFill>
        <p:spPr>
          <a:xfrm>
            <a:off x="5792788" y="2236788"/>
            <a:ext cx="2949575" cy="3529012"/>
          </a:xfrm>
          <a:prstGeom prst="rect">
            <a:avLst/>
          </a:prstGeom>
          <a:noFill/>
          <a:ln w="9525">
            <a:noFill/>
          </a:ln>
        </p:spPr>
      </p:pic>
      <p:sp>
        <p:nvSpPr>
          <p:cNvPr id="34819" name="Title 1"/>
          <p:cNvSpPr>
            <a:spLocks noGrp="1"/>
          </p:cNvSpPr>
          <p:nvPr>
            <p:ph type="title"/>
          </p:nvPr>
        </p:nvSpPr>
        <p:spPr/>
        <p:txBody>
          <a:bodyPr vert="horz" wrap="square" lIns="91440" tIns="45720" rIns="91440" bIns="45720" numCol="1" anchor="ctr" anchorCtr="0" compatLnSpc="1"/>
          <a:lstStyle/>
          <a:p>
            <a:pPr eaLnBrk="1" hangingPunct="1"/>
            <a:r>
              <a:rPr lang="en-US" altLang="tr-TR" sz="3200" dirty="0"/>
              <a:t>4.2.8 </a:t>
            </a:r>
            <a:r>
              <a:rPr lang="tr-TR" altLang="tr-TR" sz="3200" dirty="0"/>
              <a:t>Bir DNA molekülünde farklı kesim bölgelerinin pozisyonlarının haritalanması</a:t>
            </a:r>
          </a:p>
        </p:txBody>
      </p:sp>
      <p:sp>
        <p:nvSpPr>
          <p:cNvPr id="34820" name="Content Placeholder 2"/>
          <p:cNvSpPr>
            <a:spLocks noGrp="1"/>
          </p:cNvSpPr>
          <p:nvPr>
            <p:ph idx="1"/>
          </p:nvPr>
        </p:nvSpPr>
        <p:spPr>
          <a:xfrm>
            <a:off x="457200" y="1219200"/>
            <a:ext cx="5057775" cy="3028950"/>
          </a:xfrm>
        </p:spPr>
        <p:txBody>
          <a:bodyPr vert="horz" wrap="square" lIns="91440" tIns="45720" rIns="91440" bIns="45720" numCol="1" anchor="t" anchorCtr="0" compatLnSpc="1"/>
          <a:lstStyle/>
          <a:p>
            <a:pPr eaLnBrk="1" hangingPunct="1">
              <a:lnSpc>
                <a:spcPct val="80000"/>
              </a:lnSpc>
            </a:pPr>
            <a:r>
              <a:rPr lang="tr-TR" altLang="tr-TR" sz="2800" dirty="0"/>
              <a:t>Restriksiyon endonükleaz kesiminde elde edilen DNA parçalarının sayı ve büyüklüklerinin </a:t>
            </a:r>
            <a:r>
              <a:rPr lang="tr-TR" altLang="tr-TR" sz="2800" dirty="0" smtClean="0"/>
              <a:t>belirlenmesinden </a:t>
            </a:r>
            <a:r>
              <a:rPr lang="tr-TR" altLang="tr-TR" sz="2800" dirty="0"/>
              <a:t>sonraki aşama farklı sayıda enzime ait tanıma dizilerinin DNA  molekülündeki nispi pozisyonlarını gösteren bir haritanın  hazırlanmasıdır. </a:t>
            </a:r>
          </a:p>
          <a:p>
            <a:pPr eaLnBrk="1" hangingPunct="1">
              <a:lnSpc>
                <a:spcPct val="80000"/>
              </a:lnSpc>
            </a:pPr>
            <a:r>
              <a:rPr lang="tr-TR" altLang="tr-TR" sz="2800" dirty="0"/>
              <a:t>Bir restriksiyon haritası hazır olduğunda gerekli manipülasyonun yapılması için doğru restriksiyon enzimi seçilebilir. </a:t>
            </a:r>
          </a:p>
        </p:txBody>
      </p:sp>
      <p:sp>
        <p:nvSpPr>
          <p:cNvPr id="65541"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37</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1925031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vert="horz" wrap="square" lIns="91440" tIns="45720" rIns="91440" bIns="45720" numCol="1" anchor="ctr" anchorCtr="0" compatLnSpc="1"/>
          <a:lstStyle/>
          <a:p>
            <a:pPr eaLnBrk="1" hangingPunct="1"/>
            <a:r>
              <a:rPr lang="en-US" altLang="tr-TR" sz="4000" dirty="0"/>
              <a:t>4.2.8 </a:t>
            </a:r>
            <a:r>
              <a:rPr lang="tr-TR" altLang="tr-TR" sz="4000" dirty="0"/>
              <a:t>Bir DNA molekülünde farklı kesim bölgelerinin pozisyonlarının haritalanması</a:t>
            </a:r>
          </a:p>
        </p:txBody>
      </p:sp>
      <p:sp>
        <p:nvSpPr>
          <p:cNvPr id="66563"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38</a:t>
            </a:fld>
            <a:endParaRPr lang="en-US" altLang="tr-TR" sz="1400" dirty="0">
              <a:latin typeface="Corbel" panose="020B0503020204020204" pitchFamily="34" charset="0"/>
            </a:endParaRPr>
          </a:p>
        </p:txBody>
      </p:sp>
      <p:pic>
        <p:nvPicPr>
          <p:cNvPr id="66564" name="Picture 2"/>
          <p:cNvPicPr>
            <a:picLocks noChangeAspect="1"/>
          </p:cNvPicPr>
          <p:nvPr/>
        </p:nvPicPr>
        <p:blipFill>
          <a:blip r:embed="rId2"/>
          <a:stretch>
            <a:fillRect/>
          </a:stretch>
        </p:blipFill>
        <p:spPr>
          <a:xfrm>
            <a:off x="-21015" y="1600200"/>
            <a:ext cx="4498963" cy="3863975"/>
          </a:xfrm>
          <a:prstGeom prst="rect">
            <a:avLst/>
          </a:prstGeom>
          <a:noFill/>
          <a:ln w="9525">
            <a:noFill/>
          </a:ln>
        </p:spPr>
      </p:pic>
      <p:pic>
        <p:nvPicPr>
          <p:cNvPr id="66565" name="Picture 3"/>
          <p:cNvPicPr>
            <a:picLocks noChangeAspect="1"/>
          </p:cNvPicPr>
          <p:nvPr/>
        </p:nvPicPr>
        <p:blipFill>
          <a:blip r:embed="rId3"/>
          <a:stretch>
            <a:fillRect/>
          </a:stretch>
        </p:blipFill>
        <p:spPr>
          <a:xfrm>
            <a:off x="4521200" y="1752600"/>
            <a:ext cx="4470400" cy="3505200"/>
          </a:xfrm>
          <a:prstGeom prst="rect">
            <a:avLst/>
          </a:prstGeom>
          <a:noFill/>
          <a:ln w="9525">
            <a:noFill/>
          </a:ln>
        </p:spPr>
      </p:pic>
    </p:spTree>
    <p:extLst>
      <p:ext uri="{BB962C8B-B14F-4D97-AF65-F5344CB8AC3E}">
        <p14:creationId xmlns:p14="http://schemas.microsoft.com/office/powerpoint/2010/main" val="3023312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vert="horz" wrap="square" lIns="91440" tIns="45720" rIns="91440" bIns="45720" numCol="1" anchor="ctr" anchorCtr="0" compatLnSpc="1"/>
          <a:lstStyle/>
          <a:p>
            <a:pPr eaLnBrk="1" hangingPunct="1"/>
            <a:r>
              <a:rPr lang="en-US" altLang="tr-TR" sz="3200" dirty="0"/>
              <a:t>4.2.8 </a:t>
            </a:r>
            <a:r>
              <a:rPr lang="tr-TR" altLang="tr-TR" sz="3200" dirty="0"/>
              <a:t>Bir DNA molekülünde farklı kesim bölgelerinin pozisyonlarının haritalanması</a:t>
            </a:r>
          </a:p>
        </p:txBody>
      </p:sp>
      <p:sp>
        <p:nvSpPr>
          <p:cNvPr id="36867" name="Content Placeholder 2"/>
          <p:cNvSpPr>
            <a:spLocks noGrp="1"/>
          </p:cNvSpPr>
          <p:nvPr>
            <p:ph idx="1"/>
          </p:nvPr>
        </p:nvSpPr>
        <p:spPr/>
        <p:txBody>
          <a:bodyPr vert="horz" wrap="square" lIns="91440" tIns="45720" rIns="91440" bIns="45720" numCol="1" anchor="t" anchorCtr="0" compatLnSpc="1"/>
          <a:lstStyle/>
          <a:p>
            <a:pPr eaLnBrk="1" hangingPunct="1">
              <a:lnSpc>
                <a:spcPct val="80000"/>
              </a:lnSpc>
            </a:pPr>
            <a:r>
              <a:rPr lang="tr-TR" altLang="tr-TR" sz="2200" dirty="0"/>
              <a:t>Restriksiyon haritası oluşturulurken;</a:t>
            </a:r>
          </a:p>
          <a:p>
            <a:pPr eaLnBrk="1" hangingPunct="1">
              <a:lnSpc>
                <a:spcPct val="80000"/>
              </a:lnSpc>
            </a:pPr>
            <a:r>
              <a:rPr lang="tr-TR" altLang="tr-TR" sz="2200" dirty="0"/>
              <a:t>Bir seri restriksiyon kesimi yapılmalıdır.</a:t>
            </a:r>
          </a:p>
          <a:p>
            <a:pPr eaLnBrk="1" hangingPunct="1">
              <a:lnSpc>
                <a:spcPct val="80000"/>
              </a:lnSpc>
            </a:pPr>
            <a:r>
              <a:rPr lang="tr-TR" altLang="tr-TR" sz="2200" dirty="0"/>
              <a:t>Önce, her bir RE tarafından üretilen DNA parçalarının sayısı ve büyüklüğü jel elektroforezi ile ve büyüklük markörü ile karşılaştırılarak belirlenmelidir.</a:t>
            </a:r>
          </a:p>
          <a:p>
            <a:pPr eaLnBrk="1" hangingPunct="1">
              <a:lnSpc>
                <a:spcPct val="80000"/>
              </a:lnSpc>
            </a:pPr>
            <a:r>
              <a:rPr lang="tr-TR" altLang="tr-TR" sz="2200" dirty="0"/>
              <a:t>Ardından, ikili kesimler yapılarak </a:t>
            </a:r>
            <a:r>
              <a:rPr lang="en-US" altLang="tr-TR" sz="2200" dirty="0"/>
              <a:t> </a:t>
            </a:r>
            <a:r>
              <a:rPr lang="tr-TR" altLang="tr-TR" sz="2200" dirty="0"/>
              <a:t>sonuçlar karşılaştırılmalıdır.</a:t>
            </a:r>
          </a:p>
          <a:p>
            <a:pPr eaLnBrk="1" hangingPunct="1">
              <a:lnSpc>
                <a:spcPct val="80000"/>
              </a:lnSpc>
            </a:pPr>
            <a:r>
              <a:rPr lang="tr-TR" altLang="tr-TR" sz="2200" dirty="0"/>
              <a:t>Şüpheler oluşması dırımında kısmi kesimler yapılarak giderilebilir.</a:t>
            </a:r>
          </a:p>
          <a:p>
            <a:pPr eaLnBrk="1" hangingPunct="1">
              <a:lnSpc>
                <a:spcPct val="80000"/>
              </a:lnSpc>
            </a:pPr>
            <a:r>
              <a:rPr lang="tr-TR" altLang="tr-TR" sz="2200" dirty="0"/>
              <a:t>Kısmi kesim; bir DNA molekülünde sınırlı sayıda </a:t>
            </a:r>
            <a:r>
              <a:rPr lang="tr-TR" altLang="tr-TR" sz="2200" dirty="0" err="1" smtClean="0"/>
              <a:t>restriksiyon</a:t>
            </a:r>
            <a:r>
              <a:rPr lang="tr-TR" altLang="tr-TR" sz="2200" dirty="0" smtClean="0"/>
              <a:t> bölgesinin </a:t>
            </a:r>
            <a:r>
              <a:rPr lang="tr-TR" altLang="tr-TR" sz="2200" dirty="0"/>
              <a:t>kesimi ile sonuçlanan koşullarda gerçekleşir. Genellikle, inkübasyon süresi azaltılarak ya da düşük bir inkübasyon sıcaklığı ( 37 yerine 4 </a:t>
            </a:r>
            <a:r>
              <a:rPr lang="en-US" altLang="tr-TR" sz="2200" dirty="0"/>
              <a:t>°C</a:t>
            </a:r>
            <a:r>
              <a:rPr lang="tr-TR" altLang="tr-TR" sz="2200" dirty="0"/>
              <a:t>) tercih edilerek enzim aktivitesi sınırlandırılır </a:t>
            </a:r>
          </a:p>
        </p:txBody>
      </p:sp>
      <p:sp>
        <p:nvSpPr>
          <p:cNvPr id="67588"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39</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331697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Unvan 1"/>
          <p:cNvSpPr>
            <a:spLocks noGrp="1"/>
          </p:cNvSpPr>
          <p:nvPr>
            <p:ph type="ctrTitle"/>
          </p:nvPr>
        </p:nvSpPr>
        <p:spPr>
          <a:xfrm>
            <a:off x="684213" y="1519238"/>
            <a:ext cx="7475537" cy="2193925"/>
          </a:xfrm>
        </p:spPr>
        <p:txBody>
          <a:bodyPr vert="horz" wrap="square" lIns="91440" tIns="45720" rIns="91440" bIns="45720" anchor="ctr" anchorCtr="0"/>
          <a:lstStyle/>
          <a:p>
            <a:pPr eaLnBrk="1" hangingPunct="1">
              <a:buClrTx/>
              <a:buSzTx/>
              <a:buFontTx/>
            </a:pPr>
            <a:r>
              <a:rPr lang="tr-TR" altLang="tr-TR" dirty="0"/>
              <a:t>BÖLÜM 4: </a:t>
            </a:r>
            <a:br>
              <a:rPr lang="tr-TR" altLang="tr-TR" dirty="0"/>
            </a:br>
            <a:r>
              <a:rPr lang="tr-TR" altLang="tr-TR" dirty="0"/>
              <a:t>DNA nın manipülasyonu</a:t>
            </a:r>
          </a:p>
        </p:txBody>
      </p:sp>
      <p:sp>
        <p:nvSpPr>
          <p:cNvPr id="35843" name="Alt Başlık 2"/>
          <p:cNvSpPr>
            <a:spLocks noGrp="1"/>
          </p:cNvSpPr>
          <p:nvPr>
            <p:ph type="subTitle" idx="1"/>
          </p:nvPr>
        </p:nvSpPr>
        <p:spPr>
          <a:xfrm>
            <a:off x="1282700" y="3760788"/>
            <a:ext cx="6575425" cy="1039812"/>
          </a:xfrm>
        </p:spPr>
        <p:txBody>
          <a:bodyPr vert="horz" wrap="square" lIns="91440" tIns="45720" rIns="91440" bIns="45720" anchor="t" anchorCtr="0"/>
          <a:lstStyle/>
          <a:p>
            <a:pPr eaLnBrk="1" hangingPunct="1">
              <a:buClrTx/>
              <a:buSzTx/>
              <a:buFontTx/>
            </a:pPr>
            <a:endParaRPr lang="tr-TR" altLang="tr-TR" dirty="0">
              <a:latin typeface="+mn-lt"/>
              <a:ea typeface="+mn-ea"/>
              <a:cs typeface="+mn-cs"/>
            </a:endParaRPr>
          </a:p>
        </p:txBody>
      </p:sp>
      <p:sp>
        <p:nvSpPr>
          <p:cNvPr id="35844" name="Dikdörtgen 3"/>
          <p:cNvSpPr/>
          <p:nvPr/>
        </p:nvSpPr>
        <p:spPr>
          <a:xfrm>
            <a:off x="4775200" y="5091113"/>
            <a:ext cx="45720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tr-TR" sz="1800" i="1" dirty="0">
                <a:latin typeface="ClassicalGaramondBT-Italic"/>
              </a:rPr>
              <a:t>Gene Cloning and DNA Analysis: An Introduction</a:t>
            </a:r>
            <a:r>
              <a:rPr lang="en-US" altLang="tr-TR" sz="1800" dirty="0">
                <a:latin typeface="ClassicalGaramondBT-Roman"/>
              </a:rPr>
              <a:t>. 6</a:t>
            </a:r>
            <a:r>
              <a:rPr lang="en-US" altLang="tr-TR" sz="600" dirty="0">
                <a:latin typeface="ClassicalGaramondBT-Roman"/>
              </a:rPr>
              <a:t>th </a:t>
            </a:r>
            <a:r>
              <a:rPr lang="en-US" altLang="tr-TR" sz="1800" dirty="0">
                <a:latin typeface="ClassicalGaramondBT-Roman"/>
              </a:rPr>
              <a:t>edition. By T.A. Brown. Published 2010 by</a:t>
            </a:r>
          </a:p>
          <a:p>
            <a:pPr marL="0" lvl="0" indent="0" eaLnBrk="1" hangingPunct="1">
              <a:spcBef>
                <a:spcPct val="0"/>
              </a:spcBef>
              <a:buNone/>
            </a:pPr>
            <a:r>
              <a:rPr lang="tr-TR" altLang="tr-TR" sz="1800" dirty="0">
                <a:latin typeface="ClassicalGaramondBT-Roman"/>
              </a:rPr>
              <a:t>Blackwell Publishing.</a:t>
            </a:r>
            <a:endParaRPr lang="tr-TR" altLang="tr-TR" sz="1800" dirty="0">
              <a:latin typeface="Corbel" panose="020B0503020204020204" pitchFamily="34" charset="0"/>
            </a:endParaRPr>
          </a:p>
        </p:txBody>
      </p:sp>
    </p:spTree>
    <p:extLst>
      <p:ext uri="{BB962C8B-B14F-4D97-AF65-F5344CB8AC3E}">
        <p14:creationId xmlns:p14="http://schemas.microsoft.com/office/powerpoint/2010/main" val="511622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vert="horz" wrap="square" lIns="91440" tIns="45720" rIns="91440" bIns="45720" anchor="ctr" anchorCtr="0"/>
          <a:lstStyle/>
          <a:p>
            <a:pPr eaLnBrk="1" hangingPunct="1"/>
            <a:r>
              <a:rPr lang="en-US" altLang="tr-TR" sz="2800" dirty="0"/>
              <a:t>4.2.9 </a:t>
            </a:r>
            <a:r>
              <a:rPr lang="tr-TR" altLang="tr-TR" sz="2800" dirty="0"/>
              <a:t>Büyük molekülleri ayırmada kulla nılan özel elektroforez metodları</a:t>
            </a:r>
          </a:p>
        </p:txBody>
      </p:sp>
      <p:sp>
        <p:nvSpPr>
          <p:cNvPr id="37891" name="Content Placeholder 2"/>
          <p:cNvSpPr>
            <a:spLocks noGrp="1"/>
          </p:cNvSpPr>
          <p:nvPr>
            <p:ph idx="1"/>
          </p:nvPr>
        </p:nvSpPr>
        <p:spPr>
          <a:xfrm>
            <a:off x="381000" y="1295400"/>
            <a:ext cx="8065294" cy="3766185"/>
          </a:xfrm>
        </p:spPr>
        <p:txBody>
          <a:bodyPr vert="horz" wrap="square" lIns="91440" tIns="45720" rIns="91440" bIns="45720" numCol="1" anchor="t" anchorCtr="0" compatLnSpc="1"/>
          <a:lstStyle/>
          <a:p>
            <a:pPr eaLnBrk="1" hangingPunct="1">
              <a:lnSpc>
                <a:spcPct val="80000"/>
              </a:lnSpc>
            </a:pPr>
            <a:r>
              <a:rPr lang="tr-TR" altLang="tr-TR" sz="2400" dirty="0"/>
              <a:t>Agaroz jel elektroforezi süresince DNA parçası büyüklüğü ile orantılı bir hızda yürür, ancak bu doğrudan bir ilişki değildir. Migrasyon hızı &amp; moleküler kütle logaritmik bir bileşene sahip olup migrasyon hızındaki fark daha büyük moleküller için gittikçe azalmaktadır.</a:t>
            </a:r>
          </a:p>
          <a:p>
            <a:pPr eaLnBrk="1" hangingPunct="1">
              <a:lnSpc>
                <a:spcPct val="80000"/>
              </a:lnSpc>
            </a:pPr>
            <a:r>
              <a:rPr lang="tr-TR" altLang="tr-TR" sz="2400" dirty="0"/>
              <a:t>Uygulamalarda, 50 kb’an daha büyük moleküller satndart jel elektroforezi ile ayrılamazlar.</a:t>
            </a:r>
          </a:p>
          <a:p>
            <a:pPr eaLnBrk="1" hangingPunct="1">
              <a:lnSpc>
                <a:spcPct val="80000"/>
              </a:lnSpc>
            </a:pPr>
            <a:r>
              <a:rPr lang="tr-TR" altLang="tr-TR" sz="2400" dirty="0"/>
              <a:t>Daha kompleks elektriksel alan oluşturularak bu sınırlama ortadan kaldrılabilir. </a:t>
            </a:r>
          </a:p>
          <a:p>
            <a:pPr eaLnBrk="1" hangingPunct="1">
              <a:lnSpc>
                <a:spcPct val="80000"/>
              </a:lnSpc>
            </a:pPr>
            <a:r>
              <a:rPr lang="tr-TR" altLang="tr-TR" sz="2400" b="1" dirty="0"/>
              <a:t>O</a:t>
            </a:r>
            <a:r>
              <a:rPr lang="en-US" altLang="tr-TR" sz="2400" b="1" dirty="0"/>
              <a:t>rthogonal field alternation gel electrophoresis (OFAGE)</a:t>
            </a:r>
            <a:r>
              <a:rPr lang="tr-TR" altLang="tr-TR" sz="2400" b="1" dirty="0"/>
              <a:t>: </a:t>
            </a:r>
            <a:r>
              <a:rPr lang="tr-TR" altLang="tr-TR" sz="2400" dirty="0"/>
              <a:t>Jel boyunca doğrudan , elektriksel alan uygulanmaz. Yerine, elektriksel alan  her bir çifti jel uzunluğuna 45 derecelik bir açı ile yerleştirilmiş iki elektrod çifti arasında değişmektedir. </a:t>
            </a:r>
          </a:p>
        </p:txBody>
      </p:sp>
      <p:sp>
        <p:nvSpPr>
          <p:cNvPr id="68612"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40</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2580300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vert="horz" wrap="square" lIns="91440" tIns="45720" rIns="91440" bIns="45720" numCol="1" anchor="ctr" anchorCtr="0" compatLnSpc="1"/>
          <a:lstStyle/>
          <a:p>
            <a:pPr eaLnBrk="1" hangingPunct="1"/>
            <a:r>
              <a:rPr lang="en-US" altLang="tr-TR" sz="3200" dirty="0"/>
              <a:t>4.2.9 </a:t>
            </a:r>
            <a:r>
              <a:rPr lang="tr-TR" altLang="tr-TR" sz="3200" dirty="0"/>
              <a:t>Büyük molekülleri ayırmada kulla nılan özel elektroforez metodları: OFAGE</a:t>
            </a:r>
          </a:p>
        </p:txBody>
      </p:sp>
      <p:sp>
        <p:nvSpPr>
          <p:cNvPr id="69635"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41</a:t>
            </a:fld>
            <a:endParaRPr lang="en-US" altLang="tr-TR" sz="1400" dirty="0">
              <a:latin typeface="Corbel" panose="020B0503020204020204" pitchFamily="34" charset="0"/>
            </a:endParaRPr>
          </a:p>
        </p:txBody>
      </p:sp>
      <p:pic>
        <p:nvPicPr>
          <p:cNvPr id="69636" name="Picture 3"/>
          <p:cNvPicPr>
            <a:picLocks noChangeAspect="1"/>
          </p:cNvPicPr>
          <p:nvPr/>
        </p:nvPicPr>
        <p:blipFill>
          <a:blip r:embed="rId2"/>
          <a:stretch>
            <a:fillRect/>
          </a:stretch>
        </p:blipFill>
        <p:spPr>
          <a:xfrm>
            <a:off x="4383088" y="4065588"/>
            <a:ext cx="3063875" cy="1414462"/>
          </a:xfrm>
          <a:prstGeom prst="rect">
            <a:avLst/>
          </a:prstGeom>
          <a:noFill/>
          <a:ln w="9525">
            <a:noFill/>
          </a:ln>
        </p:spPr>
      </p:pic>
      <p:pic>
        <p:nvPicPr>
          <p:cNvPr id="69637" name="Picture 4"/>
          <p:cNvPicPr>
            <a:picLocks noChangeAspect="1"/>
          </p:cNvPicPr>
          <p:nvPr/>
        </p:nvPicPr>
        <p:blipFill>
          <a:blip r:embed="rId3"/>
          <a:stretch>
            <a:fillRect/>
          </a:stretch>
        </p:blipFill>
        <p:spPr>
          <a:xfrm>
            <a:off x="823913" y="2392363"/>
            <a:ext cx="3228975" cy="3235325"/>
          </a:xfrm>
          <a:prstGeom prst="rect">
            <a:avLst/>
          </a:prstGeom>
          <a:noFill/>
          <a:ln w="9525">
            <a:noFill/>
          </a:ln>
        </p:spPr>
      </p:pic>
      <p:pic>
        <p:nvPicPr>
          <p:cNvPr id="69638" name="Picture 5"/>
          <p:cNvPicPr>
            <a:picLocks noChangeAspect="1"/>
          </p:cNvPicPr>
          <p:nvPr/>
        </p:nvPicPr>
        <p:blipFill>
          <a:blip r:embed="rId4"/>
          <a:stretch>
            <a:fillRect/>
          </a:stretch>
        </p:blipFill>
        <p:spPr>
          <a:xfrm>
            <a:off x="4549775" y="2325688"/>
            <a:ext cx="2863850" cy="1730375"/>
          </a:xfrm>
          <a:prstGeom prst="rect">
            <a:avLst/>
          </a:prstGeom>
          <a:noFill/>
          <a:ln w="9525">
            <a:noFill/>
          </a:ln>
        </p:spPr>
      </p:pic>
    </p:spTree>
    <p:extLst>
      <p:ext uri="{BB962C8B-B14F-4D97-AF65-F5344CB8AC3E}">
        <p14:creationId xmlns:p14="http://schemas.microsoft.com/office/powerpoint/2010/main" val="379654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Unvan 1"/>
          <p:cNvSpPr>
            <a:spLocks noGrp="1"/>
          </p:cNvSpPr>
          <p:nvPr>
            <p:ph type="title"/>
          </p:nvPr>
        </p:nvSpPr>
        <p:spPr/>
        <p:txBody>
          <a:bodyPr vert="horz" wrap="square" lIns="91440" tIns="45720" rIns="91440" bIns="45720" anchor="ctr" anchorCtr="0"/>
          <a:lstStyle/>
          <a:p>
            <a:pPr eaLnBrk="1" hangingPunct="1"/>
            <a:r>
              <a:rPr lang="tr-TR" altLang="tr-TR" dirty="0"/>
              <a:t>DNA’nın manipülasyonu</a:t>
            </a:r>
          </a:p>
        </p:txBody>
      </p:sp>
      <p:sp>
        <p:nvSpPr>
          <p:cNvPr id="3" name="İçerik Yer Tutucusu 2"/>
          <p:cNvSpPr>
            <a:spLocks noGrp="1"/>
          </p:cNvSpPr>
          <p:nvPr>
            <p:ph idx="1"/>
          </p:nvPr>
        </p:nvSpPr>
        <p:spPr/>
        <p:txBody>
          <a:bodyPr vert="horz" wrap="square" lIns="91440" tIns="45720" rIns="91440" bIns="45720" numCol="1" rtlCol="0" anchor="t" anchorCtr="0" compatLnSpc="1"/>
          <a:lstStyle/>
          <a:p>
            <a:pPr eaLnBrk="1" hangingPunct="1">
              <a:lnSpc>
                <a:spcPct val="80000"/>
              </a:lnSpc>
            </a:pPr>
            <a:r>
              <a:rPr lang="tr-TR" altLang="x-none" sz="2000" dirty="0"/>
              <a:t>Bir gen klonlama deneyinde </a:t>
            </a:r>
            <a:r>
              <a:rPr lang="tr-TR" altLang="x-none" sz="2000" dirty="0" smtClean="0"/>
              <a:t>saf </a:t>
            </a:r>
            <a:r>
              <a:rPr lang="tr-TR" altLang="x-none" sz="2000" dirty="0"/>
              <a:t>DNA molekününün hazırlanmasından sonraki basamak </a:t>
            </a:r>
            <a:r>
              <a:rPr lang="tr-TR" altLang="x-none" sz="2000" dirty="0" err="1"/>
              <a:t>rekombinant</a:t>
            </a:r>
            <a:r>
              <a:rPr lang="tr-TR" altLang="x-none" sz="2000" dirty="0"/>
              <a:t> </a:t>
            </a:r>
            <a:r>
              <a:rPr lang="tr-TR" altLang="x-none" sz="2000" dirty="0" smtClean="0"/>
              <a:t>DNA </a:t>
            </a:r>
            <a:r>
              <a:rPr lang="tr-TR" altLang="x-none" sz="2000" dirty="0"/>
              <a:t>molekülünün oluşturulmasıdır. </a:t>
            </a:r>
          </a:p>
          <a:p>
            <a:pPr eaLnBrk="1" hangingPunct="1">
              <a:lnSpc>
                <a:spcPct val="80000"/>
              </a:lnSpc>
            </a:pPr>
            <a:r>
              <a:rPr lang="tr-TR" altLang="x-none" sz="2000" b="1" u="sng" dirty="0" smtClean="0">
                <a:solidFill>
                  <a:srgbClr val="FF0000"/>
                </a:solidFill>
              </a:rPr>
              <a:t>Bir </a:t>
            </a:r>
            <a:r>
              <a:rPr lang="tr-TR" altLang="x-none" sz="2000" b="1" u="sng" dirty="0">
                <a:solidFill>
                  <a:srgbClr val="FF0000"/>
                </a:solidFill>
              </a:rPr>
              <a:t>rekombinant molekünün oluşturulması için;</a:t>
            </a:r>
          </a:p>
          <a:p>
            <a:pPr eaLnBrk="1" hangingPunct="1">
              <a:lnSpc>
                <a:spcPct val="150000"/>
              </a:lnSpc>
            </a:pPr>
            <a:r>
              <a:rPr lang="tr-TR" altLang="x-none" sz="2000" b="1" dirty="0"/>
              <a:t>Vektör ve Klonlanacak DNA  belirli noktalardan kesilmeli ve kontrollü bir şekilde bir araya getirilmelidir. </a:t>
            </a:r>
          </a:p>
          <a:p>
            <a:pPr eaLnBrk="1" hangingPunct="1">
              <a:lnSpc>
                <a:spcPct val="80000"/>
              </a:lnSpc>
            </a:pPr>
            <a:endParaRPr lang="tr-TR" altLang="x-none" sz="2000" dirty="0" smtClean="0"/>
          </a:p>
          <a:p>
            <a:pPr eaLnBrk="1" hangingPunct="1">
              <a:lnSpc>
                <a:spcPct val="80000"/>
              </a:lnSpc>
            </a:pPr>
            <a:r>
              <a:rPr lang="tr-TR" altLang="x-none" sz="2000" b="1" u="sng" dirty="0" smtClean="0"/>
              <a:t>Kesme </a:t>
            </a:r>
            <a:r>
              <a:rPr lang="tr-TR" altLang="x-none" sz="2000" b="1" u="sng" dirty="0"/>
              <a:t>ve birleştirme </a:t>
            </a:r>
            <a:endParaRPr lang="tr-TR" altLang="x-none" sz="2000" b="1" u="sng" dirty="0" smtClean="0"/>
          </a:p>
          <a:p>
            <a:pPr eaLnBrk="1" hangingPunct="1">
              <a:lnSpc>
                <a:spcPct val="80000"/>
              </a:lnSpc>
            </a:pPr>
            <a:r>
              <a:rPr lang="tr-TR" altLang="x-none" sz="2000" dirty="0" smtClean="0"/>
              <a:t>DNA </a:t>
            </a:r>
            <a:r>
              <a:rPr lang="tr-TR" altLang="x-none" sz="2000" dirty="0"/>
              <a:t>manipülasyon tekniklerinin iki örneğidir. </a:t>
            </a:r>
          </a:p>
          <a:p>
            <a:pPr eaLnBrk="1" hangingPunct="1">
              <a:lnSpc>
                <a:spcPct val="80000"/>
              </a:lnSpc>
            </a:pPr>
            <a:r>
              <a:rPr lang="tr-TR" altLang="x-none" sz="2000" dirty="0"/>
              <a:t>Aynı zamanda DNA molekülleri; kısaltılabilir, uzatılabilir, RNA veya DNA molekülleri içerisine kopyalanabilir, spesifik kimyasal grupların eklenmesi ya da çıkarılması ile modifiye edilebilir. </a:t>
            </a:r>
          </a:p>
          <a:p>
            <a:pPr eaLnBrk="1" hangingPunct="1">
              <a:lnSpc>
                <a:spcPct val="80000"/>
              </a:lnSpc>
            </a:pPr>
            <a:r>
              <a:rPr lang="tr-TR" altLang="x-none" sz="2000" dirty="0"/>
              <a:t>Bu manipülasyonlar bir test tüpü içerisinde gerçekleştirilir ve sadece gen klonlama deneylerinde değil aynı zamanda DNA biyokimyası, gen yapısı, ve gen ifadesinin kontrolü çalışmalarında </a:t>
            </a:r>
            <a:r>
              <a:rPr lang="tr-TR" altLang="x-none" sz="2000" dirty="0" smtClean="0"/>
              <a:t>kullanılır.</a:t>
            </a:r>
            <a:endParaRPr lang="tr-TR" altLang="x-none" sz="2000" dirty="0"/>
          </a:p>
        </p:txBody>
      </p:sp>
      <p:sp>
        <p:nvSpPr>
          <p:cNvPr id="36868" name="Slide Number Placeholder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5</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424637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Unvan 1"/>
          <p:cNvSpPr>
            <a:spLocks noGrp="1"/>
          </p:cNvSpPr>
          <p:nvPr>
            <p:ph type="title"/>
          </p:nvPr>
        </p:nvSpPr>
        <p:spPr/>
        <p:txBody>
          <a:bodyPr vert="horz" wrap="square" lIns="91440" tIns="45720" rIns="91440" bIns="45720" anchor="ctr" anchorCtr="0"/>
          <a:lstStyle/>
          <a:p>
            <a:pPr eaLnBrk="1" hangingPunct="1"/>
            <a:r>
              <a:rPr lang="tr-TR" altLang="tr-TR" dirty="0"/>
              <a:t>DNA’nın manipülasyonu</a:t>
            </a:r>
          </a:p>
        </p:txBody>
      </p:sp>
      <p:sp>
        <p:nvSpPr>
          <p:cNvPr id="37891" name="İçerik Yer Tutucusu 2"/>
          <p:cNvSpPr>
            <a:spLocks noGrp="1"/>
          </p:cNvSpPr>
          <p:nvPr>
            <p:ph idx="1"/>
          </p:nvPr>
        </p:nvSpPr>
        <p:spPr>
          <a:xfrm>
            <a:off x="857250" y="1524000"/>
            <a:ext cx="7404100" cy="3838575"/>
          </a:xfrm>
        </p:spPr>
        <p:txBody>
          <a:bodyPr vert="horz" wrap="square" lIns="91440" tIns="45720" rIns="91440" bIns="45720" anchor="t" anchorCtr="0"/>
          <a:lstStyle/>
          <a:p>
            <a:pPr eaLnBrk="1" hangingPunct="1"/>
            <a:r>
              <a:rPr lang="tr-TR" altLang="tr-TR" sz="2100" dirty="0" smtClean="0"/>
              <a:t>DNA </a:t>
            </a:r>
            <a:r>
              <a:rPr lang="tr-TR" altLang="tr-TR" sz="2100" dirty="0"/>
              <a:t>manipülasyon teknikleri </a:t>
            </a:r>
            <a:r>
              <a:rPr lang="tr-TR" altLang="tr-TR" sz="2100" dirty="0" err="1" smtClean="0"/>
              <a:t>purifiye</a:t>
            </a:r>
            <a:r>
              <a:rPr lang="tr-TR" altLang="tr-TR" sz="2100" dirty="0" smtClean="0"/>
              <a:t> (saflaştırılmış) enzimler </a:t>
            </a:r>
            <a:r>
              <a:rPr lang="tr-TR" altLang="tr-TR" sz="2100" dirty="0"/>
              <a:t>kullanır.</a:t>
            </a:r>
          </a:p>
          <a:p>
            <a:pPr eaLnBrk="1" hangingPunct="1"/>
            <a:r>
              <a:rPr lang="tr-TR" altLang="tr-TR" sz="2100" b="1" u="sng" dirty="0"/>
              <a:t>Hücre içerisinde bu enzimler;</a:t>
            </a:r>
          </a:p>
          <a:p>
            <a:pPr lvl="1" eaLnBrk="1" hangingPunct="1"/>
            <a:r>
              <a:rPr lang="tr-TR" altLang="tr-TR" sz="2100" dirty="0"/>
              <a:t> DNA replikasyonu ve transkripsiyonu, </a:t>
            </a:r>
          </a:p>
          <a:p>
            <a:pPr lvl="1" eaLnBrk="1" hangingPunct="1"/>
            <a:r>
              <a:rPr lang="tr-TR" altLang="tr-TR" sz="2100" dirty="0"/>
              <a:t>istenmeyen ya da yabancı DNA’nın parçalanması, </a:t>
            </a:r>
          </a:p>
          <a:p>
            <a:pPr lvl="1" eaLnBrk="1" hangingPunct="1"/>
            <a:r>
              <a:rPr lang="tr-TR" altLang="tr-TR" sz="2100" dirty="0"/>
              <a:t>mutasyona uğramış DNA’nın onarımı ve </a:t>
            </a:r>
          </a:p>
          <a:p>
            <a:pPr lvl="1" eaLnBrk="1" hangingPunct="1"/>
            <a:r>
              <a:rPr lang="tr-TR" altLang="tr-TR" sz="2100" dirty="0"/>
              <a:t>farklı DNA molekülleri arasında rekombinasyon </a:t>
            </a:r>
          </a:p>
          <a:p>
            <a:pPr marL="0" indent="0" eaLnBrk="1" hangingPunct="1">
              <a:buNone/>
            </a:pPr>
            <a:r>
              <a:rPr lang="tr-TR" altLang="tr-TR" sz="2100" dirty="0"/>
              <a:t>gibi temel işlemlerde görev alırlar.</a:t>
            </a:r>
          </a:p>
        </p:txBody>
      </p:sp>
      <p:sp>
        <p:nvSpPr>
          <p:cNvPr id="37892"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6</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161159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1"/>
          <p:cNvSpPr>
            <a:spLocks noGrp="1"/>
          </p:cNvSpPr>
          <p:nvPr>
            <p:ph type="title"/>
          </p:nvPr>
        </p:nvSpPr>
        <p:spPr/>
        <p:txBody>
          <a:bodyPr vert="horz" wrap="square" lIns="91440" tIns="45720" rIns="91440" bIns="45720" anchor="ctr" anchorCtr="0"/>
          <a:lstStyle/>
          <a:p>
            <a:pPr eaLnBrk="1" hangingPunct="1"/>
            <a:r>
              <a:rPr lang="tr-TR" altLang="tr-TR" dirty="0"/>
              <a:t>DNA’nın manipülasyonu</a:t>
            </a:r>
          </a:p>
        </p:txBody>
      </p:sp>
      <p:sp>
        <p:nvSpPr>
          <p:cNvPr id="38915" name="İçerik Yer Tutucusu 2"/>
          <p:cNvSpPr>
            <a:spLocks noGrp="1"/>
          </p:cNvSpPr>
          <p:nvPr>
            <p:ph idx="1"/>
          </p:nvPr>
        </p:nvSpPr>
        <p:spPr>
          <a:xfrm>
            <a:off x="857250" y="1676400"/>
            <a:ext cx="7404100" cy="4019550"/>
          </a:xfrm>
        </p:spPr>
        <p:txBody>
          <a:bodyPr vert="horz" wrap="square" lIns="91440" tIns="45720" rIns="91440" bIns="45720" anchor="t" anchorCtr="0"/>
          <a:lstStyle/>
          <a:p>
            <a:pPr eaLnBrk="1" hangingPunct="1"/>
            <a:r>
              <a:rPr lang="tr-TR" altLang="tr-TR" sz="2100" dirty="0"/>
              <a:t>Hücre ekstraktlarından pürifikasyon sonrası enzimlerin çoğunun yapay koşullarda  doğal rekasiyonlarını gerçekleştirmeleri sağlanabilir</a:t>
            </a:r>
            <a:endParaRPr lang="en-US" altLang="tr-TR" sz="2100" dirty="0"/>
          </a:p>
          <a:p>
            <a:pPr eaLnBrk="1" hangingPunct="1"/>
            <a:r>
              <a:rPr lang="en-US" altLang="tr-TR" sz="2100" dirty="0"/>
              <a:t>P</a:t>
            </a:r>
            <a:r>
              <a:rPr lang="tr-TR" altLang="tr-TR" sz="2100" dirty="0"/>
              <a:t>ürifiye enzimler genetik mühendisliğinde hayati öneme sahiptirler. Ticari olarak satılan yüksek saflıktaki enzimler moleküler biyologlar için vazgeçilmez kaynaklardır.</a:t>
            </a:r>
          </a:p>
          <a:p>
            <a:pPr eaLnBrk="1" hangingPunct="1"/>
            <a:r>
              <a:rPr lang="tr-TR" altLang="tr-TR" sz="2100" dirty="0"/>
              <a:t>Gen klonlamadaki kesme ve yapıştırma manipülasyonları </a:t>
            </a:r>
            <a:r>
              <a:rPr lang="tr-TR" altLang="tr-TR" sz="2100" b="1" u="sng" dirty="0"/>
              <a:t>restriksiyon endonükleaz</a:t>
            </a:r>
            <a:r>
              <a:rPr lang="tr-TR" altLang="tr-TR" sz="2100" dirty="0"/>
              <a:t> </a:t>
            </a:r>
            <a:r>
              <a:rPr lang="tr-TR" altLang="tr-TR" sz="2100" dirty="0">
                <a:solidFill>
                  <a:srgbClr val="FF0000"/>
                </a:solidFill>
              </a:rPr>
              <a:t>(kesme) </a:t>
            </a:r>
            <a:r>
              <a:rPr lang="tr-TR" altLang="tr-TR" sz="2100" dirty="0"/>
              <a:t>ve </a:t>
            </a:r>
            <a:r>
              <a:rPr lang="tr-TR" altLang="tr-TR" sz="2100" b="1" u="sng" dirty="0"/>
              <a:t>ligaz </a:t>
            </a:r>
            <a:r>
              <a:rPr lang="tr-TR" altLang="tr-TR" sz="2100" dirty="0"/>
              <a:t> </a:t>
            </a:r>
            <a:r>
              <a:rPr lang="tr-TR" altLang="tr-TR" sz="2100" dirty="0">
                <a:solidFill>
                  <a:srgbClr val="FF0000"/>
                </a:solidFill>
              </a:rPr>
              <a:t>(yapıştırma) </a:t>
            </a:r>
            <a:r>
              <a:rPr lang="tr-TR" altLang="tr-TR" sz="2100" dirty="0"/>
              <a:t>adlı enzimlerle gerçekleştirilir. </a:t>
            </a:r>
          </a:p>
        </p:txBody>
      </p:sp>
      <p:sp>
        <p:nvSpPr>
          <p:cNvPr id="38916"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7</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220668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1"/>
          <p:cNvSpPr>
            <a:spLocks noGrp="1"/>
          </p:cNvSpPr>
          <p:nvPr>
            <p:ph type="title"/>
          </p:nvPr>
        </p:nvSpPr>
        <p:spPr/>
        <p:txBody>
          <a:bodyPr vert="horz" wrap="square" lIns="91440" tIns="45720" rIns="91440" bIns="45720" anchor="ctr" anchorCtr="0"/>
          <a:lstStyle/>
          <a:p>
            <a:pPr eaLnBrk="1" hangingPunct="1"/>
            <a:r>
              <a:rPr lang="tr-TR" altLang="tr-TR" dirty="0"/>
              <a:t>4.1. DNA manipüle edici enzimler</a:t>
            </a:r>
          </a:p>
        </p:txBody>
      </p:sp>
      <p:sp>
        <p:nvSpPr>
          <p:cNvPr id="3" name="İçerik Yer Tutucusu 2"/>
          <p:cNvSpPr>
            <a:spLocks noGrp="1"/>
          </p:cNvSpPr>
          <p:nvPr>
            <p:ph idx="1"/>
          </p:nvPr>
        </p:nvSpPr>
        <p:spPr/>
        <p:txBody>
          <a:bodyPr vert="horz" wrap="square" lIns="91440" tIns="45720" rIns="91440" bIns="45720" numCol="1" anchor="t" anchorCtr="0" compatLnSpc="1"/>
          <a:lstStyle/>
          <a:p>
            <a:pPr eaLnBrk="1" hangingPunct="1">
              <a:lnSpc>
                <a:spcPct val="80000"/>
              </a:lnSpc>
            </a:pPr>
            <a:r>
              <a:rPr lang="tr-TR" altLang="x-none" sz="2800" dirty="0"/>
              <a:t>Katalizledikleri reaksiyon tipine göre dört genel sınıfa ayrılabilirler: </a:t>
            </a:r>
          </a:p>
          <a:p>
            <a:pPr lvl="1" eaLnBrk="1" hangingPunct="1">
              <a:lnSpc>
                <a:spcPct val="80000"/>
              </a:lnSpc>
            </a:pPr>
            <a:r>
              <a:rPr lang="en-US" altLang="x-none" b="1" dirty="0">
                <a:solidFill>
                  <a:srgbClr val="FF0000"/>
                </a:solidFill>
              </a:rPr>
              <a:t>N</a:t>
            </a:r>
            <a:r>
              <a:rPr lang="tr-TR" altLang="x-none" b="1" dirty="0">
                <a:solidFill>
                  <a:srgbClr val="FF0000"/>
                </a:solidFill>
              </a:rPr>
              <a:t>ükleazlar</a:t>
            </a:r>
            <a:r>
              <a:rPr lang="tr-TR" altLang="x-none" dirty="0"/>
              <a:t>; nükleik asit moleküllerini kesen, kısaltan veya parçalayan enzimlerdir.</a:t>
            </a:r>
          </a:p>
          <a:p>
            <a:pPr lvl="1" eaLnBrk="1" hangingPunct="1">
              <a:lnSpc>
                <a:spcPct val="80000"/>
              </a:lnSpc>
            </a:pPr>
            <a:r>
              <a:rPr lang="en-US" altLang="x-none" b="1" dirty="0">
                <a:solidFill>
                  <a:srgbClr val="FF0000"/>
                </a:solidFill>
              </a:rPr>
              <a:t>Liga</a:t>
            </a:r>
            <a:r>
              <a:rPr lang="tr-TR" altLang="x-none" b="1" dirty="0">
                <a:solidFill>
                  <a:srgbClr val="FF0000"/>
                </a:solidFill>
              </a:rPr>
              <a:t>zlar</a:t>
            </a:r>
            <a:r>
              <a:rPr lang="tr-TR" altLang="x-none" dirty="0"/>
              <a:t>; nükleik asit moleküllerini biraraya getiren enzimlerdir.</a:t>
            </a:r>
          </a:p>
          <a:p>
            <a:pPr lvl="1" eaLnBrk="1" hangingPunct="1">
              <a:lnSpc>
                <a:spcPct val="80000"/>
              </a:lnSpc>
            </a:pPr>
            <a:r>
              <a:rPr lang="en-US" altLang="x-none" b="1" dirty="0">
                <a:solidFill>
                  <a:srgbClr val="FF0000"/>
                </a:solidFill>
              </a:rPr>
              <a:t>Pol</a:t>
            </a:r>
            <a:r>
              <a:rPr lang="tr-TR" altLang="x-none" b="1" dirty="0">
                <a:solidFill>
                  <a:srgbClr val="FF0000"/>
                </a:solidFill>
              </a:rPr>
              <a:t>imerazlar</a:t>
            </a:r>
            <a:r>
              <a:rPr lang="tr-TR" altLang="x-none" dirty="0"/>
              <a:t>; moleküllerin kopyalarını yapan enzimlerdir. </a:t>
            </a:r>
          </a:p>
          <a:p>
            <a:pPr lvl="1" eaLnBrk="1" hangingPunct="1">
              <a:lnSpc>
                <a:spcPct val="80000"/>
              </a:lnSpc>
            </a:pPr>
            <a:r>
              <a:rPr lang="en-US" altLang="x-none" b="1" dirty="0">
                <a:solidFill>
                  <a:srgbClr val="FF0000"/>
                </a:solidFill>
              </a:rPr>
              <a:t>Modif</a:t>
            </a:r>
            <a:r>
              <a:rPr lang="tr-TR" altLang="x-none" b="1" dirty="0">
                <a:solidFill>
                  <a:srgbClr val="FF0000"/>
                </a:solidFill>
              </a:rPr>
              <a:t>iye edici enzimler</a:t>
            </a:r>
            <a:r>
              <a:rPr lang="tr-TR" altLang="x-none" dirty="0"/>
              <a:t>; kimyasal grup çıkaran veya ekleyen enzimlerdir. </a:t>
            </a:r>
          </a:p>
        </p:txBody>
      </p:sp>
      <p:sp>
        <p:nvSpPr>
          <p:cNvPr id="39940"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8</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330233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1"/>
          <p:cNvSpPr>
            <a:spLocks noGrp="1"/>
          </p:cNvSpPr>
          <p:nvPr>
            <p:ph type="title"/>
          </p:nvPr>
        </p:nvSpPr>
        <p:spPr/>
        <p:txBody>
          <a:bodyPr vert="horz" wrap="square" lIns="91440" tIns="45720" rIns="91440" bIns="45720" anchor="ctr" anchorCtr="0"/>
          <a:lstStyle/>
          <a:p>
            <a:pPr eaLnBrk="1" hangingPunct="1"/>
            <a:r>
              <a:rPr lang="tr-TR" altLang="tr-TR" dirty="0"/>
              <a:t>4.1. DNA manipüle edici enzimler</a:t>
            </a:r>
          </a:p>
        </p:txBody>
      </p:sp>
      <p:sp>
        <p:nvSpPr>
          <p:cNvPr id="3" name="İçerik Yer Tutucusu 2"/>
          <p:cNvSpPr>
            <a:spLocks noGrp="1"/>
          </p:cNvSpPr>
          <p:nvPr>
            <p:ph idx="1"/>
          </p:nvPr>
        </p:nvSpPr>
        <p:spPr/>
        <p:txBody>
          <a:bodyPr vert="horz" wrap="square" lIns="91440" tIns="45720" rIns="91440" bIns="45720" numCol="1" anchor="t" anchorCtr="0" compatLnSpc="1"/>
          <a:lstStyle/>
          <a:p>
            <a:pPr eaLnBrk="1" hangingPunct="1">
              <a:lnSpc>
                <a:spcPct val="80000"/>
              </a:lnSpc>
            </a:pPr>
            <a:r>
              <a:rPr lang="tr-TR" altLang="x-none" sz="2800" dirty="0" smtClean="0"/>
              <a:t>Birçok enzim belli bir sınıfa dahil olsa da  bazıları iki ya da daha çok sınıfa giren çoklu aktivite sergilemektedir. </a:t>
            </a:r>
          </a:p>
          <a:p>
            <a:pPr eaLnBrk="1" hangingPunct="1">
              <a:lnSpc>
                <a:spcPct val="80000"/>
              </a:lnSpc>
            </a:pPr>
            <a:r>
              <a:rPr lang="tr-TR" altLang="x-none" sz="2800" dirty="0" smtClean="0"/>
              <a:t>Örneğin;</a:t>
            </a:r>
            <a:r>
              <a:rPr lang="tr-TR" altLang="x-none" sz="2800" dirty="0" smtClean="0"/>
              <a:t> </a:t>
            </a:r>
            <a:r>
              <a:rPr lang="tr-TR" altLang="x-none" sz="2800" dirty="0" err="1" smtClean="0">
                <a:solidFill>
                  <a:srgbClr val="FF0000"/>
                </a:solidFill>
              </a:rPr>
              <a:t>polimerazlar</a:t>
            </a:r>
            <a:r>
              <a:rPr lang="tr-TR" altLang="x-none" sz="2800" dirty="0" smtClean="0">
                <a:solidFill>
                  <a:srgbClr val="FF0000"/>
                </a:solidFill>
              </a:rPr>
              <a:t> </a:t>
            </a:r>
            <a:r>
              <a:rPr lang="tr-TR" altLang="x-none" sz="2800" dirty="0" smtClean="0"/>
              <a:t>yeni DNA molekülü sentezleme yetenekleri ile birlikte DNA </a:t>
            </a:r>
            <a:r>
              <a:rPr lang="tr-TR" altLang="x-none" sz="2800" dirty="0" err="1" smtClean="0"/>
              <a:t>degredasyon</a:t>
            </a:r>
            <a:r>
              <a:rPr lang="tr-TR" altLang="x-none" sz="2800" dirty="0" smtClean="0"/>
              <a:t> (örneğin </a:t>
            </a:r>
            <a:r>
              <a:rPr lang="tr-TR" altLang="x-none" sz="2800" dirty="0" err="1" smtClean="0"/>
              <a:t>nükleaz</a:t>
            </a:r>
            <a:r>
              <a:rPr lang="tr-TR" altLang="x-none" sz="2800" dirty="0" smtClean="0"/>
              <a:t>) aktivitesi de sergilemektedirler. </a:t>
            </a:r>
          </a:p>
          <a:p>
            <a:pPr eaLnBrk="1" hangingPunct="1">
              <a:lnSpc>
                <a:spcPct val="80000"/>
              </a:lnSpc>
            </a:pPr>
            <a:r>
              <a:rPr lang="tr-TR" altLang="x-none" sz="2800" dirty="0" smtClean="0"/>
              <a:t>Ayrıca, DNA manipüle edici enzimlerin yanında RNA üzerinde etki gösterme yeteneğinde birçok benzer enzim bilinmektedir. DNA’dan RNA </a:t>
            </a:r>
            <a:r>
              <a:rPr lang="tr-TR" altLang="x-none" sz="2800" dirty="0" err="1" smtClean="0"/>
              <a:t>yı</a:t>
            </a:r>
            <a:r>
              <a:rPr lang="tr-TR" altLang="x-none" sz="2800" dirty="0" smtClean="0"/>
              <a:t> uzaklaştırmada kullanılan </a:t>
            </a:r>
            <a:r>
              <a:rPr lang="tr-TR" altLang="x-none" sz="2800" dirty="0" err="1" smtClean="0">
                <a:solidFill>
                  <a:srgbClr val="FF0000"/>
                </a:solidFill>
              </a:rPr>
              <a:t>ribonükleazlar</a:t>
            </a:r>
            <a:r>
              <a:rPr lang="tr-TR" altLang="x-none" sz="2800" dirty="0" smtClean="0">
                <a:solidFill>
                  <a:srgbClr val="FF0000"/>
                </a:solidFill>
              </a:rPr>
              <a:t> </a:t>
            </a:r>
            <a:r>
              <a:rPr lang="tr-TR" altLang="x-none" sz="2800" dirty="0" smtClean="0"/>
              <a:t>bu tip enzimlere bir örnektir. </a:t>
            </a:r>
            <a:endParaRPr lang="tr-TR" altLang="x-none" sz="2800" dirty="0"/>
          </a:p>
        </p:txBody>
      </p:sp>
      <p:sp>
        <p:nvSpPr>
          <p:cNvPr id="39940" name="Slayt Numarası Yer Tutucusu 4"/>
          <p:cNvSpPr txBox="1">
            <a:spLocks noGrp="1"/>
          </p:cNvSpPr>
          <p:nvPr>
            <p:ph type="sldNum" sz="quarter" idx="12"/>
          </p:nvPr>
        </p:nvSpPr>
        <p:spPr>
          <a:xfrm>
            <a:off x="6997700" y="5526088"/>
            <a:ext cx="1279525" cy="273050"/>
          </a:xfrm>
        </p:spPr>
        <p:txBody>
          <a:bodyPr/>
          <a:lstStyle/>
          <a:p>
            <a:pPr marL="0" indent="0" algn="r" eaLnBrk="1" hangingPunct="1">
              <a:spcBef>
                <a:spcPct val="0"/>
              </a:spcBef>
              <a:buNone/>
            </a:pPr>
            <a:fld id="{9A0DB2DC-4C9A-4742-B13C-FB6460FD3503}" type="slidenum">
              <a:rPr lang="en-US" altLang="tr-TR" sz="1400" dirty="0">
                <a:latin typeface="Corbel" panose="020B0503020204020204" pitchFamily="34" charset="0"/>
              </a:rPr>
              <a:t>9</a:t>
            </a:fld>
            <a:endParaRPr lang="en-US" altLang="tr-TR" sz="1400" dirty="0">
              <a:latin typeface="Corbel" panose="020B0503020204020204" pitchFamily="34" charset="0"/>
            </a:endParaRPr>
          </a:p>
        </p:txBody>
      </p:sp>
    </p:spTree>
    <p:extLst>
      <p:ext uri="{BB962C8B-B14F-4D97-AF65-F5344CB8AC3E}">
        <p14:creationId xmlns:p14="http://schemas.microsoft.com/office/powerpoint/2010/main" val="802041557"/>
      </p:ext>
    </p:extLst>
  </p:cSld>
  <p:clrMapOvr>
    <a:masterClrMapping/>
  </p:clrMapOvr>
</p:sld>
</file>

<file path=ppt/theme/theme1.xml><?xml version="1.0" encoding="utf-8"?>
<a:theme xmlns:a="http://schemas.openxmlformats.org/drawingml/2006/main" name="Communications and Dialogues">
  <a:themeElements>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Communications and Dialogu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Communications and Dialog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unications and Dialog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unications and Dialog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unications and Dialog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unications and Dialog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unications and Dialog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unications and Dialog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unications and Dialog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unications and Dialog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unications and Dialog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unications and Dialog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unications and Dialog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2465</Words>
  <Application>Microsoft Office PowerPoint</Application>
  <PresentationFormat>Ekran Gösterisi (4:3)</PresentationFormat>
  <Paragraphs>224</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Communications and Dialogues</vt:lpstr>
      <vt:lpstr>PowerPoint Sunusu</vt:lpstr>
      <vt:lpstr>Konu başlıkları</vt:lpstr>
      <vt:lpstr>PowerPoint Sunusu</vt:lpstr>
      <vt:lpstr>BÖLÜM 4:  DNA nın manipülasyonu</vt:lpstr>
      <vt:lpstr>DNA’nın manipülasyonu</vt:lpstr>
      <vt:lpstr>DNA’nın manipülasyonu</vt:lpstr>
      <vt:lpstr>DNA’nın manipülasyonu</vt:lpstr>
      <vt:lpstr>4.1. DNA manipüle edici enzimler</vt:lpstr>
      <vt:lpstr>4.1. DNA manipüle edici enzimler</vt:lpstr>
      <vt:lpstr>4.1.1.DNA manipüle edici enzimler: NÜKLEAZlar</vt:lpstr>
      <vt:lpstr>4.1.1. DNA manipüle edici enzimler: NÜKLEAZlar</vt:lpstr>
      <vt:lpstr>4.1.1.DNA manipüle edici enzimler: NÜKLEAZlar</vt:lpstr>
      <vt:lpstr>4.4.2. DNA manipüle edici enzimler: LİGAZlar</vt:lpstr>
      <vt:lpstr>4.1.3. DNA manipüle edici enzimler: POLİMERAZlar</vt:lpstr>
      <vt:lpstr>4.1.3. DNA manipüle edici enzimler: POLİMERAZlar</vt:lpstr>
      <vt:lpstr>4.1.3. DNA manipüle edici enzimler: POLİMERAZlar</vt:lpstr>
      <vt:lpstr>4.1.3. DNA manipüle edici enzimler: POLİMERAZlar</vt:lpstr>
      <vt:lpstr>4.1.4. DNA modifiye edici enzimler</vt:lpstr>
      <vt:lpstr>4.2. DNA’yı kesen enzimler-restriksiyon ENDONÜKLEAZlar</vt:lpstr>
      <vt:lpstr>4.2.1 Restriksiyon endonükleazların keşfi ve fonksiyonları</vt:lpstr>
      <vt:lpstr>4.2.1 Restriksiyon endonükleazları keşfi ve fonksiyonları</vt:lpstr>
      <vt:lpstr>4.2.2 Tip II restriksiyon endonükleazlar DNA’yı spesifik nükleotid dizilerinden keserler</vt:lpstr>
      <vt:lpstr>4.2.2 Tip II restriksiyon endonükleazlar DNA’yı spesifik nükleotid dizilerinden keserler</vt:lpstr>
      <vt:lpstr>En sık kullanılan restriksiyon endonükleazların bazılarına ait tanıma dizileri  </vt:lpstr>
      <vt:lpstr>4.2.3 Küt uçlar ve yapışkan uçlar</vt:lpstr>
      <vt:lpstr>4.2.3 Küt uçlar ve yapışkan uçlar</vt:lpstr>
      <vt:lpstr>4.2.3 Küt uçlar ve yapışkan uçlar</vt:lpstr>
      <vt:lpstr>4.2.4 Bir DNA molekülünde tanıma dizilerinin frekansı</vt:lpstr>
      <vt:lpstr>4.2.4 Bir DNA molekülünde tanıma dizilerinin frekansı</vt:lpstr>
      <vt:lpstr>4.2.4 Bir DNA molekülünde tanıma dizilerinin frekansı</vt:lpstr>
      <vt:lpstr>PowerPoint Sunusu</vt:lpstr>
      <vt:lpstr>4.2.5 Laboratuvarda bir restriksiyon kesimi yapılması</vt:lpstr>
      <vt:lpstr>4.2.5 Laboratuvarda bir restriksiyon kesimi yapılması</vt:lpstr>
      <vt:lpstr>4.2.6 Kesimin analizi</vt:lpstr>
      <vt:lpstr>PowerPoint Sunusu</vt:lpstr>
      <vt:lpstr>4.2.7 DNA moleküllerinin büyüklüklerinin hesaplanması</vt:lpstr>
      <vt:lpstr>4.2.8 Bir DNA molekülünde farklı kesim bölgelerinin pozisyonlarının haritalanması</vt:lpstr>
      <vt:lpstr>4.2.8 Bir DNA molekülünde farklı kesim bölgelerinin pozisyonlarının haritalanması</vt:lpstr>
      <vt:lpstr>4.2.8 Bir DNA molekülünde farklı kesim bölgelerinin pozisyonlarının haritalanması</vt:lpstr>
      <vt:lpstr>4.2.9 Büyük molekülleri ayırmada kulla nılan özel elektroforez metodları</vt:lpstr>
      <vt:lpstr>4.2.9 Büyük molekülleri ayırmada kulla nılan özel elektroforez metodları: OFAGE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user</cp:lastModifiedBy>
  <cp:revision>19</cp:revision>
  <dcterms:created xsi:type="dcterms:W3CDTF">2021-10-05T13:09:00Z</dcterms:created>
  <dcterms:modified xsi:type="dcterms:W3CDTF">2022-10-27T07:44:05Z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2020-10-07T06:00:00Z</vt:filetime>
  </property>
  <property fmtid="{D5CDD505-2E9C-101B-9397-08002B2CF9AE}" pid="3" name="Creator">
    <vt:lpwstr>Microsoft® PowerPoint® 2010</vt:lpwstr>
  </property>
  <property fmtid="{D5CDD505-2E9C-101B-9397-08002B2CF9AE}" pid="4" name="LastSaved">
    <vt:filetime>2021-10-05T06:00:00Z</vt:filetime>
  </property>
  <property fmtid="{D5CDD505-2E9C-101B-9397-08002B2CF9AE}" pid="5" name="ICV">
    <vt:lpwstr>6452E4D3049A492FA25504CBA6751C4D</vt:lpwstr>
  </property>
  <property fmtid="{D5CDD505-2E9C-101B-9397-08002B2CF9AE}" pid="6" name="KSOProductBuildVer">
    <vt:lpwstr>1033-11.2.0.10323</vt:lpwstr>
  </property>
</Properties>
</file>