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9" r:id="rId1"/>
  </p:sldMasterIdLst>
  <p:notesMasterIdLst>
    <p:notesMasterId r:id="rId24"/>
  </p:notesMasterIdLst>
  <p:sldIdLst>
    <p:sldId id="256" r:id="rId2"/>
    <p:sldId id="257" r:id="rId3"/>
    <p:sldId id="267" r:id="rId4"/>
    <p:sldId id="262" r:id="rId5"/>
    <p:sldId id="258" r:id="rId6"/>
    <p:sldId id="259" r:id="rId7"/>
    <p:sldId id="268" r:id="rId8"/>
    <p:sldId id="260" r:id="rId9"/>
    <p:sldId id="269" r:id="rId10"/>
    <p:sldId id="261" r:id="rId11"/>
    <p:sldId id="263" r:id="rId12"/>
    <p:sldId id="264" r:id="rId13"/>
    <p:sldId id="265" r:id="rId14"/>
    <p:sldId id="272" r:id="rId15"/>
    <p:sldId id="273" r:id="rId16"/>
    <p:sldId id="275" r:id="rId17"/>
    <p:sldId id="277" r:id="rId18"/>
    <p:sldId id="278" r:id="rId19"/>
    <p:sldId id="279" r:id="rId20"/>
    <p:sldId id="280" r:id="rId21"/>
    <p:sldId id="281" r:id="rId22"/>
    <p:sldId id="282"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595"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007F6-C23E-954C-B6E8-F0F1DCBDDDD5}" type="datetimeFigureOut">
              <a:rPr lang="tr-TR" smtClean="0"/>
              <a:t>2.02.2021</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A83D3F-239E-5B4B-8EC5-5EA0904FC761}" type="slidenum">
              <a:rPr lang="tr-TR" smtClean="0"/>
              <a:t>‹#›</a:t>
            </a:fld>
            <a:endParaRPr lang="tr-TR"/>
          </a:p>
        </p:txBody>
      </p:sp>
    </p:spTree>
    <p:extLst>
      <p:ext uri="{BB962C8B-B14F-4D97-AF65-F5344CB8AC3E}">
        <p14:creationId xmlns:p14="http://schemas.microsoft.com/office/powerpoint/2010/main" val="2322351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D1A83D3F-239E-5B4B-8EC5-5EA0904FC761}" type="slidenum">
              <a:rPr lang="tr-TR" smtClean="0"/>
              <a:t>2</a:t>
            </a:fld>
            <a:endParaRPr lang="tr-TR"/>
          </a:p>
        </p:txBody>
      </p:sp>
    </p:spTree>
    <p:extLst>
      <p:ext uri="{BB962C8B-B14F-4D97-AF65-F5344CB8AC3E}">
        <p14:creationId xmlns:p14="http://schemas.microsoft.com/office/powerpoint/2010/main" val="2671104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22525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117528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48A87A34-81AB-432B-8DAE-1953F412C126}" type="datetimeFigureOut">
              <a:rPr lang="en-US" smtClean="0"/>
              <a:pPr/>
              <a:t>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78058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32958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9168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36381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37432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48A87A34-81AB-432B-8DAE-1953F412C126}" type="datetimeFigureOut">
              <a:rPr lang="en-US" smtClean="0"/>
              <a:pPr/>
              <a:t>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121419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48A87A34-81AB-432B-8DAE-1953F412C126}" type="datetimeFigureOut">
              <a:rPr lang="en-US" smtClean="0"/>
              <a:t>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15278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48A87A34-81AB-432B-8DAE-1953F412C126}" type="datetimeFigureOut">
              <a:rPr lang="en-US" smtClean="0"/>
              <a:pPr/>
              <a:t>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01532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48A87A34-81AB-432B-8DAE-1953F412C126}" type="datetimeFigureOut">
              <a:rPr lang="en-US" smtClean="0"/>
              <a:pPr/>
              <a:t>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712542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a:t>
            </a:r>
          </a:p>
        </p:txBody>
      </p:sp>
      <p:sp>
        <p:nvSpPr>
          <p:cNvPr id="5" name="Date Placeholder 4"/>
          <p:cNvSpPr>
            <a:spLocks noGrp="1"/>
          </p:cNvSpPr>
          <p:nvPr>
            <p:ph type="dt" sz="half" idx="10"/>
          </p:nvPr>
        </p:nvSpPr>
        <p:spPr/>
        <p:txBody>
          <a:bodyPr/>
          <a:lstStyle/>
          <a:p>
            <a:fld id="{48A87A34-81AB-432B-8DAE-1953F412C126}" type="datetimeFigureOut">
              <a:rPr lang="en-US" smtClean="0"/>
              <a:t>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44892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a:t>
            </a:r>
          </a:p>
        </p:txBody>
      </p:sp>
      <p:sp>
        <p:nvSpPr>
          <p:cNvPr id="5" name="Date Placeholder 4"/>
          <p:cNvSpPr>
            <a:spLocks noGrp="1"/>
          </p:cNvSpPr>
          <p:nvPr>
            <p:ph type="dt" sz="half" idx="10"/>
          </p:nvPr>
        </p:nvSpPr>
        <p:spPr/>
        <p:txBody>
          <a:bodyPr/>
          <a:lstStyle/>
          <a:p>
            <a:fld id="{48A87A34-81AB-432B-8DAE-1953F412C126}" type="datetimeFigureOut">
              <a:rPr lang="en-US" smtClean="0"/>
              <a:pPr/>
              <a:t>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476026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a:t>
            </a:r>
          </a:p>
        </p:txBody>
      </p:sp>
      <p:sp>
        <p:nvSpPr>
          <p:cNvPr id="5" name="Date Placeholder 4"/>
          <p:cNvSpPr>
            <a:spLocks noGrp="1"/>
          </p:cNvSpPr>
          <p:nvPr>
            <p:ph type="dt" sz="half" idx="10"/>
          </p:nvPr>
        </p:nvSpPr>
        <p:spPr/>
        <p:txBody>
          <a:bodyPr/>
          <a:lstStyle/>
          <a:p>
            <a:fld id="{48A87A34-81AB-432B-8DAE-1953F412C126}" type="datetimeFigureOut">
              <a:rPr lang="en-US" smtClean="0"/>
              <a:pPr/>
              <a:t>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199742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496949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4853000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690379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8A87A34-81AB-432B-8DAE-1953F412C126}" type="datetimeFigureOut">
              <a:rPr lang="en-US" smtClean="0"/>
              <a:pPr/>
              <a:t>2/2/2021</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31023045"/>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7.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71865DF-307A-CA43-949D-0790EBF34EB4}"/>
              </a:ext>
            </a:extLst>
          </p:cNvPr>
          <p:cNvSpPr>
            <a:spLocks noGrp="1"/>
          </p:cNvSpPr>
          <p:nvPr>
            <p:ph type="ctrTitle"/>
          </p:nvPr>
        </p:nvSpPr>
        <p:spPr>
          <a:xfrm>
            <a:off x="900545" y="2618509"/>
            <a:ext cx="10363199" cy="1094509"/>
          </a:xfrm>
        </p:spPr>
        <p:txBody>
          <a:bodyPr>
            <a:noAutofit/>
          </a:bodyPr>
          <a:lstStyle/>
          <a:p>
            <a:r>
              <a:rPr lang="tr-TR" sz="6000" b="1" cap="none" dirty="0">
                <a:ln w="22225">
                  <a:solidFill>
                    <a:schemeClr val="accent2">
                      <a:lumMod val="75000"/>
                    </a:schemeClr>
                  </a:solidFill>
                  <a:prstDash val="solid"/>
                </a:ln>
                <a:solidFill>
                  <a:schemeClr val="accent2">
                    <a:lumMod val="40000"/>
                    <a:lumOff val="60000"/>
                  </a:schemeClr>
                </a:solidFill>
                <a:effectLst>
                  <a:outerShdw blurRad="50800" dist="38100" dir="16200000" rotWithShape="0">
                    <a:prstClr val="black">
                      <a:alpha val="40000"/>
                    </a:prstClr>
                  </a:outerShdw>
                  <a:reflection blurRad="6350" stA="55000" endA="300" endPos="45500" dir="5400000" sy="-100000" algn="bl" rotWithShape="0"/>
                </a:effectLst>
              </a:rPr>
              <a:t>TUTUMLAR VE DAVRANIŞLAR</a:t>
            </a:r>
          </a:p>
        </p:txBody>
      </p:sp>
    </p:spTree>
    <p:extLst>
      <p:ext uri="{BB962C8B-B14F-4D97-AF65-F5344CB8AC3E}">
        <p14:creationId xmlns:p14="http://schemas.microsoft.com/office/powerpoint/2010/main" val="12813425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8B0BBB75-CFF1-DE43-99EB-4F487B544E6C}"/>
              </a:ext>
            </a:extLst>
          </p:cNvPr>
          <p:cNvSpPr>
            <a:spLocks noGrp="1"/>
          </p:cNvSpPr>
          <p:nvPr>
            <p:ph sz="quarter" idx="13"/>
          </p:nvPr>
        </p:nvSpPr>
        <p:spPr>
          <a:xfrm>
            <a:off x="913556" y="384247"/>
            <a:ext cx="10848951" cy="2317390"/>
          </a:xfrm>
        </p:spPr>
        <p:txBody>
          <a:bodyPr>
            <a:noAutofit/>
          </a:bodyPr>
          <a:lstStyle/>
          <a:p>
            <a:pPr>
              <a:buSzPct val="85000"/>
            </a:pPr>
            <a:r>
              <a:rPr lang="tr-TR" sz="2800" dirty="0">
                <a:solidFill>
                  <a:schemeClr val="tx1"/>
                </a:solidFill>
                <a:latin typeface="Verdana" panose="020B0604030504040204" pitchFamily="34" charset="0"/>
                <a:ea typeface="Verdana" panose="020B0604030504040204" pitchFamily="34" charset="0"/>
              </a:rPr>
              <a:t>Tutumların ilgi çekici olmasının bir diğer nedeni, davranışlarla ilişkisi ve davranışlar üzerindeki etkisidir. Tutumlar ile davranışlar arasındaki ilişkinin ilgi çekici olmasının temel nedeni, tutumların bilinmesinin davranışların tahmin edilebilmesine olanak sağlamasıdır.</a:t>
            </a:r>
          </a:p>
        </p:txBody>
      </p:sp>
      <p:pic>
        <p:nvPicPr>
          <p:cNvPr id="2" name="Resim 1"/>
          <p:cNvPicPr>
            <a:picLocks noChangeAspect="1"/>
          </p:cNvPicPr>
          <p:nvPr/>
        </p:nvPicPr>
        <p:blipFill>
          <a:blip r:embed="rId3"/>
          <a:stretch>
            <a:fillRect/>
          </a:stretch>
        </p:blipFill>
        <p:spPr>
          <a:xfrm>
            <a:off x="1814733" y="3893128"/>
            <a:ext cx="9046596" cy="2701636"/>
          </a:xfrm>
          <a:prstGeom prst="rect">
            <a:avLst/>
          </a:prstGeom>
        </p:spPr>
      </p:pic>
      <p:sp>
        <p:nvSpPr>
          <p:cNvPr id="4" name="Metin kutusu 3"/>
          <p:cNvSpPr txBox="1"/>
          <p:nvPr/>
        </p:nvSpPr>
        <p:spPr>
          <a:xfrm>
            <a:off x="9102438" y="3865420"/>
            <a:ext cx="1884216" cy="477054"/>
          </a:xfrm>
          <a:prstGeom prst="rect">
            <a:avLst/>
          </a:prstGeom>
          <a:noFill/>
        </p:spPr>
        <p:txBody>
          <a:bodyPr wrap="square" rtlCol="0">
            <a:spAutoFit/>
          </a:bodyPr>
          <a:lstStyle/>
          <a:p>
            <a:r>
              <a:rPr lang="tr-TR" sz="2500" dirty="0" smtClean="0">
                <a:latin typeface="Verdana" panose="020B0604030504040204" pitchFamily="34" charset="0"/>
                <a:ea typeface="Verdana" panose="020B0604030504040204" pitchFamily="34" charset="0"/>
              </a:rPr>
              <a:t>Davranış</a:t>
            </a:r>
            <a:endParaRPr lang="tr-TR" sz="2500" dirty="0">
              <a:latin typeface="Verdana" panose="020B0604030504040204" pitchFamily="34" charset="0"/>
              <a:ea typeface="Verdana" panose="020B0604030504040204" pitchFamily="34" charset="0"/>
            </a:endParaRPr>
          </a:p>
        </p:txBody>
      </p:sp>
      <p:sp>
        <p:nvSpPr>
          <p:cNvPr id="5" name="Metin kutusu 4"/>
          <p:cNvSpPr txBox="1"/>
          <p:nvPr/>
        </p:nvSpPr>
        <p:spPr>
          <a:xfrm>
            <a:off x="3505200" y="2881884"/>
            <a:ext cx="4862945" cy="830997"/>
          </a:xfrm>
          <a:prstGeom prst="rect">
            <a:avLst/>
          </a:prstGeom>
          <a:noFill/>
        </p:spPr>
        <p:txBody>
          <a:bodyPr wrap="square" rtlCol="0">
            <a:spAutoFit/>
          </a:bodyPr>
          <a:lstStyle/>
          <a:p>
            <a:r>
              <a:rPr lang="tr-TR" sz="2400" dirty="0" smtClean="0">
                <a:latin typeface="Verdana" panose="020B0604030504040204" pitchFamily="34" charset="0"/>
                <a:ea typeface="Verdana" panose="020B0604030504040204" pitchFamily="34" charset="0"/>
              </a:rPr>
              <a:t>Basit Tutum-Davranış; İlişkisi</a:t>
            </a:r>
          </a:p>
          <a:p>
            <a:pPr algn="ctr"/>
            <a:r>
              <a:rPr lang="tr-TR" sz="2400" dirty="0" smtClean="0">
                <a:latin typeface="Verdana" panose="020B0604030504040204" pitchFamily="34" charset="0"/>
                <a:ea typeface="Verdana" panose="020B0604030504040204" pitchFamily="34" charset="0"/>
              </a:rPr>
              <a:t>(sebep)</a:t>
            </a:r>
            <a:endParaRPr lang="tr-TR" sz="24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6522812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stretch>
            <a:fillRect/>
          </a:stretch>
        </p:blipFill>
        <p:spPr>
          <a:xfrm>
            <a:off x="2148714" y="1524000"/>
            <a:ext cx="8740958" cy="4946073"/>
          </a:xfrm>
          <a:prstGeom prst="rect">
            <a:avLst/>
          </a:prstGeom>
        </p:spPr>
      </p:pic>
      <p:sp>
        <p:nvSpPr>
          <p:cNvPr id="6" name="Dikdörtgen 5"/>
          <p:cNvSpPr/>
          <p:nvPr/>
        </p:nvSpPr>
        <p:spPr>
          <a:xfrm>
            <a:off x="669797" y="321117"/>
            <a:ext cx="11157221" cy="923330"/>
          </a:xfrm>
          <a:prstGeom prst="rect">
            <a:avLst/>
          </a:prstGeom>
          <a:noFill/>
        </p:spPr>
        <p:txBody>
          <a:bodyPr wrap="none" lIns="91440" tIns="45720" rIns="91440" bIns="45720">
            <a:spAutoFit/>
          </a:bodyPr>
          <a:lstStyle/>
          <a:p>
            <a:pPr algn="ctr"/>
            <a:r>
              <a:rPr lang="tr-TR" sz="5400" b="1" dirty="0" smtClean="0">
                <a:ln w="12700" cmpd="sng">
                  <a:solidFill>
                    <a:schemeClr val="accent2">
                      <a:lumMod val="75000"/>
                    </a:schemeClr>
                  </a:solidFill>
                  <a:prstDash val="solid"/>
                </a:ln>
                <a:solidFill>
                  <a:schemeClr val="accent4">
                    <a:lumMod val="60000"/>
                    <a:lumOff val="40000"/>
                  </a:schemeClr>
                </a:solidFill>
                <a:effectLst>
                  <a:outerShdw blurRad="50800" dist="38100" dir="16200000" rotWithShape="0">
                    <a:prstClr val="black">
                      <a:alpha val="40000"/>
                    </a:prstClr>
                  </a:outerShdw>
                  <a:reflection blurRad="6350" stA="55000" endA="300" endPos="45500" dir="5400000" sy="-100000" algn="bl" rotWithShape="0"/>
                </a:effectLst>
              </a:rPr>
              <a:t>TUTUM-ORTAM-DAVRANIŞ İLİŞKİSİ</a:t>
            </a:r>
            <a:endParaRPr lang="tr-TR" sz="5400" b="1" cap="none" spc="0" dirty="0">
              <a:ln w="12700" cmpd="sng">
                <a:solidFill>
                  <a:schemeClr val="accent2">
                    <a:lumMod val="75000"/>
                  </a:schemeClr>
                </a:solidFill>
                <a:prstDash val="solid"/>
              </a:ln>
              <a:solidFill>
                <a:schemeClr val="accent4">
                  <a:lumMod val="60000"/>
                  <a:lumOff val="40000"/>
                </a:schemeClr>
              </a:solidFill>
              <a:effectLst>
                <a:outerShdw blurRad="50800" dist="38100" dir="16200000" rotWithShape="0">
                  <a:prstClr val="black">
                    <a:alpha val="40000"/>
                  </a:prstClr>
                </a:outerShdw>
                <a:reflection blurRad="6350" stA="55000" endA="300" endPos="45500" dir="5400000" sy="-100000" algn="bl" rotWithShape="0"/>
              </a:effectLst>
            </a:endParaRPr>
          </a:p>
        </p:txBody>
      </p:sp>
    </p:spTree>
    <p:extLst>
      <p:ext uri="{BB962C8B-B14F-4D97-AF65-F5344CB8AC3E}">
        <p14:creationId xmlns:p14="http://schemas.microsoft.com/office/powerpoint/2010/main" val="3329552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04595F41-A8FC-B540-A9B5-291DA20D3052}"/>
              </a:ext>
            </a:extLst>
          </p:cNvPr>
          <p:cNvSpPr>
            <a:spLocks noGrp="1"/>
          </p:cNvSpPr>
          <p:nvPr>
            <p:ph sz="quarter" idx="13"/>
          </p:nvPr>
        </p:nvSpPr>
        <p:spPr>
          <a:xfrm>
            <a:off x="1124263" y="426253"/>
            <a:ext cx="10178320" cy="6049497"/>
          </a:xfrm>
          <a:blipFill dpi="0" rotWithShape="1">
            <a:blip r:embed="rId2">
              <a:alphaModFix amt="27000"/>
            </a:blip>
            <a:srcRect/>
            <a:tile tx="0" ty="0" sx="100000" sy="100000" flip="none" algn="tl"/>
          </a:blipFill>
        </p:spPr>
        <p:txBody>
          <a:bodyPr>
            <a:normAutofit fontScale="92500" lnSpcReduction="10000"/>
          </a:bodyPr>
          <a:lstStyle/>
          <a:p>
            <a:pPr>
              <a:buSzPct val="100000"/>
            </a:pPr>
            <a:r>
              <a:rPr lang="tr-TR" sz="2400" dirty="0" smtClean="0">
                <a:solidFill>
                  <a:schemeClr val="tx1"/>
                </a:solidFill>
                <a:latin typeface="Verdana" panose="020B0604030504040204" pitchFamily="34" charset="0"/>
                <a:ea typeface="Verdana" panose="020B0604030504040204" pitchFamily="34" charset="0"/>
              </a:rPr>
              <a:t>Tutum-davranış ilişkisi üzerinde oldukça sık durulan bir konu olmasına rağmen, tutumların davranışları her durumda etkilemediğini de belirtmek gerekir. Bazı araştırmaların sonuçları bu konudaki tutarsızlığa vurgu yapmaktadır.</a:t>
            </a:r>
          </a:p>
          <a:p>
            <a:pPr>
              <a:buSzPct val="100000"/>
            </a:pPr>
            <a:r>
              <a:rPr lang="tr-TR" sz="2000" b="1" dirty="0" smtClean="0">
                <a:solidFill>
                  <a:schemeClr val="tx1"/>
                </a:solidFill>
                <a:latin typeface="Verdana" panose="020B0604030504040204" pitchFamily="34" charset="0"/>
                <a:ea typeface="Verdana" panose="020B0604030504040204" pitchFamily="34" charset="0"/>
              </a:rPr>
              <a:t>ÖRNEK;</a:t>
            </a:r>
          </a:p>
          <a:p>
            <a:pPr>
              <a:buSzPct val="90000"/>
            </a:pPr>
            <a:r>
              <a:rPr lang="tr-TR" sz="2400" b="1" dirty="0" smtClean="0">
                <a:solidFill>
                  <a:schemeClr val="tx1"/>
                </a:solidFill>
                <a:latin typeface="Verdana" panose="020B0604030504040204" pitchFamily="34" charset="0"/>
                <a:ea typeface="Verdana" panose="020B0604030504040204" pitchFamily="34" charset="0"/>
              </a:rPr>
              <a:t>ABD’de </a:t>
            </a:r>
            <a:r>
              <a:rPr lang="tr-TR" sz="2400" b="1" dirty="0">
                <a:solidFill>
                  <a:schemeClr val="tx1"/>
                </a:solidFill>
                <a:latin typeface="Verdana" panose="020B0604030504040204" pitchFamily="34" charset="0"/>
                <a:ea typeface="Verdana" panose="020B0604030504040204" pitchFamily="34" charset="0"/>
              </a:rPr>
              <a:t>bir sosyoloji profesörü olan La Pierre, genç bir Çinli </a:t>
            </a:r>
            <a:r>
              <a:rPr lang="tr-TR" sz="2400" b="1" dirty="0" err="1">
                <a:solidFill>
                  <a:schemeClr val="tx1"/>
                </a:solidFill>
                <a:latin typeface="Verdana" panose="020B0604030504040204" pitchFamily="34" charset="0"/>
                <a:ea typeface="Verdana" panose="020B0604030504040204" pitchFamily="34" charset="0"/>
              </a:rPr>
              <a:t>öğrencive</a:t>
            </a:r>
            <a:r>
              <a:rPr lang="tr-TR" sz="2400" b="1" dirty="0">
                <a:solidFill>
                  <a:schemeClr val="tx1"/>
                </a:solidFill>
                <a:latin typeface="Verdana" panose="020B0604030504040204" pitchFamily="34" charset="0"/>
                <a:ea typeface="Verdana" panose="020B0604030504040204" pitchFamily="34" charset="0"/>
              </a:rPr>
              <a:t> karısı ile birlikte ülkeyi dolaşarak 66 otelde konaklamış ve 184 restoranda yemek yemiştir. Araştırmanın yapıldığı dönemde, ABD’de Asyalılara karşı güçlü ön yargı olmasına rağmen otellerin 1 tanesi dışında tamamı onları kabul etmiştir. Yemek yedikleri restoranların ise tamamı hizmet sunmayı kabul etmiştir. Araştırmacı bir süre sonra, hizmetinden yararlandığı işletmelere Çinli misafir kabul edip etmeyeceklerini sorduğu bir araştırma formu göndermiştir. Yanıt veren 128 işletmeden %92’si Çinlilere hizmet veremeyeceklerini belirtmiştir. Bu araştırmanın sonucu, daha sonraki dönemlerde tutumlar ile davranışlar arasındaki tutarsızlığı göstermek için de bir örnek olarak gösterilmiştir.</a:t>
            </a:r>
            <a:endParaRPr lang="tr-TR" sz="2400" dirty="0">
              <a:solidFill>
                <a:schemeClr val="tx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9747265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1B5E1C81-E37A-8947-84C1-EEF76CF1BA03}"/>
              </a:ext>
            </a:extLst>
          </p:cNvPr>
          <p:cNvSpPr>
            <a:spLocks noGrp="1"/>
          </p:cNvSpPr>
          <p:nvPr>
            <p:ph sz="quarter" idx="13"/>
          </p:nvPr>
        </p:nvSpPr>
        <p:spPr>
          <a:xfrm>
            <a:off x="415636" y="180812"/>
            <a:ext cx="11776363" cy="2479261"/>
          </a:xfrm>
        </p:spPr>
        <p:txBody>
          <a:bodyPr>
            <a:normAutofit fontScale="92500" lnSpcReduction="20000"/>
          </a:bodyPr>
          <a:lstStyle/>
          <a:p>
            <a:r>
              <a:rPr lang="tr-TR" sz="2600" dirty="0">
                <a:solidFill>
                  <a:schemeClr val="tx1"/>
                </a:solidFill>
                <a:latin typeface="Verdana" panose="020B0604030504040204" pitchFamily="34" charset="0"/>
                <a:ea typeface="Verdana" panose="020B0604030504040204" pitchFamily="34" charset="0"/>
              </a:rPr>
              <a:t>BİR </a:t>
            </a:r>
            <a:r>
              <a:rPr lang="tr-TR" sz="2600" dirty="0" smtClean="0">
                <a:solidFill>
                  <a:schemeClr val="tx1"/>
                </a:solidFill>
                <a:latin typeface="Verdana" panose="020B0604030504040204" pitchFamily="34" charset="0"/>
                <a:ea typeface="Verdana" panose="020B0604030504040204" pitchFamily="34" charset="0"/>
              </a:rPr>
              <a:t>ÖNCEKİ </a:t>
            </a:r>
            <a:r>
              <a:rPr lang="tr-TR" sz="2600" dirty="0">
                <a:solidFill>
                  <a:schemeClr val="tx1"/>
                </a:solidFill>
                <a:latin typeface="Verdana" panose="020B0604030504040204" pitchFamily="34" charset="0"/>
                <a:ea typeface="Verdana" panose="020B0604030504040204" pitchFamily="34" charset="0"/>
              </a:rPr>
              <a:t>SLAYTTA YER ALAN tutum-davranış ilişkisi arasındaki tutarsızlığı açıklamakla birlikte, tutum-davranış ilişkisini belli şartlar altında değerlendirdiği söylenebilir. Bu nedenle, daha sonraki dönemlerde ve farklı şartlar altında yapılmış çok sayıda araştırmada, tutum-davranış ilişkisini açıklayan çalışmaların olduğu dikkati çekmektedir. Tutumlar ve davranışlar arasında tutarlılık veya tutarsızlığa neden olan çok sayıda faktörden bahsetmek mümkündür. Bu faktörler şunlardır;</a:t>
            </a:r>
          </a:p>
          <a:p>
            <a:endParaRPr lang="tr-TR" sz="1800" dirty="0"/>
          </a:p>
        </p:txBody>
      </p:sp>
      <p:pic>
        <p:nvPicPr>
          <p:cNvPr id="2" name="Resim 1"/>
          <p:cNvPicPr>
            <a:picLocks noChangeAspect="1"/>
          </p:cNvPicPr>
          <p:nvPr/>
        </p:nvPicPr>
        <p:blipFill>
          <a:blip r:embed="rId2"/>
          <a:stretch>
            <a:fillRect/>
          </a:stretch>
        </p:blipFill>
        <p:spPr>
          <a:xfrm>
            <a:off x="2895601" y="2660073"/>
            <a:ext cx="7065818" cy="4306978"/>
          </a:xfrm>
          <a:prstGeom prst="rect">
            <a:avLst/>
          </a:prstGeom>
        </p:spPr>
      </p:pic>
    </p:spTree>
    <p:extLst>
      <p:ext uri="{BB962C8B-B14F-4D97-AF65-F5344CB8AC3E}">
        <p14:creationId xmlns:p14="http://schemas.microsoft.com/office/powerpoint/2010/main" val="31028882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055E051F-1A0C-304C-88CF-877689DD95F3}"/>
              </a:ext>
            </a:extLst>
          </p:cNvPr>
          <p:cNvSpPr>
            <a:spLocks noGrp="1"/>
          </p:cNvSpPr>
          <p:nvPr>
            <p:ph sz="quarter" idx="13"/>
          </p:nvPr>
        </p:nvSpPr>
        <p:spPr>
          <a:xfrm>
            <a:off x="512618" y="230332"/>
            <a:ext cx="11540837" cy="3676650"/>
          </a:xfrm>
        </p:spPr>
        <p:txBody>
          <a:bodyPr>
            <a:noAutofit/>
          </a:bodyPr>
          <a:lstStyle/>
          <a:p>
            <a:r>
              <a:rPr lang="tr-TR" sz="2500" b="1" dirty="0">
                <a:solidFill>
                  <a:schemeClr val="accent2">
                    <a:lumMod val="50000"/>
                  </a:schemeClr>
                </a:solidFill>
                <a:latin typeface="Verdana" panose="020B0604030504040204" pitchFamily="34" charset="0"/>
                <a:ea typeface="Verdana" panose="020B0604030504040204" pitchFamily="34" charset="0"/>
              </a:rPr>
              <a:t>Tutumların Gücü (Kuvveti):</a:t>
            </a:r>
            <a:r>
              <a:rPr lang="tr-TR" sz="2500" dirty="0">
                <a:solidFill>
                  <a:schemeClr val="accent2">
                    <a:lumMod val="50000"/>
                  </a:schemeClr>
                </a:solidFill>
                <a:latin typeface="Verdana" panose="020B0604030504040204" pitchFamily="34" charset="0"/>
                <a:ea typeface="Verdana" panose="020B0604030504040204" pitchFamily="34" charset="0"/>
              </a:rPr>
              <a:t> </a:t>
            </a:r>
            <a:r>
              <a:rPr lang="tr-TR" sz="2500" dirty="0">
                <a:solidFill>
                  <a:schemeClr val="tx1"/>
                </a:solidFill>
                <a:latin typeface="Verdana" panose="020B0604030504040204" pitchFamily="34" charset="0"/>
                <a:ea typeface="Verdana" panose="020B0604030504040204" pitchFamily="34" charset="0"/>
              </a:rPr>
              <a:t>Her tutum belli bir güce sahiptir. Bu güç, tutumun bilişsel, duygusal ve davranışsal bileşenlerinin toplamına eşittir. Tutumun gücü, onun davranışlarla arasındaki ilişkiyi pekiştirmede önemli sayılabilecek bir unsurdur. Çünkü kuvvetli bir tutumun davranışa dönüşme olasılığı, kuvveti düşük bir tutuma göre daha yüksektir. Tutumların gücünü belirleyen faktörler ise tutum nesnesi hakkında sahip olduğumuz bilgi miktarı, tutumlarla alıştırma ve uygulama yapma sıklığı, deneyimler, tutumlarla ilgili olarak kazanılmış haklar ya da kişisel ilgilerdir.</a:t>
            </a:r>
          </a:p>
        </p:txBody>
      </p:sp>
      <p:sp>
        <p:nvSpPr>
          <p:cNvPr id="4" name="Metin kutusu 3"/>
          <p:cNvSpPr txBox="1"/>
          <p:nvPr/>
        </p:nvSpPr>
        <p:spPr>
          <a:xfrm>
            <a:off x="2798619" y="3906982"/>
            <a:ext cx="5334000" cy="2431435"/>
          </a:xfrm>
          <a:prstGeom prst="rect">
            <a:avLst/>
          </a:prstGeom>
          <a:noFill/>
        </p:spPr>
        <p:txBody>
          <a:bodyPr wrap="square" rtlCol="0">
            <a:spAutoFit/>
          </a:bodyPr>
          <a:lstStyle/>
          <a:p>
            <a:pPr algn="ctr"/>
            <a:r>
              <a:rPr lang="tr-TR" sz="3200" dirty="0" smtClean="0">
                <a:latin typeface="Verdana" panose="020B0604030504040204" pitchFamily="34" charset="0"/>
                <a:ea typeface="Verdana" panose="020B0604030504040204" pitchFamily="34" charset="0"/>
              </a:rPr>
              <a:t>     Zihinsel Öğenin Gücü</a:t>
            </a:r>
          </a:p>
          <a:p>
            <a:pPr algn="ctr"/>
            <a:r>
              <a:rPr lang="tr-TR" sz="2800" dirty="0" smtClean="0">
                <a:latin typeface="Verdana" panose="020B0604030504040204" pitchFamily="34" charset="0"/>
                <a:ea typeface="Verdana" panose="020B0604030504040204" pitchFamily="34" charset="0"/>
              </a:rPr>
              <a:t>+</a:t>
            </a:r>
          </a:p>
          <a:p>
            <a:pPr algn="ctr"/>
            <a:r>
              <a:rPr lang="tr-TR" sz="3200" dirty="0" smtClean="0">
                <a:latin typeface="Verdana" panose="020B0604030504040204" pitchFamily="34" charset="0"/>
                <a:ea typeface="Verdana" panose="020B0604030504040204" pitchFamily="34" charset="0"/>
              </a:rPr>
              <a:t>   Duygusal Öğenin Gücü</a:t>
            </a:r>
          </a:p>
          <a:p>
            <a:pPr algn="ctr"/>
            <a:r>
              <a:rPr lang="tr-TR" sz="2800" dirty="0" smtClean="0">
                <a:latin typeface="Verdana" panose="020B0604030504040204" pitchFamily="34" charset="0"/>
                <a:ea typeface="Verdana" panose="020B0604030504040204" pitchFamily="34" charset="0"/>
              </a:rPr>
              <a:t>+</a:t>
            </a:r>
          </a:p>
          <a:p>
            <a:pPr algn="ctr"/>
            <a:r>
              <a:rPr lang="tr-TR" sz="3200" dirty="0" smtClean="0">
                <a:latin typeface="Verdana" panose="020B0604030504040204" pitchFamily="34" charset="0"/>
                <a:ea typeface="Verdana" panose="020B0604030504040204" pitchFamily="34" charset="0"/>
              </a:rPr>
              <a:t>Davranışsal Öğenin Gücü</a:t>
            </a:r>
            <a:endParaRPr lang="tr-TR" sz="3200" dirty="0">
              <a:latin typeface="Verdana" panose="020B0604030504040204" pitchFamily="34" charset="0"/>
              <a:ea typeface="Verdana" panose="020B0604030504040204" pitchFamily="34" charset="0"/>
            </a:endParaRPr>
          </a:p>
        </p:txBody>
      </p:sp>
      <p:pic>
        <p:nvPicPr>
          <p:cNvPr id="5" name="Resim 4"/>
          <p:cNvPicPr>
            <a:picLocks noChangeAspect="1"/>
          </p:cNvPicPr>
          <p:nvPr/>
        </p:nvPicPr>
        <p:blipFill>
          <a:blip r:embed="rId2"/>
          <a:stretch>
            <a:fillRect/>
          </a:stretch>
        </p:blipFill>
        <p:spPr>
          <a:xfrm>
            <a:off x="8347068" y="3999314"/>
            <a:ext cx="402371" cy="2246769"/>
          </a:xfrm>
          <a:prstGeom prst="rect">
            <a:avLst/>
          </a:prstGeom>
        </p:spPr>
      </p:pic>
      <p:sp>
        <p:nvSpPr>
          <p:cNvPr id="6" name="Metin kutusu 5"/>
          <p:cNvSpPr txBox="1"/>
          <p:nvPr/>
        </p:nvSpPr>
        <p:spPr>
          <a:xfrm>
            <a:off x="8963888" y="4430202"/>
            <a:ext cx="2382985" cy="1200329"/>
          </a:xfrm>
          <a:prstGeom prst="rect">
            <a:avLst/>
          </a:prstGeom>
          <a:noFill/>
        </p:spPr>
        <p:txBody>
          <a:bodyPr wrap="square" rtlCol="0">
            <a:spAutoFit/>
          </a:bodyPr>
          <a:lstStyle/>
          <a:p>
            <a:pPr algn="ctr"/>
            <a:r>
              <a:rPr lang="tr-TR" sz="3600" dirty="0" smtClean="0">
                <a:latin typeface="Verdana" panose="020B0604030504040204" pitchFamily="34" charset="0"/>
                <a:ea typeface="Verdana" panose="020B0604030504040204" pitchFamily="34" charset="0"/>
              </a:rPr>
              <a:t>Tutumun Gücü</a:t>
            </a:r>
            <a:endParaRPr lang="tr-TR" sz="36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7309993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000374" y="582545"/>
            <a:ext cx="8911687" cy="802908"/>
          </a:xfrm>
        </p:spPr>
        <p:txBody>
          <a:bodyPr/>
          <a:lstStyle/>
          <a:p>
            <a:r>
              <a:rPr lang="tr-TR" dirty="0" smtClean="0">
                <a:solidFill>
                  <a:schemeClr val="tx1"/>
                </a:solidFill>
                <a:latin typeface="Verdana" panose="020B0604030504040204" pitchFamily="34" charset="0"/>
                <a:ea typeface="Verdana" panose="020B0604030504040204" pitchFamily="34" charset="0"/>
              </a:rPr>
              <a:t>Tutumun Güç Derecesi (Örnek)</a:t>
            </a:r>
            <a:endParaRPr lang="tr-TR" dirty="0">
              <a:solidFill>
                <a:schemeClr val="tx1"/>
              </a:solidFill>
              <a:latin typeface="Verdana" panose="020B0604030504040204" pitchFamily="34" charset="0"/>
              <a:ea typeface="Verdana" panose="020B0604030504040204" pitchFamily="34" charset="0"/>
            </a:endParaRPr>
          </a:p>
        </p:txBody>
      </p:sp>
      <p:sp>
        <p:nvSpPr>
          <p:cNvPr id="3" name="İçerik Yer Tutucusu 2"/>
          <p:cNvSpPr>
            <a:spLocks noGrp="1"/>
          </p:cNvSpPr>
          <p:nvPr>
            <p:ph sz="quarter" idx="13"/>
          </p:nvPr>
        </p:nvSpPr>
        <p:spPr>
          <a:xfrm>
            <a:off x="609599" y="1510144"/>
            <a:ext cx="11319165" cy="3424107"/>
          </a:xfrm>
        </p:spPr>
        <p:txBody>
          <a:bodyPr>
            <a:noAutofit/>
          </a:bodyPr>
          <a:lstStyle/>
          <a:p>
            <a:pPr marL="0" indent="0">
              <a:buNone/>
            </a:pPr>
            <a:r>
              <a:rPr lang="tr-TR" sz="2800" dirty="0">
                <a:solidFill>
                  <a:schemeClr val="tx1"/>
                </a:solidFill>
                <a:latin typeface="Verdana" panose="020B0604030504040204" pitchFamily="34" charset="0"/>
                <a:ea typeface="Verdana" panose="020B0604030504040204" pitchFamily="34" charset="0"/>
              </a:rPr>
              <a:t>Ali ve Veli aynı partiye oy vermiştir.</a:t>
            </a:r>
          </a:p>
          <a:p>
            <a:pPr marL="0" indent="0">
              <a:buNone/>
            </a:pPr>
            <a:r>
              <a:rPr lang="tr-TR" sz="2800" b="1" dirty="0">
                <a:solidFill>
                  <a:schemeClr val="tx1"/>
                </a:solidFill>
                <a:latin typeface="Verdana" panose="020B0604030504040204" pitchFamily="34" charset="0"/>
                <a:ea typeface="Verdana" panose="020B0604030504040204" pitchFamily="34" charset="0"/>
              </a:rPr>
              <a:t>Davranışsal Öğe: </a:t>
            </a:r>
            <a:r>
              <a:rPr lang="tr-TR" sz="2800" dirty="0">
                <a:solidFill>
                  <a:schemeClr val="tx1"/>
                </a:solidFill>
                <a:latin typeface="Verdana" panose="020B0604030504040204" pitchFamily="34" charset="0"/>
                <a:ea typeface="Verdana" panose="020B0604030504040204" pitchFamily="34" charset="0"/>
              </a:rPr>
              <a:t>Olumlu </a:t>
            </a:r>
            <a:r>
              <a:rPr lang="tr-TR" sz="2800" dirty="0" smtClean="0">
                <a:solidFill>
                  <a:schemeClr val="tx1"/>
                </a:solidFill>
                <a:latin typeface="Verdana" panose="020B0604030504040204" pitchFamily="34" charset="0"/>
                <a:ea typeface="Verdana" panose="020B0604030504040204" pitchFamily="34" charset="0"/>
              </a:rPr>
              <a:t>tutumları aynı </a:t>
            </a:r>
            <a:r>
              <a:rPr lang="tr-TR" sz="2800" dirty="0">
                <a:solidFill>
                  <a:schemeClr val="tx1"/>
                </a:solidFill>
                <a:latin typeface="Verdana" panose="020B0604030504040204" pitchFamily="34" charset="0"/>
                <a:ea typeface="Verdana" panose="020B0604030504040204" pitchFamily="34" charset="0"/>
              </a:rPr>
              <a:t>derecede (güçlü)</a:t>
            </a:r>
          </a:p>
          <a:p>
            <a:pPr marL="0" indent="0">
              <a:buNone/>
            </a:pPr>
            <a:r>
              <a:rPr lang="tr-TR" sz="2800" b="1" dirty="0">
                <a:solidFill>
                  <a:schemeClr val="tx1"/>
                </a:solidFill>
                <a:latin typeface="Verdana" panose="020B0604030504040204" pitchFamily="34" charset="0"/>
                <a:ea typeface="Verdana" panose="020B0604030504040204" pitchFamily="34" charset="0"/>
              </a:rPr>
              <a:t>Duygusal Öğe: </a:t>
            </a:r>
            <a:r>
              <a:rPr lang="tr-TR" sz="2800" dirty="0">
                <a:solidFill>
                  <a:schemeClr val="tx1"/>
                </a:solidFill>
                <a:latin typeface="Verdana" panose="020B0604030504040204" pitchFamily="34" charset="0"/>
                <a:ea typeface="Verdana" panose="020B0604030504040204" pitchFamily="34" charset="0"/>
              </a:rPr>
              <a:t>Ali partisini sever </a:t>
            </a:r>
            <a:r>
              <a:rPr lang="tr-TR" sz="2800" dirty="0" smtClean="0">
                <a:solidFill>
                  <a:schemeClr val="tx1"/>
                </a:solidFill>
                <a:latin typeface="Verdana" panose="020B0604030504040204" pitchFamily="34" charset="0"/>
                <a:ea typeface="Verdana" panose="020B0604030504040204" pitchFamily="34" charset="0"/>
              </a:rPr>
              <a:t>ve bağlıdır (güçlü), Veli’de bağlılık yoktur</a:t>
            </a:r>
            <a:r>
              <a:rPr lang="tr-TR" sz="2800" dirty="0">
                <a:solidFill>
                  <a:schemeClr val="tx1"/>
                </a:solidFill>
                <a:latin typeface="Verdana" panose="020B0604030504040204" pitchFamily="34" charset="0"/>
                <a:ea typeface="Verdana" panose="020B0604030504040204" pitchFamily="34" charset="0"/>
              </a:rPr>
              <a:t>, daha iyi </a:t>
            </a:r>
            <a:r>
              <a:rPr lang="tr-TR" sz="2800" dirty="0" smtClean="0">
                <a:solidFill>
                  <a:schemeClr val="tx1"/>
                </a:solidFill>
                <a:latin typeface="Verdana" panose="020B0604030504040204" pitchFamily="34" charset="0"/>
                <a:ea typeface="Verdana" panose="020B0604030504040204" pitchFamily="34" charset="0"/>
              </a:rPr>
              <a:t>bulmaktadır (</a:t>
            </a:r>
            <a:r>
              <a:rPr lang="tr-TR" sz="2800" dirty="0">
                <a:solidFill>
                  <a:schemeClr val="tx1"/>
                </a:solidFill>
                <a:latin typeface="Verdana" panose="020B0604030504040204" pitchFamily="34" charset="0"/>
                <a:ea typeface="Verdana" panose="020B0604030504040204" pitchFamily="34" charset="0"/>
              </a:rPr>
              <a:t>zayıf)</a:t>
            </a:r>
          </a:p>
          <a:p>
            <a:pPr marL="0" indent="0">
              <a:buNone/>
            </a:pPr>
            <a:r>
              <a:rPr lang="tr-TR" sz="2800" b="1" dirty="0">
                <a:solidFill>
                  <a:schemeClr val="tx1"/>
                </a:solidFill>
                <a:latin typeface="Verdana" panose="020B0604030504040204" pitchFamily="34" charset="0"/>
                <a:ea typeface="Verdana" panose="020B0604030504040204" pitchFamily="34" charset="0"/>
              </a:rPr>
              <a:t>Zihinsel Öğe: </a:t>
            </a:r>
            <a:r>
              <a:rPr lang="tr-TR" sz="2800" dirty="0">
                <a:solidFill>
                  <a:schemeClr val="tx1"/>
                </a:solidFill>
                <a:latin typeface="Verdana" panose="020B0604030504040204" pitchFamily="34" charset="0"/>
                <a:ea typeface="Verdana" panose="020B0604030504040204" pitchFamily="34" charset="0"/>
              </a:rPr>
              <a:t>Ali ve Veli </a:t>
            </a:r>
            <a:r>
              <a:rPr lang="tr-TR" sz="2800" dirty="0" smtClean="0">
                <a:solidFill>
                  <a:schemeClr val="tx1"/>
                </a:solidFill>
                <a:latin typeface="Verdana" panose="020B0604030504040204" pitchFamily="34" charset="0"/>
                <a:ea typeface="Verdana" panose="020B0604030504040204" pitchFamily="34" charset="0"/>
              </a:rPr>
              <a:t>parti programını </a:t>
            </a:r>
            <a:r>
              <a:rPr lang="tr-TR" sz="2800" dirty="0">
                <a:solidFill>
                  <a:schemeClr val="tx1"/>
                </a:solidFill>
                <a:latin typeface="Verdana" panose="020B0604030504040204" pitchFamily="34" charset="0"/>
                <a:ea typeface="Verdana" panose="020B0604030504040204" pitchFamily="34" charset="0"/>
              </a:rPr>
              <a:t>onaylar (benzer güçte)</a:t>
            </a:r>
          </a:p>
        </p:txBody>
      </p:sp>
    </p:spTree>
    <p:extLst>
      <p:ext uri="{BB962C8B-B14F-4D97-AF65-F5344CB8AC3E}">
        <p14:creationId xmlns:p14="http://schemas.microsoft.com/office/powerpoint/2010/main" val="3188799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0FDB7049-E8DC-9D49-8FC4-5FE15E032C5C}"/>
              </a:ext>
            </a:extLst>
          </p:cNvPr>
          <p:cNvSpPr>
            <a:spLocks noGrp="1"/>
          </p:cNvSpPr>
          <p:nvPr>
            <p:ph sz="quarter" idx="13"/>
          </p:nvPr>
        </p:nvSpPr>
        <p:spPr>
          <a:xfrm>
            <a:off x="872209" y="509155"/>
            <a:ext cx="10959571" cy="5517572"/>
          </a:xfrm>
        </p:spPr>
        <p:txBody>
          <a:bodyPr>
            <a:noAutofit/>
          </a:bodyPr>
          <a:lstStyle/>
          <a:p>
            <a:r>
              <a:rPr lang="tr-TR" sz="2400" b="1" dirty="0">
                <a:solidFill>
                  <a:schemeClr val="accent2">
                    <a:lumMod val="50000"/>
                  </a:schemeClr>
                </a:solidFill>
                <a:latin typeface="Verdana" panose="020B0604030504040204" pitchFamily="34" charset="0"/>
                <a:ea typeface="Verdana" panose="020B0604030504040204" pitchFamily="34" charset="0"/>
              </a:rPr>
              <a:t>Tutumlarda Kararlılık: </a:t>
            </a:r>
            <a:r>
              <a:rPr lang="tr-TR" sz="2400" dirty="0">
                <a:solidFill>
                  <a:schemeClr val="tx1"/>
                </a:solidFill>
                <a:latin typeface="Verdana" panose="020B0604030504040204" pitchFamily="34" charset="0"/>
                <a:ea typeface="Verdana" panose="020B0604030504040204" pitchFamily="34" charset="0"/>
              </a:rPr>
              <a:t>Genellikle kolay şekilde anımsanan ve kararlılık özelliği gösteren tutumların davranışları ortaya çıkarma ihtimali daha yüksektir. Bu tür tutumlar bireyleri, özellikle bilişsel ve duygusal açıdan daha fazla baskı altına alır ve uyarıcı etkisi ile birey üzerindeki baskısı kendini sürekli hissettirir.</a:t>
            </a:r>
          </a:p>
          <a:p>
            <a:r>
              <a:rPr lang="tr-TR" sz="2400" b="1" dirty="0">
                <a:solidFill>
                  <a:schemeClr val="accent2">
                    <a:lumMod val="50000"/>
                  </a:schemeClr>
                </a:solidFill>
                <a:latin typeface="Verdana" panose="020B0604030504040204" pitchFamily="34" charset="0"/>
                <a:ea typeface="Verdana" panose="020B0604030504040204" pitchFamily="34" charset="0"/>
              </a:rPr>
              <a:t>Tutumlara Ulaşılabilirlik: </a:t>
            </a:r>
            <a:r>
              <a:rPr lang="tr-TR" sz="2400" dirty="0">
                <a:solidFill>
                  <a:schemeClr val="tx1"/>
                </a:solidFill>
                <a:latin typeface="Verdana" panose="020B0604030504040204" pitchFamily="34" charset="0"/>
                <a:ea typeface="Verdana" panose="020B0604030504040204" pitchFamily="34" charset="0"/>
              </a:rPr>
              <a:t>Bilginin insan zihnine ulaşma hızı, karar alma ve davranış sergileme üzerinde etkili olmaktadır. Dolayısıyla bazı tutumların bellek tarafından daha hızlı çağrılması ve bilinç düzeyine daha hızlı ulaşması davranışları etkiler. Tutumların insan zihnine ulaşma hızı üzerinde etkili olan faktörlerden biri de tutumların ifade edilme sıklığıdır. Kısaca bir tutumu ifade etme sıklığı arttıkça, o tutumun önemi artmakta ve davranışa dönüşme olasılığı güçlenmektedir.</a:t>
            </a:r>
          </a:p>
        </p:txBody>
      </p:sp>
    </p:spTree>
    <p:extLst>
      <p:ext uri="{BB962C8B-B14F-4D97-AF65-F5344CB8AC3E}">
        <p14:creationId xmlns:p14="http://schemas.microsoft.com/office/powerpoint/2010/main" val="344486800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70706" y="777233"/>
            <a:ext cx="8911687" cy="603521"/>
          </a:xfrm>
        </p:spPr>
        <p:txBody>
          <a:bodyPr>
            <a:normAutofit fontScale="90000"/>
          </a:bodyPr>
          <a:lstStyle/>
          <a:p>
            <a:pPr algn="ctr"/>
            <a:r>
              <a:rPr lang="tr-TR" dirty="0">
                <a:latin typeface="Verdana" panose="020B0604030504040204" pitchFamily="34" charset="0"/>
                <a:ea typeface="Verdana" panose="020B0604030504040204" pitchFamily="34" charset="0"/>
              </a:rPr>
              <a:t>Tutumun Ulaşılabilirliği </a:t>
            </a:r>
            <a:r>
              <a:rPr lang="tr-TR" dirty="0" smtClean="0">
                <a:latin typeface="Verdana" panose="020B0604030504040204" pitchFamily="34" charset="0"/>
                <a:ea typeface="Verdana" panose="020B0604030504040204" pitchFamily="34" charset="0"/>
              </a:rPr>
              <a:t>Modeli</a:t>
            </a:r>
            <a:endParaRPr lang="tr-TR" dirty="0">
              <a:latin typeface="Verdana" panose="020B0604030504040204" pitchFamily="34" charset="0"/>
              <a:ea typeface="Verdana" panose="020B0604030504040204" pitchFamily="34" charset="0"/>
            </a:endParaRPr>
          </a:p>
        </p:txBody>
      </p:sp>
      <p:graphicFrame>
        <p:nvGraphicFramePr>
          <p:cNvPr id="6" name="İçerik Yer Tutucusu 5"/>
          <p:cNvGraphicFramePr>
            <a:graphicFrameLocks noGrp="1"/>
          </p:cNvGraphicFramePr>
          <p:nvPr>
            <p:ph sz="quarter" idx="13"/>
            <p:extLst>
              <p:ext uri="{D42A27DB-BD31-4B8C-83A1-F6EECF244321}">
                <p14:modId xmlns:p14="http://schemas.microsoft.com/office/powerpoint/2010/main" val="83332275"/>
              </p:ext>
            </p:extLst>
          </p:nvPr>
        </p:nvGraphicFramePr>
        <p:xfrm>
          <a:off x="608738" y="2338149"/>
          <a:ext cx="2507673" cy="377957"/>
        </p:xfrm>
        <a:graphic>
          <a:graphicData uri="http://schemas.openxmlformats.org/drawingml/2006/table">
            <a:tbl>
              <a:tblPr firstRow="1" bandRow="1">
                <a:tableStyleId>{5C22544A-7EE6-4342-B048-85BDC9FD1C3A}</a:tableStyleId>
              </a:tblPr>
              <a:tblGrid>
                <a:gridCol w="2507673">
                  <a:extLst>
                    <a:ext uri="{9D8B030D-6E8A-4147-A177-3AD203B41FA5}">
                      <a16:colId xmlns:a16="http://schemas.microsoft.com/office/drawing/2014/main" xmlns="" val="1264519567"/>
                    </a:ext>
                  </a:extLst>
                </a:gridCol>
              </a:tblGrid>
              <a:tr h="377957">
                <a:tc>
                  <a:txBody>
                    <a:bodyPr/>
                    <a:lstStyle/>
                    <a:p>
                      <a:pPr algn="ctr"/>
                      <a:r>
                        <a:rPr lang="tr-TR" dirty="0" smtClean="0">
                          <a:solidFill>
                            <a:schemeClr val="tx1"/>
                          </a:solidFill>
                          <a:latin typeface="Verdana" panose="020B0604030504040204" pitchFamily="34" charset="0"/>
                          <a:ea typeface="Verdana" panose="020B0604030504040204" pitchFamily="34" charset="0"/>
                        </a:rPr>
                        <a:t>TUTUM</a:t>
                      </a:r>
                      <a:r>
                        <a:rPr lang="tr-TR" baseline="0" dirty="0" smtClean="0">
                          <a:solidFill>
                            <a:schemeClr val="tx1"/>
                          </a:solidFill>
                          <a:latin typeface="Verdana" panose="020B0604030504040204" pitchFamily="34" charset="0"/>
                          <a:ea typeface="Verdana" panose="020B0604030504040204" pitchFamily="34" charset="0"/>
                        </a:rPr>
                        <a:t> OBJESİ </a:t>
                      </a:r>
                      <a:endParaRPr lang="tr-TR"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3700790181"/>
                  </a:ext>
                </a:extLst>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3396049648"/>
              </p:ext>
            </p:extLst>
          </p:nvPr>
        </p:nvGraphicFramePr>
        <p:xfrm>
          <a:off x="4065422" y="2207088"/>
          <a:ext cx="2983345" cy="640080"/>
        </p:xfrm>
        <a:graphic>
          <a:graphicData uri="http://schemas.openxmlformats.org/drawingml/2006/table">
            <a:tbl>
              <a:tblPr firstRow="1" bandRow="1">
                <a:tableStyleId>{5C22544A-7EE6-4342-B048-85BDC9FD1C3A}</a:tableStyleId>
              </a:tblPr>
              <a:tblGrid>
                <a:gridCol w="2983345">
                  <a:extLst>
                    <a:ext uri="{9D8B030D-6E8A-4147-A177-3AD203B41FA5}">
                      <a16:colId xmlns:a16="http://schemas.microsoft.com/office/drawing/2014/main" xmlns="" val="731049282"/>
                    </a:ext>
                  </a:extLst>
                </a:gridCol>
              </a:tblGrid>
              <a:tr h="370840">
                <a:tc>
                  <a:txBody>
                    <a:bodyPr/>
                    <a:lstStyle/>
                    <a:p>
                      <a:r>
                        <a:rPr lang="tr-TR" dirty="0" smtClean="0">
                          <a:solidFill>
                            <a:schemeClr val="tx1"/>
                          </a:solidFill>
                          <a:latin typeface="Verdana" panose="020B0604030504040204" pitchFamily="34" charset="0"/>
                          <a:ea typeface="Verdana" panose="020B0604030504040204" pitchFamily="34" charset="0"/>
                        </a:rPr>
                        <a:t>BELLEKTEN</a:t>
                      </a:r>
                      <a:r>
                        <a:rPr lang="tr-TR" baseline="0" dirty="0" smtClean="0">
                          <a:solidFill>
                            <a:schemeClr val="tx1"/>
                          </a:solidFill>
                          <a:latin typeface="Verdana" panose="020B0604030504040204" pitchFamily="34" charset="0"/>
                          <a:ea typeface="Verdana" panose="020B0604030504040204" pitchFamily="34" charset="0"/>
                        </a:rPr>
                        <a:t> ÇAĞIRILAN TUTUM</a:t>
                      </a:r>
                      <a:endParaRPr lang="tr-TR"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649565998"/>
                  </a:ext>
                </a:extLst>
              </a:tr>
            </a:tbl>
          </a:graphicData>
        </a:graphic>
      </p:graphicFrame>
      <p:graphicFrame>
        <p:nvGraphicFramePr>
          <p:cNvPr id="8" name="Tablo 7"/>
          <p:cNvGraphicFramePr>
            <a:graphicFrameLocks noGrp="1"/>
          </p:cNvGraphicFramePr>
          <p:nvPr>
            <p:extLst>
              <p:ext uri="{D42A27DB-BD31-4B8C-83A1-F6EECF244321}">
                <p14:modId xmlns:p14="http://schemas.microsoft.com/office/powerpoint/2010/main" val="1148824545"/>
              </p:ext>
            </p:extLst>
          </p:nvPr>
        </p:nvGraphicFramePr>
        <p:xfrm>
          <a:off x="7996915" y="2207088"/>
          <a:ext cx="3308394" cy="914400"/>
        </p:xfrm>
        <a:graphic>
          <a:graphicData uri="http://schemas.openxmlformats.org/drawingml/2006/table">
            <a:tbl>
              <a:tblPr firstRow="1" bandRow="1">
                <a:tableStyleId>{5C22544A-7EE6-4342-B048-85BDC9FD1C3A}</a:tableStyleId>
              </a:tblPr>
              <a:tblGrid>
                <a:gridCol w="3308394">
                  <a:extLst>
                    <a:ext uri="{9D8B030D-6E8A-4147-A177-3AD203B41FA5}">
                      <a16:colId xmlns:a16="http://schemas.microsoft.com/office/drawing/2014/main" xmlns="" val="3235550730"/>
                    </a:ext>
                  </a:extLst>
                </a:gridCol>
              </a:tblGrid>
              <a:tr h="0">
                <a:tc>
                  <a:txBody>
                    <a:bodyPr/>
                    <a:lstStyle/>
                    <a:p>
                      <a:r>
                        <a:rPr lang="tr-TR" dirty="0" smtClean="0">
                          <a:solidFill>
                            <a:schemeClr val="tx1"/>
                          </a:solidFill>
                          <a:latin typeface="Verdana" panose="020B0604030504040204" pitchFamily="34" charset="0"/>
                          <a:ea typeface="Verdana" panose="020B0604030504040204" pitchFamily="34" charset="0"/>
                        </a:rPr>
                        <a:t>TUTUM OBJESİ VE DURUM ALGILANIŞININ DEĞİŞMESİ</a:t>
                      </a:r>
                      <a:endParaRPr lang="tr-TR"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386760070"/>
                  </a:ext>
                </a:extLst>
              </a:tr>
            </a:tbl>
          </a:graphicData>
        </a:graphic>
      </p:graphicFrame>
      <p:graphicFrame>
        <p:nvGraphicFramePr>
          <p:cNvPr id="9" name="Tablo 8"/>
          <p:cNvGraphicFramePr>
            <a:graphicFrameLocks noGrp="1"/>
          </p:cNvGraphicFramePr>
          <p:nvPr>
            <p:extLst>
              <p:ext uri="{D42A27DB-BD31-4B8C-83A1-F6EECF244321}">
                <p14:modId xmlns:p14="http://schemas.microsoft.com/office/powerpoint/2010/main" val="3252853144"/>
              </p:ext>
            </p:extLst>
          </p:nvPr>
        </p:nvGraphicFramePr>
        <p:xfrm>
          <a:off x="7996915" y="4100945"/>
          <a:ext cx="3308394" cy="914400"/>
        </p:xfrm>
        <a:graphic>
          <a:graphicData uri="http://schemas.openxmlformats.org/drawingml/2006/table">
            <a:tbl>
              <a:tblPr firstRow="1" bandRow="1">
                <a:tableStyleId>{5C22544A-7EE6-4342-B048-85BDC9FD1C3A}</a:tableStyleId>
              </a:tblPr>
              <a:tblGrid>
                <a:gridCol w="3308394">
                  <a:extLst>
                    <a:ext uri="{9D8B030D-6E8A-4147-A177-3AD203B41FA5}">
                      <a16:colId xmlns:a16="http://schemas.microsoft.com/office/drawing/2014/main" xmlns="" val="3184657683"/>
                    </a:ext>
                  </a:extLst>
                </a:gridCol>
              </a:tblGrid>
              <a:tr h="714699">
                <a:tc>
                  <a:txBody>
                    <a:bodyPr/>
                    <a:lstStyle/>
                    <a:p>
                      <a:r>
                        <a:rPr lang="tr-TR" dirty="0" smtClean="0">
                          <a:solidFill>
                            <a:schemeClr val="tx1"/>
                          </a:solidFill>
                          <a:latin typeface="Verdana" panose="020B0604030504040204" pitchFamily="34" charset="0"/>
                          <a:ea typeface="Verdana" panose="020B0604030504040204" pitchFamily="34" charset="0"/>
                        </a:rPr>
                        <a:t>TUTUM OBJESİNE KARŞI DAVRANIŞIN ETKİLENMESİ</a:t>
                      </a:r>
                      <a:endParaRPr lang="tr-TR"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3254758651"/>
                  </a:ext>
                </a:extLst>
              </a:tr>
            </a:tbl>
          </a:graphicData>
        </a:graphic>
      </p:graphicFrame>
      <p:pic>
        <p:nvPicPr>
          <p:cNvPr id="12" name="Resim 11"/>
          <p:cNvPicPr>
            <a:picLocks noChangeAspect="1"/>
          </p:cNvPicPr>
          <p:nvPr/>
        </p:nvPicPr>
        <p:blipFill>
          <a:blip r:embed="rId2"/>
          <a:stretch>
            <a:fillRect/>
          </a:stretch>
        </p:blipFill>
        <p:spPr>
          <a:xfrm>
            <a:off x="3286520" y="2469211"/>
            <a:ext cx="609653" cy="115834"/>
          </a:xfrm>
          <a:prstGeom prst="rect">
            <a:avLst/>
          </a:prstGeom>
        </p:spPr>
      </p:pic>
      <p:pic>
        <p:nvPicPr>
          <p:cNvPr id="13" name="Resim 12"/>
          <p:cNvPicPr>
            <a:picLocks noChangeAspect="1"/>
          </p:cNvPicPr>
          <p:nvPr/>
        </p:nvPicPr>
        <p:blipFill>
          <a:blip r:embed="rId2"/>
          <a:stretch>
            <a:fillRect/>
          </a:stretch>
        </p:blipFill>
        <p:spPr>
          <a:xfrm>
            <a:off x="7218014" y="2469211"/>
            <a:ext cx="609653" cy="115834"/>
          </a:xfrm>
          <a:prstGeom prst="rect">
            <a:avLst/>
          </a:prstGeom>
        </p:spPr>
      </p:pic>
      <p:pic>
        <p:nvPicPr>
          <p:cNvPr id="14" name="Resim 13"/>
          <p:cNvPicPr>
            <a:picLocks noChangeAspect="1"/>
          </p:cNvPicPr>
          <p:nvPr/>
        </p:nvPicPr>
        <p:blipFill>
          <a:blip r:embed="rId3"/>
          <a:stretch>
            <a:fillRect/>
          </a:stretch>
        </p:blipFill>
        <p:spPr>
          <a:xfrm>
            <a:off x="9564241" y="3206119"/>
            <a:ext cx="173741" cy="804695"/>
          </a:xfrm>
          <a:prstGeom prst="rect">
            <a:avLst/>
          </a:prstGeom>
        </p:spPr>
      </p:pic>
      <p:pic>
        <p:nvPicPr>
          <p:cNvPr id="15" name="Resim 14"/>
          <p:cNvPicPr>
            <a:picLocks noChangeAspect="1"/>
          </p:cNvPicPr>
          <p:nvPr/>
        </p:nvPicPr>
        <p:blipFill>
          <a:blip r:embed="rId4"/>
          <a:stretch>
            <a:fillRect/>
          </a:stretch>
        </p:blipFill>
        <p:spPr>
          <a:xfrm>
            <a:off x="1038887" y="3411379"/>
            <a:ext cx="6774873" cy="3027075"/>
          </a:xfrm>
          <a:prstGeom prst="rect">
            <a:avLst/>
          </a:prstGeom>
        </p:spPr>
      </p:pic>
      <p:sp>
        <p:nvSpPr>
          <p:cNvPr id="16" name="Metin kutusu 15"/>
          <p:cNvSpPr txBox="1"/>
          <p:nvPr/>
        </p:nvSpPr>
        <p:spPr>
          <a:xfrm>
            <a:off x="1199738" y="3563014"/>
            <a:ext cx="6461826" cy="2800767"/>
          </a:xfrm>
          <a:prstGeom prst="rect">
            <a:avLst/>
          </a:prstGeom>
          <a:noFill/>
        </p:spPr>
        <p:txBody>
          <a:bodyPr wrap="square" rtlCol="0">
            <a:spAutoFit/>
          </a:bodyPr>
          <a:lstStyle/>
          <a:p>
            <a:r>
              <a:rPr lang="tr-TR" sz="2200" b="1" dirty="0">
                <a:latin typeface="Verdana" panose="020B0604030504040204" pitchFamily="34" charset="0"/>
                <a:ea typeface="Verdana" panose="020B0604030504040204" pitchFamily="34" charset="0"/>
              </a:rPr>
              <a:t>1.adım:</a:t>
            </a:r>
            <a:r>
              <a:rPr lang="tr-TR" sz="2200" dirty="0">
                <a:latin typeface="Verdana" panose="020B0604030504040204" pitchFamily="34" charset="0"/>
                <a:ea typeface="Verdana" panose="020B0604030504040204" pitchFamily="34" charset="0"/>
              </a:rPr>
              <a:t>Tutumlar aktif hale </a:t>
            </a:r>
            <a:r>
              <a:rPr lang="tr-TR" sz="2200" dirty="0" err="1">
                <a:latin typeface="Verdana" panose="020B0604030504040204" pitchFamily="34" charset="0"/>
                <a:ea typeface="Verdana" panose="020B0604030504040204" pitchFamily="34" charset="0"/>
              </a:rPr>
              <a:t>gelir,yani</a:t>
            </a:r>
            <a:r>
              <a:rPr lang="tr-TR" sz="2200" dirty="0">
                <a:latin typeface="Verdana" panose="020B0604030504040204" pitchFamily="34" charset="0"/>
                <a:ea typeface="Verdana" panose="020B0604030504040204" pitchFamily="34" charset="0"/>
              </a:rPr>
              <a:t> tutum objesinin uyarmasıyla bellekten </a:t>
            </a:r>
            <a:r>
              <a:rPr lang="tr-TR" sz="2200" dirty="0" smtClean="0">
                <a:latin typeface="Verdana" panose="020B0604030504040204" pitchFamily="34" charset="0"/>
                <a:ea typeface="Verdana" panose="020B0604030504040204" pitchFamily="34" charset="0"/>
              </a:rPr>
              <a:t>çağırılır.</a:t>
            </a:r>
          </a:p>
          <a:p>
            <a:r>
              <a:rPr lang="tr-TR" sz="2200" b="1" dirty="0" smtClean="0">
                <a:latin typeface="Verdana" panose="020B0604030504040204" pitchFamily="34" charset="0"/>
                <a:ea typeface="Verdana" panose="020B0604030504040204" pitchFamily="34" charset="0"/>
              </a:rPr>
              <a:t>2.adım:</a:t>
            </a:r>
            <a:r>
              <a:rPr lang="tr-TR" sz="2200" dirty="0" smtClean="0">
                <a:latin typeface="Verdana" panose="020B0604030504040204" pitchFamily="34" charset="0"/>
                <a:ea typeface="Verdana" panose="020B0604030504040204" pitchFamily="34" charset="0"/>
              </a:rPr>
              <a:t>Bellekten </a:t>
            </a:r>
            <a:r>
              <a:rPr lang="tr-TR" sz="2200" dirty="0">
                <a:latin typeface="Verdana" panose="020B0604030504040204" pitchFamily="34" charset="0"/>
                <a:ea typeface="Verdana" panose="020B0604030504040204" pitchFamily="34" charset="0"/>
              </a:rPr>
              <a:t>çağırılan tutum</a:t>
            </a:r>
            <a:r>
              <a:rPr lang="tr-TR" sz="2200" dirty="0" smtClean="0">
                <a:latin typeface="Verdana" panose="020B0604030504040204" pitchFamily="34" charset="0"/>
                <a:ea typeface="Verdana" panose="020B0604030504040204" pitchFamily="34" charset="0"/>
              </a:rPr>
              <a:t>, tutum </a:t>
            </a:r>
            <a:r>
              <a:rPr lang="tr-TR" sz="2200" dirty="0">
                <a:latin typeface="Verdana" panose="020B0604030504040204" pitchFamily="34" charset="0"/>
                <a:ea typeface="Verdana" panose="020B0604030504040204" pitchFamily="34" charset="0"/>
              </a:rPr>
              <a:t>objesinin içinde bulunduğu durumun algılanışını </a:t>
            </a:r>
            <a:r>
              <a:rPr lang="tr-TR" sz="2200" dirty="0" smtClean="0">
                <a:latin typeface="Verdana" panose="020B0604030504040204" pitchFamily="34" charset="0"/>
                <a:ea typeface="Verdana" panose="020B0604030504040204" pitchFamily="34" charset="0"/>
              </a:rPr>
              <a:t>etkiler</a:t>
            </a:r>
          </a:p>
          <a:p>
            <a:r>
              <a:rPr lang="tr-TR" sz="2200" b="1" dirty="0" smtClean="0">
                <a:latin typeface="Verdana" panose="020B0604030504040204" pitchFamily="34" charset="0"/>
                <a:ea typeface="Verdana" panose="020B0604030504040204" pitchFamily="34" charset="0"/>
              </a:rPr>
              <a:t>3.adım:</a:t>
            </a:r>
            <a:r>
              <a:rPr lang="tr-TR" sz="2200" dirty="0" smtClean="0">
                <a:latin typeface="Verdana" panose="020B0604030504040204" pitchFamily="34" charset="0"/>
                <a:ea typeface="Verdana" panose="020B0604030504040204" pitchFamily="34" charset="0"/>
              </a:rPr>
              <a:t>Algılama </a:t>
            </a:r>
            <a:r>
              <a:rPr lang="tr-TR" sz="2200" dirty="0">
                <a:latin typeface="Verdana" panose="020B0604030504040204" pitchFamily="34" charset="0"/>
                <a:ea typeface="Verdana" panose="020B0604030504040204" pitchFamily="34" charset="0"/>
              </a:rPr>
              <a:t>biçimi de tutum objesine karşı nasıl bir davranışta bulunacağımızı belirler</a:t>
            </a:r>
          </a:p>
        </p:txBody>
      </p:sp>
    </p:spTree>
    <p:extLst>
      <p:ext uri="{BB962C8B-B14F-4D97-AF65-F5344CB8AC3E}">
        <p14:creationId xmlns:p14="http://schemas.microsoft.com/office/powerpoint/2010/main" val="3287083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EEEAFE1F-4B12-464F-BAD4-0BD4950555D4}"/>
              </a:ext>
            </a:extLst>
          </p:cNvPr>
          <p:cNvSpPr>
            <a:spLocks noGrp="1"/>
          </p:cNvSpPr>
          <p:nvPr>
            <p:ph sz="quarter" idx="13"/>
          </p:nvPr>
        </p:nvSpPr>
        <p:spPr>
          <a:xfrm>
            <a:off x="263237" y="180976"/>
            <a:ext cx="11928764" cy="3018708"/>
          </a:xfrm>
        </p:spPr>
        <p:txBody>
          <a:bodyPr>
            <a:normAutofit/>
          </a:bodyPr>
          <a:lstStyle/>
          <a:p>
            <a:r>
              <a:rPr lang="tr-TR" sz="2400" b="1" dirty="0">
                <a:solidFill>
                  <a:schemeClr val="accent2">
                    <a:lumMod val="50000"/>
                  </a:schemeClr>
                </a:solidFill>
                <a:latin typeface="Verdana" panose="020B0604030504040204" pitchFamily="34" charset="0"/>
                <a:ea typeface="Verdana" panose="020B0604030504040204" pitchFamily="34" charset="0"/>
              </a:rPr>
              <a:t>Zaman Faktörü: </a:t>
            </a:r>
            <a:r>
              <a:rPr lang="tr-TR" sz="2400" dirty="0">
                <a:solidFill>
                  <a:schemeClr val="tx1"/>
                </a:solidFill>
                <a:latin typeface="Verdana" panose="020B0604030504040204" pitchFamily="34" charset="0"/>
                <a:ea typeface="Verdana" panose="020B0604030504040204" pitchFamily="34" charset="0"/>
              </a:rPr>
              <a:t>Tutum-davranış ilişkisini açıklamada önem taşıyan bir diğer faktör zamandır. Tutum ile davranış ilişkisini ölçme arasında geçen süre ne kadar uzun olursa, tutum-davranış arasında tutarlılık gözlenme olasılığı o derece düşmektedir. Bireylerin tutumlarının kararsız olması durumunda, yakın zamandaki tutumlarının davranışa dönüşme ihtimali daha önceki dönemlerdeki tutumlarına göre daha yüksektir. Bu durumda zaman aralıklarının uzamasının tutum-davranış arasındaki tutarlılığı azalttığı söylenebilir</a:t>
            </a:r>
            <a:r>
              <a:rPr lang="tr-TR" sz="2000" dirty="0">
                <a:solidFill>
                  <a:schemeClr val="tx1"/>
                </a:solidFill>
              </a:rPr>
              <a:t>.</a:t>
            </a:r>
          </a:p>
        </p:txBody>
      </p:sp>
      <p:pic>
        <p:nvPicPr>
          <p:cNvPr id="4" name="Resim 3"/>
          <p:cNvPicPr>
            <a:picLocks noChangeAspect="1"/>
          </p:cNvPicPr>
          <p:nvPr/>
        </p:nvPicPr>
        <p:blipFill>
          <a:blip r:embed="rId2"/>
          <a:stretch>
            <a:fillRect/>
          </a:stretch>
        </p:blipFill>
        <p:spPr>
          <a:xfrm>
            <a:off x="2024024" y="3199684"/>
            <a:ext cx="8448753" cy="2996565"/>
          </a:xfrm>
          <a:prstGeom prst="rect">
            <a:avLst/>
          </a:prstGeom>
        </p:spPr>
      </p:pic>
      <p:pic>
        <p:nvPicPr>
          <p:cNvPr id="5" name="Resim 4"/>
          <p:cNvPicPr>
            <a:picLocks noChangeAspect="1"/>
          </p:cNvPicPr>
          <p:nvPr/>
        </p:nvPicPr>
        <p:blipFill>
          <a:blip r:embed="rId3"/>
          <a:stretch>
            <a:fillRect/>
          </a:stretch>
        </p:blipFill>
        <p:spPr>
          <a:xfrm>
            <a:off x="2024023" y="5752186"/>
            <a:ext cx="8448753" cy="1283371"/>
          </a:xfrm>
          <a:prstGeom prst="rect">
            <a:avLst/>
          </a:prstGeom>
        </p:spPr>
      </p:pic>
    </p:spTree>
    <p:extLst>
      <p:ext uri="{BB962C8B-B14F-4D97-AF65-F5344CB8AC3E}">
        <p14:creationId xmlns:p14="http://schemas.microsoft.com/office/powerpoint/2010/main" val="3842304565"/>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CE66E466-B087-6241-B371-845B2F54A046}"/>
              </a:ext>
            </a:extLst>
          </p:cNvPr>
          <p:cNvSpPr>
            <a:spLocks noGrp="1"/>
          </p:cNvSpPr>
          <p:nvPr>
            <p:ph sz="quarter" idx="13"/>
          </p:nvPr>
        </p:nvSpPr>
        <p:spPr>
          <a:xfrm>
            <a:off x="325268" y="174698"/>
            <a:ext cx="11658913" cy="2457665"/>
          </a:xfrm>
        </p:spPr>
        <p:txBody>
          <a:bodyPr>
            <a:noAutofit/>
          </a:bodyPr>
          <a:lstStyle/>
          <a:p>
            <a:r>
              <a:rPr lang="tr-TR" sz="2200" b="1" dirty="0">
                <a:solidFill>
                  <a:schemeClr val="accent2">
                    <a:lumMod val="50000"/>
                  </a:schemeClr>
                </a:solidFill>
                <a:latin typeface="Verdana" panose="020B0604030504040204" pitchFamily="34" charset="0"/>
                <a:ea typeface="Verdana" panose="020B0604030504040204" pitchFamily="34" charset="0"/>
              </a:rPr>
              <a:t>Farkındalık:</a:t>
            </a:r>
            <a:r>
              <a:rPr lang="tr-TR" sz="2200" dirty="0">
                <a:solidFill>
                  <a:schemeClr val="accent2">
                    <a:lumMod val="50000"/>
                  </a:schemeClr>
                </a:solidFill>
                <a:latin typeface="Verdana" panose="020B0604030504040204" pitchFamily="34" charset="0"/>
                <a:ea typeface="Verdana" panose="020B0604030504040204" pitchFamily="34" charset="0"/>
              </a:rPr>
              <a:t> </a:t>
            </a:r>
            <a:r>
              <a:rPr lang="tr-TR" sz="2200" dirty="0">
                <a:solidFill>
                  <a:schemeClr val="tx1"/>
                </a:solidFill>
                <a:latin typeface="Verdana" panose="020B0604030504040204" pitchFamily="34" charset="0"/>
                <a:ea typeface="Verdana" panose="020B0604030504040204" pitchFamily="34" charset="0"/>
              </a:rPr>
              <a:t>Farkındalık, bireylerin kendi tutum ve davranışlarının ne ölçüde farkında olduklarıyla ilgilidir. Farkındalık, tutum ve davranış ilişkisini güçlendiren önemli bir unsurdur. Çünkü farkındalığın yüksek olduğu durumlarda herhangi bir tutumumuzun ne olduğunu daha iyi idrak edebiliriz ve tutumlar belleğe daha kolay çağrılır. Bunun yanında, genellikle bir davranışta bulunduğumuz zamanlarda o durum ile ilgili tutumumuza dikkat ederiz ve bu tutumun davranışı yönlendirmesine izin veririz.</a:t>
            </a:r>
          </a:p>
        </p:txBody>
      </p:sp>
      <p:sp>
        <p:nvSpPr>
          <p:cNvPr id="2" name="Dikdörtgen 1"/>
          <p:cNvSpPr/>
          <p:nvPr/>
        </p:nvSpPr>
        <p:spPr>
          <a:xfrm>
            <a:off x="858982" y="2564517"/>
            <a:ext cx="11125199" cy="4293483"/>
          </a:xfrm>
          <a:prstGeom prst="rect">
            <a:avLst/>
          </a:prstGeom>
        </p:spPr>
        <p:txBody>
          <a:bodyPr wrap="square">
            <a:spAutoFit/>
          </a:bodyPr>
          <a:lstStyle/>
          <a:p>
            <a:pPr algn="ctr"/>
            <a:r>
              <a:rPr lang="tr-TR" sz="2000" b="1" dirty="0" smtClean="0">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ÖRNEK</a:t>
            </a:r>
            <a:endParaRPr lang="tr-TR" sz="2100" b="1" dirty="0" smtClean="0">
              <a:effectLst>
                <a:outerShdw blurRad="38100" dist="38100" dir="2700000" algn="tl">
                  <a:srgbClr val="000000">
                    <a:alpha val="43137"/>
                  </a:srgbClr>
                </a:outerShdw>
              </a:effectLst>
              <a:latin typeface="Verdana" panose="020B0604030504040204" pitchFamily="34" charset="0"/>
              <a:ea typeface="Verdana" panose="020B0604030504040204" pitchFamily="34" charset="0"/>
            </a:endParaRPr>
          </a:p>
          <a:p>
            <a:r>
              <a:rPr lang="tr-TR" sz="2100" dirty="0" smtClean="0">
                <a:latin typeface="Verdana" panose="020B0604030504040204" pitchFamily="34" charset="0"/>
                <a:ea typeface="Verdana" panose="020B0604030504040204" pitchFamily="34" charset="0"/>
              </a:rPr>
              <a:t>Forming,1982</a:t>
            </a:r>
            <a:endParaRPr lang="tr-TR" sz="2100" dirty="0">
              <a:latin typeface="Verdana" panose="020B0604030504040204" pitchFamily="34" charset="0"/>
              <a:ea typeface="Verdana" panose="020B0604030504040204" pitchFamily="34" charset="0"/>
            </a:endParaRPr>
          </a:p>
          <a:p>
            <a:r>
              <a:rPr lang="tr-TR" sz="2100" b="1" dirty="0">
                <a:latin typeface="Verdana" panose="020B0604030504040204" pitchFamily="34" charset="0"/>
                <a:ea typeface="Verdana" panose="020B0604030504040204" pitchFamily="34" charset="0"/>
              </a:rPr>
              <a:t>Denek: </a:t>
            </a:r>
            <a:r>
              <a:rPr lang="tr-TR" sz="2100" dirty="0">
                <a:latin typeface="Verdana" panose="020B0604030504040204" pitchFamily="34" charset="0"/>
                <a:ea typeface="Verdana" panose="020B0604030504040204" pitchFamily="34" charset="0"/>
              </a:rPr>
              <a:t>Üniversite öğrencileri</a:t>
            </a:r>
          </a:p>
          <a:p>
            <a:r>
              <a:rPr lang="tr-TR" sz="2100" b="1" dirty="0">
                <a:latin typeface="Verdana" panose="020B0604030504040204" pitchFamily="34" charset="0"/>
                <a:ea typeface="Verdana" panose="020B0604030504040204" pitchFamily="34" charset="0"/>
              </a:rPr>
              <a:t>1 adım: </a:t>
            </a:r>
            <a:r>
              <a:rPr lang="tr-TR" sz="2100" dirty="0">
                <a:latin typeface="Verdana" panose="020B0604030504040204" pitchFamily="34" charset="0"/>
                <a:ea typeface="Verdana" panose="020B0604030504040204" pitchFamily="34" charset="0"/>
              </a:rPr>
              <a:t>Çocukların fiziksel cezalandırmaya karşı </a:t>
            </a:r>
            <a:r>
              <a:rPr lang="tr-TR" sz="2100" dirty="0" smtClean="0">
                <a:latin typeface="Verdana" panose="020B0604030504040204" pitchFamily="34" charset="0"/>
                <a:ea typeface="Verdana" panose="020B0604030504040204" pitchFamily="34" charset="0"/>
              </a:rPr>
              <a:t>olumsuz tutuma </a:t>
            </a:r>
            <a:r>
              <a:rPr lang="tr-TR" sz="2100" dirty="0">
                <a:latin typeface="Verdana" panose="020B0604030504040204" pitchFamily="34" charset="0"/>
                <a:ea typeface="Verdana" panose="020B0604030504040204" pitchFamily="34" charset="0"/>
              </a:rPr>
              <a:t>sahip, </a:t>
            </a:r>
            <a:r>
              <a:rPr lang="tr-TR" sz="2100" dirty="0" smtClean="0">
                <a:latin typeface="Verdana" panose="020B0604030504040204" pitchFamily="34" charset="0"/>
                <a:ea typeface="Verdana" panose="020B0604030504040204" pitchFamily="34" charset="0"/>
              </a:rPr>
              <a:t>ancak insanların </a:t>
            </a:r>
            <a:r>
              <a:rPr lang="tr-TR" sz="2100" dirty="0">
                <a:latin typeface="Verdana" panose="020B0604030504040204" pitchFamily="34" charset="0"/>
                <a:ea typeface="Verdana" panose="020B0604030504040204" pitchFamily="34" charset="0"/>
              </a:rPr>
              <a:t>olumlu tutum </a:t>
            </a:r>
            <a:r>
              <a:rPr lang="tr-TR" sz="2100" dirty="0" smtClean="0">
                <a:latin typeface="Verdana" panose="020B0604030504040204" pitchFamily="34" charset="0"/>
                <a:ea typeface="Verdana" panose="020B0604030504040204" pitchFamily="34" charset="0"/>
              </a:rPr>
              <a:t>sahip olduklarını </a:t>
            </a:r>
            <a:r>
              <a:rPr lang="tr-TR" sz="2100" dirty="0">
                <a:latin typeface="Verdana" panose="020B0604030504040204" pitchFamily="34" charset="0"/>
                <a:ea typeface="Verdana" panose="020B0604030504040204" pitchFamily="34" charset="0"/>
              </a:rPr>
              <a:t>düşünüyorlar</a:t>
            </a:r>
          </a:p>
          <a:p>
            <a:r>
              <a:rPr lang="tr-TR" sz="2100" b="1" dirty="0">
                <a:latin typeface="Verdana" panose="020B0604030504040204" pitchFamily="34" charset="0"/>
                <a:ea typeface="Verdana" panose="020B0604030504040204" pitchFamily="34" charset="0"/>
              </a:rPr>
              <a:t>2.adım: </a:t>
            </a:r>
            <a:r>
              <a:rPr lang="tr-TR" sz="2100" dirty="0">
                <a:latin typeface="Verdana" panose="020B0604030504040204" pitchFamily="34" charset="0"/>
                <a:ea typeface="Verdana" panose="020B0604030504040204" pitchFamily="34" charset="0"/>
              </a:rPr>
              <a:t>Başka bir araştırma gereği elektrik </a:t>
            </a:r>
            <a:r>
              <a:rPr lang="tr-TR" sz="2100" dirty="0" smtClean="0">
                <a:latin typeface="Verdana" panose="020B0604030504040204" pitchFamily="34" charset="0"/>
                <a:ea typeface="Verdana" panose="020B0604030504040204" pitchFamily="34" charset="0"/>
              </a:rPr>
              <a:t>şoku vermeleri </a:t>
            </a:r>
            <a:r>
              <a:rPr lang="tr-TR" sz="2100" dirty="0">
                <a:latin typeface="Verdana" panose="020B0604030504040204" pitchFamily="34" charset="0"/>
                <a:ea typeface="Verdana" panose="020B0604030504040204" pitchFamily="34" charset="0"/>
              </a:rPr>
              <a:t>isteniyor</a:t>
            </a:r>
          </a:p>
          <a:p>
            <a:r>
              <a:rPr lang="tr-TR" sz="2100" b="1" dirty="0">
                <a:latin typeface="Verdana" panose="020B0604030504040204" pitchFamily="34" charset="0"/>
                <a:ea typeface="Verdana" panose="020B0604030504040204" pitchFamily="34" charset="0"/>
              </a:rPr>
              <a:t>3.adım: </a:t>
            </a:r>
            <a:r>
              <a:rPr lang="tr-TR" sz="2100" dirty="0">
                <a:latin typeface="Verdana" panose="020B0604030504040204" pitchFamily="34" charset="0"/>
                <a:ea typeface="Verdana" panose="020B0604030504040204" pitchFamily="34" charset="0"/>
              </a:rPr>
              <a:t>Bazı öğrenciler şok verirken aynaya bakıyor (</a:t>
            </a:r>
            <a:r>
              <a:rPr lang="tr-TR" sz="2100" dirty="0" smtClean="0">
                <a:latin typeface="Verdana" panose="020B0604030504040204" pitchFamily="34" charset="0"/>
                <a:ea typeface="Verdana" panose="020B0604030504040204" pitchFamily="34" charset="0"/>
              </a:rPr>
              <a:t>öz farkındalık</a:t>
            </a:r>
            <a:r>
              <a:rPr lang="tr-TR" sz="2100" dirty="0">
                <a:latin typeface="Verdana" panose="020B0604030504040204" pitchFamily="34" charset="0"/>
                <a:ea typeface="Verdana" panose="020B0604030504040204" pitchFamily="34" charset="0"/>
              </a:rPr>
              <a:t>), diğerlerini küçük bir izleyici grubu </a:t>
            </a:r>
            <a:r>
              <a:rPr lang="tr-TR" sz="2100" dirty="0" smtClean="0">
                <a:latin typeface="Verdana" panose="020B0604030504040204" pitchFamily="34" charset="0"/>
                <a:ea typeface="Verdana" panose="020B0604030504040204" pitchFamily="34" charset="0"/>
              </a:rPr>
              <a:t>izliyor (çevre </a:t>
            </a:r>
            <a:r>
              <a:rPr lang="tr-TR" sz="2100" dirty="0">
                <a:latin typeface="Verdana" panose="020B0604030504040204" pitchFamily="34" charset="0"/>
                <a:ea typeface="Verdana" panose="020B0604030504040204" pitchFamily="34" charset="0"/>
              </a:rPr>
              <a:t>farkındalık), geri kalanı kontrol grubu.</a:t>
            </a:r>
          </a:p>
          <a:p>
            <a:r>
              <a:rPr lang="tr-TR" sz="2100" b="1" dirty="0">
                <a:latin typeface="Verdana" panose="020B0604030504040204" pitchFamily="34" charset="0"/>
                <a:ea typeface="Verdana" panose="020B0604030504040204" pitchFamily="34" charset="0"/>
              </a:rPr>
              <a:t>Sonuç: </a:t>
            </a:r>
            <a:r>
              <a:rPr lang="tr-TR" sz="2100" u="sng" dirty="0">
                <a:latin typeface="Verdana" panose="020B0604030504040204" pitchFamily="34" charset="0"/>
                <a:ea typeface="Verdana" panose="020B0604030504040204" pitchFamily="34" charset="0"/>
              </a:rPr>
              <a:t>Aynaya bakan grup</a:t>
            </a:r>
            <a:r>
              <a:rPr lang="tr-TR" sz="2100" dirty="0">
                <a:latin typeface="Verdana" panose="020B0604030504040204" pitchFamily="34" charset="0"/>
                <a:ea typeface="Verdana" panose="020B0604030504040204" pitchFamily="34" charset="0"/>
              </a:rPr>
              <a:t>; farkındalıkları arttığı </a:t>
            </a:r>
            <a:r>
              <a:rPr lang="tr-TR" sz="2100" dirty="0" smtClean="0">
                <a:latin typeface="Verdana" panose="020B0604030504040204" pitchFamily="34" charset="0"/>
                <a:ea typeface="Verdana" panose="020B0604030504040204" pitchFamily="34" charset="0"/>
              </a:rPr>
              <a:t>için fiziksel </a:t>
            </a:r>
            <a:r>
              <a:rPr lang="tr-TR" sz="2100" dirty="0">
                <a:latin typeface="Verdana" panose="020B0604030504040204" pitchFamily="34" charset="0"/>
                <a:ea typeface="Verdana" panose="020B0604030504040204" pitchFamily="34" charset="0"/>
              </a:rPr>
              <a:t>cezaya karşı tutum sergiliyorlar.</a:t>
            </a:r>
          </a:p>
          <a:p>
            <a:r>
              <a:rPr lang="tr-TR" sz="2100" dirty="0" smtClean="0">
                <a:latin typeface="Verdana" panose="020B0604030504040204" pitchFamily="34" charset="0"/>
                <a:ea typeface="Verdana" panose="020B0604030504040204" pitchFamily="34" charset="0"/>
              </a:rPr>
              <a:t>            </a:t>
            </a:r>
            <a:r>
              <a:rPr lang="tr-TR" sz="2100" u="sng" dirty="0" smtClean="0">
                <a:latin typeface="Verdana" panose="020B0604030504040204" pitchFamily="34" charset="0"/>
                <a:ea typeface="Verdana" panose="020B0604030504040204" pitchFamily="34" charset="0"/>
              </a:rPr>
              <a:t>Küçük </a:t>
            </a:r>
            <a:r>
              <a:rPr lang="tr-TR" sz="2100" u="sng" dirty="0">
                <a:latin typeface="Verdana" panose="020B0604030504040204" pitchFamily="34" charset="0"/>
                <a:ea typeface="Verdana" panose="020B0604030504040204" pitchFamily="34" charset="0"/>
              </a:rPr>
              <a:t>izleyici grubu karşısında olan grup</a:t>
            </a:r>
            <a:r>
              <a:rPr lang="tr-TR" sz="2100" dirty="0">
                <a:latin typeface="Verdana" panose="020B0604030504040204" pitchFamily="34" charset="0"/>
                <a:ea typeface="Verdana" panose="020B0604030504040204" pitchFamily="34" charset="0"/>
              </a:rPr>
              <a:t>; insanların</a:t>
            </a:r>
          </a:p>
          <a:p>
            <a:r>
              <a:rPr lang="tr-TR" sz="2100" dirty="0" smtClean="0">
                <a:latin typeface="Verdana" panose="020B0604030504040204" pitchFamily="34" charset="0"/>
                <a:ea typeface="Verdana" panose="020B0604030504040204" pitchFamily="34" charset="0"/>
              </a:rPr>
              <a:t>            fiziksel </a:t>
            </a:r>
            <a:r>
              <a:rPr lang="tr-TR" sz="2100" dirty="0">
                <a:latin typeface="Verdana" panose="020B0604030504040204" pitchFamily="34" charset="0"/>
                <a:ea typeface="Verdana" panose="020B0604030504040204" pitchFamily="34" charset="0"/>
              </a:rPr>
              <a:t>cezaya ilişkin nasıl bir tutuma sahip olduğunu</a:t>
            </a:r>
          </a:p>
          <a:p>
            <a:r>
              <a:rPr lang="tr-TR" sz="2100" dirty="0" smtClean="0">
                <a:latin typeface="Verdana" panose="020B0604030504040204" pitchFamily="34" charset="0"/>
                <a:ea typeface="Verdana" panose="020B0604030504040204" pitchFamily="34" charset="0"/>
              </a:rPr>
              <a:t>            </a:t>
            </a:r>
            <a:r>
              <a:rPr lang="tr-TR" sz="2100" dirty="0" err="1" smtClean="0">
                <a:latin typeface="Verdana" panose="020B0604030504040204" pitchFamily="34" charset="0"/>
                <a:ea typeface="Verdana" panose="020B0604030504040204" pitchFamily="34" charset="0"/>
              </a:rPr>
              <a:t>düşünüyorlarsa,öyle</a:t>
            </a:r>
            <a:r>
              <a:rPr lang="tr-TR" sz="2100" dirty="0" smtClean="0">
                <a:latin typeface="Verdana" panose="020B0604030504040204" pitchFamily="34" charset="0"/>
                <a:ea typeface="Verdana" panose="020B0604030504040204" pitchFamily="34" charset="0"/>
              </a:rPr>
              <a:t> </a:t>
            </a:r>
            <a:r>
              <a:rPr lang="tr-TR" sz="2100" dirty="0">
                <a:latin typeface="Verdana" panose="020B0604030504040204" pitchFamily="34" charset="0"/>
                <a:ea typeface="Verdana" panose="020B0604030504040204" pitchFamily="34" charset="0"/>
              </a:rPr>
              <a:t>davranıyorlar.</a:t>
            </a:r>
          </a:p>
        </p:txBody>
      </p:sp>
    </p:spTree>
    <p:extLst>
      <p:ext uri="{BB962C8B-B14F-4D97-AF65-F5344CB8AC3E}">
        <p14:creationId xmlns:p14="http://schemas.microsoft.com/office/powerpoint/2010/main" val="39468407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9AC2E5C8-FECB-D34E-8AEF-B5C725B7BB6E}"/>
              </a:ext>
            </a:extLst>
          </p:cNvPr>
          <p:cNvSpPr>
            <a:spLocks noGrp="1"/>
          </p:cNvSpPr>
          <p:nvPr>
            <p:ph sz="quarter" idx="13"/>
          </p:nvPr>
        </p:nvSpPr>
        <p:spPr>
          <a:xfrm>
            <a:off x="913774" y="940594"/>
            <a:ext cx="10363826" cy="4850605"/>
          </a:xfrm>
        </p:spPr>
        <p:txBody>
          <a:bodyPr>
            <a:noAutofit/>
          </a:bodyPr>
          <a:lstStyle/>
          <a:p>
            <a:r>
              <a:rPr lang="tr-TR" sz="2500" b="1" dirty="0">
                <a:solidFill>
                  <a:schemeClr val="accent2">
                    <a:lumMod val="50000"/>
                  </a:schemeClr>
                </a:solidFill>
                <a:latin typeface="Verdana" panose="020B0604030504040204" pitchFamily="34" charset="0"/>
                <a:ea typeface="Verdana" panose="020B0604030504040204" pitchFamily="34" charset="0"/>
              </a:rPr>
              <a:t>Tutumların Davranışlarla </a:t>
            </a:r>
            <a:r>
              <a:rPr lang="tr-TR" sz="2500" b="1" dirty="0" err="1">
                <a:solidFill>
                  <a:schemeClr val="accent2">
                    <a:lumMod val="50000"/>
                  </a:schemeClr>
                </a:solidFill>
                <a:latin typeface="Verdana" panose="020B0604030504040204" pitchFamily="34" charset="0"/>
                <a:ea typeface="Verdana" panose="020B0604030504040204" pitchFamily="34" charset="0"/>
              </a:rPr>
              <a:t>İlişkililik</a:t>
            </a:r>
            <a:r>
              <a:rPr lang="tr-TR" sz="2500" b="1" dirty="0">
                <a:solidFill>
                  <a:schemeClr val="accent2">
                    <a:lumMod val="50000"/>
                  </a:schemeClr>
                </a:solidFill>
                <a:latin typeface="Verdana" panose="020B0604030504040204" pitchFamily="34" charset="0"/>
                <a:ea typeface="Verdana" panose="020B0604030504040204" pitchFamily="34" charset="0"/>
              </a:rPr>
              <a:t> Derecesi:</a:t>
            </a:r>
            <a:r>
              <a:rPr lang="tr-TR" sz="2500" dirty="0">
                <a:solidFill>
                  <a:schemeClr val="accent2">
                    <a:lumMod val="50000"/>
                  </a:schemeClr>
                </a:solidFill>
                <a:latin typeface="Verdana" panose="020B0604030504040204" pitchFamily="34" charset="0"/>
                <a:ea typeface="Verdana" panose="020B0604030504040204" pitchFamily="34" charset="0"/>
              </a:rPr>
              <a:t> </a:t>
            </a:r>
            <a:r>
              <a:rPr lang="tr-TR" sz="2500" dirty="0">
                <a:solidFill>
                  <a:schemeClr val="tx1"/>
                </a:solidFill>
                <a:latin typeface="Verdana" panose="020B0604030504040204" pitchFamily="34" charset="0"/>
                <a:ea typeface="Verdana" panose="020B0604030504040204" pitchFamily="34" charset="0"/>
              </a:rPr>
              <a:t>Genel olarak davranışlar, kendisi ile özel bağı olan tutumlarla daha ilişkilidir. Diğer bir ifadeyle çok genel olan tutumların davranışlarla bağı oldukça düşük düzeydedir. </a:t>
            </a:r>
          </a:p>
          <a:p>
            <a:r>
              <a:rPr lang="tr-TR" sz="2500" b="1" dirty="0">
                <a:solidFill>
                  <a:srgbClr val="FF0000"/>
                </a:solidFill>
                <a:latin typeface="Verdana" panose="020B0604030504040204" pitchFamily="34" charset="0"/>
                <a:ea typeface="Verdana" panose="020B0604030504040204" pitchFamily="34" charset="0"/>
              </a:rPr>
              <a:t>Örneğin; </a:t>
            </a:r>
            <a:r>
              <a:rPr lang="tr-TR" sz="2500" dirty="0">
                <a:solidFill>
                  <a:schemeClr val="tx1"/>
                </a:solidFill>
                <a:latin typeface="Verdana" panose="020B0604030504040204" pitchFamily="34" charset="0"/>
                <a:ea typeface="Verdana" panose="020B0604030504040204" pitchFamily="34" charset="0"/>
              </a:rPr>
              <a:t>günümüz ortamında, bir ABD’liye genel olarak Asyalılara karşı tutumu sorulduğu zaman alınan cevapla, Asya kıtasında yer alan Afganistan’a karşı tutumuna ilişkin cevap muhtemelen farklı olacaktır. Sadece Afganistan’a ilişkin soru yöneltmek, ilişkilendirme aşamasında tutarlığı belirleyebilme üzerinde daha net olacaktır.</a:t>
            </a:r>
          </a:p>
        </p:txBody>
      </p:sp>
    </p:spTree>
    <p:extLst>
      <p:ext uri="{BB962C8B-B14F-4D97-AF65-F5344CB8AC3E}">
        <p14:creationId xmlns:p14="http://schemas.microsoft.com/office/powerpoint/2010/main" val="4281933529"/>
      </p:ext>
    </p:extLst>
  </p:cSld>
  <p:clrMapOvr>
    <a:masterClrMapping/>
  </p:clrMapOvr>
  <p:transition spd="slow">
    <p:wheel spokes="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4F2F8D8A-BB39-0644-B072-B47AE00FDF6E}"/>
              </a:ext>
            </a:extLst>
          </p:cNvPr>
          <p:cNvSpPr>
            <a:spLocks noGrp="1"/>
          </p:cNvSpPr>
          <p:nvPr>
            <p:ph sz="quarter" idx="13"/>
          </p:nvPr>
        </p:nvSpPr>
        <p:spPr>
          <a:xfrm>
            <a:off x="636683" y="1403640"/>
            <a:ext cx="11278226" cy="2821997"/>
          </a:xfrm>
        </p:spPr>
        <p:txBody>
          <a:bodyPr>
            <a:normAutofit/>
          </a:bodyPr>
          <a:lstStyle/>
          <a:p>
            <a:r>
              <a:rPr lang="tr-TR" sz="2500" b="1" dirty="0">
                <a:solidFill>
                  <a:schemeClr val="accent2">
                    <a:lumMod val="50000"/>
                  </a:schemeClr>
                </a:solidFill>
                <a:latin typeface="Verdana" panose="020B0604030504040204" pitchFamily="34" charset="0"/>
                <a:ea typeface="Verdana" panose="020B0604030504040204" pitchFamily="34" charset="0"/>
              </a:rPr>
              <a:t>Durumsal Baskılar: </a:t>
            </a:r>
            <a:r>
              <a:rPr lang="tr-TR" sz="2500" dirty="0">
                <a:solidFill>
                  <a:schemeClr val="tx1"/>
                </a:solidFill>
                <a:latin typeface="Verdana" panose="020B0604030504040204" pitchFamily="34" charset="0"/>
                <a:ea typeface="Verdana" panose="020B0604030504040204" pitchFamily="34" charset="0"/>
              </a:rPr>
              <a:t>İnsanların içinde bulundukları durum (yaptığı iş, görevi, rolü vb.), tutum ve davranış ilişkisini etkileyen bir diğer faktördür. Durumsal faktörlerin baskın olduğu zamanlarda, özellikle derecesi zayıf olarak kabul edilebilecek tutumlar, davranışlar üzerinde belirleyici olmayacaktır. Durumsal baskılar, bireylerin zaman zaman benzer tutum nesnesine farklı tepkiler vermesine de neden olabilmektedir.</a:t>
            </a:r>
          </a:p>
        </p:txBody>
      </p:sp>
    </p:spTree>
    <p:extLst>
      <p:ext uri="{BB962C8B-B14F-4D97-AF65-F5344CB8AC3E}">
        <p14:creationId xmlns:p14="http://schemas.microsoft.com/office/powerpoint/2010/main" val="1996989019"/>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39847A06-A740-FC45-8B1F-E364A864E301}"/>
              </a:ext>
            </a:extLst>
          </p:cNvPr>
          <p:cNvSpPr>
            <a:spLocks noGrp="1"/>
          </p:cNvSpPr>
          <p:nvPr>
            <p:ph sz="quarter" idx="13"/>
          </p:nvPr>
        </p:nvSpPr>
        <p:spPr>
          <a:xfrm>
            <a:off x="901867" y="249382"/>
            <a:ext cx="11054606" cy="6054436"/>
          </a:xfrm>
        </p:spPr>
        <p:txBody>
          <a:bodyPr>
            <a:normAutofit/>
          </a:bodyPr>
          <a:lstStyle/>
          <a:p>
            <a:pPr marL="0" indent="0" algn="ctr">
              <a:buNone/>
            </a:pPr>
            <a:r>
              <a:rPr lang="tr-TR" sz="3200" b="1" dirty="0">
                <a:ln w="12700">
                  <a:solidFill>
                    <a:schemeClr val="accent2">
                      <a:lumMod val="50000"/>
                    </a:schemeClr>
                  </a:solidFill>
                  <a:prstDash val="solid"/>
                </a:ln>
                <a:pattFill prst="narHorz">
                  <a:fgClr>
                    <a:schemeClr val="accent3"/>
                  </a:fgClr>
                  <a:bgClr>
                    <a:schemeClr val="accent3">
                      <a:lumMod val="40000"/>
                      <a:lumOff val="60000"/>
                    </a:schemeClr>
                  </a:bgClr>
                </a:pattFill>
                <a:effectLst>
                  <a:outerShdw blurRad="50800" dist="38100" dir="16200000" rotWithShape="0">
                    <a:prstClr val="black">
                      <a:alpha val="40000"/>
                    </a:prstClr>
                  </a:outerShdw>
                  <a:reflection blurRad="6350" stA="55000" endA="300" endPos="45500" dir="5400000" sy="-100000" algn="bl" rotWithShape="0"/>
                </a:effectLst>
                <a:latin typeface="Verdana" panose="020B0604030504040204" pitchFamily="34" charset="0"/>
                <a:ea typeface="Verdana" panose="020B0604030504040204" pitchFamily="34" charset="0"/>
              </a:rPr>
              <a:t>TUTUMLARIN DEĞİŞİMİ VE İLGİLİ KURAMLAR</a:t>
            </a:r>
          </a:p>
          <a:p>
            <a:r>
              <a:rPr lang="tr-TR" sz="2400" dirty="0">
                <a:solidFill>
                  <a:schemeClr val="tx1"/>
                </a:solidFill>
                <a:latin typeface="Verdana" panose="020B0604030504040204" pitchFamily="34" charset="0"/>
                <a:ea typeface="Verdana" panose="020B0604030504040204" pitchFamily="34" charset="0"/>
              </a:rPr>
              <a:t>Tutum değişimi, bireylerin belirli bir tutum objesine ilişkin tutumunun yönünün ya da şiddetinin değişmesidir. Tutumum yönü, olumlu veya olumsuz olabilmekte iken, şiddeti de yoğun ve düşük düzeyde olabilmektedir. </a:t>
            </a:r>
          </a:p>
          <a:p>
            <a:r>
              <a:rPr lang="tr-TR" sz="2400" b="1" dirty="0">
                <a:solidFill>
                  <a:schemeClr val="tx1"/>
                </a:solidFill>
                <a:latin typeface="Verdana" panose="020B0604030504040204" pitchFamily="34" charset="0"/>
                <a:ea typeface="Verdana" panose="020B0604030504040204" pitchFamily="34" charset="0"/>
              </a:rPr>
              <a:t>Tutumların Değişimi</a:t>
            </a:r>
          </a:p>
          <a:p>
            <a:r>
              <a:rPr lang="tr-TR" sz="2400" dirty="0">
                <a:solidFill>
                  <a:schemeClr val="tx1"/>
                </a:solidFill>
                <a:latin typeface="Verdana" panose="020B0604030504040204" pitchFamily="34" charset="0"/>
                <a:ea typeface="Verdana" panose="020B0604030504040204" pitchFamily="34" charset="0"/>
              </a:rPr>
              <a:t>Tutum değişikliği, bireylerin herhangi bir konudaki görüşünün ve bakış açısının değişimine denir. Son yıllarda tutumların değiştirilmesi konusuna ilgi giderek artmaktadır. Özellikle piyasa ile bağlantılı iş yapan ve müşteriler üzerinde etkili olmaya çabalayan işletmeler ve bu işletmelerin halkla ilişkiler, pazarlama gibi bölümleri için tutum değişikliği ilgi çekici olmaktadır. Çünkü işletmeler, kendi ürünlerine olan talebi arttırabilmek için tüketici konumundaki müşterilerinin tutumlarını değiştirmeye gayret etmektedirler.</a:t>
            </a:r>
          </a:p>
        </p:txBody>
      </p:sp>
    </p:spTree>
    <p:extLst>
      <p:ext uri="{BB962C8B-B14F-4D97-AF65-F5344CB8AC3E}">
        <p14:creationId xmlns:p14="http://schemas.microsoft.com/office/powerpoint/2010/main" val="27992183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5F8F6906-0DC9-A84A-AAAB-A0E7EDCBFB7E}"/>
              </a:ext>
            </a:extLst>
          </p:cNvPr>
          <p:cNvSpPr>
            <a:spLocks noGrp="1"/>
          </p:cNvSpPr>
          <p:nvPr>
            <p:ph sz="quarter" idx="13"/>
          </p:nvPr>
        </p:nvSpPr>
        <p:spPr>
          <a:xfrm>
            <a:off x="560915" y="1027400"/>
            <a:ext cx="11492539" cy="4486708"/>
          </a:xfrm>
        </p:spPr>
        <p:txBody>
          <a:bodyPr>
            <a:noAutofit/>
          </a:bodyPr>
          <a:lstStyle/>
          <a:p>
            <a:r>
              <a:rPr lang="tr-TR" sz="2400" dirty="0">
                <a:solidFill>
                  <a:schemeClr val="tx1"/>
                </a:solidFill>
                <a:latin typeface="Verdana" panose="020B0604030504040204" pitchFamily="34" charset="0"/>
                <a:ea typeface="Verdana" panose="020B0604030504040204" pitchFamily="34" charset="0"/>
              </a:rPr>
              <a:t>Tutumların değişip değişmediğini tespit edebilmek için tutumların ölçülmesi gerekmektedir. Tutumlar, karakteristik bir davranış tarzında açığa çıkar ve bu davranış tarzında meydana gelen değişim göz önüne alınarak ölçülür. Tutumlardaki değişimler ise, benzer şekilde karakteristik davranış tarzında meydana gelen önemli değişikliklere göre ölçülür. Tutumlar, </a:t>
            </a:r>
            <a:r>
              <a:rPr lang="tr-TR" sz="2400" dirty="0" err="1">
                <a:solidFill>
                  <a:schemeClr val="tx1"/>
                </a:solidFill>
                <a:latin typeface="Verdana" panose="020B0604030504040204" pitchFamily="34" charset="0"/>
                <a:ea typeface="Verdana" panose="020B0604030504040204" pitchFamily="34" charset="0"/>
              </a:rPr>
              <a:t>göndergelerle</a:t>
            </a:r>
            <a:r>
              <a:rPr lang="tr-TR" sz="2400" dirty="0">
                <a:solidFill>
                  <a:schemeClr val="tx1"/>
                </a:solidFill>
                <a:latin typeface="Verdana" panose="020B0604030504040204" pitchFamily="34" charset="0"/>
                <a:ea typeface="Verdana" panose="020B0604030504040204" pitchFamily="34" charset="0"/>
              </a:rPr>
              <a:t> ilgili bir görüşe ya da bir taraf olmaya karşılık geldiğinden, tutumun değişmesi, bu görüş ya da yanlılığın yönünde ve derecesinde bir değişiklik olduğu anlamına gelmektedir. Tutum değişiklikleri, genellikle belirli bir konu hakkında yeni görüşün edinilmesi ve bireyin yeni bir yöne eğilimiyle sonuçlanmaktadır.</a:t>
            </a:r>
          </a:p>
        </p:txBody>
      </p:sp>
    </p:spTree>
    <p:extLst>
      <p:ext uri="{BB962C8B-B14F-4D97-AF65-F5344CB8AC3E}">
        <p14:creationId xmlns:p14="http://schemas.microsoft.com/office/powerpoint/2010/main" val="40930904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2876A463-0C60-BF42-8FA3-59C9B397FA9C}"/>
              </a:ext>
            </a:extLst>
          </p:cNvPr>
          <p:cNvSpPr>
            <a:spLocks noGrp="1"/>
          </p:cNvSpPr>
          <p:nvPr>
            <p:ph sz="quarter" idx="13"/>
          </p:nvPr>
        </p:nvSpPr>
        <p:spPr>
          <a:xfrm>
            <a:off x="401782" y="219724"/>
            <a:ext cx="11790218" cy="6513585"/>
          </a:xfrm>
        </p:spPr>
        <p:txBody>
          <a:bodyPr>
            <a:noAutofit/>
          </a:bodyPr>
          <a:lstStyle/>
          <a:p>
            <a:pPr marL="0" indent="0" algn="ctr">
              <a:buSzPct val="95000"/>
              <a:buNone/>
            </a:pPr>
            <a:r>
              <a:rPr lang="tr-TR" sz="3200" b="1" dirty="0">
                <a:ln w="12700" cmpd="sng">
                  <a:solidFill>
                    <a:schemeClr val="accent4">
                      <a:lumMod val="50000"/>
                    </a:schemeClr>
                  </a:solidFill>
                  <a:prstDash val="solid"/>
                </a:ln>
                <a:solidFill>
                  <a:schemeClr val="accent6">
                    <a:lumMod val="60000"/>
                    <a:lumOff val="40000"/>
                  </a:schemeClr>
                </a:solidFill>
                <a:effectLst>
                  <a:outerShdw blurRad="50800" dist="38100" dir="16200000" rotWithShape="0">
                    <a:prstClr val="black">
                      <a:alpha val="40000"/>
                    </a:prstClr>
                  </a:outerShdw>
                  <a:reflection blurRad="6350" stA="55000" endA="300" endPos="45500" dir="5400000" sy="-100000" algn="bl" rotWithShape="0"/>
                </a:effectLst>
                <a:latin typeface="Verdana" panose="020B0604030504040204" pitchFamily="34" charset="0"/>
                <a:ea typeface="Verdana" panose="020B0604030504040204" pitchFamily="34" charset="0"/>
              </a:rPr>
              <a:t>Tutumların Değişimine İlişkin Kuramlar</a:t>
            </a:r>
          </a:p>
          <a:p>
            <a:r>
              <a:rPr lang="tr-TR" sz="2400" dirty="0">
                <a:solidFill>
                  <a:schemeClr val="tx1"/>
                </a:solidFill>
                <a:latin typeface="Verdana" panose="020B0604030504040204" pitchFamily="34" charset="0"/>
                <a:ea typeface="Verdana" panose="020B0604030504040204" pitchFamily="34" charset="0"/>
              </a:rPr>
              <a:t>Tutumların temel özelliklerinden biri dinamiklik özelliğidir. Bu özellik, tutumların belli zaman zarfında değişebildiğine veya değiştirilebildiğine işaret etmektedir. Toplumda bireyler sürekli olarak tutumlarını değiştirmeyi hedef alan çok sayıda durumla karşı karşıyadır. Çünkü insanları ve insan topluluklarını herhangi bir yöne sevk edebilmenin temel yollarından birisinin o topluluğu oluşturan bireylerin tutumlarını etkilemek olduğu bilinmektedir. Bu çerçevede, insanlara herhangi bir alanda yapılacak yeniliği kabul ettirebilmek veya insanların direncini azaltabilmek için öncelikle insanların tutumunu değiştirmek gerekir</a:t>
            </a:r>
            <a:r>
              <a:rPr lang="tr-TR" sz="2400" dirty="0" smtClean="0">
                <a:solidFill>
                  <a:schemeClr val="tx1"/>
                </a:solidFill>
                <a:latin typeface="Verdana" panose="020B0604030504040204" pitchFamily="34" charset="0"/>
                <a:ea typeface="Verdana" panose="020B0604030504040204" pitchFamily="34" charset="0"/>
              </a:rPr>
              <a:t>.</a:t>
            </a:r>
          </a:p>
          <a:p>
            <a:r>
              <a:rPr lang="tr-TR" sz="2400" dirty="0">
                <a:solidFill>
                  <a:schemeClr val="tx1"/>
                </a:solidFill>
                <a:latin typeface="Verdana" panose="020B0604030504040204" pitchFamily="34" charset="0"/>
                <a:ea typeface="Verdana" panose="020B0604030504040204" pitchFamily="34" charset="0"/>
              </a:rPr>
              <a:t>Tutumların değiştirilmesi konusu geçmişten günümüze özellikle yönetenler ve yönlendirenler için ilgi çekici olmuş; II. Dünya Savaşı’ndan sonra ise oldukça fazla irdelenmeye başlanmıştır. Araştırmacılar bu dönemlerle birlikte tutumların değişimini açıklamak ve anlamak için çok sayıda kuram geliştirmişlerdir. Bu kuramların bazılarını aşağıdaki şekilde saymak mümkündür.</a:t>
            </a:r>
          </a:p>
          <a:p>
            <a:endParaRPr lang="tr-TR" sz="2500" dirty="0" smtClean="0">
              <a:solidFill>
                <a:schemeClr val="tx1"/>
              </a:solidFill>
              <a:latin typeface="Verdana" panose="020B0604030504040204" pitchFamily="34" charset="0"/>
              <a:ea typeface="Verdana" panose="020B0604030504040204" pitchFamily="34" charset="0"/>
            </a:endParaRPr>
          </a:p>
          <a:p>
            <a:endParaRPr lang="tr-TR" sz="2500" dirty="0">
              <a:solidFill>
                <a:schemeClr val="tx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266856547"/>
      </p:ext>
    </p:extLst>
  </p:cSld>
  <p:clrMapOvr>
    <a:masterClrMapping/>
  </p:clrMapOvr>
  <p:transition spd="slow">
    <p:comb/>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FE8757FB-FA2A-1047-B8DC-B59C803FFB44}"/>
              </a:ext>
            </a:extLst>
          </p:cNvPr>
          <p:cNvSpPr>
            <a:spLocks noGrp="1"/>
          </p:cNvSpPr>
          <p:nvPr>
            <p:ph sz="quarter" idx="13"/>
          </p:nvPr>
        </p:nvSpPr>
        <p:spPr>
          <a:xfrm>
            <a:off x="997213" y="1014550"/>
            <a:ext cx="10876131" cy="4981574"/>
          </a:xfrm>
        </p:spPr>
        <p:txBody>
          <a:bodyPr>
            <a:normAutofit/>
          </a:bodyPr>
          <a:lstStyle/>
          <a:p>
            <a:r>
              <a:rPr lang="tr-TR" sz="2400" b="1" dirty="0">
                <a:solidFill>
                  <a:schemeClr val="tx1"/>
                </a:solidFill>
                <a:latin typeface="Verdana" panose="020B0604030504040204" pitchFamily="34" charset="0"/>
                <a:ea typeface="Verdana" panose="020B0604030504040204" pitchFamily="34" charset="0"/>
              </a:rPr>
              <a:t>Öğrenme Kuramları:</a:t>
            </a:r>
            <a:r>
              <a:rPr lang="tr-TR" sz="2400" dirty="0">
                <a:solidFill>
                  <a:schemeClr val="tx1"/>
                </a:solidFill>
                <a:latin typeface="Verdana" panose="020B0604030504040204" pitchFamily="34" charset="0"/>
                <a:ea typeface="Verdana" panose="020B0604030504040204" pitchFamily="34" charset="0"/>
              </a:rPr>
              <a:t> Öğrenme kuramlarının başlangıcının Yale Üniversitesinden Carl </a:t>
            </a:r>
            <a:r>
              <a:rPr lang="tr-TR" sz="2400" dirty="0" err="1">
                <a:solidFill>
                  <a:schemeClr val="tx1"/>
                </a:solidFill>
                <a:latin typeface="Verdana" panose="020B0604030504040204" pitchFamily="34" charset="0"/>
                <a:ea typeface="Verdana" panose="020B0604030504040204" pitchFamily="34" charset="0"/>
              </a:rPr>
              <a:t>Hovland</a:t>
            </a:r>
            <a:r>
              <a:rPr lang="tr-TR" sz="2400" dirty="0">
                <a:solidFill>
                  <a:schemeClr val="tx1"/>
                </a:solidFill>
                <a:latin typeface="Verdana" panose="020B0604030504040204" pitchFamily="34" charset="0"/>
                <a:ea typeface="Verdana" panose="020B0604030504040204" pitchFamily="34" charset="0"/>
              </a:rPr>
              <a:t> ve meslektaşlarının çalışmalarına dayandığı bilinmektedir. Bu kuram, temelde tutumların koşullandırma yoluyla değiştirilebileceğini savunmaktadır. Diğer bir ifadeyle tutumlar, büyük ölçüde diğer davranış ve alışkanlıkların kazanılma şekline benzer şekilde kazanılmakta; bireyin tutum konusunun birtakım iyi veya kötü deneyimlerle ilişkilendirilmesi tutum değişimine zemin hazırlamaktadır. Öğrenme kuramları çerçevesinde tutumların oluşumu veya değiştirilmesi farklı şekillerde gerçekleşmektedir. Bu çerçevede, “çağrışım yoluyla, pekiştirme veya cezalandırma yoluyla ve taklit aracılığıyla öğrenme” tutum değiştirmede öne çıkan yöntemlerdir.</a:t>
            </a:r>
          </a:p>
        </p:txBody>
      </p:sp>
    </p:spTree>
    <p:extLst>
      <p:ext uri="{BB962C8B-B14F-4D97-AF65-F5344CB8AC3E}">
        <p14:creationId xmlns:p14="http://schemas.microsoft.com/office/powerpoint/2010/main" val="6592705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458980FC-A21B-1147-BAC7-AC9813B3C8AA}"/>
              </a:ext>
            </a:extLst>
          </p:cNvPr>
          <p:cNvSpPr>
            <a:spLocks noGrp="1"/>
          </p:cNvSpPr>
          <p:nvPr>
            <p:ph sz="quarter" idx="13"/>
          </p:nvPr>
        </p:nvSpPr>
        <p:spPr>
          <a:xfrm>
            <a:off x="775540" y="575180"/>
            <a:ext cx="11277913" cy="5243511"/>
          </a:xfrm>
        </p:spPr>
        <p:txBody>
          <a:bodyPr>
            <a:noAutofit/>
          </a:bodyPr>
          <a:lstStyle/>
          <a:p>
            <a:r>
              <a:rPr lang="tr-TR" sz="2400" b="1" dirty="0">
                <a:solidFill>
                  <a:schemeClr val="tx1"/>
                </a:solidFill>
                <a:latin typeface="Verdana" panose="020B0604030504040204" pitchFamily="34" charset="0"/>
                <a:ea typeface="Verdana" panose="020B0604030504040204" pitchFamily="34" charset="0"/>
              </a:rPr>
              <a:t>Bilişsel Tutarlılık Kuramı:</a:t>
            </a:r>
            <a:r>
              <a:rPr lang="tr-TR" sz="2400" dirty="0">
                <a:solidFill>
                  <a:schemeClr val="tx1"/>
                </a:solidFill>
                <a:latin typeface="Verdana" panose="020B0604030504040204" pitchFamily="34" charset="0"/>
                <a:ea typeface="Verdana" panose="020B0604030504040204" pitchFamily="34" charset="0"/>
              </a:rPr>
              <a:t> Bu kurama göre bireyler, bilişleri arasında tutarlılık gösterme eğilimindedir. Bu tutarlılık arama mücadelesi tutumların gelişiminde, değişiminde ve biçimlenmesinde temel etkendir. Benzer şekilde, eğer bireylerin bilişleri tutarlı iken tutarsızlığa neden olabilecek yeni bir bilişle karşılaşırsa, birey yine tutarsızlığı en aza indirmek için mücadeleye girişir. Bireyler yaşamları süresince hemen hemen her gün bilişsel yapılarını zorlayacak bu tip olaylarla karşılaşmaktadır. Bu durum hem bilişsel tutarlılık kuramının sürekli gündemde kalmasına hem de bu kuramın üzerinde en fazla araştırma yapılan alan olmasına neden olmaktadır. Bilişsel tutarlılık kuramını açıklamaya yönelik birçok destekleyici alt kuram geliştirilmiştir. Bunlar; </a:t>
            </a:r>
            <a:r>
              <a:rPr lang="tr-TR" sz="2400" dirty="0" err="1">
                <a:solidFill>
                  <a:schemeClr val="tx1"/>
                </a:solidFill>
                <a:latin typeface="Verdana" panose="020B0604030504040204" pitchFamily="34" charset="0"/>
                <a:ea typeface="Verdana" panose="020B0604030504040204" pitchFamily="34" charset="0"/>
              </a:rPr>
              <a:t>Heider’in</a:t>
            </a:r>
            <a:r>
              <a:rPr lang="tr-TR" sz="2400" dirty="0">
                <a:solidFill>
                  <a:schemeClr val="tx1"/>
                </a:solidFill>
                <a:latin typeface="Verdana" panose="020B0604030504040204" pitchFamily="34" charset="0"/>
                <a:ea typeface="Verdana" panose="020B0604030504040204" pitchFamily="34" charset="0"/>
              </a:rPr>
              <a:t> denge kuramı, </a:t>
            </a:r>
            <a:r>
              <a:rPr lang="tr-TR" sz="2400" dirty="0" err="1">
                <a:solidFill>
                  <a:schemeClr val="tx1"/>
                </a:solidFill>
                <a:latin typeface="Verdana" panose="020B0604030504040204" pitchFamily="34" charset="0"/>
                <a:ea typeface="Verdana" panose="020B0604030504040204" pitchFamily="34" charset="0"/>
              </a:rPr>
              <a:t>Osgaood</a:t>
            </a:r>
            <a:r>
              <a:rPr lang="tr-TR" sz="2400" dirty="0">
                <a:solidFill>
                  <a:schemeClr val="tx1"/>
                </a:solidFill>
                <a:latin typeface="Verdana" panose="020B0604030504040204" pitchFamily="34" charset="0"/>
                <a:ea typeface="Verdana" panose="020B0604030504040204" pitchFamily="34" charset="0"/>
              </a:rPr>
              <a:t> ve </a:t>
            </a:r>
            <a:r>
              <a:rPr lang="tr-TR" sz="2400" dirty="0" err="1">
                <a:solidFill>
                  <a:schemeClr val="tx1"/>
                </a:solidFill>
                <a:latin typeface="Verdana" panose="020B0604030504040204" pitchFamily="34" charset="0"/>
                <a:ea typeface="Verdana" panose="020B0604030504040204" pitchFamily="34" charset="0"/>
              </a:rPr>
              <a:t>Tanenbaum’un</a:t>
            </a:r>
            <a:r>
              <a:rPr lang="tr-TR" sz="2400" dirty="0">
                <a:solidFill>
                  <a:schemeClr val="tx1"/>
                </a:solidFill>
                <a:latin typeface="Verdana" panose="020B0604030504040204" pitchFamily="34" charset="0"/>
                <a:ea typeface="Verdana" panose="020B0604030504040204" pitchFamily="34" charset="0"/>
              </a:rPr>
              <a:t> uygunluk kuramı, </a:t>
            </a:r>
            <a:r>
              <a:rPr lang="tr-TR" sz="2400" dirty="0" err="1">
                <a:solidFill>
                  <a:schemeClr val="tx1"/>
                </a:solidFill>
                <a:latin typeface="Verdana" panose="020B0604030504040204" pitchFamily="34" charset="0"/>
                <a:ea typeface="Verdana" panose="020B0604030504040204" pitchFamily="34" charset="0"/>
              </a:rPr>
              <a:t>Festinger’in</a:t>
            </a:r>
            <a:r>
              <a:rPr lang="tr-TR" sz="2400" dirty="0">
                <a:solidFill>
                  <a:schemeClr val="tx1"/>
                </a:solidFill>
                <a:latin typeface="Verdana" panose="020B0604030504040204" pitchFamily="34" charset="0"/>
                <a:ea typeface="Verdana" panose="020B0604030504040204" pitchFamily="34" charset="0"/>
              </a:rPr>
              <a:t> bilişsel çelişki kuramı gibi alt kuramlardır.</a:t>
            </a:r>
          </a:p>
        </p:txBody>
      </p:sp>
    </p:spTree>
    <p:extLst>
      <p:ext uri="{BB962C8B-B14F-4D97-AF65-F5344CB8AC3E}">
        <p14:creationId xmlns:p14="http://schemas.microsoft.com/office/powerpoint/2010/main" val="11797308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F084ED67-B368-EF40-AB70-D4E019239D36}"/>
              </a:ext>
            </a:extLst>
          </p:cNvPr>
          <p:cNvSpPr>
            <a:spLocks noGrp="1"/>
          </p:cNvSpPr>
          <p:nvPr>
            <p:ph sz="quarter" idx="13"/>
          </p:nvPr>
        </p:nvSpPr>
        <p:spPr>
          <a:xfrm>
            <a:off x="889746" y="702035"/>
            <a:ext cx="11025164" cy="5219699"/>
          </a:xfrm>
        </p:spPr>
        <p:txBody>
          <a:bodyPr>
            <a:normAutofit/>
          </a:bodyPr>
          <a:lstStyle/>
          <a:p>
            <a:r>
              <a:rPr lang="tr-TR" sz="2400" b="1" dirty="0">
                <a:solidFill>
                  <a:schemeClr val="tx1"/>
                </a:solidFill>
                <a:latin typeface="Verdana" panose="020B0604030504040204" pitchFamily="34" charset="0"/>
                <a:ea typeface="Verdana" panose="020B0604030504040204" pitchFamily="34" charset="0"/>
              </a:rPr>
              <a:t>Kendini Algılama Kuramı:</a:t>
            </a:r>
            <a:r>
              <a:rPr lang="tr-TR" sz="2400" dirty="0">
                <a:solidFill>
                  <a:schemeClr val="tx1"/>
                </a:solidFill>
                <a:latin typeface="Verdana" panose="020B0604030504040204" pitchFamily="34" charset="0"/>
                <a:ea typeface="Verdana" panose="020B0604030504040204" pitchFamily="34" charset="0"/>
              </a:rPr>
              <a:t> Bu kuram bilişsel tutarlılık kuramının dayandığı temel varsayımlarla bağlantılı olarak “</a:t>
            </a:r>
            <a:r>
              <a:rPr lang="tr-TR" sz="2400" dirty="0" err="1">
                <a:solidFill>
                  <a:schemeClr val="tx1"/>
                </a:solidFill>
                <a:latin typeface="Verdana" panose="020B0604030504040204" pitchFamily="34" charset="0"/>
                <a:ea typeface="Verdana" panose="020B0604030504040204" pitchFamily="34" charset="0"/>
              </a:rPr>
              <a:t>Bem</a:t>
            </a:r>
            <a:r>
              <a:rPr lang="tr-TR" sz="2400" dirty="0">
                <a:solidFill>
                  <a:schemeClr val="tx1"/>
                </a:solidFill>
                <a:latin typeface="Verdana" panose="020B0604030504040204" pitchFamily="34" charset="0"/>
                <a:ea typeface="Verdana" panose="020B0604030504040204" pitchFamily="34" charset="0"/>
              </a:rPr>
              <a:t>” tarafından geliştirilmiştir. Birçok araştırmacı tarafından bilişsel çelişki ve kendini algılama kuramının aynı kestirmede bulunduğu düşünülmektedir. Ancak bilişsel çelişki kuramına göre tutumlar, güçlü ve görece kalıcı eğilimlerdir. Eğer insanlar tutumlara aykırı bir davranışta bulunurlarsa, hoş olmayan ve kurtulmanın yalnızca sevilen bir tutumdan vazgeçmekle mümkün olacağı gerginlikler yaşarlar. Buna karşın, kendini algılama kuramına göre tutum ifadeleri, sadece sıradan sözlerdir. Gerçekte, tutumlarımızın ne olduğu, davranışlarımızın içinde geçtiği koşullara göre şekillenir ve gözlenerek anlaşılır.</a:t>
            </a:r>
          </a:p>
        </p:txBody>
      </p:sp>
    </p:spTree>
    <p:extLst>
      <p:ext uri="{BB962C8B-B14F-4D97-AF65-F5344CB8AC3E}">
        <p14:creationId xmlns:p14="http://schemas.microsoft.com/office/powerpoint/2010/main" val="5945857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26533825-D5E1-7D47-826B-DADDB4C71E2D}"/>
              </a:ext>
            </a:extLst>
          </p:cNvPr>
          <p:cNvSpPr>
            <a:spLocks noGrp="1"/>
          </p:cNvSpPr>
          <p:nvPr>
            <p:ph sz="quarter" idx="13"/>
          </p:nvPr>
        </p:nvSpPr>
        <p:spPr>
          <a:xfrm>
            <a:off x="775541" y="709181"/>
            <a:ext cx="11277914" cy="4250746"/>
          </a:xfrm>
        </p:spPr>
        <p:txBody>
          <a:bodyPr>
            <a:normAutofit/>
          </a:bodyPr>
          <a:lstStyle/>
          <a:p>
            <a:r>
              <a:rPr lang="tr-TR" sz="2400" b="1" dirty="0">
                <a:solidFill>
                  <a:schemeClr val="tx1"/>
                </a:solidFill>
                <a:latin typeface="Verdana" panose="020B0604030504040204" pitchFamily="34" charset="0"/>
                <a:ea typeface="Verdana" panose="020B0604030504040204" pitchFamily="34" charset="0"/>
              </a:rPr>
              <a:t>Beklenti-Değer Kuramı:</a:t>
            </a:r>
            <a:r>
              <a:rPr lang="tr-TR" sz="2400" dirty="0">
                <a:solidFill>
                  <a:schemeClr val="tx1"/>
                </a:solidFill>
                <a:latin typeface="Verdana" panose="020B0604030504040204" pitchFamily="34" charset="0"/>
                <a:ea typeface="Verdana" panose="020B0604030504040204" pitchFamily="34" charset="0"/>
              </a:rPr>
              <a:t> Bu kurama göre, tutumların oluşumu ve değişimi farklı tutumların olumlu ve olumsuz yönlerini tarttıktan sonra en iyi seçeneğin tercih edildiği varsayımına dayanır. Bu kuram, bireylerin ortaya çıkan tüm seçenekleri olumlu ve olumsuz yönleriyle birlikte dikkatlice incelediğini ve sonuçta doğru bir değerlendirme yaptığını varsayar. Ancak bu kuram üzerinde çalışan birçok araştırmacıya göre, bu kuramın etkinliğinde beklenti-değer dışında, değerlendirilecek durumun olası etkileri de önemlidir. Bu bağlamda bireyler, etkileri olumlu ve geniş olan tutumları benimseme, olumsuz olanları ise reddetme eğiliminde olacaktır.</a:t>
            </a:r>
          </a:p>
        </p:txBody>
      </p:sp>
    </p:spTree>
    <p:extLst>
      <p:ext uri="{BB962C8B-B14F-4D97-AF65-F5344CB8AC3E}">
        <p14:creationId xmlns:p14="http://schemas.microsoft.com/office/powerpoint/2010/main" val="36897600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1E236887-1034-EC40-96FA-A9AE8CB409E2}"/>
              </a:ext>
            </a:extLst>
          </p:cNvPr>
          <p:cNvSpPr>
            <a:spLocks noGrp="1"/>
          </p:cNvSpPr>
          <p:nvPr>
            <p:ph sz="quarter" idx="13"/>
          </p:nvPr>
        </p:nvSpPr>
        <p:spPr>
          <a:xfrm>
            <a:off x="903600" y="866343"/>
            <a:ext cx="11191418" cy="4633912"/>
          </a:xfrm>
        </p:spPr>
        <p:txBody>
          <a:bodyPr>
            <a:normAutofit/>
          </a:bodyPr>
          <a:lstStyle/>
          <a:p>
            <a:r>
              <a:rPr lang="tr-TR" sz="2400" b="1" dirty="0">
                <a:solidFill>
                  <a:schemeClr val="tx1"/>
                </a:solidFill>
                <a:latin typeface="Verdana" panose="020B0604030504040204" pitchFamily="34" charset="0"/>
                <a:ea typeface="Verdana" panose="020B0604030504040204" pitchFamily="34" charset="0"/>
              </a:rPr>
              <a:t>İşlevsel Kuramlar: </a:t>
            </a:r>
            <a:r>
              <a:rPr lang="tr-TR" sz="2400" dirty="0">
                <a:solidFill>
                  <a:schemeClr val="tx1"/>
                </a:solidFill>
                <a:latin typeface="Verdana" panose="020B0604030504040204" pitchFamily="34" charset="0"/>
                <a:ea typeface="Verdana" panose="020B0604030504040204" pitchFamily="34" charset="0"/>
              </a:rPr>
              <a:t>İşlevsel kuramların temeli, Smith, </a:t>
            </a:r>
            <a:r>
              <a:rPr lang="tr-TR" sz="2400" dirty="0" err="1">
                <a:solidFill>
                  <a:schemeClr val="tx1"/>
                </a:solidFill>
                <a:latin typeface="Verdana" panose="020B0604030504040204" pitchFamily="34" charset="0"/>
                <a:ea typeface="Verdana" panose="020B0604030504040204" pitchFamily="34" charset="0"/>
              </a:rPr>
              <a:t>Bruner</a:t>
            </a:r>
            <a:r>
              <a:rPr lang="tr-TR" sz="2400" dirty="0">
                <a:solidFill>
                  <a:schemeClr val="tx1"/>
                </a:solidFill>
                <a:latin typeface="Verdana" panose="020B0604030504040204" pitchFamily="34" charset="0"/>
                <a:ea typeface="Verdana" panose="020B0604030504040204" pitchFamily="34" charset="0"/>
              </a:rPr>
              <a:t> ve White’ın “Kişinin tutumları ne işe yarar?” sorusuna dayanmaktadır. İşlevsel kuramların bakış açısına göre bireyler, toplumsal yaşamda psikolojik açıdan kendileri için rahatlatıcı işlevleri yerine getiren tutumları seçmekte ve benimsemektedir. İşlevsel kuramlar, bireyler için aşağıda belirtilen fonksiyonları yerine getirmektedir:</a:t>
            </a:r>
          </a:p>
          <a:p>
            <a:r>
              <a:rPr lang="tr-TR" sz="2400" dirty="0" err="1">
                <a:solidFill>
                  <a:schemeClr val="tx1"/>
                </a:solidFill>
                <a:latin typeface="Verdana" panose="020B0604030504040204" pitchFamily="34" charset="0"/>
                <a:ea typeface="Verdana" panose="020B0604030504040204" pitchFamily="34" charset="0"/>
              </a:rPr>
              <a:t>Araçsallık</a:t>
            </a:r>
            <a:r>
              <a:rPr lang="tr-TR" sz="2400" dirty="0">
                <a:solidFill>
                  <a:schemeClr val="tx1"/>
                </a:solidFill>
                <a:latin typeface="Verdana" panose="020B0604030504040204" pitchFamily="34" charset="0"/>
                <a:ea typeface="Verdana" panose="020B0604030504040204" pitchFamily="34" charset="0"/>
              </a:rPr>
              <a:t> işlevi,</a:t>
            </a:r>
          </a:p>
          <a:p>
            <a:r>
              <a:rPr lang="tr-TR" sz="2400" dirty="0">
                <a:solidFill>
                  <a:schemeClr val="tx1"/>
                </a:solidFill>
                <a:latin typeface="Verdana" panose="020B0604030504040204" pitchFamily="34" charset="0"/>
                <a:ea typeface="Verdana" panose="020B0604030504040204" pitchFamily="34" charset="0"/>
              </a:rPr>
              <a:t> Benlik koruyucu ve geliştirici işlev,</a:t>
            </a:r>
          </a:p>
          <a:p>
            <a:r>
              <a:rPr lang="tr-TR" sz="2400" dirty="0">
                <a:solidFill>
                  <a:schemeClr val="tx1"/>
                </a:solidFill>
                <a:latin typeface="Verdana" panose="020B0604030504040204" pitchFamily="34" charset="0"/>
                <a:ea typeface="Verdana" panose="020B0604030504040204" pitchFamily="34" charset="0"/>
              </a:rPr>
              <a:t> Değer ifade edici işlev,</a:t>
            </a:r>
          </a:p>
          <a:p>
            <a:r>
              <a:rPr lang="tr-TR" sz="2400" dirty="0">
                <a:solidFill>
                  <a:schemeClr val="tx1"/>
                </a:solidFill>
                <a:latin typeface="Verdana" panose="020B0604030504040204" pitchFamily="34" charset="0"/>
                <a:ea typeface="Verdana" panose="020B0604030504040204" pitchFamily="34" charset="0"/>
              </a:rPr>
              <a:t> Bilgi sağlama işlevi.</a:t>
            </a:r>
          </a:p>
        </p:txBody>
      </p:sp>
    </p:spTree>
    <p:extLst>
      <p:ext uri="{BB962C8B-B14F-4D97-AF65-F5344CB8AC3E}">
        <p14:creationId xmlns:p14="http://schemas.microsoft.com/office/powerpoint/2010/main" val="3107230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2E745B30-EA29-414C-9D20-15B47D509175}"/>
              </a:ext>
            </a:extLst>
          </p:cNvPr>
          <p:cNvSpPr>
            <a:spLocks noGrp="1"/>
          </p:cNvSpPr>
          <p:nvPr>
            <p:ph sz="quarter" idx="13"/>
          </p:nvPr>
        </p:nvSpPr>
        <p:spPr>
          <a:xfrm>
            <a:off x="372341" y="471054"/>
            <a:ext cx="5931478" cy="6179127"/>
          </a:xfrm>
        </p:spPr>
        <p:txBody>
          <a:bodyPr>
            <a:noAutofit/>
          </a:bodyPr>
          <a:lstStyle/>
          <a:p>
            <a:r>
              <a:rPr lang="tr-TR" sz="2100" dirty="0" err="1">
                <a:solidFill>
                  <a:schemeClr val="accent1"/>
                </a:solidFill>
                <a:latin typeface="Verdana" panose="020B0604030504040204" pitchFamily="34" charset="0"/>
                <a:ea typeface="Verdana" panose="020B0604030504040204" pitchFamily="34" charset="0"/>
              </a:rPr>
              <a:t>Araçsallık</a:t>
            </a:r>
            <a:r>
              <a:rPr lang="tr-TR" sz="2100" dirty="0">
                <a:solidFill>
                  <a:schemeClr val="accent1"/>
                </a:solidFill>
                <a:latin typeface="Verdana" panose="020B0604030504040204" pitchFamily="34" charset="0"/>
                <a:ea typeface="Verdana" panose="020B0604030504040204" pitchFamily="34" charset="0"/>
              </a:rPr>
              <a:t> işlevi</a:t>
            </a:r>
            <a:r>
              <a:rPr lang="tr-TR" sz="2100" dirty="0">
                <a:solidFill>
                  <a:schemeClr val="tx1"/>
                </a:solidFill>
                <a:latin typeface="Verdana" panose="020B0604030504040204" pitchFamily="34" charset="0"/>
                <a:ea typeface="Verdana" panose="020B0604030504040204" pitchFamily="34" charset="0"/>
              </a:rPr>
              <a:t>, tutumların bireylerin birtakım amaçlarına hizmet ettiğini ve bireylerin özellikle psikolojik gereksinimlerini karşılamada </a:t>
            </a:r>
            <a:r>
              <a:rPr lang="tr-TR" sz="2100" dirty="0" err="1">
                <a:solidFill>
                  <a:schemeClr val="tx1"/>
                </a:solidFill>
                <a:latin typeface="Verdana" panose="020B0604030504040204" pitchFamily="34" charset="0"/>
                <a:ea typeface="Verdana" panose="020B0604030504040204" pitchFamily="34" charset="0"/>
              </a:rPr>
              <a:t>araçsal</a:t>
            </a:r>
            <a:r>
              <a:rPr lang="tr-TR" sz="2100" dirty="0">
                <a:solidFill>
                  <a:schemeClr val="tx1"/>
                </a:solidFill>
                <a:latin typeface="Verdana" panose="020B0604030504040204" pitchFamily="34" charset="0"/>
                <a:ea typeface="Verdana" panose="020B0604030504040204" pitchFamily="34" charset="0"/>
              </a:rPr>
              <a:t> rol oynadığını iddia eder. </a:t>
            </a:r>
            <a:r>
              <a:rPr lang="tr-TR" sz="2100" dirty="0" err="1">
                <a:solidFill>
                  <a:schemeClr val="tx1"/>
                </a:solidFill>
                <a:latin typeface="Verdana" panose="020B0604030504040204" pitchFamily="34" charset="0"/>
                <a:ea typeface="Verdana" panose="020B0604030504040204" pitchFamily="34" charset="0"/>
              </a:rPr>
              <a:t>Araçsal</a:t>
            </a:r>
            <a:r>
              <a:rPr lang="tr-TR" sz="2100" dirty="0">
                <a:solidFill>
                  <a:schemeClr val="tx1"/>
                </a:solidFill>
                <a:latin typeface="Verdana" panose="020B0604030504040204" pitchFamily="34" charset="0"/>
                <a:ea typeface="Verdana" panose="020B0604030504040204" pitchFamily="34" charset="0"/>
              </a:rPr>
              <a:t> varsayımlar temelde, bireyin ödül söz konusu olması durumunda en fazla ödülü, ceza söz konusu olması durumunda da en düşük cezayı alma yönünde tutum edineceğini savunur. Benlik koruyucu ve geliştirici </a:t>
            </a:r>
            <a:r>
              <a:rPr lang="tr-TR" sz="2100" dirty="0" err="1">
                <a:solidFill>
                  <a:schemeClr val="tx1"/>
                </a:solidFill>
                <a:latin typeface="Verdana" panose="020B0604030504040204" pitchFamily="34" charset="0"/>
                <a:ea typeface="Verdana" panose="020B0604030504040204" pitchFamily="34" charset="0"/>
              </a:rPr>
              <a:t>işlev,insanların</a:t>
            </a:r>
            <a:r>
              <a:rPr lang="tr-TR" sz="2100" dirty="0">
                <a:solidFill>
                  <a:schemeClr val="tx1"/>
                </a:solidFill>
                <a:latin typeface="Verdana" panose="020B0604030504040204" pitchFamily="34" charset="0"/>
                <a:ea typeface="Verdana" panose="020B0604030504040204" pitchFamily="34" charset="0"/>
              </a:rPr>
              <a:t> belirli durumlara/konulara karşı tutum geliştirerek, öz saygısını yıpratabilecek hislerden kurtulduğunu iddia etmektedir. Bireyler, özellikle toplumsal doğrulara aykırı olacak hislerden uzaklaşarak ve bu yönde tutumlar geliştirerek öz saygısını geliştirmektedir.</a:t>
            </a:r>
          </a:p>
        </p:txBody>
      </p:sp>
      <p:sp>
        <p:nvSpPr>
          <p:cNvPr id="4" name="Dikdörtgen 3"/>
          <p:cNvSpPr/>
          <p:nvPr/>
        </p:nvSpPr>
        <p:spPr>
          <a:xfrm>
            <a:off x="6303819" y="471054"/>
            <a:ext cx="5721926" cy="5909310"/>
          </a:xfrm>
          <a:prstGeom prst="rect">
            <a:avLst/>
          </a:prstGeom>
        </p:spPr>
        <p:txBody>
          <a:bodyPr wrap="square">
            <a:spAutoFit/>
          </a:bodyPr>
          <a:lstStyle/>
          <a:p>
            <a:pPr marL="342900" lvl="0" indent="-342900">
              <a:spcBef>
                <a:spcPts val="1000"/>
              </a:spcBef>
              <a:buClr>
                <a:srgbClr val="E78712"/>
              </a:buClr>
              <a:buFont typeface="Wingdings 3" charset="2"/>
              <a:buChar char=""/>
            </a:pPr>
            <a:r>
              <a:rPr lang="tr-TR" sz="2100" dirty="0">
                <a:solidFill>
                  <a:srgbClr val="E78712"/>
                </a:solidFill>
                <a:latin typeface="Verdana" panose="020B0604030504040204" pitchFamily="34" charset="0"/>
                <a:ea typeface="Verdana" panose="020B0604030504040204" pitchFamily="34" charset="0"/>
              </a:rPr>
              <a:t>Değer ifade edici işlev</a:t>
            </a:r>
            <a:r>
              <a:rPr lang="tr-TR" sz="2100" dirty="0">
                <a:latin typeface="Verdana" panose="020B0604030504040204" pitchFamily="34" charset="0"/>
                <a:ea typeface="Verdana" panose="020B0604030504040204" pitchFamily="34" charset="0"/>
              </a:rPr>
              <a:t>, insanların tutumlarının kişisel değerleriyle tutarlı bir seyir izlemesi durumunda bireyin tatmin olacağını savunur. Bu işlevi yerine getiren tutumlar, bireyin öz kimliğini koruma ve olumlu bir görüntü yaratma isteğinden kaynaklanır. Bu nedenle, herhangi bir değerin bireyin kişiliğine temel olacak öz görüntüyü yansıtmadığı durumda, birey hemen bu tutumundan vazgeçecektir. Bilgi sağlama işlevi ise, tutumların bireylere çevrelerinde yer alan nesne ve kişiler hakkında bilgi sahibi olma fırsatı tanıdığını savunur. Bireylerin bilgi sahibi olması, ona çevredeki değişimi anlama ve bu duruma uyma fırsatı vermektedir.</a:t>
            </a:r>
          </a:p>
        </p:txBody>
      </p:sp>
    </p:spTree>
    <p:extLst>
      <p:ext uri="{BB962C8B-B14F-4D97-AF65-F5344CB8AC3E}">
        <p14:creationId xmlns:p14="http://schemas.microsoft.com/office/powerpoint/2010/main" val="10625104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Duman">
  <a:themeElements>
    <a:clrScheme name="Duman">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79</TotalTime>
  <Words>1938</Words>
  <Application>Microsoft Office PowerPoint</Application>
  <PresentationFormat>Geniş ekran</PresentationFormat>
  <Paragraphs>67</Paragraphs>
  <Slides>22</Slides>
  <Notes>1</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22</vt:i4>
      </vt:variant>
    </vt:vector>
  </HeadingPairs>
  <TitlesOfParts>
    <vt:vector size="28" baseType="lpstr">
      <vt:lpstr>Arial</vt:lpstr>
      <vt:lpstr>Calibri</vt:lpstr>
      <vt:lpstr>Century Gothic</vt:lpstr>
      <vt:lpstr>Verdana</vt:lpstr>
      <vt:lpstr>Wingdings 3</vt:lpstr>
      <vt:lpstr>Duman</vt:lpstr>
      <vt:lpstr>TUTUMLAR VE DAVRANIŞLAR</vt:lpstr>
      <vt:lpstr>PowerPoint Sunusu</vt:lpstr>
      <vt:lpstr>PowerPoint Sunusu</vt:lpstr>
      <vt:lpstr>PowerPoint Sunusu</vt:lpstr>
      <vt:lpstr>PowerPoint Sunusu</vt:lpstr>
      <vt:lpstr>PowerPoint Sunusu</vt:lpstr>
      <vt:lpstr>Tutumun Güç Derecesi (Örnek)</vt:lpstr>
      <vt:lpstr>PowerPoint Sunusu</vt:lpstr>
      <vt:lpstr>Tutumun Ulaşılabilirliği Modeli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TUTUMLAR VE DAVRANIŞLAR</dc:title>
  <dc:creator>dilaraok4@gmail.com</dc:creator>
  <cp:lastModifiedBy>Asuman Küçüköner</cp:lastModifiedBy>
  <cp:revision>17</cp:revision>
  <dcterms:created xsi:type="dcterms:W3CDTF">2020-11-23T19:31:35Z</dcterms:created>
  <dcterms:modified xsi:type="dcterms:W3CDTF">2021-02-02T16:50:02Z</dcterms:modified>
</cp:coreProperties>
</file>