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89" r:id="rId5"/>
    <p:sldId id="276" r:id="rId6"/>
    <p:sldId id="259" r:id="rId7"/>
    <p:sldId id="260" r:id="rId8"/>
    <p:sldId id="290" r:id="rId9"/>
    <p:sldId id="261" r:id="rId10"/>
    <p:sldId id="262" r:id="rId11"/>
    <p:sldId id="263" r:id="rId12"/>
    <p:sldId id="264" r:id="rId13"/>
    <p:sldId id="265" r:id="rId14"/>
    <p:sldId id="291" r:id="rId15"/>
    <p:sldId id="266" r:id="rId16"/>
    <p:sldId id="267" r:id="rId17"/>
    <p:sldId id="269" r:id="rId18"/>
    <p:sldId id="270" r:id="rId19"/>
    <p:sldId id="293" r:id="rId20"/>
    <p:sldId id="271" r:id="rId21"/>
    <p:sldId id="273" r:id="rId22"/>
    <p:sldId id="275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94" r:id="rId35"/>
    <p:sldId id="288" r:id="rId3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D33C-2642-4244-BD50-AFBA34983EF7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C541-3662-49FD-876F-508A84B674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9523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tr-TR" sz="6000" b="1" smtClean="0">
                <a:effectLst/>
              </a:defRPr>
            </a:lvl1pPr>
          </a:lstStyle>
          <a:p>
            <a:r>
              <a:rPr lang="tr-TR" sz="1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KONUŞMA NEDİR?</a:t>
            </a:r>
            <a:r>
              <a:rPr lang="tr-TR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tr-TR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D33C-2642-4244-BD50-AFBA34983EF7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C541-3662-49FD-876F-508A84B674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738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D33C-2642-4244-BD50-AFBA34983EF7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C541-3662-49FD-876F-508A84B674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9860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D33C-2642-4244-BD50-AFBA34983EF7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C541-3662-49FD-876F-508A84B674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9271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D33C-2642-4244-BD50-AFBA34983EF7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C541-3662-49FD-876F-508A84B674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3107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D33C-2642-4244-BD50-AFBA34983EF7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C541-3662-49FD-876F-508A84B674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7483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D33C-2642-4244-BD50-AFBA34983EF7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C541-3662-49FD-876F-508A84B674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96115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D33C-2642-4244-BD50-AFBA34983EF7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C541-3662-49FD-876F-508A84B674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9566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D33C-2642-4244-BD50-AFBA34983EF7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C541-3662-49FD-876F-508A84B674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4616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D33C-2642-4244-BD50-AFBA34983EF7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C541-3662-49FD-876F-508A84B674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8290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D33C-2642-4244-BD50-AFBA34983EF7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C541-3662-49FD-876F-508A84B674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3636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170F5-BF97-44E2-B7CF-AA50251E05F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D7851-F098-43C0-A4B5-835499A2FA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71631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170F5-BF97-44E2-B7CF-AA50251E05F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D7851-F098-43C0-A4B5-835499A2FA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2037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170F5-BF97-44E2-B7CF-AA50251E05F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D7851-F098-43C0-A4B5-835499A2FA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82644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170F5-BF97-44E2-B7CF-AA50251E05F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D7851-F098-43C0-A4B5-835499A2FA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3821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170F5-BF97-44E2-B7CF-AA50251E05F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D7851-F098-43C0-A4B5-835499A2FA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9125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170F5-BF97-44E2-B7CF-AA50251E05F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D7851-F098-43C0-A4B5-835499A2FA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5599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170F5-BF97-44E2-B7CF-AA50251E05F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D7851-F098-43C0-A4B5-835499A2FA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46299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170F5-BF97-44E2-B7CF-AA50251E05F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D7851-F098-43C0-A4B5-835499A2FA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80900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170F5-BF97-44E2-B7CF-AA50251E05F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D7851-F098-43C0-A4B5-835499A2FA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73743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170F5-BF97-44E2-B7CF-AA50251E05F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D7851-F098-43C0-A4B5-835499A2FA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66207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170F5-BF97-44E2-B7CF-AA50251E05F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D7851-F098-43C0-A4B5-835499A2FA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0511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 smtClean="0"/>
              <a:t>KONUŞMA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DD33C-2642-4244-BD50-AFBA34983EF7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4C541-3662-49FD-876F-508A84B674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1046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170F5-BF97-44E2-B7CF-AA50251E05F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D7851-F098-43C0-A4B5-835499A2FA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967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KONUŞMA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3.HAFTA</a:t>
            </a:r>
          </a:p>
          <a:p>
            <a:r>
              <a:rPr lang="tr-TR" dirty="0"/>
              <a:t>Öğretim Görevlisi</a:t>
            </a:r>
          </a:p>
          <a:p>
            <a:r>
              <a:rPr lang="tr-TR" dirty="0"/>
              <a:t>Dr. </a:t>
            </a:r>
            <a:r>
              <a:rPr lang="tr-TR"/>
              <a:t>Aybike Tuba ÖZDEN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6609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91821"/>
          </a:xfrm>
        </p:spPr>
        <p:txBody>
          <a:bodyPr>
            <a:normAutofit/>
          </a:bodyPr>
          <a:lstStyle/>
          <a:p>
            <a:r>
              <a:rPr lang="tr-TR" sz="3600" dirty="0"/>
              <a:t>KONUŞMA NEDİR?</a:t>
            </a:r>
            <a:br>
              <a:rPr lang="tr-TR" sz="3600" dirty="0"/>
            </a:b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091821"/>
            <a:ext cx="10912522" cy="508514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İletişim</a:t>
            </a:r>
            <a:r>
              <a:rPr lang="tr-TR" dirty="0"/>
              <a:t>, </a:t>
            </a:r>
            <a:r>
              <a:rPr lang="tr-TR" dirty="0" smtClean="0"/>
              <a:t>sözlü </a:t>
            </a:r>
            <a:r>
              <a:rPr lang="tr-TR" dirty="0"/>
              <a:t>ya da sözsüz biçimde gerçekleşen bir alma, aktarma ve tepkide bulunma eylemidir</a:t>
            </a:r>
            <a:r>
              <a:rPr lang="tr-TR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 </a:t>
            </a:r>
            <a:r>
              <a:rPr lang="tr-TR" dirty="0"/>
              <a:t>İletişimin içeriğini oluşturan </a:t>
            </a:r>
            <a:r>
              <a:rPr lang="tr-TR" dirty="0" smtClean="0"/>
              <a:t>somut </a:t>
            </a:r>
            <a:r>
              <a:rPr lang="tr-TR" dirty="0"/>
              <a:t>unsurlar ve soyut </a:t>
            </a:r>
            <a:r>
              <a:rPr lang="tr-TR" dirty="0" smtClean="0"/>
              <a:t>unsurlar bir </a:t>
            </a:r>
            <a:r>
              <a:rPr lang="tr-TR" dirty="0"/>
              <a:t>ileti olarak dil becerileri ve beden dili yardımıyla çevreden alınır, anlamlandırılır ve karşı tarafa çevreye aktarılır. 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2641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1854"/>
          </a:xfrm>
        </p:spPr>
        <p:txBody>
          <a:bodyPr>
            <a:normAutofit fontScale="90000"/>
          </a:bodyPr>
          <a:lstStyle/>
          <a:p>
            <a:r>
              <a:rPr lang="tr-TR" dirty="0"/>
              <a:t>KONUŞMA NEDİR?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064525"/>
            <a:ext cx="10515600" cy="5112438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Birey yaşadığı toplumsal </a:t>
            </a:r>
            <a:r>
              <a:rPr lang="tr-TR" dirty="0" smtClean="0"/>
              <a:t>ortama, </a:t>
            </a:r>
            <a:r>
              <a:rPr lang="tr-TR" dirty="0"/>
              <a:t>sahip olduğu dil becerileri (okuma, dinleme, konuşma, yazma) sayesinde daha kolay uyum sağlar.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Dilsel ve iletişimsel bir etkinlik olan </a:t>
            </a:r>
            <a:r>
              <a:rPr lang="tr-TR" dirty="0">
                <a:solidFill>
                  <a:srgbClr val="FF0000"/>
                </a:solidFill>
              </a:rPr>
              <a:t>konuşma;</a:t>
            </a:r>
            <a:r>
              <a:rPr lang="tr-TR" dirty="0"/>
              <a:t> düşüncelerin ve duyguların görülür ve işitilebilir simgeler aracılığıyla düzenli bir biçimde bizi dinleyenlere iletilme işidir</a:t>
            </a:r>
            <a:r>
              <a:rPr lang="tr-TR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 </a:t>
            </a:r>
            <a:r>
              <a:rPr lang="tr-TR" dirty="0"/>
              <a:t>Bir anlamda dinleyicide sözel bağlamda bir yankı uyandırmaktır.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>
                <a:solidFill>
                  <a:srgbClr val="FF0000"/>
                </a:solidFill>
              </a:rPr>
              <a:t>Konuşma; </a:t>
            </a:r>
            <a:r>
              <a:rPr lang="tr-TR" dirty="0"/>
              <a:t>dildeki seslerin konuşma organları (dudak, dil, çene, yumuşak damak, ses telleri gibi.) aracılığıyla akustik sinyaller haline getirilmesidir ve motor bir süreçtir. </a:t>
            </a:r>
          </a:p>
          <a:p>
            <a:pPr algn="just">
              <a:lnSpc>
                <a:spcPct val="150000"/>
              </a:lnSpc>
            </a:pPr>
            <a:endParaRPr lang="tr-TR" dirty="0"/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9600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547"/>
          </a:xfrm>
        </p:spPr>
        <p:txBody>
          <a:bodyPr>
            <a:noAutofit/>
          </a:bodyPr>
          <a:lstStyle/>
          <a:p>
            <a:r>
              <a:rPr lang="tr-TR" sz="3600" dirty="0"/>
              <a:t>KONUŞMA NEDİR?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064525"/>
            <a:ext cx="10515600" cy="5153381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tr-TR" dirty="0"/>
              <a:t>Bireyi toplumsallaştıran </a:t>
            </a:r>
            <a:r>
              <a:rPr lang="tr-TR" dirty="0" smtClean="0"/>
              <a:t>konuşma </a:t>
            </a:r>
            <a:r>
              <a:rPr lang="tr-TR" dirty="0"/>
              <a:t>edimi;  zihnin, söz kalıbına döktüğü ve şekillendirdiği düşüncelerin, duyguların seslendirilmesidir</a:t>
            </a:r>
            <a:r>
              <a:rPr lang="tr-TR" dirty="0" smtClean="0"/>
              <a:t>.</a:t>
            </a:r>
          </a:p>
          <a:p>
            <a:pPr algn="just">
              <a:lnSpc>
                <a:spcPct val="170000"/>
              </a:lnSpc>
            </a:pPr>
            <a:r>
              <a:rPr lang="tr-TR" dirty="0" smtClean="0"/>
              <a:t> </a:t>
            </a:r>
            <a:r>
              <a:rPr lang="tr-TR" dirty="0"/>
              <a:t>Diğer bir ifadeyle konuşma, sözlerin sesler yardımıyla ifade </a:t>
            </a:r>
            <a:r>
              <a:rPr lang="tr-TR" dirty="0" smtClean="0"/>
              <a:t>edilişidir ve </a:t>
            </a:r>
            <a:r>
              <a:rPr lang="tr-TR" dirty="0"/>
              <a:t>b</a:t>
            </a:r>
            <a:r>
              <a:rPr lang="tr-TR" dirty="0" smtClean="0"/>
              <a:t>ireyin </a:t>
            </a:r>
            <a:r>
              <a:rPr lang="tr-TR" dirty="0"/>
              <a:t>yaşadığı dünyada kendini ifade edebilmedeki başarısı sesini ve dilini kullanabilme becerisiyle yakından ilişkilidir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9150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03615"/>
          </a:xfrm>
        </p:spPr>
        <p:txBody>
          <a:bodyPr>
            <a:normAutofit fontScale="90000"/>
          </a:bodyPr>
          <a:lstStyle/>
          <a:p>
            <a:r>
              <a:rPr lang="tr-TR" sz="3600" dirty="0" smtClean="0"/>
              <a:t>KONUŞMA NEDİR?</a:t>
            </a:r>
            <a:br>
              <a:rPr lang="tr-TR" sz="3600" dirty="0" smtClean="0"/>
            </a:b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41194" y="668740"/>
            <a:ext cx="11012606" cy="550822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/>
              <a:t>insan </a:t>
            </a:r>
            <a:r>
              <a:rPr lang="tr-TR" dirty="0"/>
              <a:t>beyninde oluşan en basitten, en karmaşığa bütün düşüncelerin çeşitli renk ve derinlikler verilerek sesler yoluyla </a:t>
            </a:r>
            <a:r>
              <a:rPr lang="tr-TR" dirty="0" smtClean="0"/>
              <a:t>bestelemek mümkündür.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Çünkü </a:t>
            </a:r>
            <a:r>
              <a:rPr lang="tr-TR" dirty="0"/>
              <a:t>insan </a:t>
            </a:r>
            <a:r>
              <a:rPr lang="tr-TR" dirty="0" smtClean="0"/>
              <a:t>bedeni, </a:t>
            </a:r>
            <a:r>
              <a:rPr lang="tr-TR" dirty="0"/>
              <a:t>kendisinden dünyanın en güzel seslerinin duyulabileceği bir enstrüman yani bir müzik aleti gibidir.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endParaRPr lang="tr-TR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/>
              <a:t>Bu </a:t>
            </a:r>
            <a:r>
              <a:rPr lang="tr-TR" dirty="0"/>
              <a:t>nedenle de nefesimizi, sesimizi, doğru güzel ve etkileyici bir biçimde kullanıp her sesi gerekli ve doğru bir zamanlamayla çıkartıp konuşmamızı adeta besteleyebiliriz</a:t>
            </a:r>
            <a:r>
              <a:rPr lang="tr-TR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tr-TR" dirty="0"/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7221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KONUŞMA NEDİR?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Konuşma bir harekettir. Bir roman yazarının başarısı nasıl ki kullandığı biçemle hayal gücümüzü harekete geçirir, bizi başka bir dünyaya götürüp, o dünyada yaşatırsa, iyi bir konuşmacı da kullandığı sözcüklerle, ses tonuyla, vurgulama ve tonlamalarıyla beynimizde bir resim çizer.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8259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26445"/>
          </a:xfrm>
        </p:spPr>
        <p:txBody>
          <a:bodyPr>
            <a:normAutofit fontScale="90000"/>
          </a:bodyPr>
          <a:lstStyle/>
          <a:p>
            <a:r>
              <a:rPr lang="tr-TR" sz="3600" dirty="0"/>
              <a:t>KONUŞMA NEDİR?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42666" y="1020407"/>
            <a:ext cx="10515600" cy="5189324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Konuşma bir düşünce alışverişidir ve yaşantılarımızı başkalarıyla paylaşmamıza aracılık eder.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Demokratik </a:t>
            </a:r>
            <a:r>
              <a:rPr lang="tr-TR" dirty="0"/>
              <a:t>bir toplumda toplumsal yaşama katılım bu yolla </a:t>
            </a:r>
            <a:r>
              <a:rPr lang="tr-TR" dirty="0" smtClean="0"/>
              <a:t>gerçekleşir.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Düşüncelerimizi</a:t>
            </a:r>
            <a:r>
              <a:rPr lang="tr-TR" dirty="0"/>
              <a:t>, duygularımızı, olaylar ve sorunlarla ilgili görüşlerimizi konuşma aracılığı ile açıklayabiliriz.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Etkili ve güzel konuşabilmek bir beceridir ve bunun için doğuştan gelen konuşmaya yeteneğinin bir beceri haline dönüştürülmesi eğitilmesi gerekir.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048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KONUŞMANIN ÖNEMİ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351128"/>
            <a:ext cx="10515600" cy="4825835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İnsanların iletişim kurmak için kullandıkları en yaygın ve en önemli araç konuşmadır.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Araştırmalar</a:t>
            </a:r>
            <a:r>
              <a:rPr lang="tr-TR" dirty="0"/>
              <a:t>, günümüz insanının zamanının %50 ile %80’lik gibi büyük bir bölümünü iletişim kurarak geçirdiklerini</a:t>
            </a:r>
            <a:r>
              <a:rPr lang="tr-TR" dirty="0" smtClean="0"/>
              <a:t>;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 </a:t>
            </a:r>
            <a:r>
              <a:rPr lang="tr-TR" dirty="0"/>
              <a:t>insanların iletişim kurma zamanının ortalama %45’ini dinleyerek %30’unu konuşarak, %16’sını okuyarak %9’unu ise yazarak geçirdiğini ortaya </a:t>
            </a:r>
            <a:r>
              <a:rPr lang="tr-TR" dirty="0" smtClean="0"/>
              <a:t>koymuştur.</a:t>
            </a:r>
          </a:p>
          <a:p>
            <a:pPr algn="just">
              <a:lnSpc>
                <a:spcPct val="150000"/>
              </a:lnSpc>
            </a:pP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 smtClean="0"/>
              <a:t>Konuşma </a:t>
            </a:r>
            <a:r>
              <a:rPr lang="tr-TR" dirty="0"/>
              <a:t>olmadan dinlemenin olmayacağı göz önünde bulundurulsa gün içinde yaklaşık %75lik bir zaman dilimi konuşma etkinliği ile geçiriliyor denilebilir. </a:t>
            </a:r>
          </a:p>
        </p:txBody>
      </p:sp>
    </p:spTree>
    <p:extLst>
      <p:ext uri="{BB962C8B-B14F-4D97-AF65-F5344CB8AC3E}">
        <p14:creationId xmlns:p14="http://schemas.microsoft.com/office/powerpoint/2010/main" val="159133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KONUŞMANIN ÖNEMİ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/>
              <a:t>Gerek iş gerekse özel hayatta başarılı olabilmek, düzgün ve etkili konuşabilmeye, insanlarla iletişim kurabilmeye bağlıdır.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Bu </a:t>
            </a:r>
            <a:r>
              <a:rPr lang="tr-TR" dirty="0"/>
              <a:t>da gelişmiş bir konuşma becerisine sahip olmayı </a:t>
            </a:r>
            <a:r>
              <a:rPr lang="tr-TR" dirty="0" smtClean="0"/>
              <a:t>gerektirir.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Günümüzde </a:t>
            </a:r>
            <a:r>
              <a:rPr lang="tr-TR" dirty="0"/>
              <a:t>radyo, televizyon, sinema, internet, cep telefonu gibi teknolojik aygıtlar </a:t>
            </a:r>
            <a:r>
              <a:rPr lang="tr-TR" dirty="0" smtClean="0"/>
              <a:t>güzel ve etkili konuşmanın </a:t>
            </a:r>
            <a:r>
              <a:rPr lang="tr-TR" dirty="0"/>
              <a:t>önemini daha da artırmıştır.</a:t>
            </a:r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8817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KONUŞMANIN ÖNEMİ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4024" y="1460310"/>
            <a:ext cx="10889776" cy="47166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Güzel konuşmak bir sanattır.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Güzel konuşan insanlar, çevrelerini kısa </a:t>
            </a:r>
            <a:r>
              <a:rPr lang="tr-TR" dirty="0"/>
              <a:t>sürede etkileme, kendi duygu ve düşüncelerini </a:t>
            </a:r>
            <a:r>
              <a:rPr lang="tr-TR" dirty="0" smtClean="0"/>
              <a:t>kolay ifade </a:t>
            </a:r>
            <a:r>
              <a:rPr lang="tr-TR" dirty="0"/>
              <a:t>edebilme ve böylece karşılarındaki insanlar tarafından kabul edilme gücüne sahiptirler.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Bu </a:t>
            </a:r>
            <a:r>
              <a:rPr lang="tr-TR" dirty="0"/>
              <a:t>insanlar dost sohbetlerinin aranan isimleridirler</a:t>
            </a:r>
            <a:r>
              <a:rPr lang="tr-TR" dirty="0" smtClean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201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KONUŞMANIN ÖNEMİ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Güzel konuşmak hem özel hayatta hem de iş hayatında kendini kabul ettirmenin ve başarının sırrıdır.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İş </a:t>
            </a:r>
            <a:r>
              <a:rPr lang="tr-TR" dirty="0"/>
              <a:t>hayatında başarılı olabilmek için kişinin kısa sürede kendisini karşısındakine tanıtmaya, işiyle ilgili bilgisini ve becerisini göstermeye yetkin olması gerekir ki bu da konuşma becerisiyle yakından ilgilidir</a:t>
            </a:r>
            <a:r>
              <a:rPr lang="tr-TR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 smtClean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7550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000" dirty="0"/>
              <a:t>KONUŞMANIN ÖNEMİ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364776"/>
            <a:ext cx="10515600" cy="4812187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60000"/>
              </a:lnSpc>
            </a:pPr>
            <a:r>
              <a:rPr lang="tr-TR" dirty="0"/>
              <a:t>Konuşma siyasi yaşam için de önemli bir beceridir</a:t>
            </a:r>
            <a:r>
              <a:rPr lang="tr-TR" dirty="0" smtClean="0"/>
              <a:t>.</a:t>
            </a:r>
          </a:p>
          <a:p>
            <a:pPr algn="just">
              <a:lnSpc>
                <a:spcPct val="160000"/>
              </a:lnSpc>
            </a:pPr>
            <a:r>
              <a:rPr lang="tr-TR" dirty="0" smtClean="0"/>
              <a:t> </a:t>
            </a:r>
            <a:r>
              <a:rPr lang="tr-TR" dirty="0"/>
              <a:t>Siyasetin içinde aktif rol üstlenen bir siyasetçi, nerede nasıl konuşulacağını iyi bilmelidir. </a:t>
            </a:r>
            <a:endParaRPr lang="tr-TR" dirty="0" smtClean="0"/>
          </a:p>
          <a:p>
            <a:pPr algn="just">
              <a:lnSpc>
                <a:spcPct val="160000"/>
              </a:lnSpc>
            </a:pPr>
            <a:r>
              <a:rPr lang="tr-TR" dirty="0" smtClean="0"/>
              <a:t>Güzel </a:t>
            </a:r>
            <a:r>
              <a:rPr lang="tr-TR" dirty="0"/>
              <a:t>konuşma ya da </a:t>
            </a:r>
            <a:r>
              <a:rPr lang="tr-TR" dirty="0">
                <a:solidFill>
                  <a:srgbClr val="FF0000"/>
                </a:solidFill>
              </a:rPr>
              <a:t>söz söyleme sanatı </a:t>
            </a:r>
            <a:r>
              <a:rPr lang="tr-TR" dirty="0"/>
              <a:t>yani </a:t>
            </a:r>
            <a:r>
              <a:rPr lang="tr-TR" dirty="0" smtClean="0"/>
              <a:t>«</a:t>
            </a:r>
            <a:r>
              <a:rPr lang="tr-TR" dirty="0" smtClean="0">
                <a:solidFill>
                  <a:srgbClr val="FF0000"/>
                </a:solidFill>
              </a:rPr>
              <a:t>retorik</a:t>
            </a:r>
            <a:r>
              <a:rPr lang="tr-TR" dirty="0" smtClean="0"/>
              <a:t>" </a:t>
            </a:r>
            <a:r>
              <a:rPr lang="tr-TR" dirty="0"/>
              <a:t>siyasetçilerde ve yöneticilerde bulunması gereken önemli bir niteliktir</a:t>
            </a:r>
            <a:r>
              <a:rPr lang="tr-TR" dirty="0" smtClean="0"/>
              <a:t>.</a:t>
            </a:r>
          </a:p>
          <a:p>
            <a:pPr algn="just">
              <a:lnSpc>
                <a:spcPct val="160000"/>
              </a:lnSpc>
            </a:pPr>
            <a:r>
              <a:rPr lang="tr-TR" dirty="0" smtClean="0"/>
              <a:t> </a:t>
            </a:r>
            <a:r>
              <a:rPr lang="tr-TR" dirty="0"/>
              <a:t>Güzel konuşma sanatının özelliklerinin bir kısmı yani sesin rengi, tonu gibi unsurlar kişinin doğasıyla gelen nitelikler olmasına karşın daha sonra eğitimle geliştirilebilen </a:t>
            </a:r>
            <a:r>
              <a:rPr lang="tr-TR" dirty="0" smtClean="0"/>
              <a:t>özelliklerdir.</a:t>
            </a:r>
          </a:p>
          <a:p>
            <a:pPr algn="just">
              <a:lnSpc>
                <a:spcPct val="16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9411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KONUŞMANIN ÖNEMİ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60000"/>
              </a:lnSpc>
            </a:pPr>
            <a:r>
              <a:rPr lang="tr-TR" smtClean="0"/>
              <a:t>Siyasi konuşmalar </a:t>
            </a:r>
            <a:r>
              <a:rPr lang="tr-TR" dirty="0"/>
              <a:t>hem aday imajını etkileyen hem de kampanya mesajlarının iletimini sağlayan önemli bir iletişim aracıdır. </a:t>
            </a:r>
          </a:p>
          <a:p>
            <a:pPr algn="just">
              <a:lnSpc>
                <a:spcPct val="160000"/>
              </a:lnSpc>
            </a:pPr>
            <a:r>
              <a:rPr lang="tr-TR" dirty="0"/>
              <a:t>Ses tonu, politikacının heyecanını, öfkesini, deneyimini ve kişiliğini ima eden pek çok mesaj taşır. Özellikle konuşmanın inanılırlığı büyük ölçüde sesin kullanımına bağlıdır.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6594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KONUŞMA EĞİTİMİ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73958"/>
            <a:ext cx="10515600" cy="4703005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Konuşma yetisi doğuştan gelmekle beraber, doğru ve etkili konuşma eğitim ile elde edilen bir beceridir. 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Konuşma eğitimi alışkanlıklar ve gelenekler doğrultusunda aile içinde başlamaktadır. 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Toplumu oluşturan bireylerin kişilik özelliklerinin ve zihinsel becerilerinin geliştirilmesi doğrultusunda, konuşma eğitiminin çocukluk döneminden itibaren verilmesi gerekmektedir.</a:t>
            </a:r>
          </a:p>
          <a:p>
            <a:pPr algn="just">
              <a:lnSpc>
                <a:spcPct val="150000"/>
              </a:lnSpc>
            </a:pP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 İleri yaşlarda bu eğitimin verilmesi daha zordur ve daha fazla çaba gerektirir.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2227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KONUŞMA EĞİTİMİ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238770"/>
            <a:ext cx="10515600" cy="491636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Güzel </a:t>
            </a:r>
            <a:r>
              <a:rPr lang="tr-TR" dirty="0"/>
              <a:t>ve etkili konuşma yapabilmek </a:t>
            </a:r>
            <a:r>
              <a:rPr lang="tr-TR" dirty="0" smtClean="0"/>
              <a:t>için, </a:t>
            </a:r>
            <a:r>
              <a:rPr lang="tr-TR" dirty="0"/>
              <a:t>öncelikle konuşmayı oluşturan organlar ve </a:t>
            </a:r>
            <a:r>
              <a:rPr lang="tr-TR" dirty="0" smtClean="0"/>
              <a:t>fonksiyonlarını bilmek gerekir.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Güzel </a:t>
            </a:r>
            <a:r>
              <a:rPr lang="tr-TR" dirty="0"/>
              <a:t>– etkili – anlaşılır </a:t>
            </a:r>
            <a:r>
              <a:rPr lang="tr-TR" dirty="0" smtClean="0"/>
              <a:t>konuşmada,  «</a:t>
            </a:r>
            <a:r>
              <a:rPr lang="tr-TR" dirty="0" smtClean="0">
                <a:solidFill>
                  <a:srgbClr val="FF0000"/>
                </a:solidFill>
              </a:rPr>
              <a:t>ses</a:t>
            </a:r>
            <a:r>
              <a:rPr lang="tr-TR" dirty="0" smtClean="0"/>
              <a:t>» temel </a:t>
            </a:r>
            <a:r>
              <a:rPr lang="tr-TR" dirty="0"/>
              <a:t>koşuldur.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Kişinin </a:t>
            </a:r>
            <a:r>
              <a:rPr lang="tr-TR" dirty="0"/>
              <a:t>ses niteliklerini ve yeteneklerini tanıması, alıştırmalar yoluyla </a:t>
            </a:r>
            <a:r>
              <a:rPr lang="tr-TR" dirty="0" smtClean="0"/>
              <a:t>sesini geliştirmesi,  ihtiyaç varsa bu konularda eğitim alması gerekir.</a:t>
            </a:r>
            <a:endParaRPr lang="tr-TR" dirty="0"/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6106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KONUŞMA EĞİTİMİ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0501" y="1825625"/>
            <a:ext cx="10753299" cy="4351338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Konuşma eğitimi;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bireyin konuşurken sesini doğru</a:t>
            </a:r>
            <a:r>
              <a:rPr lang="tr-TR" dirty="0"/>
              <a:t>, etkili ve güzel </a:t>
            </a:r>
            <a:r>
              <a:rPr lang="tr-TR" dirty="0" smtClean="0"/>
              <a:t>kullanmasını </a:t>
            </a:r>
            <a:r>
              <a:rPr lang="tr-TR" dirty="0"/>
              <a:t>amaçlayan, doğru artikülasyon ve doğru diksiyon alışkanlığı kazandırmaya yönelik bir ses eğitimi türüdür. </a:t>
            </a:r>
            <a:endParaRPr lang="tr-TR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i="1" dirty="0" smtClean="0">
                <a:solidFill>
                  <a:srgbClr val="FF0000"/>
                </a:solidFill>
              </a:rPr>
              <a:t>Artikülasyon (</a:t>
            </a:r>
            <a:r>
              <a:rPr lang="tr-TR" i="1" dirty="0" err="1" smtClean="0">
                <a:solidFill>
                  <a:srgbClr val="FF0000"/>
                </a:solidFill>
              </a:rPr>
              <a:t>boğumlama</a:t>
            </a:r>
            <a:r>
              <a:rPr lang="tr-TR" i="1" dirty="0" smtClean="0">
                <a:solidFill>
                  <a:srgbClr val="FF0000"/>
                </a:solidFill>
              </a:rPr>
              <a:t>/</a:t>
            </a:r>
            <a:r>
              <a:rPr lang="tr-TR" i="1" dirty="0" err="1" smtClean="0">
                <a:solidFill>
                  <a:srgbClr val="FF0000"/>
                </a:solidFill>
              </a:rPr>
              <a:t>sesletim</a:t>
            </a:r>
            <a:r>
              <a:rPr lang="tr-TR" i="1" dirty="0" smtClean="0">
                <a:solidFill>
                  <a:srgbClr val="FF0000"/>
                </a:solidFill>
              </a:rPr>
              <a:t>)</a:t>
            </a:r>
            <a:r>
              <a:rPr lang="tr-TR" dirty="0" smtClean="0">
                <a:solidFill>
                  <a:srgbClr val="FF0000"/>
                </a:solidFill>
              </a:rPr>
              <a:t>:</a:t>
            </a:r>
            <a:r>
              <a:rPr lang="tr-TR" dirty="0" smtClean="0"/>
              <a:t> Havanın ses tellerinden geçip dil, çene, dişler, dil ve damakta biçimlenip ses, hece ve kelimeler halinde işlenmesidir.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/>
              <a:t>Yani, artikülasyon; </a:t>
            </a:r>
            <a:r>
              <a:rPr lang="tr-TR" dirty="0"/>
              <a:t>k</a:t>
            </a:r>
            <a:r>
              <a:rPr lang="tr-TR" dirty="0" smtClean="0"/>
              <a:t>elimeleri </a:t>
            </a:r>
            <a:r>
              <a:rPr lang="tr-TR" dirty="0"/>
              <a:t>oluşturan hecelerin, heceleri oluşturan seslerin </a:t>
            </a:r>
            <a:r>
              <a:rPr lang="tr-TR" i="1" dirty="0"/>
              <a:t>tam yerinden </a:t>
            </a:r>
            <a:r>
              <a:rPr lang="tr-TR" dirty="0"/>
              <a:t>ve </a:t>
            </a:r>
            <a:r>
              <a:rPr lang="tr-TR" i="1" dirty="0"/>
              <a:t>süresine uygun </a:t>
            </a:r>
            <a:r>
              <a:rPr lang="tr-TR" dirty="0"/>
              <a:t>olarak söylenmesidir.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450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35376"/>
          </a:xfrm>
        </p:spPr>
        <p:txBody>
          <a:bodyPr>
            <a:normAutofit fontScale="90000"/>
          </a:bodyPr>
          <a:lstStyle/>
          <a:p>
            <a:r>
              <a:rPr lang="tr-TR" sz="3600" dirty="0"/>
              <a:t>KONUŞMA EĞİTİMİ </a:t>
            </a:r>
            <a:br>
              <a:rPr lang="tr-TR" sz="3600" dirty="0"/>
            </a:b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900752"/>
            <a:ext cx="10515600" cy="5276211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tr-TR" dirty="0"/>
              <a:t> Konuşma becerisi, yalnızca belli bir takım kuralları ezberlemeyle olmaz. </a:t>
            </a:r>
            <a:r>
              <a:rPr lang="tr-TR" dirty="0" smtClean="0"/>
              <a:t>Konuşma </a:t>
            </a:r>
            <a:r>
              <a:rPr lang="tr-TR" dirty="0"/>
              <a:t>becerisini geliştirmek </a:t>
            </a:r>
            <a:r>
              <a:rPr lang="tr-TR" dirty="0" smtClean="0"/>
              <a:t>için;</a:t>
            </a:r>
          </a:p>
          <a:p>
            <a:pPr algn="just">
              <a:lnSpc>
                <a:spcPct val="160000"/>
              </a:lnSpc>
            </a:pPr>
            <a:r>
              <a:rPr lang="tr-TR" dirty="0" smtClean="0"/>
              <a:t> </a:t>
            </a:r>
            <a:r>
              <a:rPr lang="tr-TR" dirty="0"/>
              <a:t>bol bol uygulama yapmak</a:t>
            </a:r>
            <a:r>
              <a:rPr lang="tr-TR" dirty="0" smtClean="0"/>
              <a:t>,</a:t>
            </a:r>
          </a:p>
          <a:p>
            <a:pPr algn="just">
              <a:lnSpc>
                <a:spcPct val="160000"/>
              </a:lnSpc>
            </a:pPr>
            <a:r>
              <a:rPr lang="tr-TR" dirty="0" smtClean="0"/>
              <a:t> </a:t>
            </a:r>
            <a:r>
              <a:rPr lang="tr-TR" dirty="0"/>
              <a:t>iyi konuşan konuşmacıları </a:t>
            </a:r>
            <a:r>
              <a:rPr lang="tr-TR" dirty="0" smtClean="0"/>
              <a:t>dinlemek</a:t>
            </a:r>
            <a:r>
              <a:rPr lang="tr-TR" dirty="0"/>
              <a:t>, </a:t>
            </a:r>
            <a:endParaRPr lang="tr-TR" dirty="0" smtClean="0"/>
          </a:p>
          <a:p>
            <a:pPr algn="just">
              <a:lnSpc>
                <a:spcPct val="160000"/>
              </a:lnSpc>
            </a:pPr>
            <a:r>
              <a:rPr lang="tr-TR" dirty="0" smtClean="0"/>
              <a:t>onları </a:t>
            </a:r>
            <a:r>
              <a:rPr lang="tr-TR" dirty="0"/>
              <a:t>model almak yani yaparak ve deneyerek öğrenmek gerekir.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24297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68490" y="1037230"/>
            <a:ext cx="10985310" cy="513973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/>
              <a:t>Konuşmada konu ve konunun nasıl anlatıldığı kadar konuşanın ses tonu, diksiyonu, vurgulama ve telaffuzu da çok önemli konulardır.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Konuşmada </a:t>
            </a:r>
            <a:r>
              <a:rPr lang="tr-TR" dirty="0"/>
              <a:t>anlamı vurgulama konusunda yardımcı bir özellik de vücut dilini doğru ve güzel kullanabilmektir</a:t>
            </a:r>
            <a:r>
              <a:rPr lang="tr-TR" dirty="0" smtClean="0"/>
              <a:t>.</a:t>
            </a: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 smtClean="0"/>
              <a:t> </a:t>
            </a:r>
            <a:r>
              <a:rPr lang="tr-TR" dirty="0"/>
              <a:t>Vücudumuz duyguları ifadede ve konuşmayı etkili kılmada en önemli yardımcımızdır. Ancak onu nasıl kullanacağımızı bilmemiz gerekir.</a:t>
            </a:r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4923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KONUŞMA EĞİTİMİ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36728" y="1825625"/>
            <a:ext cx="10917072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Çoğu insan kendi sesinin farkında </a:t>
            </a:r>
            <a:r>
              <a:rPr lang="tr-TR" dirty="0" smtClean="0"/>
              <a:t>olmaz. </a:t>
            </a:r>
            <a:r>
              <a:rPr lang="tr-TR" dirty="0"/>
              <a:t>Bu nedenle </a:t>
            </a:r>
            <a:r>
              <a:rPr lang="tr-TR" dirty="0" smtClean="0"/>
              <a:t>sesindeki </a:t>
            </a:r>
            <a:r>
              <a:rPr lang="tr-TR" dirty="0"/>
              <a:t>olumlu ve olumsuz </a:t>
            </a:r>
            <a:r>
              <a:rPr lang="tr-TR" dirty="0" smtClean="0"/>
              <a:t>niteliklerin de </a:t>
            </a:r>
            <a:r>
              <a:rPr lang="tr-TR" dirty="0"/>
              <a:t>ayırımına </a:t>
            </a:r>
            <a:r>
              <a:rPr lang="tr-TR" dirty="0" smtClean="0"/>
              <a:t>varamaz </a:t>
            </a:r>
            <a:r>
              <a:rPr lang="tr-TR" dirty="0"/>
              <a:t>ve beklenen gelişim sağlanamaz.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Güzel </a:t>
            </a:r>
            <a:r>
              <a:rPr lang="tr-TR" dirty="0"/>
              <a:t>bir konuşma </a:t>
            </a:r>
            <a:r>
              <a:rPr lang="tr-TR" dirty="0" smtClean="0"/>
              <a:t>eğitimi, </a:t>
            </a:r>
            <a:r>
              <a:rPr lang="tr-TR" dirty="0"/>
              <a:t>zihinsel ve fiziksel </a:t>
            </a:r>
            <a:r>
              <a:rPr lang="tr-TR" dirty="0" smtClean="0"/>
              <a:t>boyutlar </a:t>
            </a:r>
            <a:r>
              <a:rPr lang="tr-TR" dirty="0"/>
              <a:t>dikkate alınarak </a:t>
            </a:r>
            <a:r>
              <a:rPr lang="tr-TR" dirty="0" smtClean="0"/>
              <a:t>bir bütün halinde yapılmalıdır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3666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000" dirty="0"/>
              <a:t>GÜZEL VE ETKİLİ KONUŞMANIN İLKELERİ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46663"/>
            <a:ext cx="10515600" cy="473030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Konuşma sesleri ciğerlerden gelen havanın ağız boşluğunda biçimlendirilmesiyle oluşur. Bu anlamıyla konuşma, biçimlendirilmiş nefestir denilebilir.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Seslerin </a:t>
            </a:r>
            <a:r>
              <a:rPr lang="tr-TR" dirty="0"/>
              <a:t>özel şekilleri artikülasyon ya da </a:t>
            </a:r>
            <a:r>
              <a:rPr lang="tr-TR" dirty="0" err="1" smtClean="0"/>
              <a:t>sesletim</a:t>
            </a:r>
            <a:r>
              <a:rPr lang="tr-TR" dirty="0" smtClean="0"/>
              <a:t>/</a:t>
            </a:r>
            <a:r>
              <a:rPr lang="tr-TR" dirty="0" err="1" smtClean="0"/>
              <a:t>boğumlama</a:t>
            </a:r>
            <a:r>
              <a:rPr lang="tr-TR" dirty="0" smtClean="0"/>
              <a:t> </a:t>
            </a:r>
            <a:r>
              <a:rPr lang="tr-TR" dirty="0"/>
              <a:t>denilen hareketlerle verilir</a:t>
            </a:r>
            <a:r>
              <a:rPr lang="tr-TR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 </a:t>
            </a:r>
            <a:r>
              <a:rPr lang="tr-TR" dirty="0" err="1"/>
              <a:t>Boğumlanarak</a:t>
            </a:r>
            <a:r>
              <a:rPr lang="tr-TR" dirty="0"/>
              <a:t> şekillenen sesler kalıplar haline getirilerek anlamlandırıldığında sözcükler, anlamlı birimler halinde düzenlendiğinde ise cümleler oluşur ve sonuçta konuşma eylemi gerçekleşir.</a:t>
            </a:r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4443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GÜZEL VE ETKİLİ KONUŞMANIN İLKELERİ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b="1" dirty="0" err="1" smtClean="0"/>
              <a:t>Boğumlamanın</a:t>
            </a:r>
            <a:r>
              <a:rPr lang="tr-TR" b="1" dirty="0" smtClean="0"/>
              <a:t> </a:t>
            </a:r>
            <a:r>
              <a:rPr lang="tr-TR" b="1" dirty="0"/>
              <a:t>(Artikülasyon</a:t>
            </a:r>
            <a:r>
              <a:rPr lang="tr-TR" b="1" dirty="0" smtClean="0"/>
              <a:t>) önemi</a:t>
            </a:r>
            <a:endParaRPr lang="tr-TR" dirty="0"/>
          </a:p>
          <a:p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Topluluk </a:t>
            </a:r>
            <a:r>
              <a:rPr lang="tr-TR" dirty="0"/>
              <a:t>karşısında konuşan bir kişinin, söylediği sözcüklerin anlaşılması için bağırması gerekmez.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Bunun </a:t>
            </a:r>
            <a:r>
              <a:rPr lang="tr-TR" dirty="0"/>
              <a:t>için sadece sözcüklerin doğru </a:t>
            </a:r>
            <a:r>
              <a:rPr lang="tr-TR" dirty="0" err="1"/>
              <a:t>boğumlandırılması</a:t>
            </a:r>
            <a:r>
              <a:rPr lang="tr-TR" dirty="0"/>
              <a:t> yeterli </a:t>
            </a:r>
            <a:r>
              <a:rPr lang="tr-TR" dirty="0" smtClean="0"/>
              <a:t>olacaktır.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Ses </a:t>
            </a:r>
            <a:r>
              <a:rPr lang="tr-TR" dirty="0"/>
              <a:t>şiddeti yetersiz olan pek çok kişi, doğru </a:t>
            </a:r>
            <a:r>
              <a:rPr lang="tr-TR" dirty="0" err="1"/>
              <a:t>boğumlamaları</a:t>
            </a:r>
            <a:r>
              <a:rPr lang="tr-TR" dirty="0"/>
              <a:t> nedeniyle sözcükleri rahatlıkla karşısındaki kişi ya da kişilere aktarabilmektedir. </a:t>
            </a:r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7566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6571"/>
          </a:xfrm>
        </p:spPr>
        <p:txBody>
          <a:bodyPr>
            <a:normAutofit fontScale="90000"/>
          </a:bodyPr>
          <a:lstStyle/>
          <a:p>
            <a:r>
              <a:rPr lang="tr-TR" sz="3600" dirty="0"/>
              <a:t>GÜZEL VE ETKİLİ KONUŞMANIN İLKELERİ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119116"/>
            <a:ext cx="10515600" cy="5057847"/>
          </a:xfrm>
        </p:spPr>
        <p:txBody>
          <a:bodyPr>
            <a:normAutofit lnSpcReduction="10000"/>
          </a:bodyPr>
          <a:lstStyle/>
          <a:p>
            <a:r>
              <a:rPr lang="tr-TR" b="1" dirty="0" err="1"/>
              <a:t>Boğumlama</a:t>
            </a:r>
            <a:r>
              <a:rPr lang="tr-TR" b="1" dirty="0"/>
              <a:t> (Artikülasyon)</a:t>
            </a:r>
            <a:endParaRPr lang="tr-TR" dirty="0"/>
          </a:p>
          <a:p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Net</a:t>
            </a:r>
            <a:r>
              <a:rPr lang="tr-TR" dirty="0"/>
              <a:t>, anlaşılabilir bir konuşma iyi bir artikülasyon ile mümkündür.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Ancak </a:t>
            </a:r>
            <a:r>
              <a:rPr lang="tr-TR" dirty="0"/>
              <a:t>hiçbir dinleyicinin </a:t>
            </a:r>
            <a:r>
              <a:rPr lang="tr-TR" dirty="0" smtClean="0"/>
              <a:t>dikkati, </a:t>
            </a:r>
            <a:r>
              <a:rPr lang="tr-TR" dirty="0"/>
              <a:t>abartılmış bir artikülasyon tarafından dağıtılmamalıdır.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Bu </a:t>
            </a:r>
            <a:r>
              <a:rPr lang="tr-TR" dirty="0"/>
              <a:t>nedenle artikülasyon fark edilmez olmalı, sözcüğün üretilmesi anlamın önüne geçmemelidir.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Doğru bir </a:t>
            </a:r>
            <a:r>
              <a:rPr lang="tr-TR" dirty="0" err="1" smtClean="0"/>
              <a:t>boğumlama</a:t>
            </a:r>
            <a:r>
              <a:rPr lang="tr-TR" dirty="0" smtClean="0"/>
              <a:t> için düzenli </a:t>
            </a:r>
            <a:r>
              <a:rPr lang="tr-TR" dirty="0"/>
              <a:t>olarak </a:t>
            </a:r>
            <a:r>
              <a:rPr lang="tr-TR" dirty="0" smtClean="0"/>
              <a:t>çalışmak </a:t>
            </a:r>
            <a:r>
              <a:rPr lang="tr-TR" dirty="0"/>
              <a:t>gerekmektedir.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3128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7388"/>
          </a:xfrm>
        </p:spPr>
        <p:txBody>
          <a:bodyPr>
            <a:normAutofit fontScale="90000"/>
          </a:bodyPr>
          <a:lstStyle/>
          <a:p>
            <a:r>
              <a:rPr lang="tr-TR" sz="3600" dirty="0"/>
              <a:t>GÜZEL VE ETKİLİ KONUŞMANIN İLKELERİ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09433" y="1050878"/>
            <a:ext cx="10944367" cy="5126085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70000"/>
              </a:lnSpc>
            </a:pPr>
            <a:r>
              <a:rPr lang="tr-TR" dirty="0"/>
              <a:t>Güzel ve etkili bir konuşabilmek için konuşmacının bir çok özelliğe sahip olması gerekir. Bunlardan konuşma becerisiyle ilgili olanlar şöyle özetlenebilir: </a:t>
            </a:r>
            <a:endParaRPr lang="tr-TR" dirty="0" smtClean="0"/>
          </a:p>
          <a:p>
            <a:pPr algn="just">
              <a:lnSpc>
                <a:spcPct val="170000"/>
              </a:lnSpc>
            </a:pPr>
            <a:endParaRPr lang="tr-TR" dirty="0"/>
          </a:p>
          <a:p>
            <a:pPr lvl="0" algn="just">
              <a:lnSpc>
                <a:spcPct val="170000"/>
              </a:lnSpc>
            </a:pPr>
            <a:r>
              <a:rPr lang="tr-TR" dirty="0"/>
              <a:t>Ahenkli ve etkili konuşma yeteneğine sahip olmak </a:t>
            </a:r>
          </a:p>
          <a:p>
            <a:pPr lvl="0" algn="just">
              <a:lnSpc>
                <a:spcPct val="170000"/>
              </a:lnSpc>
            </a:pPr>
            <a:r>
              <a:rPr lang="tr-TR" dirty="0"/>
              <a:t>İyi bir </a:t>
            </a:r>
            <a:r>
              <a:rPr lang="tr-TR" dirty="0" smtClean="0"/>
              <a:t>telaffuza yani artikülasyona </a:t>
            </a:r>
            <a:r>
              <a:rPr lang="tr-TR" dirty="0"/>
              <a:t>(</a:t>
            </a:r>
            <a:r>
              <a:rPr lang="tr-TR" dirty="0" err="1"/>
              <a:t>boğumlama</a:t>
            </a:r>
            <a:r>
              <a:rPr lang="tr-TR" dirty="0"/>
              <a:t>) sahip olmak</a:t>
            </a:r>
          </a:p>
          <a:p>
            <a:pPr lvl="0" algn="just">
              <a:lnSpc>
                <a:spcPct val="170000"/>
              </a:lnSpc>
            </a:pPr>
            <a:r>
              <a:rPr lang="tr-TR" dirty="0"/>
              <a:t>Türkçeyi kurallarına uygun kullanabilmek </a:t>
            </a:r>
          </a:p>
          <a:p>
            <a:pPr lvl="0" algn="just">
              <a:lnSpc>
                <a:spcPct val="170000"/>
              </a:lnSpc>
            </a:pPr>
            <a:r>
              <a:rPr lang="tr-TR" dirty="0"/>
              <a:t>Jest ve mimiklerde, beden dilinde aşırıya kaçmamak </a:t>
            </a:r>
          </a:p>
          <a:p>
            <a:pPr lvl="0" algn="just">
              <a:lnSpc>
                <a:spcPct val="170000"/>
              </a:lnSpc>
            </a:pPr>
            <a:r>
              <a:rPr lang="tr-TR" dirty="0"/>
              <a:t>Gerektiğinde iyi bir dinleyici </a:t>
            </a:r>
            <a:r>
              <a:rPr lang="tr-TR" dirty="0" smtClean="0"/>
              <a:t>olmak</a:t>
            </a:r>
            <a:endParaRPr lang="tr-TR" dirty="0"/>
          </a:p>
          <a:p>
            <a:pPr algn="just">
              <a:lnSpc>
                <a:spcPct val="17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3246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47383" y="0"/>
            <a:ext cx="10515600" cy="1325563"/>
          </a:xfrm>
        </p:spPr>
        <p:txBody>
          <a:bodyPr>
            <a:normAutofit/>
          </a:bodyPr>
          <a:lstStyle/>
          <a:p>
            <a:r>
              <a:rPr lang="tr-TR" sz="3600" dirty="0"/>
              <a:t>GÜZEL VE ETKİLİ KONUŞMANIN İLKELERİ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325564"/>
            <a:ext cx="10515600" cy="4851400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Konuşmanın </a:t>
            </a:r>
            <a:r>
              <a:rPr lang="tr-TR" dirty="0"/>
              <a:t>içeriğine ve konuşmacıya ait belli başlı özellikleri şu şekilde sıralayabiliriz: </a:t>
            </a:r>
          </a:p>
          <a:p>
            <a:endParaRPr lang="tr-TR" b="1" dirty="0" smtClean="0"/>
          </a:p>
          <a:p>
            <a:r>
              <a:rPr lang="tr-TR" b="1" dirty="0" smtClean="0"/>
              <a:t>İyi </a:t>
            </a:r>
            <a:r>
              <a:rPr lang="tr-TR" b="1" dirty="0"/>
              <a:t>bir konuşma yıkıcı değil yapıcı </a:t>
            </a:r>
            <a:r>
              <a:rPr lang="tr-TR" b="1" dirty="0" smtClean="0"/>
              <a:t>olmalıdır</a:t>
            </a:r>
          </a:p>
          <a:p>
            <a:endParaRPr lang="tr-TR" dirty="0"/>
          </a:p>
          <a:p>
            <a:r>
              <a:rPr lang="tr-TR" dirty="0"/>
              <a:t>Konuşma insanları etkilemek için önemli bir araçtır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/>
              <a:t>Ancak amacına uygun olarak gerçekleştirilmelidir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/>
              <a:t>İster halk ya da topluluk önünde, ister arkadaş eş dost çevrelerinde konuşalım, bizi dinleyenlerin inançlarını, değer yargılarını göz önünde bulundurmalıyız. </a:t>
            </a:r>
            <a:endParaRPr lang="tr-TR" dirty="0" smtClean="0"/>
          </a:p>
          <a:p>
            <a:r>
              <a:rPr lang="tr-TR" dirty="0" smtClean="0"/>
              <a:t>Yapıcı </a:t>
            </a:r>
            <a:r>
              <a:rPr lang="tr-TR" dirty="0"/>
              <a:t>konuşma, dinleyicilerin inançlarını, değer yargılarını, düşüncelerini olumlu bir yönde değiştirmeyi amaçlar.</a:t>
            </a:r>
          </a:p>
        </p:txBody>
      </p:sp>
    </p:spTree>
    <p:extLst>
      <p:ext uri="{BB962C8B-B14F-4D97-AF65-F5344CB8AC3E}">
        <p14:creationId xmlns:p14="http://schemas.microsoft.com/office/powerpoint/2010/main" val="405191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GÜZEL VE ETKİLİ KONUŞMANIN İLKELERİ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tr-TR" b="1" dirty="0"/>
              <a:t>İyi bir konuşma, ilginç ve değerli konuları </a:t>
            </a:r>
            <a:r>
              <a:rPr lang="tr-TR" b="1" dirty="0" smtClean="0"/>
              <a:t>kapsamalıdır</a:t>
            </a:r>
          </a:p>
          <a:p>
            <a:pPr algn="just">
              <a:lnSpc>
                <a:spcPct val="100000"/>
              </a:lnSpc>
            </a:pPr>
            <a:endParaRPr lang="tr-TR" dirty="0"/>
          </a:p>
          <a:p>
            <a:pPr algn="just">
              <a:lnSpc>
                <a:spcPct val="100000"/>
              </a:lnSpc>
            </a:pPr>
            <a:r>
              <a:rPr lang="tr-TR" dirty="0"/>
              <a:t>Seçeceğimiz konunun hem kendimiz için, hem de dinleyiciler için ilginç olması gerekir</a:t>
            </a:r>
            <a:r>
              <a:rPr lang="tr-TR" dirty="0" smtClean="0"/>
              <a:t>.</a:t>
            </a:r>
          </a:p>
          <a:p>
            <a:pPr algn="just">
              <a:lnSpc>
                <a:spcPct val="100000"/>
              </a:lnSpc>
            </a:pPr>
            <a:r>
              <a:rPr lang="tr-TR" dirty="0" smtClean="0"/>
              <a:t>İlgi </a:t>
            </a:r>
            <a:r>
              <a:rPr lang="tr-TR" dirty="0"/>
              <a:t>duymadığımız bir konuda rahatça konuşamayız. </a:t>
            </a:r>
            <a:endParaRPr lang="tr-TR" dirty="0" smtClean="0"/>
          </a:p>
          <a:p>
            <a:pPr algn="just">
              <a:lnSpc>
                <a:spcPct val="100000"/>
              </a:lnSpc>
            </a:pPr>
            <a:r>
              <a:rPr lang="tr-TR" dirty="0" smtClean="0"/>
              <a:t>Konuşmanın </a:t>
            </a:r>
            <a:r>
              <a:rPr lang="tr-TR" dirty="0"/>
              <a:t>düzeyini belirlemede de seçilen konunun büyük bir payı vardır. </a:t>
            </a:r>
          </a:p>
        </p:txBody>
      </p:sp>
    </p:spTree>
    <p:extLst>
      <p:ext uri="{BB962C8B-B14F-4D97-AF65-F5344CB8AC3E}">
        <p14:creationId xmlns:p14="http://schemas.microsoft.com/office/powerpoint/2010/main" val="117104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tr-TR" sz="3600" dirty="0"/>
              <a:t>GÜZEL VE ETKİLİ KONUŞMANIN İLKELERİ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173707"/>
            <a:ext cx="10515600" cy="5003256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tr-TR" b="1" dirty="0"/>
              <a:t>İyi bir konuşma, konuşmacının kişiliği ile </a:t>
            </a:r>
            <a:r>
              <a:rPr lang="tr-TR" b="1" dirty="0" smtClean="0"/>
              <a:t>bütünleşmelidir</a:t>
            </a:r>
          </a:p>
          <a:p>
            <a:pPr algn="just">
              <a:lnSpc>
                <a:spcPct val="150000"/>
              </a:lnSpc>
            </a:pP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/>
              <a:t>Konuşmacının kişisel nitelikleri ile konuşma arasında sıkı bir etkileşim vardır. Sözgelimi, yalancılığı, ikiyüzlülüğü herkesçe bilinen birinin “yalancılığın kötülükleri” üzerinde yapacağı bir konuşma, kimseyi inandırmaz</a:t>
            </a:r>
            <a:r>
              <a:rPr lang="tr-TR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 </a:t>
            </a:r>
            <a:r>
              <a:rPr lang="tr-TR" dirty="0"/>
              <a:t>Bunun </a:t>
            </a:r>
            <a:r>
              <a:rPr lang="tr-TR" dirty="0" smtClean="0"/>
              <a:t>gibi, dinleyici  </a:t>
            </a:r>
            <a:r>
              <a:rPr lang="tr-TR" dirty="0"/>
              <a:t>konuşmacının kişisel görünüşüyle sözleri arasında da bir bağlantı kurmak </a:t>
            </a:r>
            <a:r>
              <a:rPr lang="tr-TR" dirty="0" smtClean="0"/>
              <a:t>ister. 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Bu </a:t>
            </a:r>
            <a:r>
              <a:rPr lang="tr-TR" dirty="0"/>
              <a:t>yüzden, konuşmanın inandırıcılığında konuşmacının kişiliği önemli etkenlerden biridir. </a:t>
            </a:r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4516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GÜZEL VE ETKİLİ KONUŞMANIN İLKELERİ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9800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tr-TR" b="1" dirty="0"/>
              <a:t>İyi bir konuşma, belli bir amaca yönelik olmalıdır</a:t>
            </a: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/>
              <a:t>Amaç, dinleyiciler üzerinde konuşmacının bırakmak istediği </a:t>
            </a:r>
            <a:r>
              <a:rPr lang="tr-TR" dirty="0" smtClean="0"/>
              <a:t>etkidir.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Dinleyicilerimize </a:t>
            </a:r>
            <a:r>
              <a:rPr lang="tr-TR" dirty="0"/>
              <a:t>neyi vermek istiyoruz; onları neye, hangi gerçeğe yönelteceğiz?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Konuşmamız </a:t>
            </a:r>
            <a:r>
              <a:rPr lang="tr-TR" dirty="0"/>
              <a:t>süresince bu soruları göz önünde tutmak zorundayız. Bu amaca, yönelmeden yapacağımız konuşma, dağınık, etkisiz kalacak, dinleyicilerimizde bir karşılık uyandırmayacaktır. </a:t>
            </a:r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7330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7262"/>
          </a:xfrm>
        </p:spPr>
        <p:txBody>
          <a:bodyPr>
            <a:normAutofit fontScale="90000"/>
          </a:bodyPr>
          <a:lstStyle/>
          <a:p>
            <a:r>
              <a:rPr lang="tr-TR" sz="3600" dirty="0"/>
              <a:t>GÜZEL VE ETKİLİ KONUŞMANIN İLKELERİ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13899" y="1337481"/>
            <a:ext cx="11039901" cy="4839482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60000"/>
              </a:lnSpc>
            </a:pPr>
            <a:r>
              <a:rPr lang="tr-TR" b="1" dirty="0"/>
              <a:t>İyi bir konuşma, konuşmayı etkileyen etkenleri çözümleyerek oluşmalıdır</a:t>
            </a:r>
            <a:endParaRPr lang="tr-TR" dirty="0"/>
          </a:p>
          <a:p>
            <a:pPr algn="just">
              <a:lnSpc>
                <a:spcPct val="160000"/>
              </a:lnSpc>
            </a:pPr>
            <a:r>
              <a:rPr lang="tr-TR" dirty="0" smtClean="0"/>
              <a:t>Konu</a:t>
            </a:r>
            <a:r>
              <a:rPr lang="tr-TR" dirty="0"/>
              <a:t>, dinleyici, ortam ve </a:t>
            </a:r>
            <a:r>
              <a:rPr lang="tr-TR" dirty="0" smtClean="0"/>
              <a:t>konuşmacı ayrı ayrı ve </a:t>
            </a:r>
            <a:r>
              <a:rPr lang="tr-TR" dirty="0"/>
              <a:t>bir bütün olarak değerlendirmeli, </a:t>
            </a:r>
            <a:r>
              <a:rPr lang="tr-TR" dirty="0" smtClean="0"/>
              <a:t>çözümlemelidir.</a:t>
            </a:r>
          </a:p>
          <a:p>
            <a:pPr algn="just">
              <a:lnSpc>
                <a:spcPct val="160000"/>
              </a:lnSpc>
            </a:pPr>
            <a:r>
              <a:rPr lang="tr-TR" dirty="0" smtClean="0"/>
              <a:t> </a:t>
            </a:r>
            <a:r>
              <a:rPr lang="tr-TR" dirty="0"/>
              <a:t>Üzerinde konuşacağımız konunun boyutları nelerdir? Dinleyicilerimiz yönünden önemi nedir? Kimler için konuşacağız? </a:t>
            </a:r>
          </a:p>
          <a:p>
            <a:pPr algn="just">
              <a:lnSpc>
                <a:spcPct val="160000"/>
              </a:lnSpc>
            </a:pPr>
            <a:r>
              <a:rPr lang="tr-TR" dirty="0"/>
              <a:t>Konuşacağımız kişilerin toplumsal, kültürel, ekonomik durumları, yaş, cinsiyet özellikleri nedir</a:t>
            </a:r>
            <a:r>
              <a:rPr lang="tr-TR" dirty="0" smtClean="0"/>
              <a:t>?</a:t>
            </a:r>
          </a:p>
          <a:p>
            <a:pPr algn="just">
              <a:lnSpc>
                <a:spcPct val="160000"/>
              </a:lnSpc>
            </a:pPr>
            <a:r>
              <a:rPr lang="tr-TR" dirty="0" smtClean="0"/>
              <a:t> </a:t>
            </a:r>
            <a:r>
              <a:rPr lang="tr-TR" dirty="0"/>
              <a:t>Nerede, ne kadar süreyle konuşacağız? </a:t>
            </a:r>
            <a:endParaRPr lang="tr-TR" dirty="0" smtClean="0"/>
          </a:p>
          <a:p>
            <a:pPr algn="just">
              <a:lnSpc>
                <a:spcPct val="160000"/>
              </a:lnSpc>
            </a:pPr>
            <a:r>
              <a:rPr lang="tr-TR" dirty="0" smtClean="0"/>
              <a:t>Konuşmamızı </a:t>
            </a:r>
            <a:r>
              <a:rPr lang="tr-TR" dirty="0"/>
              <a:t>hazırlama ve düzenleme aşamasında bu soruları göz önünde tutmazsak başarılı konuşma yapamayız. </a:t>
            </a:r>
          </a:p>
        </p:txBody>
      </p:sp>
    </p:spTree>
    <p:extLst>
      <p:ext uri="{BB962C8B-B14F-4D97-AF65-F5344CB8AC3E}">
        <p14:creationId xmlns:p14="http://schemas.microsoft.com/office/powerpoint/2010/main" val="30992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6571"/>
          </a:xfrm>
        </p:spPr>
        <p:txBody>
          <a:bodyPr>
            <a:normAutofit fontScale="90000"/>
          </a:bodyPr>
          <a:lstStyle/>
          <a:p>
            <a:r>
              <a:rPr lang="tr-TR" sz="3600" dirty="0"/>
              <a:t>GÜZEL VE ETKİLİ KONUŞMANIN İLKELERİ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4967" y="1255594"/>
            <a:ext cx="10848833" cy="4921369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tr-TR" b="1" dirty="0"/>
              <a:t>İyi bir konuşma sağlam bir konuşma yöntemi üzerine kurulmalıdır</a:t>
            </a: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/>
              <a:t>Yöntemimizi amacımıza ve konuşma öğelerini değerlendirmemize göre seçeriz</a:t>
            </a:r>
            <a:r>
              <a:rPr lang="tr-TR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 </a:t>
            </a:r>
            <a:r>
              <a:rPr lang="tr-TR" dirty="0"/>
              <a:t>Genellikle konuşmalarda dört ana amaç ve bu amaçlara yönelik dört ana yöntem vardır: </a:t>
            </a:r>
            <a:r>
              <a:rPr lang="tr-TR" b="1" i="1" dirty="0"/>
              <a:t>Tartışma, savunma, öğretme ve duygulandırma</a:t>
            </a:r>
            <a:r>
              <a:rPr lang="tr-TR" b="1" i="1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tr-TR" b="1" i="1" dirty="0"/>
          </a:p>
          <a:p>
            <a:pPr algn="just">
              <a:lnSpc>
                <a:spcPct val="150000"/>
              </a:lnSpc>
            </a:pPr>
            <a:r>
              <a:rPr lang="tr-TR" b="1" i="1" dirty="0" smtClean="0"/>
              <a:t> </a:t>
            </a:r>
            <a:r>
              <a:rPr lang="tr-TR" dirty="0"/>
              <a:t>Amaçla yöntem arasındaki bağlantıyı kurmak, başarılı bir konuşmanın ön koşullarından biridir.</a:t>
            </a:r>
          </a:p>
          <a:p>
            <a:pPr algn="just">
              <a:lnSpc>
                <a:spcPct val="150000"/>
              </a:lnSpc>
            </a:pPr>
            <a:r>
              <a:rPr lang="tr-TR" b="1" dirty="0"/>
              <a:t> </a:t>
            </a:r>
            <a:endParaRPr lang="tr-TR" dirty="0"/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7864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3866"/>
          </a:xfrm>
        </p:spPr>
        <p:txBody>
          <a:bodyPr>
            <a:normAutofit/>
          </a:bodyPr>
          <a:lstStyle/>
          <a:p>
            <a:r>
              <a:rPr lang="tr-TR" sz="3600" dirty="0"/>
              <a:t>GÜZEL VE ETKİLİ KONUŞMANIN İLKELERİ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4842" y="1173707"/>
            <a:ext cx="10998958" cy="500325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/>
              <a:t>İyi bir konuşma dinleyicilerin ilgi ve dikkatini toplayabilmelidir</a:t>
            </a: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 smtClean="0"/>
              <a:t>İlgi </a:t>
            </a:r>
            <a:r>
              <a:rPr lang="tr-TR" dirty="0"/>
              <a:t>ve dikkatin diri ve canlı kalması </a:t>
            </a:r>
            <a:r>
              <a:rPr lang="tr-TR" dirty="0" smtClean="0"/>
              <a:t>, </a:t>
            </a:r>
            <a:r>
              <a:rPr lang="tr-TR" dirty="0"/>
              <a:t>dinleyicilerimizi güdülendirmeye ve onların meraklarını ayakta tutmamıza bağlıdır</a:t>
            </a:r>
            <a:r>
              <a:rPr lang="tr-TR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 </a:t>
            </a:r>
            <a:r>
              <a:rPr lang="tr-TR" dirty="0"/>
              <a:t>Bu da öncelikle dinleyicilerimizi iyi tanımakla, söylediklerimizle onların ilgileri arasındaki bağlantıyı kurmakla sağlanır. </a:t>
            </a:r>
          </a:p>
        </p:txBody>
      </p:sp>
    </p:spTree>
    <p:extLst>
      <p:ext uri="{BB962C8B-B14F-4D97-AF65-F5344CB8AC3E}">
        <p14:creationId xmlns:p14="http://schemas.microsoft.com/office/powerpoint/2010/main" val="362250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8457"/>
          </a:xfrm>
        </p:spPr>
        <p:txBody>
          <a:bodyPr>
            <a:normAutofit/>
          </a:bodyPr>
          <a:lstStyle/>
          <a:p>
            <a:r>
              <a:rPr lang="tr-TR" sz="3600" dirty="0"/>
              <a:t>GÜZEL VE ETKİLİ KONUŞMANIN İLKELERİ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337481"/>
            <a:ext cx="10515600" cy="483948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/>
              <a:t>İyi bir konuşma sağlam bilgilere dayanmalıdır </a:t>
            </a: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/>
              <a:t>Hangi konuyu seçersek seçelim, o konu üzerinde rahatça, doğal bir biçimde konuşabilmemiz, konunun gerektirdiği bilgileri, araç ve gereçleri edinmemize bağlıdır. </a:t>
            </a:r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4040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3048"/>
          </a:xfrm>
        </p:spPr>
        <p:txBody>
          <a:bodyPr>
            <a:normAutofit/>
          </a:bodyPr>
          <a:lstStyle/>
          <a:p>
            <a:r>
              <a:rPr lang="tr-TR" sz="3600" dirty="0"/>
              <a:t>GÜZEL VE ETKİLİ KONUŞMANIN İLKELERİ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b="1" dirty="0"/>
              <a:t>İyi bir konuşma, canlı bir dil, hareketli bir üslup gerektirir </a:t>
            </a:r>
            <a:endParaRPr lang="tr-TR" b="1" dirty="0" smtClean="0"/>
          </a:p>
          <a:p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/>
              <a:t>Canlı, diri, amacımıza uygun sözcükleri seçme, bunları cümle içinde yerli yerine yerleştirme, her birinin ses ve anlam hakkını verecek doğru söyleme, konuşmamızın, etkisini, güzelliğini </a:t>
            </a:r>
            <a:r>
              <a:rPr lang="tr-TR" dirty="0" smtClean="0"/>
              <a:t>arttırır.</a:t>
            </a:r>
          </a:p>
          <a:p>
            <a:pPr algn="just">
              <a:lnSpc>
                <a:spcPct val="150000"/>
              </a:lnSpc>
            </a:pP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 smtClean="0"/>
              <a:t>Cümlelerimiz </a:t>
            </a:r>
            <a:r>
              <a:rPr lang="tr-TR" dirty="0"/>
              <a:t>için de bu böyledir. Kısa, yoğun, hareketli cümleler kurma, bunlar arasındaki geçişleri doğal bir biçimde sağlama anlatışımızı canlılaştırır</a:t>
            </a:r>
            <a:r>
              <a:rPr lang="tr-TR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tr-TR" dirty="0"/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2796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GÜZEL VE ETKİLİ KONUŞMANIN İLKELERİ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tr-TR" b="1" dirty="0"/>
              <a:t>İyi bir konuşma, etkili bir ses tonu, el ve yüz hareketleri gerektirir </a:t>
            </a: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/>
              <a:t>Etkili bir ses tonuna dayanmayan, el ve yüz hareketleriyle beslenip renklenmeyen bir konuşma, ölü bir konuşmadır. Sözcüklerin anlam ve duygu yükü, ses tonumuzla, el ve yüz hareketlerimizle zenginleşir</a:t>
            </a:r>
            <a:r>
              <a:rPr lang="tr-TR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Sesimizi iyi kullanarak başarılı bir konuşma yapabilmek için konuşma öncesi ses açma egzersizleri yapabiliriz.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331414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4809"/>
          </a:xfrm>
        </p:spPr>
        <p:txBody>
          <a:bodyPr>
            <a:normAutofit/>
          </a:bodyPr>
          <a:lstStyle/>
          <a:p>
            <a:pPr algn="just"/>
            <a:r>
              <a:rPr lang="tr-TR" sz="3600" dirty="0"/>
              <a:t>GÜZEL VE ETKİLİ KONUŞMANIN İLKELERİ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241946"/>
            <a:ext cx="10515600" cy="493501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400" b="1" dirty="0"/>
              <a:t>İyi bir konuşma için konuşmacı </a:t>
            </a:r>
            <a:r>
              <a:rPr lang="tr-TR" sz="2400" dirty="0"/>
              <a:t>olumlu bir yüz ifadesi takınmalıdır.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Konuyu iyi bilmeli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Kime, kaç kişiye ve nerede konuşacağını </a:t>
            </a:r>
            <a:r>
              <a:rPr lang="tr-TR" sz="2400" dirty="0"/>
              <a:t>iyi bilmeli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Konuşmada </a:t>
            </a:r>
            <a:r>
              <a:rPr lang="tr-TR" sz="2400" dirty="0"/>
              <a:t>kullanılacak </a:t>
            </a:r>
            <a:r>
              <a:rPr lang="tr-TR" sz="2400" dirty="0" err="1"/>
              <a:t>dökümanlar</a:t>
            </a:r>
            <a:r>
              <a:rPr lang="tr-TR" sz="2400" dirty="0"/>
              <a:t> önceden gözden geçirilmeli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Hatırlatıcı notlar hazırlanmalı ama esas metinin tamamı okunmamalı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Konuşma ortamına uygun, sade ve özenli giyinilmeli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Konuşma öncesi ses açma egzersizleri yapılmalı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0075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Özel Tasarı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1933</Words>
  <Application>Microsoft Office PowerPoint</Application>
  <PresentationFormat>Geniş ekran</PresentationFormat>
  <Paragraphs>171</Paragraphs>
  <Slides>34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Times New Roman</vt:lpstr>
      <vt:lpstr>Office Teması</vt:lpstr>
      <vt:lpstr>Özel Tasarım</vt:lpstr>
      <vt:lpstr>KONUŞMA</vt:lpstr>
      <vt:lpstr>KONUŞMA NEDİR? </vt:lpstr>
      <vt:lpstr>KONUŞMA NEDİR?</vt:lpstr>
      <vt:lpstr>KONUŞMA NEDİR?</vt:lpstr>
      <vt:lpstr>KONUŞMA NEDİR? </vt:lpstr>
      <vt:lpstr>KONUŞMA NEDİR? </vt:lpstr>
      <vt:lpstr>KONUŞMA NEDİR?</vt:lpstr>
      <vt:lpstr>KONUŞMANIN ÖNEMİ </vt:lpstr>
      <vt:lpstr>KONUŞMANIN ÖNEMİ</vt:lpstr>
      <vt:lpstr>KONUŞMANIN ÖNEMİ </vt:lpstr>
      <vt:lpstr>KONUŞMANIN ÖNEMİ </vt:lpstr>
      <vt:lpstr>KONUŞMANIN ÖNEMİ </vt:lpstr>
      <vt:lpstr>KONUŞMANIN ÖNEMİ</vt:lpstr>
      <vt:lpstr>KONUŞMA EĞİTİMİ  </vt:lpstr>
      <vt:lpstr>KONUŞMA EĞİTİMİ  </vt:lpstr>
      <vt:lpstr>KONUŞMA EĞİTİMİ  </vt:lpstr>
      <vt:lpstr>KONUŞMA EĞİTİMİ  </vt:lpstr>
      <vt:lpstr>PowerPoint Sunusu</vt:lpstr>
      <vt:lpstr>KONUŞMA EĞİTİMİ  </vt:lpstr>
      <vt:lpstr>GÜZEL VE ETKİLİ KONUŞMANIN İLKELERİ </vt:lpstr>
      <vt:lpstr>GÜZEL VE ETKİLİ KONUŞMANIN İLKELERİ</vt:lpstr>
      <vt:lpstr>GÜZEL VE ETKİLİ KONUŞMANIN İLKELERİ</vt:lpstr>
      <vt:lpstr>GÜZEL VE ETKİLİ KONUŞMANIN İLKELERİ</vt:lpstr>
      <vt:lpstr>GÜZEL VE ETKİLİ KONUŞMANIN İLKELERİ</vt:lpstr>
      <vt:lpstr>GÜZEL VE ETKİLİ KONUŞMANIN İLKELERİ</vt:lpstr>
      <vt:lpstr>GÜZEL VE ETKİLİ KONUŞMANIN İLKELERİ</vt:lpstr>
      <vt:lpstr>GÜZEL VE ETKİLİ KONUŞMANIN İLKELERİ</vt:lpstr>
      <vt:lpstr>GÜZEL VE ETKİLİ KONUŞMANIN İLKELERİ</vt:lpstr>
      <vt:lpstr>GÜZEL VE ETKİLİ KONUŞMANIN İLKELERİ</vt:lpstr>
      <vt:lpstr>GÜZEL VE ETKİLİ KONUŞMANIN İLKELERİ</vt:lpstr>
      <vt:lpstr>GÜZEL VE ETKİLİ KONUŞMANIN İLKELERİ</vt:lpstr>
      <vt:lpstr>GÜZEL VE ETKİLİ KONUŞMANIN İLKELERİ</vt:lpstr>
      <vt:lpstr>GÜZEL VE ETKİLİ KONUŞMANIN İLKELERİ</vt:lpstr>
      <vt:lpstr>GÜZEL VE ETKİLİ KONUŞMANIN İLKELERİ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KONUŞMA</dc:title>
  <dc:creator>aynur arslan</dc:creator>
  <cp:lastModifiedBy>Windows Kullanıcısı</cp:lastModifiedBy>
  <cp:revision>49</cp:revision>
  <dcterms:created xsi:type="dcterms:W3CDTF">2015-09-25T09:06:17Z</dcterms:created>
  <dcterms:modified xsi:type="dcterms:W3CDTF">2019-08-26T12:51:23Z</dcterms:modified>
</cp:coreProperties>
</file>