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7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5DF85F60-915D-49A8-B1BF-82BA0C7A36BD}" type="datetimeFigureOut">
              <a:rPr lang="tr-TR" smtClean="0"/>
              <a:t>19.4.2018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EAFC15BE-870A-4252-A6DC-28C49E6587BD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2789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85F60-915D-49A8-B1BF-82BA0C7A36BD}" type="datetimeFigureOut">
              <a:rPr lang="tr-TR" smtClean="0"/>
              <a:t>19.4.2018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15BE-870A-4252-A6DC-28C49E6587B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60042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85F60-915D-49A8-B1BF-82BA0C7A36BD}" type="datetimeFigureOut">
              <a:rPr lang="tr-TR" smtClean="0"/>
              <a:t>19.4.2018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15BE-870A-4252-A6DC-28C49E6587BD}" type="slidenum">
              <a:rPr lang="tr-TR" smtClean="0"/>
              <a:t>‹#›</a:t>
            </a:fld>
            <a:endParaRPr lang="tr-TR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5016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85F60-915D-49A8-B1BF-82BA0C7A36BD}" type="datetimeFigureOut">
              <a:rPr lang="tr-TR" smtClean="0"/>
              <a:t>19.4.2018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15BE-870A-4252-A6DC-28C49E6587B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38874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85F60-915D-49A8-B1BF-82BA0C7A36BD}" type="datetimeFigureOut">
              <a:rPr lang="tr-TR" smtClean="0"/>
              <a:t>19.4.2018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15BE-870A-4252-A6DC-28C49E6587BD}" type="slidenum">
              <a:rPr lang="tr-TR" smtClean="0"/>
              <a:t>‹#›</a:t>
            </a:fld>
            <a:endParaRPr lang="tr-TR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0565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85F60-915D-49A8-B1BF-82BA0C7A36BD}" type="datetimeFigureOut">
              <a:rPr lang="tr-TR" smtClean="0"/>
              <a:t>19.4.2018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15BE-870A-4252-A6DC-28C49E6587BD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9318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85F60-915D-49A8-B1BF-82BA0C7A36BD}" type="datetimeFigureOut">
              <a:rPr lang="tr-TR" smtClean="0"/>
              <a:t>19.4.2018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15BE-870A-4252-A6DC-28C49E6587B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82133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85F60-915D-49A8-B1BF-82BA0C7A36BD}" type="datetimeFigureOut">
              <a:rPr lang="tr-TR" smtClean="0"/>
              <a:t>19.4.2018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15BE-870A-4252-A6DC-28C49E6587BD}" type="slidenum">
              <a:rPr lang="tr-TR" smtClean="0"/>
              <a:t>‹#›</a:t>
            </a:fld>
            <a:endParaRPr lang="tr-TR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8639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85F60-915D-49A8-B1BF-82BA0C7A36BD}" type="datetimeFigureOut">
              <a:rPr lang="tr-TR" smtClean="0"/>
              <a:t>19.4.2018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15BE-870A-4252-A6DC-28C49E6587B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9989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85F60-915D-49A8-B1BF-82BA0C7A36BD}" type="datetimeFigureOut">
              <a:rPr lang="tr-TR" smtClean="0"/>
              <a:t>19.4.2018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15BE-870A-4252-A6DC-28C49E6587B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66383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85F60-915D-49A8-B1BF-82BA0C7A36BD}" type="datetimeFigureOut">
              <a:rPr lang="tr-TR" smtClean="0"/>
              <a:t>19.4.2018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15BE-870A-4252-A6DC-28C49E6587BD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52540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85F60-915D-49A8-B1BF-82BA0C7A36BD}" type="datetimeFigureOut">
              <a:rPr lang="tr-TR" smtClean="0"/>
              <a:t>19.4.2018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15BE-870A-4252-A6DC-28C49E6587BD}" type="slidenum">
              <a:rPr lang="tr-TR" smtClean="0"/>
              <a:t>‹#›</a:t>
            </a:fld>
            <a:endParaRPr lang="tr-TR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62308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85F60-915D-49A8-B1BF-82BA0C7A36BD}" type="datetimeFigureOut">
              <a:rPr lang="tr-TR" smtClean="0"/>
              <a:t>19.4.2018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15BE-870A-4252-A6DC-28C49E6587B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17631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85F60-915D-49A8-B1BF-82BA0C7A36BD}" type="datetimeFigureOut">
              <a:rPr lang="tr-TR" smtClean="0"/>
              <a:t>19.4.2018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15BE-870A-4252-A6DC-28C49E6587BD}" type="slidenum">
              <a:rPr lang="tr-TR" smtClean="0"/>
              <a:t>‹#›</a:t>
            </a:fld>
            <a:endParaRPr lang="tr-TR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30368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85F60-915D-49A8-B1BF-82BA0C7A36BD}" type="datetimeFigureOut">
              <a:rPr lang="tr-TR" smtClean="0"/>
              <a:t>19.4.2018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15BE-870A-4252-A6DC-28C49E6587BD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14395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85F60-915D-49A8-B1BF-82BA0C7A36BD}" type="datetimeFigureOut">
              <a:rPr lang="tr-TR" smtClean="0"/>
              <a:t>19.4.2018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15BE-870A-4252-A6DC-28C49E6587BD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67469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85F60-915D-49A8-B1BF-82BA0C7A36BD}" type="datetimeFigureOut">
              <a:rPr lang="tr-TR" smtClean="0"/>
              <a:t>19.4.2018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15BE-870A-4252-A6DC-28C49E6587BD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88474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240"/>
              </a:lnSpc>
            </a:pPr>
            <a:r>
              <a:rPr lang="tr-TR" spc="-55" smtClean="0"/>
              <a:t>Turgut</a:t>
            </a:r>
            <a:r>
              <a:rPr lang="tr-TR" spc="-165" smtClean="0"/>
              <a:t> </a:t>
            </a:r>
            <a:r>
              <a:rPr lang="tr-TR" spc="-95" smtClean="0"/>
              <a:t>Göksu</a:t>
            </a:r>
            <a:endParaRPr lang="tr-TR" spc="-95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4/19/2018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240"/>
              </a:lnSpc>
            </a:pPr>
            <a:fld id="{81D60167-4931-47E6-BA6A-407CBD079E47}" type="slidenum">
              <a:rPr lang="tr-TR" spc="-60" smtClean="0"/>
              <a:pPr marL="25400">
                <a:lnSpc>
                  <a:spcPts val="1240"/>
                </a:lnSpc>
              </a:pPr>
              <a:t>‹#›</a:t>
            </a:fld>
            <a:endParaRPr lang="tr-TR" spc="-60" dirty="0"/>
          </a:p>
        </p:txBody>
      </p:sp>
    </p:spTree>
    <p:extLst>
      <p:ext uri="{BB962C8B-B14F-4D97-AF65-F5344CB8AC3E}">
        <p14:creationId xmlns:p14="http://schemas.microsoft.com/office/powerpoint/2010/main" val="1637621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DF85F60-915D-49A8-B1BF-82BA0C7A36BD}" type="datetimeFigureOut">
              <a:rPr lang="tr-TR" smtClean="0"/>
              <a:t>19.4.2018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AFC15BE-870A-4252-A6DC-28C49E6587B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60614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>
                <a:latin typeface="Bodoni MT Poster Compressed" panose="02070706080601050204" pitchFamily="18" charset="-94"/>
              </a:rPr>
              <a:t>Stres Yönetimi ve Öfke Kontrolü</a:t>
            </a:r>
            <a:endParaRPr lang="tr-TR" dirty="0">
              <a:latin typeface="Bodoni MT Poster Compressed" panose="02070706080601050204" pitchFamily="18" charset="-94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4110680"/>
            <a:ext cx="9144000" cy="1147119"/>
          </a:xfrm>
        </p:spPr>
        <p:txBody>
          <a:bodyPr/>
          <a:lstStyle/>
          <a:p>
            <a:r>
              <a:rPr lang="tr-TR" dirty="0" smtClean="0"/>
              <a:t>Dr. Kemal ÖZCAN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01987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26917" y="415493"/>
            <a:ext cx="5138420" cy="69723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280" dirty="0"/>
              <a:t>Stres </a:t>
            </a:r>
            <a:r>
              <a:rPr spc="-295" dirty="0"/>
              <a:t>Yaratan</a:t>
            </a:r>
            <a:r>
              <a:rPr spc="-229" dirty="0"/>
              <a:t> </a:t>
            </a:r>
            <a:r>
              <a:rPr spc="-155" dirty="0"/>
              <a:t>Faktörler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98066" y="1187272"/>
            <a:ext cx="4030979" cy="4578946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355600" marR="356870" indent="-342900">
              <a:lnSpc>
                <a:spcPts val="3070"/>
              </a:lnSpc>
              <a:spcBef>
                <a:spcPts val="850"/>
              </a:spcBef>
              <a:tabLst>
                <a:tab pos="2151380" algn="l"/>
              </a:tabLst>
            </a:pPr>
            <a:r>
              <a:rPr sz="3200" spc="-200" dirty="0">
                <a:latin typeface="Arial"/>
                <a:cs typeface="Arial"/>
              </a:rPr>
              <a:t>Strese </a:t>
            </a:r>
            <a:r>
              <a:rPr sz="3200" spc="-135" dirty="0">
                <a:latin typeface="Arial"/>
                <a:cs typeface="Arial"/>
              </a:rPr>
              <a:t>neden </a:t>
            </a:r>
            <a:r>
              <a:rPr sz="3200" spc="-110" dirty="0">
                <a:latin typeface="Arial"/>
                <a:cs typeface="Arial"/>
              </a:rPr>
              <a:t>olan  </a:t>
            </a:r>
            <a:r>
              <a:rPr sz="3200" spc="20" dirty="0">
                <a:latin typeface="Arial"/>
                <a:cs typeface="Arial"/>
              </a:rPr>
              <a:t>f</a:t>
            </a:r>
            <a:r>
              <a:rPr sz="3200" spc="-204" dirty="0">
                <a:latin typeface="Arial"/>
                <a:cs typeface="Arial"/>
              </a:rPr>
              <a:t>ak</a:t>
            </a:r>
            <a:r>
              <a:rPr sz="3200" spc="135" dirty="0">
                <a:latin typeface="Arial"/>
                <a:cs typeface="Arial"/>
              </a:rPr>
              <a:t>t</a:t>
            </a:r>
            <a:r>
              <a:rPr sz="3200" spc="-40" dirty="0">
                <a:latin typeface="Arial"/>
                <a:cs typeface="Arial"/>
              </a:rPr>
              <a:t>örle</a:t>
            </a:r>
            <a:r>
              <a:rPr sz="3200" spc="-70" dirty="0">
                <a:latin typeface="Arial"/>
                <a:cs typeface="Arial"/>
              </a:rPr>
              <a:t>r</a:t>
            </a:r>
            <a:r>
              <a:rPr sz="3200" spc="-190" dirty="0">
                <a:latin typeface="Arial"/>
                <a:cs typeface="Arial"/>
              </a:rPr>
              <a:t>e</a:t>
            </a:r>
            <a:r>
              <a:rPr sz="3200" dirty="0">
                <a:latin typeface="Arial"/>
                <a:cs typeface="Arial"/>
              </a:rPr>
              <a:t>	</a:t>
            </a:r>
            <a:r>
              <a:rPr sz="3200" spc="280" dirty="0">
                <a:latin typeface="Arial"/>
                <a:cs typeface="Arial"/>
              </a:rPr>
              <a:t>“</a:t>
            </a:r>
            <a:r>
              <a:rPr sz="3200" u="heavy" spc="-80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heavy" spc="-13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s</a:t>
            </a:r>
            <a:r>
              <a:rPr sz="3200" b="1" u="heavy" spc="-19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t</a:t>
            </a:r>
            <a:r>
              <a:rPr sz="3200" b="1" u="heavy" spc="-23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r</a:t>
            </a:r>
            <a:r>
              <a:rPr sz="3200" b="1" u="heavy" spc="-14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esö</a:t>
            </a:r>
            <a:r>
              <a:rPr sz="3200" b="1" u="heavy" spc="-22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r</a:t>
            </a:r>
            <a:r>
              <a:rPr sz="3200" spc="240" dirty="0">
                <a:latin typeface="Arial"/>
                <a:cs typeface="Arial"/>
              </a:rPr>
              <a:t>”  </a:t>
            </a:r>
            <a:r>
              <a:rPr sz="3200" spc="-165" dirty="0">
                <a:latin typeface="Arial"/>
                <a:cs typeface="Arial"/>
              </a:rPr>
              <a:t>adı</a:t>
            </a:r>
            <a:r>
              <a:rPr sz="3200" spc="-180" dirty="0">
                <a:latin typeface="Arial"/>
                <a:cs typeface="Arial"/>
              </a:rPr>
              <a:t> </a:t>
            </a:r>
            <a:r>
              <a:rPr sz="3200" spc="-90" dirty="0">
                <a:latin typeface="Arial"/>
                <a:cs typeface="Arial"/>
              </a:rPr>
              <a:t>verilmektedir.</a:t>
            </a:r>
            <a:endParaRPr sz="3200">
              <a:latin typeface="Arial"/>
              <a:cs typeface="Arial"/>
            </a:endParaRPr>
          </a:p>
          <a:p>
            <a:pPr>
              <a:spcBef>
                <a:spcPts val="20"/>
              </a:spcBef>
            </a:pPr>
            <a:endParaRPr sz="3350">
              <a:latin typeface="Times New Roman"/>
              <a:cs typeface="Times New Roman"/>
            </a:endParaRPr>
          </a:p>
          <a:p>
            <a:pPr marL="12700"/>
            <a:r>
              <a:rPr sz="3200" spc="-110" dirty="0">
                <a:latin typeface="Arial"/>
                <a:cs typeface="Arial"/>
              </a:rPr>
              <a:t>Stresörler;</a:t>
            </a:r>
            <a:endParaRPr sz="3200">
              <a:latin typeface="Arial"/>
              <a:cs typeface="Arial"/>
            </a:endParaRPr>
          </a:p>
          <a:p>
            <a:pPr marL="355600" indent="-342900"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i="1" spc="-215" dirty="0">
                <a:latin typeface="Trebuchet MS"/>
                <a:cs typeface="Trebuchet MS"/>
              </a:rPr>
              <a:t>Fiziksel</a:t>
            </a:r>
            <a:r>
              <a:rPr sz="3200" i="1" spc="-250" dirty="0">
                <a:latin typeface="Trebuchet MS"/>
                <a:cs typeface="Trebuchet MS"/>
              </a:rPr>
              <a:t> </a:t>
            </a:r>
            <a:r>
              <a:rPr sz="3200" i="1" spc="-220" dirty="0">
                <a:latin typeface="Trebuchet MS"/>
                <a:cs typeface="Trebuchet MS"/>
              </a:rPr>
              <a:t>çevre,</a:t>
            </a:r>
            <a:endParaRPr sz="3200">
              <a:latin typeface="Trebuchet MS"/>
              <a:cs typeface="Trebuchet MS"/>
            </a:endParaRPr>
          </a:p>
          <a:p>
            <a:pPr marL="355600" indent="-342900"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i="1" spc="-155" dirty="0">
                <a:latin typeface="Trebuchet MS"/>
                <a:cs typeface="Trebuchet MS"/>
              </a:rPr>
              <a:t>Örgütsel</a:t>
            </a:r>
            <a:r>
              <a:rPr sz="3200" i="1" spc="-260" dirty="0">
                <a:latin typeface="Trebuchet MS"/>
                <a:cs typeface="Trebuchet MS"/>
              </a:rPr>
              <a:t> </a:t>
            </a:r>
            <a:r>
              <a:rPr sz="3200" i="1" spc="-190" dirty="0">
                <a:latin typeface="Trebuchet MS"/>
                <a:cs typeface="Trebuchet MS"/>
              </a:rPr>
              <a:t>çevre</a:t>
            </a:r>
            <a:endParaRPr sz="3200">
              <a:latin typeface="Trebuchet MS"/>
              <a:cs typeface="Trebuchet MS"/>
            </a:endParaRPr>
          </a:p>
          <a:p>
            <a:pPr marL="355600" marR="5080" indent="-342900">
              <a:lnSpc>
                <a:spcPct val="8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i="1" spc="-185" dirty="0">
                <a:latin typeface="Trebuchet MS"/>
                <a:cs typeface="Trebuchet MS"/>
              </a:rPr>
              <a:t>Bireysel </a:t>
            </a:r>
            <a:r>
              <a:rPr sz="3200" i="1" spc="-215" dirty="0">
                <a:latin typeface="Trebuchet MS"/>
                <a:cs typeface="Trebuchet MS"/>
              </a:rPr>
              <a:t>faktörler  </a:t>
            </a:r>
            <a:r>
              <a:rPr sz="3200" spc="-120" dirty="0">
                <a:latin typeface="Arial"/>
                <a:cs typeface="Arial"/>
              </a:rPr>
              <a:t>olmak </a:t>
            </a:r>
            <a:r>
              <a:rPr sz="3200" spc="-180" dirty="0">
                <a:latin typeface="Arial"/>
                <a:cs typeface="Arial"/>
              </a:rPr>
              <a:t>üzere </a:t>
            </a:r>
            <a:r>
              <a:rPr sz="3200" spc="-175" dirty="0">
                <a:latin typeface="Arial"/>
                <a:cs typeface="Arial"/>
              </a:rPr>
              <a:t>üç</a:t>
            </a:r>
            <a:r>
              <a:rPr sz="3200" spc="-275" dirty="0">
                <a:latin typeface="Arial"/>
                <a:cs typeface="Arial"/>
              </a:rPr>
              <a:t> </a:t>
            </a:r>
            <a:r>
              <a:rPr sz="3200" spc="-90" dirty="0">
                <a:latin typeface="Arial"/>
                <a:cs typeface="Arial"/>
              </a:rPr>
              <a:t>grupta  </a:t>
            </a:r>
            <a:r>
              <a:rPr sz="3200" spc="-114" dirty="0">
                <a:latin typeface="Arial"/>
                <a:cs typeface="Arial"/>
              </a:rPr>
              <a:t>incelenir.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383402" y="2133601"/>
            <a:ext cx="4092575" cy="33369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676139" y="6403340"/>
            <a:ext cx="838835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55" dirty="0">
                <a:solidFill>
                  <a:srgbClr val="888888"/>
                </a:solidFill>
                <a:latin typeface="Arial"/>
                <a:cs typeface="Arial"/>
              </a:rPr>
              <a:t>Turgut</a:t>
            </a:r>
            <a:r>
              <a:rPr sz="1200" spc="-165" dirty="0">
                <a:solidFill>
                  <a:srgbClr val="888888"/>
                </a:solidFill>
                <a:latin typeface="Arial"/>
                <a:cs typeface="Arial"/>
              </a:rPr>
              <a:t> </a:t>
            </a:r>
            <a:r>
              <a:rPr sz="1200" spc="-95" dirty="0">
                <a:solidFill>
                  <a:srgbClr val="888888"/>
                </a:solidFill>
                <a:latin typeface="Arial"/>
                <a:cs typeface="Arial"/>
              </a:rPr>
              <a:t>Göksu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4294967295"/>
          </p:nvPr>
        </p:nvSpPr>
        <p:spPr>
          <a:xfrm>
            <a:off x="9938258" y="6403341"/>
            <a:ext cx="206375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spc="-60" dirty="0"/>
              <a:pPr marL="25400">
                <a:lnSpc>
                  <a:spcPts val="1240"/>
                </a:lnSpc>
              </a:pPr>
              <a:t>2</a:t>
            </a:fld>
            <a:endParaRPr spc="-60" dirty="0"/>
          </a:p>
        </p:txBody>
      </p:sp>
    </p:spTree>
    <p:extLst>
      <p:ext uri="{BB962C8B-B14F-4D97-AF65-F5344CB8AC3E}">
        <p14:creationId xmlns:p14="http://schemas.microsoft.com/office/powerpoint/2010/main" val="2510617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456801" y="0"/>
            <a:ext cx="1211198" cy="14843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15537" y="201548"/>
            <a:ext cx="4358005" cy="63500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spcBef>
                <a:spcPts val="95"/>
              </a:spcBef>
            </a:pPr>
            <a:r>
              <a:rPr sz="4000" spc="-240" dirty="0"/>
              <a:t>Fiziksel </a:t>
            </a:r>
            <a:r>
              <a:rPr sz="4000" spc="-290" dirty="0"/>
              <a:t>Çevre</a:t>
            </a:r>
            <a:r>
              <a:rPr sz="4000" spc="-254" dirty="0"/>
              <a:t> </a:t>
            </a:r>
            <a:r>
              <a:rPr sz="4000" spc="-160" dirty="0"/>
              <a:t>Şartları</a:t>
            </a:r>
            <a:endParaRPr sz="4000"/>
          </a:p>
        </p:txBody>
      </p:sp>
      <p:sp>
        <p:nvSpPr>
          <p:cNvPr id="4" name="object 4"/>
          <p:cNvSpPr txBox="1"/>
          <p:nvPr/>
        </p:nvSpPr>
        <p:spPr>
          <a:xfrm>
            <a:off x="1853591" y="1361060"/>
            <a:ext cx="8452485" cy="5135637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marR="1325245" indent="-342900">
              <a:lnSpc>
                <a:spcPct val="80000"/>
              </a:lnSpc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145" dirty="0">
                <a:latin typeface="Arial"/>
                <a:cs typeface="Arial"/>
              </a:rPr>
              <a:t>Fiziksel </a:t>
            </a:r>
            <a:r>
              <a:rPr sz="2400" spc="-114" dirty="0">
                <a:latin typeface="Arial"/>
                <a:cs typeface="Arial"/>
              </a:rPr>
              <a:t>stres </a:t>
            </a:r>
            <a:r>
              <a:rPr sz="2400" spc="-90" dirty="0">
                <a:latin typeface="Arial"/>
                <a:cs typeface="Arial"/>
              </a:rPr>
              <a:t>sebepleri </a:t>
            </a:r>
            <a:r>
              <a:rPr sz="2400" spc="-55" dirty="0">
                <a:latin typeface="Arial"/>
                <a:cs typeface="Arial"/>
              </a:rPr>
              <a:t>bireyin </a:t>
            </a:r>
            <a:r>
              <a:rPr sz="2400" spc="-75" dirty="0">
                <a:latin typeface="Arial"/>
                <a:cs typeface="Arial"/>
              </a:rPr>
              <a:t>bedenini </a:t>
            </a:r>
            <a:r>
              <a:rPr sz="2400" spc="-65" dirty="0">
                <a:latin typeface="Arial"/>
                <a:cs typeface="Arial"/>
              </a:rPr>
              <a:t>etkileyen</a:t>
            </a:r>
            <a:r>
              <a:rPr sz="2400" spc="-305" dirty="0">
                <a:latin typeface="Arial"/>
                <a:cs typeface="Arial"/>
              </a:rPr>
              <a:t> </a:t>
            </a:r>
            <a:r>
              <a:rPr sz="2400" spc="-155" dirty="0">
                <a:latin typeface="Arial"/>
                <a:cs typeface="Arial"/>
              </a:rPr>
              <a:t>dışsal  </a:t>
            </a:r>
            <a:r>
              <a:rPr sz="2400" spc="-55" dirty="0">
                <a:latin typeface="Arial"/>
                <a:cs typeface="Arial"/>
              </a:rPr>
              <a:t>faktörlerdir.</a:t>
            </a:r>
            <a:endParaRPr sz="2400">
              <a:latin typeface="Arial"/>
              <a:cs typeface="Arial"/>
            </a:endParaRPr>
          </a:p>
          <a:p>
            <a:pPr>
              <a:spcBef>
                <a:spcPts val="40"/>
              </a:spcBef>
              <a:buFont typeface="Arial"/>
              <a:buChar char="•"/>
            </a:pPr>
            <a:endParaRPr sz="2950">
              <a:latin typeface="Times New Roman"/>
              <a:cs typeface="Times New Roman"/>
            </a:endParaRPr>
          </a:p>
          <a:p>
            <a:pPr marL="355600" marR="146685" indent="-342900">
              <a:lnSpc>
                <a:spcPts val="2310"/>
              </a:lnSpc>
            </a:pPr>
            <a:r>
              <a:rPr sz="2400" b="1" spc="-145" dirty="0">
                <a:latin typeface="Trebuchet MS"/>
                <a:cs typeface="Trebuchet MS"/>
              </a:rPr>
              <a:t>Gürültü: </a:t>
            </a:r>
            <a:r>
              <a:rPr sz="2400" spc="-65" dirty="0">
                <a:latin typeface="Arial"/>
                <a:cs typeface="Arial"/>
              </a:rPr>
              <a:t>Gürültünün </a:t>
            </a:r>
            <a:r>
              <a:rPr sz="2400" spc="-105" dirty="0">
                <a:latin typeface="Arial"/>
                <a:cs typeface="Arial"/>
              </a:rPr>
              <a:t>insanlarda </a:t>
            </a:r>
            <a:r>
              <a:rPr sz="2400" spc="-85" dirty="0">
                <a:latin typeface="Arial"/>
                <a:cs typeface="Arial"/>
              </a:rPr>
              <a:t>yarattığı </a:t>
            </a:r>
            <a:r>
              <a:rPr sz="2400" spc="-100" dirty="0">
                <a:latin typeface="Arial"/>
                <a:cs typeface="Arial"/>
              </a:rPr>
              <a:t>rahatsızlıkta </a:t>
            </a:r>
            <a:r>
              <a:rPr sz="2400" spc="-150" dirty="0">
                <a:latin typeface="Arial"/>
                <a:cs typeface="Arial"/>
              </a:rPr>
              <a:t>başlıca</a:t>
            </a:r>
            <a:r>
              <a:rPr sz="2400" spc="-305" dirty="0">
                <a:latin typeface="Arial"/>
                <a:cs typeface="Arial"/>
              </a:rPr>
              <a:t> </a:t>
            </a:r>
            <a:r>
              <a:rPr sz="2400" spc="-105" dirty="0">
                <a:latin typeface="Arial"/>
                <a:cs typeface="Arial"/>
              </a:rPr>
              <a:t>neden  </a:t>
            </a:r>
            <a:r>
              <a:rPr sz="2400" spc="-35" dirty="0">
                <a:latin typeface="Arial"/>
                <a:cs typeface="Arial"/>
              </a:rPr>
              <a:t>gürültü </a:t>
            </a:r>
            <a:r>
              <a:rPr sz="2400" spc="-70" dirty="0">
                <a:latin typeface="Arial"/>
                <a:cs typeface="Arial"/>
              </a:rPr>
              <a:t>şiddetidir. </a:t>
            </a:r>
            <a:r>
              <a:rPr sz="2400" spc="-105" dirty="0">
                <a:latin typeface="Arial"/>
                <a:cs typeface="Arial"/>
              </a:rPr>
              <a:t>İnsanlar </a:t>
            </a:r>
            <a:r>
              <a:rPr sz="2400" spc="-60" dirty="0">
                <a:latin typeface="Arial"/>
                <a:cs typeface="Arial"/>
              </a:rPr>
              <a:t>için </a:t>
            </a:r>
            <a:r>
              <a:rPr sz="2400" spc="-110" dirty="0">
                <a:latin typeface="Arial"/>
                <a:cs typeface="Arial"/>
              </a:rPr>
              <a:t>en </a:t>
            </a:r>
            <a:r>
              <a:rPr sz="2400" spc="-75" dirty="0">
                <a:latin typeface="Arial"/>
                <a:cs typeface="Arial"/>
              </a:rPr>
              <a:t>ideal </a:t>
            </a:r>
            <a:r>
              <a:rPr sz="2400" spc="-225" dirty="0">
                <a:latin typeface="Arial"/>
                <a:cs typeface="Arial"/>
              </a:rPr>
              <a:t>ses </a:t>
            </a:r>
            <a:r>
              <a:rPr sz="2400" spc="-120" dirty="0">
                <a:latin typeface="Arial"/>
                <a:cs typeface="Arial"/>
              </a:rPr>
              <a:t>düzeyi 50</a:t>
            </a:r>
            <a:r>
              <a:rPr sz="2400" spc="-365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desibeldir.</a:t>
            </a:r>
            <a:endParaRPr sz="2400">
              <a:latin typeface="Arial"/>
              <a:cs typeface="Arial"/>
            </a:endParaRPr>
          </a:p>
          <a:p>
            <a:pPr marL="355600">
              <a:lnSpc>
                <a:spcPts val="2030"/>
              </a:lnSpc>
            </a:pPr>
            <a:r>
              <a:rPr sz="2400" spc="-100" dirty="0">
                <a:latin typeface="Arial"/>
                <a:cs typeface="Arial"/>
              </a:rPr>
              <a:t>İnsanların </a:t>
            </a:r>
            <a:r>
              <a:rPr sz="2400" spc="-60" dirty="0">
                <a:latin typeface="Arial"/>
                <a:cs typeface="Arial"/>
              </a:rPr>
              <a:t>gürültüye </a:t>
            </a:r>
            <a:r>
              <a:rPr sz="2400" spc="-145" dirty="0">
                <a:latin typeface="Arial"/>
                <a:cs typeface="Arial"/>
              </a:rPr>
              <a:t>zamanla </a:t>
            </a:r>
            <a:r>
              <a:rPr sz="2400" spc="-110" dirty="0">
                <a:latin typeface="Arial"/>
                <a:cs typeface="Arial"/>
              </a:rPr>
              <a:t>alıştığı </a:t>
            </a:r>
            <a:r>
              <a:rPr sz="2400" spc="-60" dirty="0">
                <a:latin typeface="Arial"/>
                <a:cs typeface="Arial"/>
              </a:rPr>
              <a:t>iddia edilir. </a:t>
            </a:r>
            <a:r>
              <a:rPr sz="2400" spc="-165" dirty="0">
                <a:latin typeface="Arial"/>
                <a:cs typeface="Arial"/>
              </a:rPr>
              <a:t>Oysaki</a:t>
            </a:r>
            <a:r>
              <a:rPr sz="2400" spc="-455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insan</a:t>
            </a:r>
            <a:endParaRPr sz="2400">
              <a:latin typeface="Arial"/>
              <a:cs typeface="Arial"/>
            </a:endParaRPr>
          </a:p>
          <a:p>
            <a:pPr marL="355600" marR="5080">
              <a:lnSpc>
                <a:spcPct val="80000"/>
              </a:lnSpc>
              <a:spcBef>
                <a:spcPts val="285"/>
              </a:spcBef>
            </a:pPr>
            <a:r>
              <a:rPr sz="2400" spc="-60" dirty="0">
                <a:latin typeface="Arial"/>
                <a:cs typeface="Arial"/>
              </a:rPr>
              <a:t>gürültüye </a:t>
            </a:r>
            <a:r>
              <a:rPr sz="2400" spc="-80" dirty="0">
                <a:latin typeface="Arial"/>
                <a:cs typeface="Arial"/>
              </a:rPr>
              <a:t>değil, </a:t>
            </a:r>
            <a:r>
              <a:rPr sz="2400" spc="-140" dirty="0">
                <a:latin typeface="Arial"/>
                <a:cs typeface="Arial"/>
              </a:rPr>
              <a:t>yan </a:t>
            </a:r>
            <a:r>
              <a:rPr sz="2400" spc="-40" dirty="0">
                <a:latin typeface="Arial"/>
                <a:cs typeface="Arial"/>
              </a:rPr>
              <a:t>etkilerine </a:t>
            </a:r>
            <a:r>
              <a:rPr sz="2400" spc="-114" dirty="0">
                <a:latin typeface="Arial"/>
                <a:cs typeface="Arial"/>
              </a:rPr>
              <a:t>alışmaktadır. </a:t>
            </a:r>
            <a:r>
              <a:rPr sz="2400" spc="-145" dirty="0">
                <a:latin typeface="Arial"/>
                <a:cs typeface="Arial"/>
              </a:rPr>
              <a:t>Önceden </a:t>
            </a:r>
            <a:r>
              <a:rPr sz="2400" spc="-50" dirty="0">
                <a:latin typeface="Arial"/>
                <a:cs typeface="Arial"/>
              </a:rPr>
              <a:t>bilinen </a:t>
            </a:r>
            <a:r>
              <a:rPr sz="2400" spc="-145" dirty="0">
                <a:latin typeface="Arial"/>
                <a:cs typeface="Arial"/>
              </a:rPr>
              <a:t>ve  </a:t>
            </a:r>
            <a:r>
              <a:rPr sz="2400" spc="-95" dirty="0">
                <a:latin typeface="Arial"/>
                <a:cs typeface="Arial"/>
              </a:rPr>
              <a:t>beklenen </a:t>
            </a:r>
            <a:r>
              <a:rPr sz="2400" spc="-35" dirty="0">
                <a:latin typeface="Arial"/>
                <a:cs typeface="Arial"/>
              </a:rPr>
              <a:t>gürültü </a:t>
            </a:r>
            <a:r>
              <a:rPr sz="2400" spc="-114" dirty="0">
                <a:latin typeface="Arial"/>
                <a:cs typeface="Arial"/>
              </a:rPr>
              <a:t>pek </a:t>
            </a:r>
            <a:r>
              <a:rPr sz="2400" spc="-60" dirty="0">
                <a:latin typeface="Arial"/>
                <a:cs typeface="Arial"/>
              </a:rPr>
              <a:t>önemli </a:t>
            </a:r>
            <a:r>
              <a:rPr sz="2400" spc="-95" dirty="0">
                <a:latin typeface="Arial"/>
                <a:cs typeface="Arial"/>
              </a:rPr>
              <a:t>ölçüde </a:t>
            </a:r>
            <a:r>
              <a:rPr sz="2400" spc="-110" dirty="0">
                <a:latin typeface="Arial"/>
                <a:cs typeface="Arial"/>
              </a:rPr>
              <a:t>stres </a:t>
            </a:r>
            <a:r>
              <a:rPr sz="2400" spc="-114" dirty="0">
                <a:latin typeface="Arial"/>
                <a:cs typeface="Arial"/>
              </a:rPr>
              <a:t>yaratmaz. </a:t>
            </a:r>
            <a:r>
              <a:rPr sz="2400" spc="-110" dirty="0">
                <a:latin typeface="Arial"/>
                <a:cs typeface="Arial"/>
              </a:rPr>
              <a:t>Örneğin  </a:t>
            </a:r>
            <a:r>
              <a:rPr sz="2400" u="heavy" spc="-1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diskoya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u="heavy" spc="-9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giden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biri </a:t>
            </a:r>
            <a:r>
              <a:rPr sz="2400" spc="-125" dirty="0">
                <a:latin typeface="Arial"/>
                <a:cs typeface="Arial"/>
              </a:rPr>
              <a:t>100 </a:t>
            </a:r>
            <a:r>
              <a:rPr sz="2400" spc="-80" dirty="0">
                <a:latin typeface="Arial"/>
                <a:cs typeface="Arial"/>
              </a:rPr>
              <a:t>desibellik</a:t>
            </a:r>
            <a:r>
              <a:rPr sz="2400" u="heavy" spc="-8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u="heavy" spc="-6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gürültüye </a:t>
            </a:r>
            <a:r>
              <a:rPr sz="2400" u="heavy" spc="-9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katlanır</a:t>
            </a:r>
            <a:r>
              <a:rPr sz="2400" spc="-95" dirty="0">
                <a:latin typeface="Arial"/>
                <a:cs typeface="Arial"/>
              </a:rPr>
              <a:t>. </a:t>
            </a:r>
            <a:r>
              <a:rPr sz="2400" spc="-165" dirty="0">
                <a:latin typeface="Arial"/>
                <a:cs typeface="Arial"/>
              </a:rPr>
              <a:t>Fakat </a:t>
            </a:r>
            <a:r>
              <a:rPr sz="2400" spc="-135" dirty="0">
                <a:latin typeface="Arial"/>
                <a:cs typeface="Arial"/>
              </a:rPr>
              <a:t>aynı  </a:t>
            </a:r>
            <a:r>
              <a:rPr sz="2400" spc="-120" dirty="0">
                <a:latin typeface="Arial"/>
                <a:cs typeface="Arial"/>
              </a:rPr>
              <a:t>insan </a:t>
            </a:r>
            <a:r>
              <a:rPr sz="2400" spc="-75" dirty="0">
                <a:latin typeface="Arial"/>
                <a:cs typeface="Arial"/>
              </a:rPr>
              <a:t>kat</a:t>
            </a:r>
            <a:r>
              <a:rPr sz="2400" u="heavy" spc="-7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u="heavy" spc="-1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komşusunun çıkardığı </a:t>
            </a:r>
            <a:r>
              <a:rPr sz="2400" u="heavy" spc="-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gürültüden </a:t>
            </a:r>
            <a:r>
              <a:rPr sz="2400" u="heavy" spc="-1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rahatsız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65" dirty="0">
                <a:latin typeface="Arial"/>
                <a:cs typeface="Arial"/>
              </a:rPr>
              <a:t>olabilir.</a:t>
            </a:r>
            <a:r>
              <a:rPr sz="2400" spc="-280" dirty="0">
                <a:latin typeface="Arial"/>
                <a:cs typeface="Arial"/>
              </a:rPr>
              <a:t> </a:t>
            </a:r>
            <a:r>
              <a:rPr sz="2400" spc="-100" dirty="0">
                <a:latin typeface="Arial"/>
                <a:cs typeface="Arial"/>
              </a:rPr>
              <a:t>Kişiler  </a:t>
            </a:r>
            <a:r>
              <a:rPr sz="2400" spc="-80" dirty="0">
                <a:latin typeface="Arial"/>
                <a:cs typeface="Arial"/>
              </a:rPr>
              <a:t>genellikle </a:t>
            </a:r>
            <a:r>
              <a:rPr sz="2400" spc="-95" dirty="0">
                <a:latin typeface="Arial"/>
                <a:cs typeface="Arial"/>
              </a:rPr>
              <a:t>kendi </a:t>
            </a:r>
            <a:r>
              <a:rPr sz="2400" spc="-65" dirty="0">
                <a:latin typeface="Arial"/>
                <a:cs typeface="Arial"/>
              </a:rPr>
              <a:t>çıkarttıkları </a:t>
            </a:r>
            <a:r>
              <a:rPr sz="2400" spc="-55" dirty="0">
                <a:latin typeface="Arial"/>
                <a:cs typeface="Arial"/>
              </a:rPr>
              <a:t>gürültüden </a:t>
            </a:r>
            <a:r>
              <a:rPr sz="2400" spc="-125" dirty="0">
                <a:latin typeface="Arial"/>
                <a:cs typeface="Arial"/>
              </a:rPr>
              <a:t>rahatsız </a:t>
            </a:r>
            <a:r>
              <a:rPr sz="2400" spc="-120" dirty="0">
                <a:latin typeface="Arial"/>
                <a:cs typeface="Arial"/>
              </a:rPr>
              <a:t>olmazken, </a:t>
            </a:r>
            <a:r>
              <a:rPr sz="2400" spc="-80" dirty="0">
                <a:latin typeface="Arial"/>
                <a:cs typeface="Arial"/>
              </a:rPr>
              <a:t>bunun  </a:t>
            </a:r>
            <a:r>
              <a:rPr sz="2400" spc="-114" dirty="0">
                <a:latin typeface="Arial"/>
                <a:cs typeface="Arial"/>
              </a:rPr>
              <a:t>dışındaki </a:t>
            </a:r>
            <a:r>
              <a:rPr sz="2400" spc="-55" dirty="0">
                <a:latin typeface="Arial"/>
                <a:cs typeface="Arial"/>
              </a:rPr>
              <a:t>gürültüden </a:t>
            </a:r>
            <a:r>
              <a:rPr sz="2400" spc="-125" dirty="0">
                <a:latin typeface="Arial"/>
                <a:cs typeface="Arial"/>
              </a:rPr>
              <a:t>rahatsız</a:t>
            </a:r>
            <a:r>
              <a:rPr sz="2400" spc="-240" dirty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olurlar.</a:t>
            </a:r>
            <a:endParaRPr sz="2400">
              <a:latin typeface="Arial"/>
              <a:cs typeface="Arial"/>
            </a:endParaRPr>
          </a:p>
          <a:p>
            <a:pPr>
              <a:spcBef>
                <a:spcPts val="10"/>
              </a:spcBef>
            </a:pPr>
            <a:endParaRPr sz="2500">
              <a:latin typeface="Times New Roman"/>
              <a:cs typeface="Times New Roman"/>
            </a:endParaRPr>
          </a:p>
          <a:p>
            <a:pPr marL="355600" indent="-342900">
              <a:lnSpc>
                <a:spcPts val="259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55" dirty="0">
                <a:latin typeface="Arial"/>
                <a:cs typeface="Arial"/>
              </a:rPr>
              <a:t>Gürültü; </a:t>
            </a:r>
            <a:r>
              <a:rPr sz="2400" spc="-120" dirty="0">
                <a:latin typeface="Arial"/>
                <a:cs typeface="Arial"/>
              </a:rPr>
              <a:t>sağırlık, </a:t>
            </a:r>
            <a:r>
              <a:rPr sz="2400" spc="-105" dirty="0">
                <a:latin typeface="Arial"/>
                <a:cs typeface="Arial"/>
              </a:rPr>
              <a:t>kulak </a:t>
            </a:r>
            <a:r>
              <a:rPr sz="2400" spc="-125" dirty="0">
                <a:latin typeface="Arial"/>
                <a:cs typeface="Arial"/>
              </a:rPr>
              <a:t>çınlaması, </a:t>
            </a:r>
            <a:r>
              <a:rPr sz="2400" spc="-80" dirty="0">
                <a:latin typeface="Arial"/>
                <a:cs typeface="Arial"/>
              </a:rPr>
              <a:t>migren, </a:t>
            </a:r>
            <a:r>
              <a:rPr sz="2400" spc="-120" dirty="0">
                <a:latin typeface="Arial"/>
                <a:cs typeface="Arial"/>
              </a:rPr>
              <a:t>ülser, </a:t>
            </a:r>
            <a:r>
              <a:rPr sz="2400" spc="-105" dirty="0">
                <a:latin typeface="Arial"/>
                <a:cs typeface="Arial"/>
              </a:rPr>
              <a:t>kalın</a:t>
            </a:r>
            <a:r>
              <a:rPr sz="2400" spc="-375" dirty="0">
                <a:latin typeface="Arial"/>
                <a:cs typeface="Arial"/>
              </a:rPr>
              <a:t> </a:t>
            </a:r>
            <a:r>
              <a:rPr sz="2400" spc="-150" dirty="0">
                <a:latin typeface="Arial"/>
                <a:cs typeface="Arial"/>
              </a:rPr>
              <a:t>bağırsak</a:t>
            </a:r>
            <a:endParaRPr sz="2400">
              <a:latin typeface="Arial"/>
              <a:cs typeface="Arial"/>
            </a:endParaRPr>
          </a:p>
          <a:p>
            <a:pPr marL="355600" marR="300990">
              <a:lnSpc>
                <a:spcPts val="2300"/>
              </a:lnSpc>
              <a:spcBef>
                <a:spcPts val="270"/>
              </a:spcBef>
            </a:pPr>
            <a:r>
              <a:rPr sz="2400" spc="-40" dirty="0">
                <a:latin typeface="Arial"/>
                <a:cs typeface="Arial"/>
              </a:rPr>
              <a:t>iltihabı, </a:t>
            </a:r>
            <a:r>
              <a:rPr sz="2400" spc="-85" dirty="0">
                <a:latin typeface="Arial"/>
                <a:cs typeface="Arial"/>
              </a:rPr>
              <a:t>tansiyon, </a:t>
            </a:r>
            <a:r>
              <a:rPr sz="2400" spc="-100" dirty="0">
                <a:latin typeface="Arial"/>
                <a:cs typeface="Arial"/>
              </a:rPr>
              <a:t>kalp </a:t>
            </a:r>
            <a:r>
              <a:rPr sz="2400" spc="-145" dirty="0">
                <a:latin typeface="Arial"/>
                <a:cs typeface="Arial"/>
              </a:rPr>
              <a:t>ve </a:t>
            </a:r>
            <a:r>
              <a:rPr sz="2400" spc="-114" dirty="0">
                <a:latin typeface="Arial"/>
                <a:cs typeface="Arial"/>
              </a:rPr>
              <a:t>dolaşım </a:t>
            </a:r>
            <a:r>
              <a:rPr sz="2400" spc="-95" dirty="0">
                <a:latin typeface="Arial"/>
                <a:cs typeface="Arial"/>
              </a:rPr>
              <a:t>bozuklukları </a:t>
            </a:r>
            <a:r>
              <a:rPr sz="2400" spc="-65" dirty="0">
                <a:latin typeface="Arial"/>
                <a:cs typeface="Arial"/>
              </a:rPr>
              <a:t>gibi</a:t>
            </a:r>
            <a:r>
              <a:rPr sz="2400" spc="-340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rahatsızlıklar  </a:t>
            </a:r>
            <a:r>
              <a:rPr sz="2400" spc="-80" dirty="0">
                <a:latin typeface="Arial"/>
                <a:cs typeface="Arial"/>
              </a:rPr>
              <a:t>yaratabilir.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524001" y="0"/>
            <a:ext cx="1258887" cy="15430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676139" y="6403340"/>
            <a:ext cx="838835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55" dirty="0">
                <a:solidFill>
                  <a:srgbClr val="888888"/>
                </a:solidFill>
                <a:latin typeface="Arial"/>
                <a:cs typeface="Arial"/>
              </a:rPr>
              <a:t>Turgut</a:t>
            </a:r>
            <a:r>
              <a:rPr sz="1200" spc="-165" dirty="0">
                <a:solidFill>
                  <a:srgbClr val="888888"/>
                </a:solidFill>
                <a:latin typeface="Arial"/>
                <a:cs typeface="Arial"/>
              </a:rPr>
              <a:t> </a:t>
            </a:r>
            <a:r>
              <a:rPr sz="1200" spc="-95" dirty="0">
                <a:solidFill>
                  <a:srgbClr val="888888"/>
                </a:solidFill>
                <a:latin typeface="Arial"/>
                <a:cs typeface="Arial"/>
              </a:rPr>
              <a:t>Göksu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4294967295"/>
          </p:nvPr>
        </p:nvSpPr>
        <p:spPr>
          <a:xfrm>
            <a:off x="9938258" y="6403341"/>
            <a:ext cx="206375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spc="-60" dirty="0"/>
              <a:pPr marL="25400">
                <a:lnSpc>
                  <a:spcPts val="1240"/>
                </a:lnSpc>
              </a:pPr>
              <a:t>3</a:t>
            </a:fld>
            <a:endParaRPr spc="-60" dirty="0"/>
          </a:p>
        </p:txBody>
      </p:sp>
    </p:spTree>
    <p:extLst>
      <p:ext uri="{BB962C8B-B14F-4D97-AF65-F5344CB8AC3E}">
        <p14:creationId xmlns:p14="http://schemas.microsoft.com/office/powerpoint/2010/main" val="4082608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15537" y="230886"/>
            <a:ext cx="4358005" cy="63500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spcBef>
                <a:spcPts val="95"/>
              </a:spcBef>
            </a:pPr>
            <a:r>
              <a:rPr sz="4000" spc="-240" dirty="0"/>
              <a:t>Fiziksel </a:t>
            </a:r>
            <a:r>
              <a:rPr sz="4000" spc="-290" dirty="0"/>
              <a:t>Çevre</a:t>
            </a:r>
            <a:r>
              <a:rPr sz="4000" spc="-254" dirty="0"/>
              <a:t> </a:t>
            </a:r>
            <a:r>
              <a:rPr sz="4000" spc="-160" dirty="0"/>
              <a:t>Şartları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1853590" y="1131188"/>
            <a:ext cx="5922010" cy="5317490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355600" marR="59690" indent="-342900">
              <a:lnSpc>
                <a:spcPct val="80000"/>
              </a:lnSpc>
              <a:spcBef>
                <a:spcPts val="7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160" dirty="0">
                <a:latin typeface="Trebuchet MS"/>
                <a:cs typeface="Trebuchet MS"/>
              </a:rPr>
              <a:t>Aydınlatma: </a:t>
            </a:r>
            <a:r>
              <a:rPr sz="2800" spc="-204" dirty="0">
                <a:latin typeface="Arial"/>
                <a:cs typeface="Arial"/>
              </a:rPr>
              <a:t>Yapılan </a:t>
            </a:r>
            <a:r>
              <a:rPr sz="2800" spc="-120" dirty="0">
                <a:latin typeface="Arial"/>
                <a:cs typeface="Arial"/>
              </a:rPr>
              <a:t>araştırmalar, </a:t>
            </a:r>
            <a:r>
              <a:rPr sz="2800" spc="-185" dirty="0">
                <a:latin typeface="Arial"/>
                <a:cs typeface="Arial"/>
              </a:rPr>
              <a:t>ışık  </a:t>
            </a:r>
            <a:r>
              <a:rPr sz="2800" spc="-70" dirty="0">
                <a:latin typeface="Arial"/>
                <a:cs typeface="Arial"/>
              </a:rPr>
              <a:t>şiddetinin </a:t>
            </a:r>
            <a:r>
              <a:rPr sz="2800" spc="-90" dirty="0">
                <a:latin typeface="Arial"/>
                <a:cs typeface="Arial"/>
              </a:rPr>
              <a:t>arttırılmasına </a:t>
            </a:r>
            <a:r>
              <a:rPr sz="2800" spc="-100" dirty="0">
                <a:latin typeface="Arial"/>
                <a:cs typeface="Arial"/>
              </a:rPr>
              <a:t>paralel </a:t>
            </a:r>
            <a:r>
              <a:rPr sz="2800" spc="-114" dirty="0">
                <a:latin typeface="Arial"/>
                <a:cs typeface="Arial"/>
              </a:rPr>
              <a:t>olarak  </a:t>
            </a:r>
            <a:r>
              <a:rPr sz="2800" spc="-35" dirty="0">
                <a:latin typeface="Arial"/>
                <a:cs typeface="Arial"/>
              </a:rPr>
              <a:t>üretimin </a:t>
            </a:r>
            <a:r>
              <a:rPr sz="2800" spc="-200" dirty="0">
                <a:latin typeface="Arial"/>
                <a:cs typeface="Arial"/>
              </a:rPr>
              <a:t>%8-27 </a:t>
            </a:r>
            <a:r>
              <a:rPr sz="2800" spc="-125" dirty="0">
                <a:latin typeface="Arial"/>
                <a:cs typeface="Arial"/>
              </a:rPr>
              <a:t>oranında </a:t>
            </a:r>
            <a:r>
              <a:rPr sz="2800" spc="-105" dirty="0">
                <a:latin typeface="Arial"/>
                <a:cs typeface="Arial"/>
              </a:rPr>
              <a:t>yükseldiğini  ortaya </a:t>
            </a:r>
            <a:r>
              <a:rPr sz="2800" spc="-130" dirty="0">
                <a:latin typeface="Arial"/>
                <a:cs typeface="Arial"/>
              </a:rPr>
              <a:t>koymaktadır. </a:t>
            </a:r>
            <a:r>
              <a:rPr sz="2800" spc="-125" dirty="0">
                <a:latin typeface="Arial"/>
                <a:cs typeface="Arial"/>
              </a:rPr>
              <a:t>Kötü</a:t>
            </a:r>
            <a:r>
              <a:rPr sz="2800" spc="-245" dirty="0">
                <a:latin typeface="Arial"/>
                <a:cs typeface="Arial"/>
              </a:rPr>
              <a:t> </a:t>
            </a:r>
            <a:r>
              <a:rPr sz="2800" spc="-125" dirty="0">
                <a:latin typeface="Arial"/>
                <a:cs typeface="Arial"/>
              </a:rPr>
              <a:t>ışıklandırma,  </a:t>
            </a:r>
            <a:r>
              <a:rPr sz="2800" spc="-110" dirty="0">
                <a:latin typeface="Arial"/>
                <a:cs typeface="Arial"/>
              </a:rPr>
              <a:t>sıkıntılı </a:t>
            </a:r>
            <a:r>
              <a:rPr sz="2800" spc="-20" dirty="0">
                <a:latin typeface="Arial"/>
                <a:cs typeface="Arial"/>
              </a:rPr>
              <a:t>bir </a:t>
            </a:r>
            <a:r>
              <a:rPr sz="2800" spc="-175" dirty="0">
                <a:latin typeface="Arial"/>
                <a:cs typeface="Arial"/>
              </a:rPr>
              <a:t>çalışma </a:t>
            </a:r>
            <a:r>
              <a:rPr sz="2800" spc="-65" dirty="0">
                <a:latin typeface="Arial"/>
                <a:cs typeface="Arial"/>
              </a:rPr>
              <a:t>ortamı </a:t>
            </a:r>
            <a:r>
              <a:rPr sz="2800" spc="-120" dirty="0">
                <a:latin typeface="Arial"/>
                <a:cs typeface="Arial"/>
              </a:rPr>
              <a:t>yaratır, </a:t>
            </a:r>
            <a:r>
              <a:rPr sz="2800" spc="-225" dirty="0">
                <a:latin typeface="Arial"/>
                <a:cs typeface="Arial"/>
              </a:rPr>
              <a:t>göz  </a:t>
            </a:r>
            <a:r>
              <a:rPr sz="2800" spc="-50" dirty="0">
                <a:latin typeface="Arial"/>
                <a:cs typeface="Arial"/>
              </a:rPr>
              <a:t>sinirlerini </a:t>
            </a:r>
            <a:r>
              <a:rPr sz="2800" spc="-75" dirty="0">
                <a:latin typeface="Arial"/>
                <a:cs typeface="Arial"/>
              </a:rPr>
              <a:t>yıpratır </a:t>
            </a:r>
            <a:r>
              <a:rPr sz="2800" spc="-170" dirty="0">
                <a:latin typeface="Arial"/>
                <a:cs typeface="Arial"/>
              </a:rPr>
              <a:t>ve </a:t>
            </a:r>
            <a:r>
              <a:rPr sz="2800" spc="-140" dirty="0">
                <a:latin typeface="Arial"/>
                <a:cs typeface="Arial"/>
              </a:rPr>
              <a:t>geçici </a:t>
            </a:r>
            <a:r>
              <a:rPr sz="2800" spc="-85" dirty="0">
                <a:latin typeface="Arial"/>
                <a:cs typeface="Arial"/>
              </a:rPr>
              <a:t>körlüklere  yol açabilir</a:t>
            </a:r>
            <a:r>
              <a:rPr sz="2800" spc="-229" dirty="0">
                <a:latin typeface="Arial"/>
                <a:cs typeface="Arial"/>
              </a:rPr>
              <a:t> </a:t>
            </a:r>
            <a:r>
              <a:rPr sz="2800" spc="-75" dirty="0"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  <a:p>
            <a:pPr marL="355600" marR="344805" indent="-342900">
              <a:lnSpc>
                <a:spcPct val="8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  <a:tab pos="3166745" algn="l"/>
              </a:tabLst>
            </a:pPr>
            <a:r>
              <a:rPr sz="2800" b="1" spc="-114" dirty="0">
                <a:latin typeface="Trebuchet MS"/>
                <a:cs typeface="Trebuchet MS"/>
              </a:rPr>
              <a:t>Isınma </a:t>
            </a:r>
            <a:r>
              <a:rPr sz="2800" b="1" spc="-195" dirty="0">
                <a:latin typeface="Trebuchet MS"/>
                <a:cs typeface="Trebuchet MS"/>
              </a:rPr>
              <a:t>ve </a:t>
            </a:r>
            <a:r>
              <a:rPr sz="2800" b="1" spc="-155" dirty="0">
                <a:latin typeface="Trebuchet MS"/>
                <a:cs typeface="Trebuchet MS"/>
              </a:rPr>
              <a:t>Havalandırma: </a:t>
            </a:r>
            <a:r>
              <a:rPr sz="2800" spc="-220" dirty="0">
                <a:latin typeface="Arial"/>
                <a:cs typeface="Arial"/>
              </a:rPr>
              <a:t>Çalışma  </a:t>
            </a:r>
            <a:r>
              <a:rPr sz="2800" spc="-70" dirty="0">
                <a:latin typeface="Arial"/>
                <a:cs typeface="Arial"/>
              </a:rPr>
              <a:t>yerinin</a:t>
            </a:r>
            <a:r>
              <a:rPr sz="2800" spc="-135" dirty="0">
                <a:latin typeface="Arial"/>
                <a:cs typeface="Arial"/>
              </a:rPr>
              <a:t> </a:t>
            </a:r>
            <a:r>
              <a:rPr sz="2800" spc="-175" dirty="0">
                <a:latin typeface="Arial"/>
                <a:cs typeface="Arial"/>
              </a:rPr>
              <a:t>soğuk</a:t>
            </a:r>
            <a:r>
              <a:rPr sz="2800" spc="-114" dirty="0">
                <a:latin typeface="Arial"/>
                <a:cs typeface="Arial"/>
              </a:rPr>
              <a:t> </a:t>
            </a:r>
            <a:r>
              <a:rPr sz="2800" spc="-190" dirty="0">
                <a:latin typeface="Arial"/>
                <a:cs typeface="Arial"/>
              </a:rPr>
              <a:t>veya	</a:t>
            </a:r>
            <a:r>
              <a:rPr sz="2800" spc="-130" dirty="0">
                <a:latin typeface="Arial"/>
                <a:cs typeface="Arial"/>
              </a:rPr>
              <a:t>gereğinden</a:t>
            </a:r>
            <a:r>
              <a:rPr sz="2800" spc="-185" dirty="0">
                <a:latin typeface="Arial"/>
                <a:cs typeface="Arial"/>
              </a:rPr>
              <a:t> </a:t>
            </a:r>
            <a:r>
              <a:rPr sz="2800" spc="-210" dirty="0">
                <a:latin typeface="Arial"/>
                <a:cs typeface="Arial"/>
              </a:rPr>
              <a:t>sıcak</a:t>
            </a:r>
            <a:endParaRPr sz="2800">
              <a:latin typeface="Arial"/>
              <a:cs typeface="Arial"/>
            </a:endParaRPr>
          </a:p>
          <a:p>
            <a:pPr marL="355600" marR="5080">
              <a:lnSpc>
                <a:spcPct val="80000"/>
              </a:lnSpc>
              <a:tabLst>
                <a:tab pos="1588135" algn="l"/>
              </a:tabLst>
            </a:pPr>
            <a:r>
              <a:rPr sz="2800" spc="-145" dirty="0">
                <a:latin typeface="Arial"/>
                <a:cs typeface="Arial"/>
              </a:rPr>
              <a:t>olması </a:t>
            </a:r>
            <a:r>
              <a:rPr sz="2800" spc="-50" dirty="0">
                <a:latin typeface="Arial"/>
                <a:cs typeface="Arial"/>
              </a:rPr>
              <a:t>verimliliği </a:t>
            </a:r>
            <a:r>
              <a:rPr sz="2800" spc="-114" dirty="0">
                <a:latin typeface="Arial"/>
                <a:cs typeface="Arial"/>
              </a:rPr>
              <a:t>doğrudan </a:t>
            </a:r>
            <a:r>
              <a:rPr sz="2800" spc="-80" dirty="0">
                <a:latin typeface="Arial"/>
                <a:cs typeface="Arial"/>
              </a:rPr>
              <a:t>etkiler.</a:t>
            </a:r>
            <a:r>
              <a:rPr sz="2800" spc="-254" dirty="0">
                <a:latin typeface="Arial"/>
                <a:cs typeface="Arial"/>
              </a:rPr>
              <a:t> </a:t>
            </a:r>
            <a:r>
              <a:rPr sz="2800" spc="-125" dirty="0">
                <a:latin typeface="Arial"/>
                <a:cs typeface="Arial"/>
              </a:rPr>
              <a:t>Öte  </a:t>
            </a:r>
            <a:r>
              <a:rPr sz="2800" spc="-150" dirty="0">
                <a:latin typeface="Arial"/>
                <a:cs typeface="Arial"/>
              </a:rPr>
              <a:t>yandan </a:t>
            </a:r>
            <a:r>
              <a:rPr sz="2800" spc="-80" dirty="0">
                <a:latin typeface="Arial"/>
                <a:cs typeface="Arial"/>
              </a:rPr>
              <a:t>teneffüs edilen </a:t>
            </a:r>
            <a:r>
              <a:rPr sz="2800" spc="-150" dirty="0">
                <a:latin typeface="Arial"/>
                <a:cs typeface="Arial"/>
              </a:rPr>
              <a:t>havadaki  </a:t>
            </a:r>
            <a:r>
              <a:rPr sz="2800" spc="-110" dirty="0">
                <a:latin typeface="Arial"/>
                <a:cs typeface="Arial"/>
              </a:rPr>
              <a:t>oksijen </a:t>
            </a:r>
            <a:r>
              <a:rPr sz="2800" spc="-114" dirty="0">
                <a:latin typeface="Arial"/>
                <a:cs typeface="Arial"/>
              </a:rPr>
              <a:t>oranı </a:t>
            </a:r>
            <a:r>
              <a:rPr sz="2800" spc="-160" dirty="0">
                <a:latin typeface="Arial"/>
                <a:cs typeface="Arial"/>
              </a:rPr>
              <a:t>%14’ün </a:t>
            </a:r>
            <a:r>
              <a:rPr sz="2800" spc="-85" dirty="0">
                <a:latin typeface="Arial"/>
                <a:cs typeface="Arial"/>
              </a:rPr>
              <a:t>altına,  karbondioksit </a:t>
            </a:r>
            <a:r>
              <a:rPr sz="2800" spc="-114" dirty="0">
                <a:latin typeface="Arial"/>
                <a:cs typeface="Arial"/>
              </a:rPr>
              <a:t>oranı </a:t>
            </a:r>
            <a:r>
              <a:rPr sz="2800" spc="-160" dirty="0">
                <a:latin typeface="Arial"/>
                <a:cs typeface="Arial"/>
              </a:rPr>
              <a:t>da </a:t>
            </a:r>
            <a:r>
              <a:rPr sz="2800" spc="-145" dirty="0">
                <a:latin typeface="Arial"/>
                <a:cs typeface="Arial"/>
              </a:rPr>
              <a:t>%2.4’ün </a:t>
            </a:r>
            <a:r>
              <a:rPr sz="2800" spc="-110" dirty="0">
                <a:latin typeface="Arial"/>
                <a:cs typeface="Arial"/>
              </a:rPr>
              <a:t>üstüne  </a:t>
            </a:r>
            <a:r>
              <a:rPr sz="2800" spc="-175" dirty="0">
                <a:latin typeface="Arial"/>
                <a:cs typeface="Arial"/>
              </a:rPr>
              <a:t>çıkarsa,	sağlık </a:t>
            </a:r>
            <a:r>
              <a:rPr sz="2800" spc="-70" dirty="0">
                <a:latin typeface="Arial"/>
                <a:cs typeface="Arial"/>
              </a:rPr>
              <a:t>için </a:t>
            </a:r>
            <a:r>
              <a:rPr sz="2800" spc="-75" dirty="0">
                <a:latin typeface="Arial"/>
                <a:cs typeface="Arial"/>
              </a:rPr>
              <a:t>tehlikelere, </a:t>
            </a:r>
            <a:r>
              <a:rPr sz="2800" spc="-140" dirty="0">
                <a:latin typeface="Arial"/>
                <a:cs typeface="Arial"/>
              </a:rPr>
              <a:t>bayılma  </a:t>
            </a:r>
            <a:r>
              <a:rPr sz="2800" spc="-170" dirty="0">
                <a:latin typeface="Arial"/>
                <a:cs typeface="Arial"/>
              </a:rPr>
              <a:t>ve </a:t>
            </a:r>
            <a:r>
              <a:rPr sz="2800" spc="-120" dirty="0">
                <a:latin typeface="Arial"/>
                <a:cs typeface="Arial"/>
              </a:rPr>
              <a:t>boğulmalara </a:t>
            </a:r>
            <a:r>
              <a:rPr sz="2800" spc="-125" dirty="0">
                <a:latin typeface="Arial"/>
                <a:cs typeface="Arial"/>
              </a:rPr>
              <a:t>neden </a:t>
            </a:r>
            <a:r>
              <a:rPr sz="2800" spc="-110" dirty="0">
                <a:latin typeface="Arial"/>
                <a:cs typeface="Arial"/>
              </a:rPr>
              <a:t>olmaktadır.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031226" y="1989202"/>
            <a:ext cx="2528824" cy="25192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676139" y="6403340"/>
            <a:ext cx="838835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55" dirty="0">
                <a:solidFill>
                  <a:srgbClr val="888888"/>
                </a:solidFill>
                <a:latin typeface="Arial"/>
                <a:cs typeface="Arial"/>
              </a:rPr>
              <a:t>Turgut</a:t>
            </a:r>
            <a:r>
              <a:rPr sz="1200" spc="-165" dirty="0">
                <a:solidFill>
                  <a:srgbClr val="888888"/>
                </a:solidFill>
                <a:latin typeface="Arial"/>
                <a:cs typeface="Arial"/>
              </a:rPr>
              <a:t> </a:t>
            </a:r>
            <a:r>
              <a:rPr sz="1200" spc="-95" dirty="0">
                <a:solidFill>
                  <a:srgbClr val="888888"/>
                </a:solidFill>
                <a:latin typeface="Arial"/>
                <a:cs typeface="Arial"/>
              </a:rPr>
              <a:t>Göksu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950958" y="6403340"/>
            <a:ext cx="180975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60" dirty="0">
                <a:solidFill>
                  <a:srgbClr val="888888"/>
                </a:solidFill>
                <a:latin typeface="Arial"/>
                <a:cs typeface="Arial"/>
              </a:rPr>
              <a:t>12</a:t>
            </a:r>
            <a:endParaRPr sz="12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68924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39362" y="415493"/>
            <a:ext cx="4113529" cy="69723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185" dirty="0"/>
              <a:t>Örgütsel</a:t>
            </a:r>
            <a:r>
              <a:rPr spc="-285" dirty="0"/>
              <a:t> </a:t>
            </a:r>
            <a:r>
              <a:rPr spc="-155" dirty="0"/>
              <a:t>Faktörler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53590" y="1300100"/>
            <a:ext cx="6362700" cy="506202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ts val="3650"/>
              </a:lnSpc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50" dirty="0">
                <a:latin typeface="Arial"/>
                <a:cs typeface="Arial"/>
              </a:rPr>
              <a:t>Herhangi </a:t>
            </a:r>
            <a:r>
              <a:rPr sz="3200" spc="-15" dirty="0">
                <a:latin typeface="Arial"/>
                <a:cs typeface="Arial"/>
              </a:rPr>
              <a:t>bir </a:t>
            </a:r>
            <a:r>
              <a:rPr sz="3200" spc="-120" dirty="0">
                <a:latin typeface="Arial"/>
                <a:cs typeface="Arial"/>
              </a:rPr>
              <a:t>işyerinde</a:t>
            </a:r>
            <a:r>
              <a:rPr sz="3200" spc="-355" dirty="0">
                <a:latin typeface="Arial"/>
                <a:cs typeface="Arial"/>
              </a:rPr>
              <a:t> </a:t>
            </a:r>
            <a:r>
              <a:rPr sz="3200" spc="-114" dirty="0">
                <a:latin typeface="Arial"/>
                <a:cs typeface="Arial"/>
              </a:rPr>
              <a:t>görevin</a:t>
            </a:r>
            <a:endParaRPr sz="3200">
              <a:latin typeface="Arial"/>
              <a:cs typeface="Arial"/>
            </a:endParaRPr>
          </a:p>
          <a:p>
            <a:pPr marL="355600" marR="28575">
              <a:lnSpc>
                <a:spcPts val="3460"/>
              </a:lnSpc>
              <a:spcBef>
                <a:spcPts val="240"/>
              </a:spcBef>
              <a:tabLst>
                <a:tab pos="3378200" algn="l"/>
              </a:tabLst>
            </a:pPr>
            <a:r>
              <a:rPr sz="3200" spc="-75" dirty="0">
                <a:latin typeface="Arial"/>
                <a:cs typeface="Arial"/>
              </a:rPr>
              <a:t>niteliğinden, </a:t>
            </a:r>
            <a:r>
              <a:rPr sz="3200" spc="-165" dirty="0">
                <a:latin typeface="Arial"/>
                <a:cs typeface="Arial"/>
              </a:rPr>
              <a:t>iş </a:t>
            </a:r>
            <a:r>
              <a:rPr sz="3200" spc="-145" dirty="0">
                <a:latin typeface="Arial"/>
                <a:cs typeface="Arial"/>
              </a:rPr>
              <a:t>çevresinden </a:t>
            </a:r>
            <a:r>
              <a:rPr sz="3200" spc="-210" dirty="0">
                <a:latin typeface="Arial"/>
                <a:cs typeface="Arial"/>
              </a:rPr>
              <a:t>veya </a:t>
            </a:r>
            <a:r>
              <a:rPr sz="3200" spc="-130" dirty="0">
                <a:latin typeface="Arial"/>
                <a:cs typeface="Arial"/>
              </a:rPr>
              <a:t>işle  </a:t>
            </a:r>
            <a:r>
              <a:rPr sz="3200" spc="-30" dirty="0">
                <a:latin typeface="Arial"/>
                <a:cs typeface="Arial"/>
              </a:rPr>
              <a:t>ilgili </a:t>
            </a:r>
            <a:r>
              <a:rPr sz="3200" spc="-125" dirty="0">
                <a:latin typeface="Arial"/>
                <a:cs typeface="Arial"/>
              </a:rPr>
              <a:t>olarak </a:t>
            </a:r>
            <a:r>
              <a:rPr sz="3200" spc="-105" dirty="0">
                <a:latin typeface="Arial"/>
                <a:cs typeface="Arial"/>
              </a:rPr>
              <a:t>üst, </a:t>
            </a:r>
            <a:r>
              <a:rPr sz="3200" spc="-135" dirty="0">
                <a:latin typeface="Arial"/>
                <a:cs typeface="Arial"/>
              </a:rPr>
              <a:t>ast, </a:t>
            </a:r>
            <a:r>
              <a:rPr sz="3200" spc="-165" dirty="0">
                <a:latin typeface="Arial"/>
                <a:cs typeface="Arial"/>
              </a:rPr>
              <a:t>iş </a:t>
            </a:r>
            <a:r>
              <a:rPr sz="3200" spc="-155" dirty="0">
                <a:latin typeface="Arial"/>
                <a:cs typeface="Arial"/>
              </a:rPr>
              <a:t>arkadaşları  </a:t>
            </a:r>
            <a:r>
              <a:rPr sz="3200" spc="-215" dirty="0">
                <a:latin typeface="Arial"/>
                <a:cs typeface="Arial"/>
              </a:rPr>
              <a:t>veya</a:t>
            </a:r>
            <a:r>
              <a:rPr sz="3200" spc="-170" dirty="0">
                <a:latin typeface="Arial"/>
                <a:cs typeface="Arial"/>
              </a:rPr>
              <a:t> </a:t>
            </a:r>
            <a:r>
              <a:rPr sz="3200" spc="-75" dirty="0">
                <a:latin typeface="Arial"/>
                <a:cs typeface="Arial"/>
              </a:rPr>
              <a:t>müşterilerle	</a:t>
            </a:r>
            <a:r>
              <a:rPr sz="3200" spc="-95" dirty="0">
                <a:latin typeface="Arial"/>
                <a:cs typeface="Arial"/>
              </a:rPr>
              <a:t>bulunulan</a:t>
            </a:r>
            <a:endParaRPr sz="3200">
              <a:latin typeface="Arial"/>
              <a:cs typeface="Arial"/>
            </a:endParaRPr>
          </a:p>
          <a:p>
            <a:pPr marL="355600">
              <a:lnSpc>
                <a:spcPts val="3204"/>
              </a:lnSpc>
              <a:tabLst>
                <a:tab pos="2271395" algn="l"/>
              </a:tabLst>
            </a:pPr>
            <a:r>
              <a:rPr sz="3200" spc="-95" dirty="0">
                <a:latin typeface="Arial"/>
                <a:cs typeface="Arial"/>
              </a:rPr>
              <a:t>toplumsal	etkileşimden </a:t>
            </a:r>
            <a:r>
              <a:rPr sz="3200" spc="-135" dirty="0">
                <a:latin typeface="Arial"/>
                <a:cs typeface="Arial"/>
              </a:rPr>
              <a:t>dolayı</a:t>
            </a:r>
            <a:r>
              <a:rPr sz="3200" spc="-275" dirty="0">
                <a:latin typeface="Arial"/>
                <a:cs typeface="Arial"/>
              </a:rPr>
              <a:t> </a:t>
            </a:r>
            <a:r>
              <a:rPr sz="3200" spc="-150" dirty="0">
                <a:latin typeface="Arial"/>
                <a:cs typeface="Arial"/>
              </a:rPr>
              <a:t>stres</a:t>
            </a:r>
            <a:endParaRPr sz="3200">
              <a:latin typeface="Arial"/>
              <a:cs typeface="Arial"/>
            </a:endParaRPr>
          </a:p>
          <a:p>
            <a:pPr marL="355600" marR="186690">
              <a:lnSpc>
                <a:spcPts val="3460"/>
              </a:lnSpc>
              <a:spcBef>
                <a:spcPts val="240"/>
              </a:spcBef>
            </a:pPr>
            <a:r>
              <a:rPr sz="3200" spc="-110" dirty="0">
                <a:latin typeface="Arial"/>
                <a:cs typeface="Arial"/>
              </a:rPr>
              <a:t>ortaya </a:t>
            </a:r>
            <a:r>
              <a:rPr sz="3200" spc="-125" dirty="0">
                <a:latin typeface="Arial"/>
                <a:cs typeface="Arial"/>
              </a:rPr>
              <a:t>çıkabilir. </a:t>
            </a:r>
            <a:r>
              <a:rPr sz="3200" spc="-215" dirty="0">
                <a:latin typeface="Arial"/>
                <a:cs typeface="Arial"/>
              </a:rPr>
              <a:t>F.Luthans, </a:t>
            </a:r>
            <a:r>
              <a:rPr sz="3200" spc="-60" dirty="0">
                <a:latin typeface="Arial"/>
                <a:cs typeface="Arial"/>
              </a:rPr>
              <a:t>örgütteki  </a:t>
            </a:r>
            <a:r>
              <a:rPr sz="3200" spc="-150" dirty="0">
                <a:latin typeface="Arial"/>
                <a:cs typeface="Arial"/>
              </a:rPr>
              <a:t>stres </a:t>
            </a:r>
            <a:r>
              <a:rPr sz="3200" spc="-145" dirty="0">
                <a:latin typeface="Arial"/>
                <a:cs typeface="Arial"/>
              </a:rPr>
              <a:t>kaynaklarını </a:t>
            </a:r>
            <a:r>
              <a:rPr sz="3200" spc="-160" dirty="0">
                <a:latin typeface="Arial"/>
                <a:cs typeface="Arial"/>
              </a:rPr>
              <a:t>4 </a:t>
            </a:r>
            <a:r>
              <a:rPr sz="3200" spc="-90" dirty="0">
                <a:latin typeface="Arial"/>
                <a:cs typeface="Arial"/>
              </a:rPr>
              <a:t>grupta  </a:t>
            </a:r>
            <a:r>
              <a:rPr sz="3200" spc="-85" dirty="0">
                <a:latin typeface="Arial"/>
                <a:cs typeface="Arial"/>
              </a:rPr>
              <a:t>toplamaktadır:</a:t>
            </a:r>
            <a:endParaRPr sz="3200">
              <a:latin typeface="Arial"/>
              <a:cs typeface="Arial"/>
            </a:endParaRPr>
          </a:p>
          <a:p>
            <a:pPr marL="355600" marR="333375" indent="-342900">
              <a:lnSpc>
                <a:spcPct val="90000"/>
              </a:lnSpc>
              <a:spcBef>
                <a:spcPts val="710"/>
              </a:spcBef>
            </a:pPr>
            <a:r>
              <a:rPr sz="3200" spc="-135" dirty="0">
                <a:latin typeface="Arial"/>
                <a:cs typeface="Arial"/>
              </a:rPr>
              <a:t>Örgütsel </a:t>
            </a:r>
            <a:r>
              <a:rPr sz="3200" spc="-85" dirty="0">
                <a:latin typeface="Arial"/>
                <a:cs typeface="Arial"/>
              </a:rPr>
              <a:t>politikalar, </a:t>
            </a:r>
            <a:r>
              <a:rPr sz="3200" spc="-70" dirty="0">
                <a:latin typeface="Arial"/>
                <a:cs typeface="Arial"/>
              </a:rPr>
              <a:t>örgütün </a:t>
            </a:r>
            <a:r>
              <a:rPr sz="3200" spc="-185" dirty="0">
                <a:latin typeface="Arial"/>
                <a:cs typeface="Arial"/>
              </a:rPr>
              <a:t>yapısal  </a:t>
            </a:r>
            <a:r>
              <a:rPr sz="3200" spc="-85" dirty="0">
                <a:latin typeface="Arial"/>
                <a:cs typeface="Arial"/>
              </a:rPr>
              <a:t>özellikleri, </a:t>
            </a:r>
            <a:r>
              <a:rPr sz="3200" spc="-60" dirty="0">
                <a:latin typeface="Arial"/>
                <a:cs typeface="Arial"/>
              </a:rPr>
              <a:t>örgütteki </a:t>
            </a:r>
            <a:r>
              <a:rPr sz="3200" spc="-120" dirty="0">
                <a:latin typeface="Arial"/>
                <a:cs typeface="Arial"/>
              </a:rPr>
              <a:t>fiziksel</a:t>
            </a:r>
            <a:r>
              <a:rPr sz="3200" spc="-340" dirty="0">
                <a:latin typeface="Arial"/>
                <a:cs typeface="Arial"/>
              </a:rPr>
              <a:t> </a:t>
            </a:r>
            <a:r>
              <a:rPr sz="3200" spc="-120" dirty="0">
                <a:latin typeface="Arial"/>
                <a:cs typeface="Arial"/>
              </a:rPr>
              <a:t>şartlar,  </a:t>
            </a:r>
            <a:r>
              <a:rPr sz="3200" spc="-100" dirty="0">
                <a:latin typeface="Arial"/>
                <a:cs typeface="Arial"/>
              </a:rPr>
              <a:t>örgütsel</a:t>
            </a:r>
            <a:r>
              <a:rPr sz="3200" spc="-180" dirty="0">
                <a:latin typeface="Arial"/>
                <a:cs typeface="Arial"/>
              </a:rPr>
              <a:t> </a:t>
            </a:r>
            <a:r>
              <a:rPr sz="3200" spc="-160" dirty="0">
                <a:latin typeface="Arial"/>
                <a:cs typeface="Arial"/>
              </a:rPr>
              <a:t>süreçler.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364602" y="1989202"/>
            <a:ext cx="2303399" cy="26335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676139" y="6403340"/>
            <a:ext cx="838835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55" dirty="0">
                <a:solidFill>
                  <a:srgbClr val="888888"/>
                </a:solidFill>
                <a:latin typeface="Arial"/>
                <a:cs typeface="Arial"/>
              </a:rPr>
              <a:t>Turgut</a:t>
            </a:r>
            <a:r>
              <a:rPr sz="1200" spc="-165" dirty="0">
                <a:solidFill>
                  <a:srgbClr val="888888"/>
                </a:solidFill>
                <a:latin typeface="Arial"/>
                <a:cs typeface="Arial"/>
              </a:rPr>
              <a:t> </a:t>
            </a:r>
            <a:r>
              <a:rPr sz="1200" spc="-95" dirty="0">
                <a:solidFill>
                  <a:srgbClr val="888888"/>
                </a:solidFill>
                <a:latin typeface="Arial"/>
                <a:cs typeface="Arial"/>
              </a:rPr>
              <a:t>Göksu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4294967295"/>
          </p:nvPr>
        </p:nvSpPr>
        <p:spPr>
          <a:xfrm>
            <a:off x="9938258" y="6403341"/>
            <a:ext cx="206375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spc="-60" dirty="0"/>
              <a:pPr marL="25400">
                <a:lnSpc>
                  <a:spcPts val="1240"/>
                </a:lnSpc>
              </a:pPr>
              <a:t>5</a:t>
            </a:fld>
            <a:endParaRPr spc="-60" dirty="0"/>
          </a:p>
        </p:txBody>
      </p:sp>
    </p:spTree>
    <p:extLst>
      <p:ext uri="{BB962C8B-B14F-4D97-AF65-F5344CB8AC3E}">
        <p14:creationId xmlns:p14="http://schemas.microsoft.com/office/powerpoint/2010/main" val="3176364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64992" y="415493"/>
            <a:ext cx="4465955" cy="69723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spcBef>
                <a:spcPts val="105"/>
              </a:spcBef>
            </a:pPr>
            <a:r>
              <a:rPr u="heavy" spc="-110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b="1" u="heavy" spc="-22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Örgütsel</a:t>
            </a:r>
            <a:r>
              <a:rPr b="1" u="heavy" spc="-43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b="1" u="heavy" spc="-23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Politikalar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26743" y="1266085"/>
            <a:ext cx="5039995" cy="3653564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55600" indent="-342900"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30" dirty="0">
                <a:latin typeface="Arial"/>
                <a:cs typeface="Arial"/>
              </a:rPr>
              <a:t>Adaletsiz </a:t>
            </a:r>
            <a:r>
              <a:rPr sz="2800" spc="-160" dirty="0">
                <a:latin typeface="Arial"/>
                <a:cs typeface="Arial"/>
              </a:rPr>
              <a:t>başarı</a:t>
            </a:r>
            <a:r>
              <a:rPr sz="2800" spc="-225" dirty="0">
                <a:latin typeface="Arial"/>
                <a:cs typeface="Arial"/>
              </a:rPr>
              <a:t> </a:t>
            </a:r>
            <a:r>
              <a:rPr sz="2800" spc="-100" dirty="0">
                <a:latin typeface="Arial"/>
                <a:cs typeface="Arial"/>
              </a:rPr>
              <a:t>değerlendirmesi</a:t>
            </a:r>
            <a:endParaRPr sz="2800">
              <a:latin typeface="Arial"/>
              <a:cs typeface="Arial"/>
            </a:endParaRPr>
          </a:p>
          <a:p>
            <a:pPr marL="355600" indent="-342900"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95" dirty="0">
                <a:latin typeface="Arial"/>
                <a:cs typeface="Arial"/>
              </a:rPr>
              <a:t>Ücret</a:t>
            </a:r>
            <a:r>
              <a:rPr sz="2800" spc="-165" dirty="0">
                <a:latin typeface="Arial"/>
                <a:cs typeface="Arial"/>
              </a:rPr>
              <a:t> </a:t>
            </a:r>
            <a:r>
              <a:rPr sz="2800" spc="-80" dirty="0">
                <a:latin typeface="Arial"/>
                <a:cs typeface="Arial"/>
              </a:rPr>
              <a:t>eşitsizlikleri</a:t>
            </a:r>
            <a:endParaRPr sz="2800">
              <a:latin typeface="Arial"/>
              <a:cs typeface="Arial"/>
            </a:endParaRPr>
          </a:p>
          <a:p>
            <a:pPr marL="355600" indent="-342900">
              <a:spcBef>
                <a:spcPts val="67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20" dirty="0">
                <a:latin typeface="Arial"/>
                <a:cs typeface="Arial"/>
              </a:rPr>
              <a:t>Örgütsel </a:t>
            </a:r>
            <a:r>
              <a:rPr sz="2800" spc="-90" dirty="0">
                <a:latin typeface="Arial"/>
                <a:cs typeface="Arial"/>
              </a:rPr>
              <a:t>kuralların</a:t>
            </a:r>
            <a:r>
              <a:rPr sz="2800" spc="-185" dirty="0">
                <a:latin typeface="Arial"/>
                <a:cs typeface="Arial"/>
              </a:rPr>
              <a:t> </a:t>
            </a:r>
            <a:r>
              <a:rPr sz="2800" spc="-114" dirty="0">
                <a:latin typeface="Arial"/>
                <a:cs typeface="Arial"/>
              </a:rPr>
              <a:t>katılığı</a:t>
            </a:r>
            <a:endParaRPr sz="2800">
              <a:latin typeface="Arial"/>
              <a:cs typeface="Arial"/>
            </a:endParaRPr>
          </a:p>
          <a:p>
            <a:pPr marL="355600" indent="-342900"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90" dirty="0">
                <a:latin typeface="Arial"/>
                <a:cs typeface="Arial"/>
              </a:rPr>
              <a:t>İş </a:t>
            </a:r>
            <a:r>
              <a:rPr sz="2800" spc="-95" dirty="0">
                <a:latin typeface="Arial"/>
                <a:cs typeface="Arial"/>
              </a:rPr>
              <a:t>gruplarını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spc="-95" dirty="0">
                <a:latin typeface="Arial"/>
                <a:cs typeface="Arial"/>
              </a:rPr>
              <a:t>değiştirme</a:t>
            </a:r>
            <a:endParaRPr sz="2800">
              <a:latin typeface="Arial"/>
              <a:cs typeface="Arial"/>
            </a:endParaRPr>
          </a:p>
          <a:p>
            <a:pPr marL="355600" indent="-342900"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20" dirty="0">
                <a:latin typeface="Arial"/>
                <a:cs typeface="Arial"/>
              </a:rPr>
              <a:t>Çelişkili</a:t>
            </a:r>
            <a:r>
              <a:rPr sz="2800" spc="-150" dirty="0">
                <a:latin typeface="Arial"/>
                <a:cs typeface="Arial"/>
              </a:rPr>
              <a:t> </a:t>
            </a:r>
            <a:r>
              <a:rPr sz="2800" spc="-75" dirty="0">
                <a:latin typeface="Arial"/>
                <a:cs typeface="Arial"/>
              </a:rPr>
              <a:t>yöntemler</a:t>
            </a:r>
            <a:endParaRPr sz="2800">
              <a:latin typeface="Arial"/>
              <a:cs typeface="Arial"/>
            </a:endParaRPr>
          </a:p>
          <a:p>
            <a:pPr marL="355600" indent="-342900">
              <a:spcBef>
                <a:spcPts val="67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290" dirty="0">
                <a:latin typeface="Arial"/>
                <a:cs typeface="Arial"/>
              </a:rPr>
              <a:t>Sık </a:t>
            </a:r>
            <a:r>
              <a:rPr sz="2800" spc="-200" dirty="0">
                <a:latin typeface="Arial"/>
                <a:cs typeface="Arial"/>
              </a:rPr>
              <a:t>sık </a:t>
            </a:r>
            <a:r>
              <a:rPr sz="2800" spc="-105" dirty="0">
                <a:latin typeface="Arial"/>
                <a:cs typeface="Arial"/>
              </a:rPr>
              <a:t>yer</a:t>
            </a:r>
            <a:r>
              <a:rPr sz="2800" spc="55" dirty="0">
                <a:latin typeface="Arial"/>
                <a:cs typeface="Arial"/>
              </a:rPr>
              <a:t> </a:t>
            </a:r>
            <a:r>
              <a:rPr sz="2800" spc="-80" dirty="0">
                <a:latin typeface="Arial"/>
                <a:cs typeface="Arial"/>
              </a:rPr>
              <a:t>değiştirmeler</a:t>
            </a:r>
            <a:endParaRPr sz="2800">
              <a:latin typeface="Arial"/>
              <a:cs typeface="Arial"/>
            </a:endParaRPr>
          </a:p>
          <a:p>
            <a:pPr marL="355600" indent="-342900"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70" dirty="0">
                <a:latin typeface="Arial"/>
                <a:cs typeface="Arial"/>
              </a:rPr>
              <a:t>Gerçekçi </a:t>
            </a:r>
            <a:r>
              <a:rPr sz="2800" spc="-135" dirty="0">
                <a:latin typeface="Arial"/>
                <a:cs typeface="Arial"/>
              </a:rPr>
              <a:t>olmayan </a:t>
            </a:r>
            <a:r>
              <a:rPr sz="2800" spc="-145" dirty="0">
                <a:latin typeface="Arial"/>
                <a:cs typeface="Arial"/>
              </a:rPr>
              <a:t>iş</a:t>
            </a:r>
            <a:r>
              <a:rPr sz="2800" spc="-160" dirty="0">
                <a:latin typeface="Arial"/>
                <a:cs typeface="Arial"/>
              </a:rPr>
              <a:t> </a:t>
            </a:r>
            <a:r>
              <a:rPr sz="2800" spc="-85" dirty="0">
                <a:latin typeface="Arial"/>
                <a:cs typeface="Arial"/>
              </a:rPr>
              <a:t>tanımları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583427" y="1916049"/>
            <a:ext cx="4084573" cy="32416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676139" y="6403340"/>
            <a:ext cx="838835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55" dirty="0">
                <a:solidFill>
                  <a:srgbClr val="888888"/>
                </a:solidFill>
                <a:latin typeface="Arial"/>
                <a:cs typeface="Arial"/>
              </a:rPr>
              <a:t>Turgut</a:t>
            </a:r>
            <a:r>
              <a:rPr sz="1200" spc="-165" dirty="0">
                <a:solidFill>
                  <a:srgbClr val="888888"/>
                </a:solidFill>
                <a:latin typeface="Arial"/>
                <a:cs typeface="Arial"/>
              </a:rPr>
              <a:t> </a:t>
            </a:r>
            <a:r>
              <a:rPr sz="1200" spc="-95" dirty="0">
                <a:solidFill>
                  <a:srgbClr val="888888"/>
                </a:solidFill>
                <a:latin typeface="Arial"/>
                <a:cs typeface="Arial"/>
              </a:rPr>
              <a:t>Göksu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4294967295"/>
          </p:nvPr>
        </p:nvSpPr>
        <p:spPr>
          <a:xfrm>
            <a:off x="9938258" y="6403341"/>
            <a:ext cx="206375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spc="-60" dirty="0"/>
              <a:pPr marL="25400">
                <a:lnSpc>
                  <a:spcPts val="1240"/>
                </a:lnSpc>
              </a:pPr>
              <a:t>6</a:t>
            </a:fld>
            <a:endParaRPr spc="-60" dirty="0"/>
          </a:p>
        </p:txBody>
      </p:sp>
    </p:spTree>
    <p:extLst>
      <p:ext uri="{BB962C8B-B14F-4D97-AF65-F5344CB8AC3E}">
        <p14:creationId xmlns:p14="http://schemas.microsoft.com/office/powerpoint/2010/main" val="29510537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81095" y="232664"/>
            <a:ext cx="4853940" cy="57404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z="3600" u="heavy" spc="-90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600" u="heavy" spc="-120" dirty="0">
                <a:uFill>
                  <a:solidFill>
                    <a:srgbClr val="000000"/>
                  </a:solidFill>
                </a:uFill>
              </a:rPr>
              <a:t>Örgütün </a:t>
            </a:r>
            <a:r>
              <a:rPr sz="3600" u="heavy" spc="-300" dirty="0">
                <a:uFill>
                  <a:solidFill>
                    <a:srgbClr val="000000"/>
                  </a:solidFill>
                </a:uFill>
              </a:rPr>
              <a:t>Yapısal</a:t>
            </a:r>
            <a:r>
              <a:rPr sz="3600" u="heavy" spc="-36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3600" u="heavy" spc="-120" dirty="0">
                <a:uFill>
                  <a:solidFill>
                    <a:srgbClr val="000000"/>
                  </a:solidFill>
                </a:uFill>
              </a:rPr>
              <a:t>Özellikleri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26742" y="1062990"/>
            <a:ext cx="4668520" cy="433900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14604" indent="-342900"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90" dirty="0">
                <a:latin typeface="Arial"/>
                <a:cs typeface="Arial"/>
              </a:rPr>
              <a:t>Merkeziyetçilik </a:t>
            </a:r>
            <a:r>
              <a:rPr sz="2800" spc="-170" dirty="0">
                <a:latin typeface="Arial"/>
                <a:cs typeface="Arial"/>
              </a:rPr>
              <a:t>ve</a:t>
            </a:r>
            <a:r>
              <a:rPr sz="2800" spc="-250" dirty="0">
                <a:latin typeface="Arial"/>
                <a:cs typeface="Arial"/>
              </a:rPr>
              <a:t> </a:t>
            </a:r>
            <a:r>
              <a:rPr sz="2800" spc="-110" dirty="0">
                <a:latin typeface="Arial"/>
                <a:cs typeface="Arial"/>
              </a:rPr>
              <a:t>kararlardan  </a:t>
            </a:r>
            <a:r>
              <a:rPr sz="2800" spc="-150" dirty="0">
                <a:latin typeface="Arial"/>
                <a:cs typeface="Arial"/>
              </a:rPr>
              <a:t>dışlanma</a:t>
            </a:r>
            <a:endParaRPr sz="2800">
              <a:latin typeface="Arial"/>
              <a:cs typeface="Arial"/>
            </a:endParaRPr>
          </a:p>
          <a:p>
            <a:pPr marL="355600" indent="-342900"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204" dirty="0">
                <a:latin typeface="Arial"/>
                <a:cs typeface="Arial"/>
              </a:rPr>
              <a:t>Yükselme </a:t>
            </a:r>
            <a:r>
              <a:rPr sz="2800" spc="-105" dirty="0">
                <a:latin typeface="Arial"/>
                <a:cs typeface="Arial"/>
              </a:rPr>
              <a:t>imkanlarının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spc="-175" dirty="0">
                <a:latin typeface="Arial"/>
                <a:cs typeface="Arial"/>
              </a:rPr>
              <a:t>azlığı</a:t>
            </a:r>
            <a:endParaRPr sz="2800">
              <a:latin typeface="Arial"/>
              <a:cs typeface="Arial"/>
            </a:endParaRPr>
          </a:p>
          <a:p>
            <a:pPr marL="355600" indent="-342900">
              <a:spcBef>
                <a:spcPts val="67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65" dirty="0">
                <a:latin typeface="Arial"/>
                <a:cs typeface="Arial"/>
              </a:rPr>
              <a:t>Aşırı</a:t>
            </a:r>
            <a:r>
              <a:rPr sz="2800" spc="-145" dirty="0">
                <a:latin typeface="Arial"/>
                <a:cs typeface="Arial"/>
              </a:rPr>
              <a:t> </a:t>
            </a:r>
            <a:r>
              <a:rPr sz="2800" spc="-45" dirty="0">
                <a:latin typeface="Arial"/>
                <a:cs typeface="Arial"/>
              </a:rPr>
              <a:t>formaliteler</a:t>
            </a:r>
            <a:endParaRPr sz="2800">
              <a:latin typeface="Arial"/>
              <a:cs typeface="Arial"/>
            </a:endParaRPr>
          </a:p>
          <a:p>
            <a:pPr marL="355600" indent="-342900"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250" dirty="0">
                <a:latin typeface="Arial"/>
                <a:cs typeface="Arial"/>
              </a:rPr>
              <a:t>Yüksek </a:t>
            </a:r>
            <a:r>
              <a:rPr sz="2800" spc="-135" dirty="0">
                <a:latin typeface="Arial"/>
                <a:cs typeface="Arial"/>
              </a:rPr>
              <a:t>derecede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spc="-165" dirty="0">
                <a:latin typeface="Arial"/>
                <a:cs typeface="Arial"/>
              </a:rPr>
              <a:t>uzmanlaşma</a:t>
            </a:r>
            <a:endParaRPr sz="2800">
              <a:latin typeface="Arial"/>
              <a:cs typeface="Arial"/>
            </a:endParaRPr>
          </a:p>
          <a:p>
            <a:pPr marL="355600" marR="196215" indent="-342900">
              <a:spcBef>
                <a:spcPts val="67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20" dirty="0">
                <a:latin typeface="Arial"/>
                <a:cs typeface="Arial"/>
              </a:rPr>
              <a:t>Örgütsel </a:t>
            </a:r>
            <a:r>
              <a:rPr sz="2800" spc="-60" dirty="0">
                <a:latin typeface="Arial"/>
                <a:cs typeface="Arial"/>
              </a:rPr>
              <a:t>bölümlerin</a:t>
            </a:r>
            <a:r>
              <a:rPr sz="2800" spc="-160" dirty="0">
                <a:latin typeface="Arial"/>
                <a:cs typeface="Arial"/>
              </a:rPr>
              <a:t> </a:t>
            </a:r>
            <a:r>
              <a:rPr sz="2800" spc="-130" dirty="0">
                <a:latin typeface="Arial"/>
                <a:cs typeface="Arial"/>
              </a:rPr>
              <a:t>karşılıklı  </a:t>
            </a:r>
            <a:r>
              <a:rPr sz="2800" spc="-135" dirty="0">
                <a:latin typeface="Arial"/>
                <a:cs typeface="Arial"/>
              </a:rPr>
              <a:t>bağımlılığı</a:t>
            </a:r>
            <a:endParaRPr sz="2800">
              <a:latin typeface="Arial"/>
              <a:cs typeface="Arial"/>
            </a:endParaRPr>
          </a:p>
          <a:p>
            <a:pPr marL="355600" marR="60960" indent="-342900"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35" dirty="0">
                <a:latin typeface="Arial"/>
                <a:cs typeface="Arial"/>
              </a:rPr>
              <a:t>Yürütme </a:t>
            </a:r>
            <a:r>
              <a:rPr sz="2800" spc="-170" dirty="0">
                <a:latin typeface="Arial"/>
                <a:cs typeface="Arial"/>
              </a:rPr>
              <a:t>ve danışma </a:t>
            </a:r>
            <a:r>
              <a:rPr sz="2800" spc="-30" dirty="0">
                <a:latin typeface="Arial"/>
                <a:cs typeface="Arial"/>
              </a:rPr>
              <a:t>birimleri  </a:t>
            </a:r>
            <a:r>
              <a:rPr sz="2800" spc="-145" dirty="0">
                <a:latin typeface="Arial"/>
                <a:cs typeface="Arial"/>
              </a:rPr>
              <a:t>arasındaki</a:t>
            </a:r>
            <a:r>
              <a:rPr sz="2800" spc="-140" dirty="0">
                <a:latin typeface="Arial"/>
                <a:cs typeface="Arial"/>
              </a:rPr>
              <a:t> </a:t>
            </a:r>
            <a:r>
              <a:rPr sz="2800" spc="-160" dirty="0">
                <a:latin typeface="Arial"/>
                <a:cs typeface="Arial"/>
              </a:rPr>
              <a:t>çatışma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320027" y="1844675"/>
            <a:ext cx="3347973" cy="3835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676139" y="6403340"/>
            <a:ext cx="838835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55" dirty="0">
                <a:solidFill>
                  <a:srgbClr val="888888"/>
                </a:solidFill>
                <a:latin typeface="Arial"/>
                <a:cs typeface="Arial"/>
              </a:rPr>
              <a:t>Turgut</a:t>
            </a:r>
            <a:r>
              <a:rPr sz="1200" spc="-165" dirty="0">
                <a:solidFill>
                  <a:srgbClr val="888888"/>
                </a:solidFill>
                <a:latin typeface="Arial"/>
                <a:cs typeface="Arial"/>
              </a:rPr>
              <a:t> </a:t>
            </a:r>
            <a:r>
              <a:rPr sz="1200" spc="-95" dirty="0">
                <a:solidFill>
                  <a:srgbClr val="888888"/>
                </a:solidFill>
                <a:latin typeface="Arial"/>
                <a:cs typeface="Arial"/>
              </a:rPr>
              <a:t>Göksu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4294967295"/>
          </p:nvPr>
        </p:nvSpPr>
        <p:spPr>
          <a:xfrm>
            <a:off x="9938258" y="6403341"/>
            <a:ext cx="206375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spc="-60" dirty="0"/>
              <a:pPr marL="25400">
                <a:lnSpc>
                  <a:spcPts val="1240"/>
                </a:lnSpc>
              </a:pPr>
              <a:t>7</a:t>
            </a:fld>
            <a:endParaRPr spc="-60" dirty="0"/>
          </a:p>
        </p:txBody>
      </p:sp>
    </p:spTree>
    <p:extLst>
      <p:ext uri="{BB962C8B-B14F-4D97-AF65-F5344CB8AC3E}">
        <p14:creationId xmlns:p14="http://schemas.microsoft.com/office/powerpoint/2010/main" val="332142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65447" y="415493"/>
            <a:ext cx="3259454" cy="69723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spcBef>
                <a:spcPts val="105"/>
              </a:spcBef>
            </a:pPr>
            <a:r>
              <a:rPr u="heavy" spc="-110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u="heavy" spc="-254" dirty="0">
                <a:uFill>
                  <a:solidFill>
                    <a:srgbClr val="000000"/>
                  </a:solidFill>
                </a:uFill>
              </a:rPr>
              <a:t>Fiziksel</a:t>
            </a:r>
            <a:r>
              <a:rPr u="heavy" spc="-30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u="heavy" spc="-170" dirty="0">
                <a:uFill>
                  <a:solidFill>
                    <a:srgbClr val="000000"/>
                  </a:solidFill>
                </a:uFill>
              </a:rPr>
              <a:t>Şartlar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14169" y="1348866"/>
            <a:ext cx="5629275" cy="446596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80" dirty="0">
                <a:latin typeface="Arial"/>
                <a:cs typeface="Arial"/>
              </a:rPr>
              <a:t>Kalabalık </a:t>
            </a:r>
            <a:r>
              <a:rPr sz="3200" spc="-195" dirty="0">
                <a:latin typeface="Arial"/>
                <a:cs typeface="Arial"/>
              </a:rPr>
              <a:t>çalışma </a:t>
            </a:r>
            <a:r>
              <a:rPr sz="3200" spc="-90" dirty="0">
                <a:latin typeface="Arial"/>
                <a:cs typeface="Arial"/>
              </a:rPr>
              <a:t>şartları </a:t>
            </a:r>
            <a:r>
              <a:rPr sz="3200" spc="-190" dirty="0">
                <a:latin typeface="Arial"/>
                <a:cs typeface="Arial"/>
              </a:rPr>
              <a:t>ve </a:t>
            </a:r>
            <a:r>
              <a:rPr sz="3200" spc="-180" dirty="0">
                <a:latin typeface="Arial"/>
                <a:cs typeface="Arial"/>
              </a:rPr>
              <a:t>özel  </a:t>
            </a:r>
            <a:r>
              <a:rPr sz="3200" spc="-145" dirty="0">
                <a:latin typeface="Arial"/>
                <a:cs typeface="Arial"/>
              </a:rPr>
              <a:t>hayatı</a:t>
            </a:r>
            <a:r>
              <a:rPr sz="3200" spc="-185" dirty="0">
                <a:latin typeface="Arial"/>
                <a:cs typeface="Arial"/>
              </a:rPr>
              <a:t> </a:t>
            </a:r>
            <a:r>
              <a:rPr sz="3200" spc="-165" dirty="0">
                <a:latin typeface="Arial"/>
                <a:cs typeface="Arial"/>
              </a:rPr>
              <a:t>önemsememe</a:t>
            </a:r>
            <a:endParaRPr sz="3200">
              <a:latin typeface="Arial"/>
              <a:cs typeface="Arial"/>
            </a:endParaRPr>
          </a:p>
          <a:p>
            <a:pPr marL="355600" marR="321310" indent="-342900"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80" dirty="0">
                <a:latin typeface="Arial"/>
                <a:cs typeface="Arial"/>
              </a:rPr>
              <a:t>Aşırı </a:t>
            </a:r>
            <a:r>
              <a:rPr sz="3200" spc="-55" dirty="0">
                <a:latin typeface="Arial"/>
                <a:cs typeface="Arial"/>
              </a:rPr>
              <a:t>gürültü, </a:t>
            </a:r>
            <a:r>
              <a:rPr sz="3200" spc="-235" dirty="0">
                <a:latin typeface="Arial"/>
                <a:cs typeface="Arial"/>
              </a:rPr>
              <a:t>sıcak </a:t>
            </a:r>
            <a:r>
              <a:rPr sz="3200" spc="-200" dirty="0">
                <a:latin typeface="Arial"/>
                <a:cs typeface="Arial"/>
              </a:rPr>
              <a:t>yada </a:t>
            </a:r>
            <a:r>
              <a:rPr sz="3200" spc="-195" dirty="0">
                <a:latin typeface="Arial"/>
                <a:cs typeface="Arial"/>
              </a:rPr>
              <a:t>soğuk  </a:t>
            </a:r>
            <a:r>
              <a:rPr sz="3200" spc="-200" dirty="0">
                <a:latin typeface="Arial"/>
                <a:cs typeface="Arial"/>
              </a:rPr>
              <a:t>çalışma</a:t>
            </a:r>
            <a:r>
              <a:rPr sz="3200" spc="-170" dirty="0">
                <a:latin typeface="Arial"/>
                <a:cs typeface="Arial"/>
              </a:rPr>
              <a:t> </a:t>
            </a:r>
            <a:r>
              <a:rPr sz="3200" spc="-70" dirty="0">
                <a:latin typeface="Arial"/>
                <a:cs typeface="Arial"/>
              </a:rPr>
              <a:t>ortamı</a:t>
            </a:r>
            <a:endParaRPr sz="3200">
              <a:latin typeface="Arial"/>
              <a:cs typeface="Arial"/>
            </a:endParaRPr>
          </a:p>
          <a:p>
            <a:pPr marL="355600" indent="-342900"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00" dirty="0">
                <a:latin typeface="Arial"/>
                <a:cs typeface="Arial"/>
              </a:rPr>
              <a:t>Zehirli </a:t>
            </a:r>
            <a:r>
              <a:rPr sz="3200" spc="-110" dirty="0">
                <a:latin typeface="Arial"/>
                <a:cs typeface="Arial"/>
              </a:rPr>
              <a:t>maddeler </a:t>
            </a:r>
            <a:r>
              <a:rPr sz="3200" spc="-190" dirty="0">
                <a:latin typeface="Arial"/>
                <a:cs typeface="Arial"/>
              </a:rPr>
              <a:t>ve</a:t>
            </a:r>
            <a:r>
              <a:rPr sz="3200" spc="-295" dirty="0">
                <a:latin typeface="Arial"/>
                <a:cs typeface="Arial"/>
              </a:rPr>
              <a:t> </a:t>
            </a:r>
            <a:r>
              <a:rPr sz="3200" spc="-180" dirty="0">
                <a:latin typeface="Arial"/>
                <a:cs typeface="Arial"/>
              </a:rPr>
              <a:t>radyasyon</a:t>
            </a:r>
            <a:endParaRPr sz="3200">
              <a:latin typeface="Arial"/>
              <a:cs typeface="Arial"/>
            </a:endParaRPr>
          </a:p>
          <a:p>
            <a:pPr marL="355600" indent="-342900">
              <a:spcBef>
                <a:spcPts val="76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270" dirty="0">
                <a:latin typeface="Arial"/>
                <a:cs typeface="Arial"/>
              </a:rPr>
              <a:t>Hava</a:t>
            </a:r>
            <a:r>
              <a:rPr sz="3200" spc="-170" dirty="0">
                <a:latin typeface="Arial"/>
                <a:cs typeface="Arial"/>
              </a:rPr>
              <a:t> </a:t>
            </a:r>
            <a:r>
              <a:rPr sz="3200" spc="-30" dirty="0">
                <a:latin typeface="Arial"/>
                <a:cs typeface="Arial"/>
              </a:rPr>
              <a:t>kirliliği</a:t>
            </a:r>
            <a:endParaRPr sz="3200">
              <a:latin typeface="Arial"/>
              <a:cs typeface="Arial"/>
            </a:endParaRPr>
          </a:p>
          <a:p>
            <a:pPr marL="355600" indent="-342900"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215" dirty="0">
                <a:latin typeface="Arial"/>
                <a:cs typeface="Arial"/>
              </a:rPr>
              <a:t>İş</a:t>
            </a:r>
            <a:r>
              <a:rPr sz="3200" spc="-180" dirty="0">
                <a:latin typeface="Arial"/>
                <a:cs typeface="Arial"/>
              </a:rPr>
              <a:t> kazaları</a:t>
            </a:r>
            <a:endParaRPr sz="3200">
              <a:latin typeface="Arial"/>
              <a:cs typeface="Arial"/>
            </a:endParaRPr>
          </a:p>
          <a:p>
            <a:pPr marL="355600" indent="-342900"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220" dirty="0">
                <a:latin typeface="Arial"/>
                <a:cs typeface="Arial"/>
              </a:rPr>
              <a:t>Yetersiz</a:t>
            </a:r>
            <a:r>
              <a:rPr sz="3200" spc="-195" dirty="0">
                <a:latin typeface="Arial"/>
                <a:cs typeface="Arial"/>
              </a:rPr>
              <a:t> </a:t>
            </a:r>
            <a:r>
              <a:rPr sz="3200" spc="-130" dirty="0">
                <a:latin typeface="Arial"/>
                <a:cs typeface="Arial"/>
              </a:rPr>
              <a:t>aydınlatma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670925" y="1844675"/>
            <a:ext cx="1997074" cy="30241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676139" y="6403340"/>
            <a:ext cx="838835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55" dirty="0">
                <a:solidFill>
                  <a:srgbClr val="888888"/>
                </a:solidFill>
                <a:latin typeface="Arial"/>
                <a:cs typeface="Arial"/>
              </a:rPr>
              <a:t>Turgut</a:t>
            </a:r>
            <a:r>
              <a:rPr sz="1200" spc="-165" dirty="0">
                <a:solidFill>
                  <a:srgbClr val="888888"/>
                </a:solidFill>
                <a:latin typeface="Arial"/>
                <a:cs typeface="Arial"/>
              </a:rPr>
              <a:t> </a:t>
            </a:r>
            <a:r>
              <a:rPr sz="1200" spc="-95" dirty="0">
                <a:solidFill>
                  <a:srgbClr val="888888"/>
                </a:solidFill>
                <a:latin typeface="Arial"/>
                <a:cs typeface="Arial"/>
              </a:rPr>
              <a:t>Göksu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4294967295"/>
          </p:nvPr>
        </p:nvSpPr>
        <p:spPr>
          <a:xfrm>
            <a:off x="9938258" y="6403341"/>
            <a:ext cx="206375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spc="-60" dirty="0"/>
              <a:pPr marL="25400">
                <a:lnSpc>
                  <a:spcPts val="1240"/>
                </a:lnSpc>
              </a:pPr>
              <a:t>8</a:t>
            </a:fld>
            <a:endParaRPr spc="-60" dirty="0"/>
          </a:p>
        </p:txBody>
      </p:sp>
    </p:spTree>
    <p:extLst>
      <p:ext uri="{BB962C8B-B14F-4D97-AF65-F5344CB8AC3E}">
        <p14:creationId xmlns:p14="http://schemas.microsoft.com/office/powerpoint/2010/main" val="14410660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28643" y="415493"/>
            <a:ext cx="3937635" cy="69723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spcBef>
                <a:spcPts val="105"/>
              </a:spcBef>
            </a:pPr>
            <a:r>
              <a:rPr u="heavy" spc="-110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u="heavy" spc="-185" dirty="0">
                <a:uFill>
                  <a:solidFill>
                    <a:srgbClr val="000000"/>
                  </a:solidFill>
                </a:uFill>
              </a:rPr>
              <a:t>Örgütsel</a:t>
            </a:r>
            <a:r>
              <a:rPr u="heavy" spc="-29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u="heavy" spc="-225" dirty="0">
                <a:uFill>
                  <a:solidFill>
                    <a:srgbClr val="000000"/>
                  </a:solidFill>
                </a:uFill>
              </a:rPr>
              <a:t>Süreçler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98066" y="1266085"/>
            <a:ext cx="5434965" cy="5035994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55600" indent="-342900"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95" dirty="0">
                <a:latin typeface="Arial"/>
                <a:cs typeface="Arial"/>
              </a:rPr>
              <a:t>Yetersiz</a:t>
            </a:r>
            <a:r>
              <a:rPr sz="2800" spc="-180" dirty="0">
                <a:latin typeface="Arial"/>
                <a:cs typeface="Arial"/>
              </a:rPr>
              <a:t> </a:t>
            </a:r>
            <a:r>
              <a:rPr sz="2800" spc="-50" dirty="0">
                <a:latin typeface="Arial"/>
                <a:cs typeface="Arial"/>
              </a:rPr>
              <a:t>iletişim</a:t>
            </a:r>
            <a:endParaRPr sz="2800">
              <a:latin typeface="Arial"/>
              <a:cs typeface="Arial"/>
            </a:endParaRPr>
          </a:p>
          <a:p>
            <a:pPr marL="355600" marR="311785" indent="-342900"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200" dirty="0">
                <a:latin typeface="Arial"/>
                <a:cs typeface="Arial"/>
              </a:rPr>
              <a:t>Başarı </a:t>
            </a:r>
            <a:r>
              <a:rPr sz="2800" spc="-145" dirty="0">
                <a:latin typeface="Arial"/>
                <a:cs typeface="Arial"/>
              </a:rPr>
              <a:t>düzeyi </a:t>
            </a:r>
            <a:r>
              <a:rPr sz="2800" spc="-50" dirty="0">
                <a:latin typeface="Arial"/>
                <a:cs typeface="Arial"/>
              </a:rPr>
              <a:t>ile </a:t>
            </a:r>
            <a:r>
              <a:rPr sz="2800" spc="-30" dirty="0">
                <a:latin typeface="Arial"/>
                <a:cs typeface="Arial"/>
              </a:rPr>
              <a:t>ilgili </a:t>
            </a:r>
            <a:r>
              <a:rPr sz="2800" spc="-130" dirty="0">
                <a:latin typeface="Arial"/>
                <a:cs typeface="Arial"/>
              </a:rPr>
              <a:t>yetersiz</a:t>
            </a:r>
            <a:r>
              <a:rPr sz="2800" spc="-305" dirty="0">
                <a:latin typeface="Arial"/>
                <a:cs typeface="Arial"/>
              </a:rPr>
              <a:t> </a:t>
            </a:r>
            <a:r>
              <a:rPr sz="2800" spc="-95" dirty="0">
                <a:latin typeface="Arial"/>
                <a:cs typeface="Arial"/>
              </a:rPr>
              <a:t>geri  </a:t>
            </a:r>
            <a:r>
              <a:rPr sz="2800" spc="-25" dirty="0">
                <a:latin typeface="Arial"/>
                <a:cs typeface="Arial"/>
              </a:rPr>
              <a:t>bildirim</a:t>
            </a:r>
            <a:endParaRPr sz="2800">
              <a:latin typeface="Arial"/>
              <a:cs typeface="Arial"/>
            </a:endParaRPr>
          </a:p>
          <a:p>
            <a:pPr marL="355600" indent="-342900">
              <a:spcBef>
                <a:spcPts val="67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40" dirty="0">
                <a:latin typeface="Arial"/>
                <a:cs typeface="Arial"/>
              </a:rPr>
              <a:t>Belirsiz </a:t>
            </a:r>
            <a:r>
              <a:rPr sz="2800" spc="-165" dirty="0">
                <a:latin typeface="Arial"/>
                <a:cs typeface="Arial"/>
              </a:rPr>
              <a:t>ve </a:t>
            </a:r>
            <a:r>
              <a:rPr sz="2800" spc="-85" dirty="0">
                <a:latin typeface="Arial"/>
                <a:cs typeface="Arial"/>
              </a:rPr>
              <a:t>çelişkili</a:t>
            </a:r>
            <a:r>
              <a:rPr sz="2800" spc="-130" dirty="0">
                <a:latin typeface="Arial"/>
                <a:cs typeface="Arial"/>
              </a:rPr>
              <a:t> amaçlar</a:t>
            </a:r>
            <a:endParaRPr sz="2800">
              <a:latin typeface="Arial"/>
              <a:cs typeface="Arial"/>
            </a:endParaRPr>
          </a:p>
          <a:p>
            <a:pPr marL="355600" marR="5080" indent="-342900"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200" dirty="0">
                <a:latin typeface="Arial"/>
                <a:cs typeface="Arial"/>
              </a:rPr>
              <a:t>Başarı </a:t>
            </a:r>
            <a:r>
              <a:rPr sz="2800" spc="-95" dirty="0">
                <a:latin typeface="Arial"/>
                <a:cs typeface="Arial"/>
              </a:rPr>
              <a:t>değerlendirmesinin </a:t>
            </a:r>
            <a:r>
              <a:rPr sz="2800" spc="-160" dirty="0">
                <a:latin typeface="Arial"/>
                <a:cs typeface="Arial"/>
              </a:rPr>
              <a:t>yanlış </a:t>
            </a:r>
            <a:r>
              <a:rPr sz="2800" spc="-170" dirty="0">
                <a:latin typeface="Arial"/>
                <a:cs typeface="Arial"/>
              </a:rPr>
              <a:t>ve  </a:t>
            </a:r>
            <a:r>
              <a:rPr sz="2800" spc="-85" dirty="0">
                <a:latin typeface="Arial"/>
                <a:cs typeface="Arial"/>
              </a:rPr>
              <a:t>çelişkili</a:t>
            </a:r>
            <a:r>
              <a:rPr sz="2800" spc="-165" dirty="0">
                <a:latin typeface="Arial"/>
                <a:cs typeface="Arial"/>
              </a:rPr>
              <a:t> </a:t>
            </a:r>
            <a:r>
              <a:rPr sz="2800" spc="-145" dirty="0">
                <a:latin typeface="Arial"/>
                <a:cs typeface="Arial"/>
              </a:rPr>
              <a:t>olması</a:t>
            </a:r>
            <a:endParaRPr sz="2800">
              <a:latin typeface="Arial"/>
              <a:cs typeface="Arial"/>
            </a:endParaRPr>
          </a:p>
          <a:p>
            <a:pPr marL="355600" indent="-342900"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30" dirty="0">
                <a:latin typeface="Arial"/>
                <a:cs typeface="Arial"/>
              </a:rPr>
              <a:t>Adaletsiz </a:t>
            </a:r>
            <a:r>
              <a:rPr sz="2800" spc="-70" dirty="0">
                <a:latin typeface="Arial"/>
                <a:cs typeface="Arial"/>
              </a:rPr>
              <a:t>denetim</a:t>
            </a:r>
            <a:r>
              <a:rPr sz="2800" spc="-155" dirty="0">
                <a:latin typeface="Arial"/>
                <a:cs typeface="Arial"/>
              </a:rPr>
              <a:t> </a:t>
            </a:r>
            <a:r>
              <a:rPr sz="2800" spc="-135" dirty="0">
                <a:latin typeface="Arial"/>
                <a:cs typeface="Arial"/>
              </a:rPr>
              <a:t>düzeni</a:t>
            </a:r>
            <a:endParaRPr sz="2800">
              <a:latin typeface="Arial"/>
              <a:cs typeface="Arial"/>
            </a:endParaRPr>
          </a:p>
          <a:p>
            <a:pPr marL="355600" indent="-342900">
              <a:spcBef>
                <a:spcPts val="67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95" dirty="0">
                <a:latin typeface="Arial"/>
                <a:cs typeface="Arial"/>
              </a:rPr>
              <a:t>Yetersiz</a:t>
            </a:r>
            <a:r>
              <a:rPr sz="2800" spc="-180" dirty="0">
                <a:latin typeface="Arial"/>
                <a:cs typeface="Arial"/>
              </a:rPr>
              <a:t> </a:t>
            </a:r>
            <a:r>
              <a:rPr sz="2800" spc="-60" dirty="0">
                <a:latin typeface="Arial"/>
                <a:cs typeface="Arial"/>
              </a:rPr>
              <a:t>bilgi</a:t>
            </a:r>
            <a:endParaRPr sz="2800">
              <a:latin typeface="Arial"/>
              <a:cs typeface="Arial"/>
            </a:endParaRPr>
          </a:p>
          <a:p>
            <a:pPr marL="355600" indent="-342900"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75" dirty="0">
                <a:latin typeface="Arial"/>
                <a:cs typeface="Arial"/>
              </a:rPr>
              <a:t>Rekabet</a:t>
            </a:r>
            <a:endParaRPr sz="2800">
              <a:latin typeface="Arial"/>
              <a:cs typeface="Arial"/>
            </a:endParaRPr>
          </a:p>
          <a:p>
            <a:pPr marL="355600" indent="-342900"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35" dirty="0">
                <a:latin typeface="Arial"/>
                <a:cs typeface="Arial"/>
              </a:rPr>
              <a:t>Dedikodu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220075" y="1773301"/>
            <a:ext cx="2447924" cy="31828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676139" y="6403340"/>
            <a:ext cx="838835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55" dirty="0">
                <a:solidFill>
                  <a:srgbClr val="888888"/>
                </a:solidFill>
                <a:latin typeface="Arial"/>
                <a:cs typeface="Arial"/>
              </a:rPr>
              <a:t>Turgut</a:t>
            </a:r>
            <a:r>
              <a:rPr sz="1200" spc="-165" dirty="0">
                <a:solidFill>
                  <a:srgbClr val="888888"/>
                </a:solidFill>
                <a:latin typeface="Arial"/>
                <a:cs typeface="Arial"/>
              </a:rPr>
              <a:t> </a:t>
            </a:r>
            <a:r>
              <a:rPr sz="1200" spc="-95" dirty="0">
                <a:solidFill>
                  <a:srgbClr val="888888"/>
                </a:solidFill>
                <a:latin typeface="Arial"/>
                <a:cs typeface="Arial"/>
              </a:rPr>
              <a:t>Göksu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4294967295"/>
          </p:nvPr>
        </p:nvSpPr>
        <p:spPr>
          <a:xfrm>
            <a:off x="9938258" y="6403341"/>
            <a:ext cx="206375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spc="-60" dirty="0"/>
              <a:pPr marL="25400">
                <a:lnSpc>
                  <a:spcPts val="1240"/>
                </a:lnSpc>
              </a:pPr>
              <a:t>9</a:t>
            </a:fld>
            <a:endParaRPr spc="-60" dirty="0"/>
          </a:p>
        </p:txBody>
      </p:sp>
    </p:spTree>
    <p:extLst>
      <p:ext uri="{BB962C8B-B14F-4D97-AF65-F5344CB8AC3E}">
        <p14:creationId xmlns:p14="http://schemas.microsoft.com/office/powerpoint/2010/main" val="1088461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86506" y="3448257"/>
            <a:ext cx="2881106" cy="32942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118610" y="195834"/>
            <a:ext cx="3949700" cy="696595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20" dirty="0"/>
              <a:t>Bireysel</a:t>
            </a:r>
            <a:r>
              <a:rPr spc="-315" dirty="0"/>
              <a:t> </a:t>
            </a:r>
            <a:r>
              <a:rPr spc="-155" dirty="0"/>
              <a:t>Faktörler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676139" y="6403340"/>
            <a:ext cx="838835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55" dirty="0">
                <a:solidFill>
                  <a:srgbClr val="888888"/>
                </a:solidFill>
                <a:latin typeface="Arial"/>
                <a:cs typeface="Arial"/>
              </a:rPr>
              <a:t>Turgut</a:t>
            </a:r>
            <a:r>
              <a:rPr sz="1200" spc="-165" dirty="0">
                <a:solidFill>
                  <a:srgbClr val="888888"/>
                </a:solidFill>
                <a:latin typeface="Arial"/>
                <a:cs typeface="Arial"/>
              </a:rPr>
              <a:t> </a:t>
            </a:r>
            <a:r>
              <a:rPr sz="1200" spc="-95" dirty="0">
                <a:solidFill>
                  <a:srgbClr val="888888"/>
                </a:solidFill>
                <a:latin typeface="Arial"/>
                <a:cs typeface="Arial"/>
              </a:rPr>
              <a:t>Göksu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4294967295"/>
          </p:nvPr>
        </p:nvSpPr>
        <p:spPr>
          <a:xfrm>
            <a:off x="9938258" y="6403341"/>
            <a:ext cx="206375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spc="-60" dirty="0"/>
              <a:pPr marL="25400">
                <a:lnSpc>
                  <a:spcPts val="1240"/>
                </a:lnSpc>
              </a:pPr>
              <a:t>10</a:t>
            </a:fld>
            <a:endParaRPr spc="-60" dirty="0"/>
          </a:p>
        </p:txBody>
      </p:sp>
      <p:sp>
        <p:nvSpPr>
          <p:cNvPr id="4" name="object 4"/>
          <p:cNvSpPr txBox="1"/>
          <p:nvPr/>
        </p:nvSpPr>
        <p:spPr>
          <a:xfrm>
            <a:off x="1853591" y="1102234"/>
            <a:ext cx="6589395" cy="305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Font typeface="Arial"/>
              <a:buChar char="•"/>
              <a:tabLst>
                <a:tab pos="355600" algn="l"/>
              </a:tabLst>
            </a:pPr>
            <a:r>
              <a:rPr sz="3600" b="1" spc="-175" dirty="0">
                <a:latin typeface="Trebuchet MS"/>
                <a:cs typeface="Trebuchet MS"/>
              </a:rPr>
              <a:t>Kişilik</a:t>
            </a:r>
            <a:r>
              <a:rPr sz="3600" spc="-175" dirty="0">
                <a:latin typeface="Arial"/>
                <a:cs typeface="Arial"/>
              </a:rPr>
              <a:t>:</a:t>
            </a:r>
            <a:endParaRPr sz="3600">
              <a:latin typeface="Arial"/>
              <a:cs typeface="Arial"/>
            </a:endParaRPr>
          </a:p>
          <a:p>
            <a:pPr marL="355600" marR="5080" indent="-342900">
              <a:lnSpc>
                <a:spcPts val="2690"/>
              </a:lnSpc>
              <a:spcBef>
                <a:spcPts val="68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10" dirty="0">
                <a:latin typeface="Arial"/>
                <a:cs typeface="Arial"/>
              </a:rPr>
              <a:t>Amerikalı </a:t>
            </a:r>
            <a:r>
              <a:rPr sz="2800" spc="-30" dirty="0">
                <a:latin typeface="Arial"/>
                <a:cs typeface="Arial"/>
              </a:rPr>
              <a:t>iki </a:t>
            </a:r>
            <a:r>
              <a:rPr sz="2800" spc="-120" dirty="0">
                <a:latin typeface="Arial"/>
                <a:cs typeface="Arial"/>
              </a:rPr>
              <a:t>kalp </a:t>
            </a:r>
            <a:r>
              <a:rPr sz="2800" spc="-55" dirty="0">
                <a:latin typeface="Arial"/>
                <a:cs typeface="Arial"/>
              </a:rPr>
              <a:t>doktoru, </a:t>
            </a:r>
            <a:r>
              <a:rPr sz="2800" spc="-85" dirty="0">
                <a:latin typeface="Arial"/>
                <a:cs typeface="Arial"/>
              </a:rPr>
              <a:t>Meyer</a:t>
            </a:r>
            <a:r>
              <a:rPr sz="2800" spc="-425" dirty="0">
                <a:latin typeface="Arial"/>
                <a:cs typeface="Arial"/>
              </a:rPr>
              <a:t> </a:t>
            </a:r>
            <a:r>
              <a:rPr sz="2800" spc="-135" dirty="0">
                <a:latin typeface="Arial"/>
                <a:cs typeface="Arial"/>
              </a:rPr>
              <a:t>Friedman  </a:t>
            </a:r>
            <a:r>
              <a:rPr sz="2800" spc="-170" dirty="0">
                <a:latin typeface="Arial"/>
                <a:cs typeface="Arial"/>
              </a:rPr>
              <a:t>ve </a:t>
            </a:r>
            <a:r>
              <a:rPr sz="2800" spc="-305" dirty="0">
                <a:latin typeface="Arial"/>
                <a:cs typeface="Arial"/>
              </a:rPr>
              <a:t>Ray </a:t>
            </a:r>
            <a:r>
              <a:rPr sz="2800" spc="-204" dirty="0">
                <a:latin typeface="Arial"/>
                <a:cs typeface="Arial"/>
              </a:rPr>
              <a:t>Rosenman </a:t>
            </a:r>
            <a:r>
              <a:rPr sz="2800" spc="-155" dirty="0">
                <a:latin typeface="Arial"/>
                <a:cs typeface="Arial"/>
              </a:rPr>
              <a:t>çok </a:t>
            </a:r>
            <a:r>
              <a:rPr sz="2800" spc="-195" dirty="0">
                <a:latin typeface="Arial"/>
                <a:cs typeface="Arial"/>
              </a:rPr>
              <a:t>sayıda</a:t>
            </a:r>
            <a:r>
              <a:rPr sz="2800" spc="-355" dirty="0">
                <a:latin typeface="Arial"/>
                <a:cs typeface="Arial"/>
              </a:rPr>
              <a:t> </a:t>
            </a:r>
            <a:r>
              <a:rPr sz="2800" spc="-125" dirty="0">
                <a:latin typeface="Arial"/>
                <a:cs typeface="Arial"/>
              </a:rPr>
              <a:t>erkeği</a:t>
            </a:r>
            <a:endParaRPr sz="2800">
              <a:latin typeface="Arial"/>
              <a:cs typeface="Arial"/>
            </a:endParaRPr>
          </a:p>
          <a:p>
            <a:pPr marL="355600">
              <a:lnSpc>
                <a:spcPts val="2370"/>
              </a:lnSpc>
              <a:tabLst>
                <a:tab pos="2155190" algn="l"/>
              </a:tabLst>
            </a:pPr>
            <a:r>
              <a:rPr sz="2800" spc="-114" dirty="0">
                <a:latin typeface="Arial"/>
                <a:cs typeface="Arial"/>
              </a:rPr>
              <a:t>inceleyerek	</a:t>
            </a:r>
            <a:r>
              <a:rPr sz="2800" spc="-85" dirty="0">
                <a:latin typeface="Arial"/>
                <a:cs typeface="Arial"/>
              </a:rPr>
              <a:t>onları </a:t>
            </a:r>
            <a:r>
              <a:rPr sz="2800" spc="-250" dirty="0">
                <a:latin typeface="Arial"/>
                <a:cs typeface="Arial"/>
              </a:rPr>
              <a:t>A </a:t>
            </a:r>
            <a:r>
              <a:rPr sz="2800" spc="-170" dirty="0">
                <a:latin typeface="Arial"/>
                <a:cs typeface="Arial"/>
              </a:rPr>
              <a:t>ve </a:t>
            </a:r>
            <a:r>
              <a:rPr sz="2800" spc="-350" dirty="0">
                <a:latin typeface="Arial"/>
                <a:cs typeface="Arial"/>
              </a:rPr>
              <a:t>B </a:t>
            </a:r>
            <a:r>
              <a:rPr sz="2800" spc="20" dirty="0">
                <a:latin typeface="Arial"/>
                <a:cs typeface="Arial"/>
              </a:rPr>
              <a:t>tipi </a:t>
            </a:r>
            <a:r>
              <a:rPr sz="2800" spc="-114" dirty="0">
                <a:latin typeface="Arial"/>
                <a:cs typeface="Arial"/>
              </a:rPr>
              <a:t>olarak</a:t>
            </a:r>
            <a:r>
              <a:rPr sz="2800" spc="-455" dirty="0">
                <a:latin typeface="Arial"/>
                <a:cs typeface="Arial"/>
              </a:rPr>
              <a:t> </a:t>
            </a:r>
            <a:r>
              <a:rPr sz="2800" spc="-30" dirty="0">
                <a:latin typeface="Arial"/>
                <a:cs typeface="Arial"/>
              </a:rPr>
              <a:t>iki</a:t>
            </a:r>
            <a:endParaRPr sz="2800">
              <a:latin typeface="Arial"/>
              <a:cs typeface="Arial"/>
            </a:endParaRPr>
          </a:p>
          <a:p>
            <a:pPr marL="355600" marR="330835">
              <a:lnSpc>
                <a:spcPct val="80000"/>
              </a:lnSpc>
              <a:spcBef>
                <a:spcPts val="335"/>
              </a:spcBef>
            </a:pPr>
            <a:r>
              <a:rPr sz="2800" spc="-145" dirty="0">
                <a:latin typeface="Arial"/>
                <a:cs typeface="Arial"/>
              </a:rPr>
              <a:t>kümeye </a:t>
            </a:r>
            <a:r>
              <a:rPr sz="2800" spc="-135" dirty="0">
                <a:latin typeface="Arial"/>
                <a:cs typeface="Arial"/>
              </a:rPr>
              <a:t>ayırmışlardır. </a:t>
            </a:r>
            <a:r>
              <a:rPr sz="2800" spc="-165" dirty="0">
                <a:latin typeface="Arial"/>
                <a:cs typeface="Arial"/>
              </a:rPr>
              <a:t>Burada </a:t>
            </a:r>
            <a:r>
              <a:rPr sz="2800" spc="-190" dirty="0">
                <a:latin typeface="Arial"/>
                <a:cs typeface="Arial"/>
              </a:rPr>
              <a:t>amaç </a:t>
            </a:r>
            <a:r>
              <a:rPr sz="2800" spc="-75" dirty="0">
                <a:latin typeface="Arial"/>
                <a:cs typeface="Arial"/>
              </a:rPr>
              <a:t>kişilik  özelliklerini </a:t>
            </a:r>
            <a:r>
              <a:rPr sz="2800" spc="-85" dirty="0">
                <a:latin typeface="Arial"/>
                <a:cs typeface="Arial"/>
              </a:rPr>
              <a:t>belirleyerek </a:t>
            </a:r>
            <a:r>
              <a:rPr sz="2800" spc="-114" dirty="0">
                <a:latin typeface="Arial"/>
                <a:cs typeface="Arial"/>
              </a:rPr>
              <a:t>hangisinin </a:t>
            </a:r>
            <a:r>
              <a:rPr sz="2800" spc="-120" dirty="0">
                <a:latin typeface="Arial"/>
                <a:cs typeface="Arial"/>
              </a:rPr>
              <a:t>kalp  hastalıklarına </a:t>
            </a:r>
            <a:r>
              <a:rPr sz="2800" spc="-160" dirty="0">
                <a:latin typeface="Arial"/>
                <a:cs typeface="Arial"/>
              </a:rPr>
              <a:t>daha </a:t>
            </a:r>
            <a:r>
              <a:rPr sz="2800" spc="-105" dirty="0">
                <a:latin typeface="Arial"/>
                <a:cs typeface="Arial"/>
              </a:rPr>
              <a:t>yatkın </a:t>
            </a:r>
            <a:r>
              <a:rPr sz="2800" spc="-90" dirty="0">
                <a:latin typeface="Arial"/>
                <a:cs typeface="Arial"/>
              </a:rPr>
              <a:t>olduklarını  </a:t>
            </a:r>
            <a:r>
              <a:rPr sz="2800" spc="-80" dirty="0">
                <a:latin typeface="Arial"/>
                <a:cs typeface="Arial"/>
              </a:rPr>
              <a:t>bulmaktı.</a:t>
            </a:r>
            <a:endParaRPr sz="28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691233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5676139" y="6403340"/>
            <a:ext cx="838835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55" dirty="0">
                <a:solidFill>
                  <a:srgbClr val="888888"/>
                </a:solidFill>
                <a:latin typeface="Arial"/>
                <a:cs typeface="Arial"/>
              </a:rPr>
              <a:t>Turgut</a:t>
            </a:r>
            <a:r>
              <a:rPr sz="1200" spc="-165" dirty="0">
                <a:solidFill>
                  <a:srgbClr val="888888"/>
                </a:solidFill>
                <a:latin typeface="Arial"/>
                <a:cs typeface="Arial"/>
              </a:rPr>
              <a:t> </a:t>
            </a:r>
            <a:r>
              <a:rPr sz="1200" spc="-95" dirty="0">
                <a:solidFill>
                  <a:srgbClr val="888888"/>
                </a:solidFill>
                <a:latin typeface="Arial"/>
                <a:cs typeface="Arial"/>
              </a:rPr>
              <a:t>Göksu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4294967295"/>
          </p:nvPr>
        </p:nvSpPr>
        <p:spPr>
          <a:xfrm>
            <a:off x="9938258" y="6403341"/>
            <a:ext cx="206375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spc="-60" dirty="0"/>
              <a:pPr marL="25400">
                <a:lnSpc>
                  <a:spcPts val="1240"/>
                </a:lnSpc>
              </a:pPr>
              <a:t>11</a:t>
            </a:fld>
            <a:endParaRPr spc="-60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43707" y="1"/>
            <a:ext cx="5725160" cy="696595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u="heavy" spc="-110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u="heavy" spc="-390" dirty="0">
                <a:uFill>
                  <a:solidFill>
                    <a:srgbClr val="000000"/>
                  </a:solidFill>
                </a:uFill>
              </a:rPr>
              <a:t>A </a:t>
            </a:r>
            <a:r>
              <a:rPr u="heavy" spc="-160" dirty="0">
                <a:uFill>
                  <a:solidFill>
                    <a:srgbClr val="000000"/>
                  </a:solidFill>
                </a:uFill>
              </a:rPr>
              <a:t>Tipi </a:t>
            </a:r>
            <a:r>
              <a:rPr u="heavy" spc="-285" dirty="0">
                <a:uFill>
                  <a:solidFill>
                    <a:srgbClr val="000000"/>
                  </a:solidFill>
                </a:uFill>
              </a:rPr>
              <a:t>Davranış</a:t>
            </a:r>
            <a:r>
              <a:rPr u="heavy" spc="-18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u="heavy" spc="-145" dirty="0">
                <a:uFill>
                  <a:solidFill>
                    <a:srgbClr val="000000"/>
                  </a:solidFill>
                </a:uFill>
              </a:rPr>
              <a:t>Özellikleri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02740" y="726695"/>
            <a:ext cx="8846185" cy="50869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45" dirty="0">
                <a:latin typeface="Arial"/>
                <a:cs typeface="Arial"/>
              </a:rPr>
              <a:t>İki </a:t>
            </a:r>
            <a:r>
              <a:rPr sz="2000" spc="-110" dirty="0">
                <a:latin typeface="Arial"/>
                <a:cs typeface="Arial"/>
              </a:rPr>
              <a:t>şeyi aynı </a:t>
            </a:r>
            <a:r>
              <a:rPr sz="2000" spc="-105" dirty="0">
                <a:latin typeface="Arial"/>
                <a:cs typeface="Arial"/>
              </a:rPr>
              <a:t>anda </a:t>
            </a:r>
            <a:r>
              <a:rPr sz="2000" spc="-95" dirty="0">
                <a:latin typeface="Arial"/>
                <a:cs typeface="Arial"/>
              </a:rPr>
              <a:t>düşünmek </a:t>
            </a:r>
            <a:r>
              <a:rPr sz="2000" spc="-125" dirty="0">
                <a:latin typeface="Arial"/>
                <a:cs typeface="Arial"/>
              </a:rPr>
              <a:t>yada</a:t>
            </a:r>
            <a:r>
              <a:rPr sz="2000" spc="-235" dirty="0">
                <a:latin typeface="Arial"/>
                <a:cs typeface="Arial"/>
              </a:rPr>
              <a:t> </a:t>
            </a:r>
            <a:r>
              <a:rPr sz="2000" spc="-105" dirty="0">
                <a:latin typeface="Arial"/>
                <a:cs typeface="Arial"/>
              </a:rPr>
              <a:t>yapmak.</a:t>
            </a:r>
            <a:endParaRPr sz="2000">
              <a:latin typeface="Arial"/>
              <a:cs typeface="Arial"/>
            </a:endParaRPr>
          </a:p>
          <a:p>
            <a:pPr marL="355600" indent="-342900">
              <a:buChar char="•"/>
              <a:tabLst>
                <a:tab pos="354965" algn="l"/>
                <a:tab pos="355600" algn="l"/>
              </a:tabLst>
            </a:pPr>
            <a:r>
              <a:rPr sz="2000" spc="-100" dirty="0">
                <a:latin typeface="Arial"/>
                <a:cs typeface="Arial"/>
              </a:rPr>
              <a:t>Giderek </a:t>
            </a:r>
            <a:r>
              <a:rPr sz="2000" spc="-110" dirty="0">
                <a:latin typeface="Arial"/>
                <a:cs typeface="Arial"/>
              </a:rPr>
              <a:t>daha </a:t>
            </a:r>
            <a:r>
              <a:rPr sz="2000" spc="-105" dirty="0">
                <a:latin typeface="Arial"/>
                <a:cs typeface="Arial"/>
              </a:rPr>
              <a:t>çok </a:t>
            </a:r>
            <a:r>
              <a:rPr sz="2000" spc="-45" dirty="0">
                <a:latin typeface="Arial"/>
                <a:cs typeface="Arial"/>
              </a:rPr>
              <a:t>faaliyeti </a:t>
            </a:r>
            <a:r>
              <a:rPr sz="2000" spc="-110" dirty="0">
                <a:latin typeface="Arial"/>
                <a:cs typeface="Arial"/>
              </a:rPr>
              <a:t>daha </a:t>
            </a:r>
            <a:r>
              <a:rPr sz="2000" spc="-185" dirty="0">
                <a:latin typeface="Arial"/>
                <a:cs typeface="Arial"/>
              </a:rPr>
              <a:t>az </a:t>
            </a:r>
            <a:r>
              <a:rPr sz="2000" spc="-140" dirty="0">
                <a:latin typeface="Arial"/>
                <a:cs typeface="Arial"/>
              </a:rPr>
              <a:t>zamana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90" dirty="0">
                <a:latin typeface="Arial"/>
                <a:cs typeface="Arial"/>
              </a:rPr>
              <a:t>sıkıştırmak.</a:t>
            </a:r>
            <a:endParaRPr sz="2000">
              <a:latin typeface="Arial"/>
              <a:cs typeface="Arial"/>
            </a:endParaRPr>
          </a:p>
          <a:p>
            <a:pPr marL="355600" indent="-342900">
              <a:buChar char="•"/>
              <a:tabLst>
                <a:tab pos="354965" algn="l"/>
                <a:tab pos="355600" algn="l"/>
              </a:tabLst>
            </a:pPr>
            <a:r>
              <a:rPr sz="2000" spc="-120" dirty="0">
                <a:latin typeface="Arial"/>
                <a:cs typeface="Arial"/>
              </a:rPr>
              <a:t>Çevreyi </a:t>
            </a:r>
            <a:r>
              <a:rPr sz="2000" spc="-125" dirty="0">
                <a:latin typeface="Arial"/>
                <a:cs typeface="Arial"/>
              </a:rPr>
              <a:t>yada </a:t>
            </a:r>
            <a:r>
              <a:rPr sz="2000" spc="-120" dirty="0">
                <a:latin typeface="Arial"/>
                <a:cs typeface="Arial"/>
              </a:rPr>
              <a:t>güzel </a:t>
            </a:r>
            <a:r>
              <a:rPr sz="2000" spc="-75" dirty="0">
                <a:latin typeface="Arial"/>
                <a:cs typeface="Arial"/>
              </a:rPr>
              <a:t>şeyleri </a:t>
            </a:r>
            <a:r>
              <a:rPr sz="2000" spc="-50" dirty="0">
                <a:latin typeface="Arial"/>
                <a:cs typeface="Arial"/>
              </a:rPr>
              <a:t>fark </a:t>
            </a:r>
            <a:r>
              <a:rPr sz="2000" spc="-95" dirty="0">
                <a:latin typeface="Arial"/>
                <a:cs typeface="Arial"/>
              </a:rPr>
              <a:t>edememe </a:t>
            </a:r>
            <a:r>
              <a:rPr sz="2000" spc="-135" dirty="0">
                <a:latin typeface="Arial"/>
                <a:cs typeface="Arial"/>
              </a:rPr>
              <a:t>veya </a:t>
            </a:r>
            <a:r>
              <a:rPr sz="2000" spc="-35" dirty="0">
                <a:latin typeface="Arial"/>
                <a:cs typeface="Arial"/>
              </a:rPr>
              <a:t>ilgi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90" dirty="0">
                <a:latin typeface="Arial"/>
                <a:cs typeface="Arial"/>
              </a:rPr>
              <a:t>gösterememe.</a:t>
            </a:r>
            <a:endParaRPr sz="2000">
              <a:latin typeface="Arial"/>
              <a:cs typeface="Arial"/>
            </a:endParaRPr>
          </a:p>
          <a:p>
            <a:pPr marL="355600" indent="-342900">
              <a:buChar char="•"/>
              <a:tabLst>
                <a:tab pos="354965" algn="l"/>
                <a:tab pos="355600" algn="l"/>
              </a:tabLst>
            </a:pPr>
            <a:r>
              <a:rPr sz="2000" spc="-114" dirty="0">
                <a:latin typeface="Arial"/>
                <a:cs typeface="Arial"/>
              </a:rPr>
              <a:t>Başkalarından </a:t>
            </a:r>
            <a:r>
              <a:rPr sz="2000" spc="-95" dirty="0">
                <a:latin typeface="Arial"/>
                <a:cs typeface="Arial"/>
              </a:rPr>
              <a:t>hızlı </a:t>
            </a:r>
            <a:r>
              <a:rPr sz="2000" spc="-90" dirty="0">
                <a:latin typeface="Arial"/>
                <a:cs typeface="Arial"/>
              </a:rPr>
              <a:t>konuşmalarını </a:t>
            </a:r>
            <a:r>
              <a:rPr sz="2000" spc="-75" dirty="0">
                <a:latin typeface="Arial"/>
                <a:cs typeface="Arial"/>
              </a:rPr>
              <a:t>isteme.</a:t>
            </a:r>
            <a:endParaRPr sz="2000">
              <a:latin typeface="Arial"/>
              <a:cs typeface="Arial"/>
            </a:endParaRPr>
          </a:p>
          <a:p>
            <a:pPr marL="355600" marR="467995" indent="-342900">
              <a:lnSpc>
                <a:spcPct val="80000"/>
              </a:lnSpc>
              <a:spcBef>
                <a:spcPts val="48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150" dirty="0">
                <a:latin typeface="Arial"/>
                <a:cs typeface="Arial"/>
              </a:rPr>
              <a:t>Sırada </a:t>
            </a:r>
            <a:r>
              <a:rPr sz="2000" spc="-95" dirty="0">
                <a:latin typeface="Arial"/>
                <a:cs typeface="Arial"/>
              </a:rPr>
              <a:t>beklemeye zorlandığında </a:t>
            </a:r>
            <a:r>
              <a:rPr sz="2000" spc="-125" dirty="0">
                <a:latin typeface="Arial"/>
                <a:cs typeface="Arial"/>
              </a:rPr>
              <a:t>yada </a:t>
            </a:r>
            <a:r>
              <a:rPr sz="2000" spc="-105" dirty="0">
                <a:latin typeface="Arial"/>
                <a:cs typeface="Arial"/>
              </a:rPr>
              <a:t>çok </a:t>
            </a:r>
            <a:r>
              <a:rPr sz="2000" spc="-165" dirty="0">
                <a:latin typeface="Arial"/>
                <a:cs typeface="Arial"/>
              </a:rPr>
              <a:t>yavaş </a:t>
            </a:r>
            <a:r>
              <a:rPr sz="2000" spc="-75" dirty="0">
                <a:latin typeface="Arial"/>
                <a:cs typeface="Arial"/>
              </a:rPr>
              <a:t>hareket </a:t>
            </a:r>
            <a:r>
              <a:rPr sz="2000" spc="-15" dirty="0">
                <a:latin typeface="Arial"/>
                <a:cs typeface="Arial"/>
              </a:rPr>
              <a:t>ettiğini </a:t>
            </a:r>
            <a:r>
              <a:rPr sz="2000" spc="-95" dirty="0">
                <a:latin typeface="Arial"/>
                <a:cs typeface="Arial"/>
              </a:rPr>
              <a:t>düşündüğü </a:t>
            </a:r>
            <a:r>
              <a:rPr sz="2000" spc="-10" dirty="0">
                <a:latin typeface="Arial"/>
                <a:cs typeface="Arial"/>
              </a:rPr>
              <a:t>bir  </a:t>
            </a:r>
            <a:r>
              <a:rPr sz="2000" spc="-95" dirty="0">
                <a:latin typeface="Arial"/>
                <a:cs typeface="Arial"/>
              </a:rPr>
              <a:t>arabanın </a:t>
            </a:r>
            <a:r>
              <a:rPr sz="2000" spc="-114" dirty="0">
                <a:latin typeface="Arial"/>
                <a:cs typeface="Arial"/>
              </a:rPr>
              <a:t>arkasında </a:t>
            </a:r>
            <a:r>
              <a:rPr sz="2000" spc="-80" dirty="0">
                <a:latin typeface="Arial"/>
                <a:cs typeface="Arial"/>
              </a:rPr>
              <a:t>giderken </a:t>
            </a:r>
            <a:r>
              <a:rPr sz="2000" spc="-120" dirty="0">
                <a:latin typeface="Arial"/>
                <a:cs typeface="Arial"/>
              </a:rPr>
              <a:t>gereksiz </a:t>
            </a:r>
            <a:r>
              <a:rPr sz="2000" spc="-95" dirty="0">
                <a:latin typeface="Arial"/>
                <a:cs typeface="Arial"/>
              </a:rPr>
              <a:t>derecede </a:t>
            </a:r>
            <a:r>
              <a:rPr sz="2000" spc="-70" dirty="0">
                <a:latin typeface="Arial"/>
                <a:cs typeface="Arial"/>
              </a:rPr>
              <a:t>öfke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80" dirty="0">
                <a:latin typeface="Arial"/>
                <a:cs typeface="Arial"/>
              </a:rPr>
              <a:t>gösterme.</a:t>
            </a:r>
            <a:endParaRPr sz="2000">
              <a:latin typeface="Arial"/>
              <a:cs typeface="Arial"/>
            </a:endParaRPr>
          </a:p>
          <a:p>
            <a:pPr marL="355600" indent="-342900">
              <a:buChar char="•"/>
              <a:tabLst>
                <a:tab pos="354965" algn="l"/>
                <a:tab pos="355600" algn="l"/>
              </a:tabLst>
            </a:pPr>
            <a:r>
              <a:rPr sz="2000" spc="-10" dirty="0">
                <a:latin typeface="Arial"/>
                <a:cs typeface="Arial"/>
              </a:rPr>
              <a:t>“Bir </a:t>
            </a:r>
            <a:r>
              <a:rPr sz="2000" spc="-100" dirty="0">
                <a:latin typeface="Arial"/>
                <a:cs typeface="Arial"/>
              </a:rPr>
              <a:t>şeyin </a:t>
            </a:r>
            <a:r>
              <a:rPr sz="2000" spc="-20" dirty="0">
                <a:latin typeface="Arial"/>
                <a:cs typeface="Arial"/>
              </a:rPr>
              <a:t>iyi </a:t>
            </a:r>
            <a:r>
              <a:rPr sz="2000" spc="-100" dirty="0">
                <a:latin typeface="Arial"/>
                <a:cs typeface="Arial"/>
              </a:rPr>
              <a:t>olmasını </a:t>
            </a:r>
            <a:r>
              <a:rPr sz="2000" spc="-75" dirty="0">
                <a:latin typeface="Arial"/>
                <a:cs typeface="Arial"/>
              </a:rPr>
              <a:t>istiyorsan </a:t>
            </a:r>
            <a:r>
              <a:rPr sz="2000" spc="-70" dirty="0">
                <a:latin typeface="Arial"/>
                <a:cs typeface="Arial"/>
              </a:rPr>
              <a:t>kendin </a:t>
            </a:r>
            <a:r>
              <a:rPr sz="2000" spc="-45" dirty="0">
                <a:latin typeface="Arial"/>
                <a:cs typeface="Arial"/>
              </a:rPr>
              <a:t>yap”</a:t>
            </a:r>
            <a:r>
              <a:rPr sz="2000" spc="-400" dirty="0">
                <a:latin typeface="Arial"/>
                <a:cs typeface="Arial"/>
              </a:rPr>
              <a:t> </a:t>
            </a:r>
            <a:r>
              <a:rPr sz="2000" spc="-130" dirty="0">
                <a:latin typeface="Arial"/>
                <a:cs typeface="Arial"/>
              </a:rPr>
              <a:t>sözüne </a:t>
            </a:r>
            <a:r>
              <a:rPr sz="2000" spc="-75" dirty="0">
                <a:latin typeface="Arial"/>
                <a:cs typeface="Arial"/>
              </a:rPr>
              <a:t>inanma.</a:t>
            </a:r>
            <a:endParaRPr sz="2000">
              <a:latin typeface="Arial"/>
              <a:cs typeface="Arial"/>
            </a:endParaRPr>
          </a:p>
          <a:p>
            <a:pPr marL="355600" indent="-342900"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110" dirty="0">
                <a:latin typeface="Arial"/>
                <a:cs typeface="Arial"/>
              </a:rPr>
              <a:t>Konuşurken </a:t>
            </a:r>
            <a:r>
              <a:rPr sz="2000" spc="-50" dirty="0">
                <a:latin typeface="Arial"/>
                <a:cs typeface="Arial"/>
              </a:rPr>
              <a:t>el </a:t>
            </a:r>
            <a:r>
              <a:rPr sz="2000" spc="-70" dirty="0">
                <a:latin typeface="Arial"/>
                <a:cs typeface="Arial"/>
              </a:rPr>
              <a:t>kol </a:t>
            </a:r>
            <a:r>
              <a:rPr sz="2000" spc="-65" dirty="0">
                <a:latin typeface="Arial"/>
                <a:cs typeface="Arial"/>
              </a:rPr>
              <a:t>hareketi</a:t>
            </a:r>
            <a:r>
              <a:rPr sz="2000" spc="-225" dirty="0">
                <a:latin typeface="Arial"/>
                <a:cs typeface="Arial"/>
              </a:rPr>
              <a:t> </a:t>
            </a:r>
            <a:r>
              <a:rPr sz="2000" spc="-105" dirty="0">
                <a:latin typeface="Arial"/>
                <a:cs typeface="Arial"/>
              </a:rPr>
              <a:t>yapma.</a:t>
            </a:r>
            <a:endParaRPr sz="2000">
              <a:latin typeface="Arial"/>
              <a:cs typeface="Arial"/>
            </a:endParaRPr>
          </a:p>
          <a:p>
            <a:pPr marL="355600" indent="-342900">
              <a:buChar char="•"/>
              <a:tabLst>
                <a:tab pos="354965" algn="l"/>
                <a:tab pos="355600" algn="l"/>
              </a:tabLst>
            </a:pPr>
            <a:r>
              <a:rPr sz="2000" spc="-204" dirty="0">
                <a:latin typeface="Arial"/>
                <a:cs typeface="Arial"/>
              </a:rPr>
              <a:t>Sık </a:t>
            </a:r>
            <a:r>
              <a:rPr sz="2000" spc="-140" dirty="0">
                <a:latin typeface="Arial"/>
                <a:cs typeface="Arial"/>
              </a:rPr>
              <a:t>sık </a:t>
            </a:r>
            <a:r>
              <a:rPr sz="2000" spc="-90" dirty="0">
                <a:latin typeface="Arial"/>
                <a:cs typeface="Arial"/>
              </a:rPr>
              <a:t>diz </a:t>
            </a:r>
            <a:r>
              <a:rPr sz="2000" spc="-75" dirty="0">
                <a:latin typeface="Arial"/>
                <a:cs typeface="Arial"/>
              </a:rPr>
              <a:t>oynatma </a:t>
            </a:r>
            <a:r>
              <a:rPr sz="2000" spc="-125" dirty="0">
                <a:latin typeface="Arial"/>
                <a:cs typeface="Arial"/>
              </a:rPr>
              <a:t>yada </a:t>
            </a:r>
            <a:r>
              <a:rPr sz="2000" spc="-90" dirty="0">
                <a:latin typeface="Arial"/>
                <a:cs typeface="Arial"/>
              </a:rPr>
              <a:t>parmak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tıkırdatma.</a:t>
            </a:r>
            <a:endParaRPr sz="2000">
              <a:latin typeface="Arial"/>
              <a:cs typeface="Arial"/>
            </a:endParaRPr>
          </a:p>
          <a:p>
            <a:pPr marL="355600" indent="-342900">
              <a:buChar char="•"/>
              <a:tabLst>
                <a:tab pos="354965" algn="l"/>
                <a:tab pos="355600" algn="l"/>
              </a:tabLst>
            </a:pPr>
            <a:r>
              <a:rPr sz="2000" spc="-65" dirty="0">
                <a:latin typeface="Arial"/>
                <a:cs typeface="Arial"/>
              </a:rPr>
              <a:t>Şiddetli </a:t>
            </a:r>
            <a:r>
              <a:rPr sz="2000" spc="-60" dirty="0">
                <a:latin typeface="Arial"/>
                <a:cs typeface="Arial"/>
              </a:rPr>
              <a:t>tonlamaları </a:t>
            </a:r>
            <a:r>
              <a:rPr sz="2000" spc="-70" dirty="0">
                <a:latin typeface="Arial"/>
                <a:cs typeface="Arial"/>
              </a:rPr>
              <a:t>olan </a:t>
            </a:r>
            <a:r>
              <a:rPr sz="2000" spc="-114" dirty="0">
                <a:latin typeface="Arial"/>
                <a:cs typeface="Arial"/>
              </a:rPr>
              <a:t>konuşma </a:t>
            </a:r>
            <a:r>
              <a:rPr sz="2000" spc="-50" dirty="0">
                <a:latin typeface="Arial"/>
                <a:cs typeface="Arial"/>
              </a:rPr>
              <a:t>örüntüsü </a:t>
            </a:r>
            <a:r>
              <a:rPr sz="2000" spc="-120" dirty="0">
                <a:latin typeface="Arial"/>
                <a:cs typeface="Arial"/>
              </a:rPr>
              <a:t>ve </a:t>
            </a:r>
            <a:r>
              <a:rPr sz="2000" spc="-140" dirty="0">
                <a:latin typeface="Arial"/>
                <a:cs typeface="Arial"/>
              </a:rPr>
              <a:t>sık sık </a:t>
            </a:r>
            <a:r>
              <a:rPr sz="2000" spc="-90" dirty="0">
                <a:latin typeface="Arial"/>
                <a:cs typeface="Arial"/>
              </a:rPr>
              <a:t>müstehcen </a:t>
            </a:r>
            <a:r>
              <a:rPr sz="2000" spc="-100" dirty="0">
                <a:latin typeface="Arial"/>
                <a:cs typeface="Arial"/>
              </a:rPr>
              <a:t>sözler</a:t>
            </a:r>
            <a:r>
              <a:rPr sz="2000" spc="-150" dirty="0">
                <a:latin typeface="Arial"/>
                <a:cs typeface="Arial"/>
              </a:rPr>
              <a:t> </a:t>
            </a:r>
            <a:r>
              <a:rPr sz="2000" spc="-75" dirty="0">
                <a:latin typeface="Arial"/>
                <a:cs typeface="Arial"/>
              </a:rPr>
              <a:t>kullanma.</a:t>
            </a:r>
            <a:endParaRPr sz="2000">
              <a:latin typeface="Arial"/>
              <a:cs typeface="Arial"/>
            </a:endParaRPr>
          </a:p>
          <a:p>
            <a:pPr marL="355600" indent="-342900">
              <a:buChar char="•"/>
              <a:tabLst>
                <a:tab pos="354965" algn="l"/>
                <a:tab pos="355600" algn="l"/>
              </a:tabLst>
            </a:pPr>
            <a:r>
              <a:rPr sz="2000" spc="-65" dirty="0">
                <a:latin typeface="Arial"/>
                <a:cs typeface="Arial"/>
              </a:rPr>
              <a:t>Hiçbir </a:t>
            </a:r>
            <a:r>
              <a:rPr sz="2000" spc="-140" dirty="0">
                <a:latin typeface="Arial"/>
                <a:cs typeface="Arial"/>
              </a:rPr>
              <a:t>zaman </a:t>
            </a:r>
            <a:r>
              <a:rPr sz="2000" spc="-150" dirty="0">
                <a:latin typeface="Arial"/>
                <a:cs typeface="Arial"/>
              </a:rPr>
              <a:t>geç </a:t>
            </a:r>
            <a:r>
              <a:rPr sz="2000" spc="-120" dirty="0">
                <a:latin typeface="Arial"/>
                <a:cs typeface="Arial"/>
              </a:rPr>
              <a:t>kalmamaya </a:t>
            </a:r>
            <a:r>
              <a:rPr sz="2000" spc="-110" dirty="0">
                <a:latin typeface="Arial"/>
                <a:cs typeface="Arial"/>
              </a:rPr>
              <a:t>aşırı </a:t>
            </a:r>
            <a:r>
              <a:rPr sz="2000" spc="-80" dirty="0">
                <a:latin typeface="Arial"/>
                <a:cs typeface="Arial"/>
              </a:rPr>
              <a:t>önem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75" dirty="0">
                <a:latin typeface="Arial"/>
                <a:cs typeface="Arial"/>
              </a:rPr>
              <a:t>verme.</a:t>
            </a:r>
            <a:endParaRPr sz="2000">
              <a:latin typeface="Arial"/>
              <a:cs typeface="Arial"/>
            </a:endParaRPr>
          </a:p>
          <a:p>
            <a:pPr marL="355600" indent="-342900">
              <a:buChar char="•"/>
              <a:tabLst>
                <a:tab pos="354965" algn="l"/>
                <a:tab pos="355600" algn="l"/>
              </a:tabLst>
            </a:pPr>
            <a:r>
              <a:rPr sz="2000" spc="-45" dirty="0">
                <a:latin typeface="Arial"/>
                <a:cs typeface="Arial"/>
              </a:rPr>
              <a:t>Oturup </a:t>
            </a:r>
            <a:r>
              <a:rPr sz="2000" spc="-40" dirty="0">
                <a:latin typeface="Arial"/>
                <a:cs typeface="Arial"/>
              </a:rPr>
              <a:t>hiçbir </a:t>
            </a:r>
            <a:r>
              <a:rPr sz="2000" spc="-150" dirty="0">
                <a:latin typeface="Arial"/>
                <a:cs typeface="Arial"/>
              </a:rPr>
              <a:t>şey </a:t>
            </a:r>
            <a:r>
              <a:rPr sz="2000" spc="-95" dirty="0">
                <a:latin typeface="Arial"/>
                <a:cs typeface="Arial"/>
              </a:rPr>
              <a:t>yapmamakta </a:t>
            </a:r>
            <a:r>
              <a:rPr sz="2000" spc="-85" dirty="0">
                <a:latin typeface="Arial"/>
                <a:cs typeface="Arial"/>
              </a:rPr>
              <a:t>güçlük</a:t>
            </a:r>
            <a:r>
              <a:rPr sz="2000" spc="-210" dirty="0">
                <a:latin typeface="Arial"/>
                <a:cs typeface="Arial"/>
              </a:rPr>
              <a:t> </a:t>
            </a:r>
            <a:r>
              <a:rPr sz="2000" spc="-100" dirty="0">
                <a:latin typeface="Arial"/>
                <a:cs typeface="Arial"/>
              </a:rPr>
              <a:t>çekme.</a:t>
            </a:r>
            <a:endParaRPr sz="2000">
              <a:latin typeface="Arial"/>
              <a:cs typeface="Arial"/>
            </a:endParaRPr>
          </a:p>
          <a:p>
            <a:pPr marL="355600" indent="-342900">
              <a:buChar char="•"/>
              <a:tabLst>
                <a:tab pos="354965" algn="l"/>
                <a:tab pos="355600" algn="l"/>
              </a:tabLst>
            </a:pPr>
            <a:r>
              <a:rPr sz="2000" spc="-100" dirty="0">
                <a:latin typeface="Arial"/>
                <a:cs typeface="Arial"/>
              </a:rPr>
              <a:t>Çocuklarla </a:t>
            </a:r>
            <a:r>
              <a:rPr sz="2000" spc="-85" dirty="0">
                <a:latin typeface="Arial"/>
                <a:cs typeface="Arial"/>
              </a:rPr>
              <a:t>oynarken </a:t>
            </a:r>
            <a:r>
              <a:rPr sz="2000" spc="-70" dirty="0">
                <a:latin typeface="Arial"/>
                <a:cs typeface="Arial"/>
              </a:rPr>
              <a:t>dahi </a:t>
            </a:r>
            <a:r>
              <a:rPr sz="2000" spc="-55" dirty="0">
                <a:latin typeface="Arial"/>
                <a:cs typeface="Arial"/>
              </a:rPr>
              <a:t>her </a:t>
            </a:r>
            <a:r>
              <a:rPr sz="2000" spc="-70" dirty="0">
                <a:latin typeface="Arial"/>
                <a:cs typeface="Arial"/>
              </a:rPr>
              <a:t>oyunu </a:t>
            </a:r>
            <a:r>
              <a:rPr sz="2000" spc="-135" dirty="0">
                <a:latin typeface="Arial"/>
                <a:cs typeface="Arial"/>
              </a:rPr>
              <a:t>kazanmak </a:t>
            </a:r>
            <a:r>
              <a:rPr sz="2000" spc="-50" dirty="0">
                <a:latin typeface="Arial"/>
                <a:cs typeface="Arial"/>
              </a:rPr>
              <a:t>için</a:t>
            </a:r>
            <a:r>
              <a:rPr sz="2000" spc="-295" dirty="0">
                <a:latin typeface="Arial"/>
                <a:cs typeface="Arial"/>
              </a:rPr>
              <a:t> </a:t>
            </a:r>
            <a:r>
              <a:rPr sz="2000" spc="-95" dirty="0">
                <a:latin typeface="Arial"/>
                <a:cs typeface="Arial"/>
              </a:rPr>
              <a:t>oynama.</a:t>
            </a:r>
            <a:endParaRPr sz="2000">
              <a:latin typeface="Arial"/>
              <a:cs typeface="Arial"/>
            </a:endParaRPr>
          </a:p>
          <a:p>
            <a:pPr marL="355600" indent="-342900">
              <a:buChar char="•"/>
              <a:tabLst>
                <a:tab pos="354965" algn="l"/>
                <a:tab pos="355600" algn="l"/>
              </a:tabLst>
            </a:pPr>
            <a:r>
              <a:rPr sz="2000" spc="-110" dirty="0">
                <a:latin typeface="Arial"/>
                <a:cs typeface="Arial"/>
              </a:rPr>
              <a:t>Konuşurken </a:t>
            </a:r>
            <a:r>
              <a:rPr sz="2000" spc="-105" dirty="0">
                <a:latin typeface="Arial"/>
                <a:cs typeface="Arial"/>
              </a:rPr>
              <a:t>nefes </a:t>
            </a:r>
            <a:r>
              <a:rPr sz="2000" spc="-85" dirty="0">
                <a:latin typeface="Arial"/>
                <a:cs typeface="Arial"/>
              </a:rPr>
              <a:t>alma, </a:t>
            </a:r>
            <a:r>
              <a:rPr sz="2000" spc="-90" dirty="0">
                <a:latin typeface="Arial"/>
                <a:cs typeface="Arial"/>
              </a:rPr>
              <a:t>dudak </a:t>
            </a:r>
            <a:r>
              <a:rPr sz="2000" spc="-100" dirty="0">
                <a:latin typeface="Arial"/>
                <a:cs typeface="Arial"/>
              </a:rPr>
              <a:t>ısırma, </a:t>
            </a:r>
            <a:r>
              <a:rPr sz="2000" spc="-110" dirty="0">
                <a:latin typeface="Arial"/>
                <a:cs typeface="Arial"/>
              </a:rPr>
              <a:t>kafa </a:t>
            </a:r>
            <a:r>
              <a:rPr sz="2000" spc="-100" dirty="0">
                <a:latin typeface="Arial"/>
                <a:cs typeface="Arial"/>
              </a:rPr>
              <a:t>sallama, </a:t>
            </a:r>
            <a:r>
              <a:rPr sz="2000" spc="-60" dirty="0">
                <a:latin typeface="Arial"/>
                <a:cs typeface="Arial"/>
              </a:rPr>
              <a:t>yumruk </a:t>
            </a:r>
            <a:r>
              <a:rPr sz="2000" spc="-120" dirty="0">
                <a:latin typeface="Arial"/>
                <a:cs typeface="Arial"/>
              </a:rPr>
              <a:t>sıkma, </a:t>
            </a:r>
            <a:r>
              <a:rPr sz="2000" spc="-155" dirty="0">
                <a:latin typeface="Arial"/>
                <a:cs typeface="Arial"/>
              </a:rPr>
              <a:t>masaya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70" dirty="0">
                <a:latin typeface="Arial"/>
                <a:cs typeface="Arial"/>
              </a:rPr>
              <a:t>vurma.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ts val="2160"/>
              </a:lnSpc>
              <a:buChar char="•"/>
              <a:tabLst>
                <a:tab pos="354965" algn="l"/>
                <a:tab pos="355600" algn="l"/>
              </a:tabLst>
            </a:pPr>
            <a:r>
              <a:rPr sz="2000" spc="-150" dirty="0">
                <a:latin typeface="Arial"/>
                <a:cs typeface="Arial"/>
              </a:rPr>
              <a:t>Daha </a:t>
            </a:r>
            <a:r>
              <a:rPr sz="2000" spc="-25" dirty="0">
                <a:latin typeface="Arial"/>
                <a:cs typeface="Arial"/>
              </a:rPr>
              <a:t>iyi </a:t>
            </a:r>
            <a:r>
              <a:rPr sz="2000" spc="-125" dirty="0">
                <a:latin typeface="Arial"/>
                <a:cs typeface="Arial"/>
              </a:rPr>
              <a:t>yada </a:t>
            </a:r>
            <a:r>
              <a:rPr sz="2000" spc="-110" dirty="0">
                <a:latin typeface="Arial"/>
                <a:cs typeface="Arial"/>
              </a:rPr>
              <a:t>daha </a:t>
            </a:r>
            <a:r>
              <a:rPr sz="2000" spc="-95" dirty="0">
                <a:latin typeface="Arial"/>
                <a:cs typeface="Arial"/>
              </a:rPr>
              <a:t>hızlı </a:t>
            </a:r>
            <a:r>
              <a:rPr sz="2000" spc="-80" dirty="0">
                <a:latin typeface="Arial"/>
                <a:cs typeface="Arial"/>
              </a:rPr>
              <a:t>yapabileceğini </a:t>
            </a:r>
            <a:r>
              <a:rPr sz="2000" spc="-95" dirty="0">
                <a:latin typeface="Arial"/>
                <a:cs typeface="Arial"/>
              </a:rPr>
              <a:t>düşündüğü </a:t>
            </a:r>
            <a:r>
              <a:rPr sz="2000" spc="-75" dirty="0">
                <a:latin typeface="Arial"/>
                <a:cs typeface="Arial"/>
              </a:rPr>
              <a:t>şeyleri </a:t>
            </a:r>
            <a:r>
              <a:rPr sz="2000" spc="-105" dirty="0">
                <a:latin typeface="Arial"/>
                <a:cs typeface="Arial"/>
              </a:rPr>
              <a:t>başkaları</a:t>
            </a:r>
            <a:r>
              <a:rPr sz="2000" spc="-215" dirty="0">
                <a:latin typeface="Arial"/>
                <a:cs typeface="Arial"/>
              </a:rPr>
              <a:t> </a:t>
            </a:r>
            <a:r>
              <a:rPr sz="2000" spc="-100" dirty="0">
                <a:latin typeface="Arial"/>
                <a:cs typeface="Arial"/>
              </a:rPr>
              <a:t>yaparken</a:t>
            </a:r>
            <a:endParaRPr sz="2000">
              <a:latin typeface="Arial"/>
              <a:cs typeface="Arial"/>
            </a:endParaRPr>
          </a:p>
          <a:p>
            <a:pPr marL="355600">
              <a:lnSpc>
                <a:spcPts val="2160"/>
              </a:lnSpc>
            </a:pPr>
            <a:r>
              <a:rPr sz="2000" spc="-95" dirty="0">
                <a:latin typeface="Arial"/>
                <a:cs typeface="Arial"/>
              </a:rPr>
              <a:t>seyredince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114" dirty="0">
                <a:latin typeface="Arial"/>
                <a:cs typeface="Arial"/>
              </a:rPr>
              <a:t>sabırsızlanma.</a:t>
            </a:r>
            <a:endParaRPr sz="2000">
              <a:latin typeface="Arial"/>
              <a:cs typeface="Arial"/>
            </a:endParaRPr>
          </a:p>
          <a:p>
            <a:pPr marL="355600" indent="-342900"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125" dirty="0">
                <a:latin typeface="Arial"/>
                <a:cs typeface="Arial"/>
              </a:rPr>
              <a:t>Hızlı </a:t>
            </a:r>
            <a:r>
              <a:rPr sz="2000" spc="-160" dirty="0">
                <a:latin typeface="Arial"/>
                <a:cs typeface="Arial"/>
              </a:rPr>
              <a:t>göz </a:t>
            </a:r>
            <a:r>
              <a:rPr sz="2000" spc="-75" dirty="0">
                <a:latin typeface="Arial"/>
                <a:cs typeface="Arial"/>
              </a:rPr>
              <a:t>kırpma </a:t>
            </a:r>
            <a:r>
              <a:rPr sz="2000" spc="-125" dirty="0">
                <a:latin typeface="Arial"/>
                <a:cs typeface="Arial"/>
              </a:rPr>
              <a:t>yada </a:t>
            </a:r>
            <a:r>
              <a:rPr sz="2000" spc="-40" dirty="0">
                <a:latin typeface="Arial"/>
                <a:cs typeface="Arial"/>
              </a:rPr>
              <a:t>tike </a:t>
            </a:r>
            <a:r>
              <a:rPr sz="2000" spc="-100" dirty="0">
                <a:latin typeface="Arial"/>
                <a:cs typeface="Arial"/>
              </a:rPr>
              <a:t>benzer </a:t>
            </a:r>
            <a:r>
              <a:rPr sz="2000" spc="-170" dirty="0">
                <a:latin typeface="Arial"/>
                <a:cs typeface="Arial"/>
              </a:rPr>
              <a:t>kaş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75" dirty="0">
                <a:latin typeface="Arial"/>
                <a:cs typeface="Arial"/>
              </a:rPr>
              <a:t>kaldırma.</a:t>
            </a:r>
            <a:endParaRPr sz="20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651856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5676139" y="6403340"/>
            <a:ext cx="838835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55" dirty="0">
                <a:solidFill>
                  <a:srgbClr val="888888"/>
                </a:solidFill>
                <a:latin typeface="Arial"/>
                <a:cs typeface="Arial"/>
              </a:rPr>
              <a:t>Turgut</a:t>
            </a:r>
            <a:r>
              <a:rPr sz="1200" spc="-165" dirty="0">
                <a:solidFill>
                  <a:srgbClr val="888888"/>
                </a:solidFill>
                <a:latin typeface="Arial"/>
                <a:cs typeface="Arial"/>
              </a:rPr>
              <a:t> </a:t>
            </a:r>
            <a:r>
              <a:rPr sz="1200" spc="-95" dirty="0">
                <a:solidFill>
                  <a:srgbClr val="888888"/>
                </a:solidFill>
                <a:latin typeface="Arial"/>
                <a:cs typeface="Arial"/>
              </a:rPr>
              <a:t>Göksu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4294967295"/>
          </p:nvPr>
        </p:nvSpPr>
        <p:spPr>
          <a:xfrm>
            <a:off x="9938258" y="6403341"/>
            <a:ext cx="206375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spc="-60" dirty="0"/>
              <a:pPr marL="25400">
                <a:lnSpc>
                  <a:spcPts val="1240"/>
                </a:lnSpc>
              </a:pPr>
              <a:t>12</a:t>
            </a:fld>
            <a:endParaRPr spc="-60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43199" y="166192"/>
            <a:ext cx="5708015" cy="69723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spcBef>
                <a:spcPts val="105"/>
              </a:spcBef>
            </a:pPr>
            <a:r>
              <a:rPr u="heavy" spc="-110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u="heavy" spc="-540" dirty="0">
                <a:uFill>
                  <a:solidFill>
                    <a:srgbClr val="000000"/>
                  </a:solidFill>
                </a:uFill>
              </a:rPr>
              <a:t>B </a:t>
            </a:r>
            <a:r>
              <a:rPr u="heavy" spc="-155" dirty="0">
                <a:uFill>
                  <a:solidFill>
                    <a:srgbClr val="000000"/>
                  </a:solidFill>
                </a:uFill>
              </a:rPr>
              <a:t>Tipi </a:t>
            </a:r>
            <a:r>
              <a:rPr u="heavy" spc="-285" dirty="0">
                <a:uFill>
                  <a:solidFill>
                    <a:srgbClr val="000000"/>
                  </a:solidFill>
                </a:uFill>
              </a:rPr>
              <a:t>Davranış</a:t>
            </a:r>
            <a:r>
              <a:rPr u="heavy" spc="-73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u="heavy" spc="-145" dirty="0">
                <a:uFill>
                  <a:solidFill>
                    <a:srgbClr val="000000"/>
                  </a:solidFill>
                </a:uFill>
              </a:rPr>
              <a:t>Özellikleri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26742" y="1648155"/>
            <a:ext cx="8054340" cy="39770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65" dirty="0">
                <a:latin typeface="Arial"/>
                <a:cs typeface="Arial"/>
              </a:rPr>
              <a:t>İvedilik </a:t>
            </a:r>
            <a:r>
              <a:rPr sz="2400" spc="-145" dirty="0">
                <a:latin typeface="Arial"/>
                <a:cs typeface="Arial"/>
              </a:rPr>
              <a:t>ve </a:t>
            </a:r>
            <a:r>
              <a:rPr sz="2400" spc="-140" dirty="0">
                <a:latin typeface="Arial"/>
                <a:cs typeface="Arial"/>
              </a:rPr>
              <a:t>sabırsızlık </a:t>
            </a:r>
            <a:r>
              <a:rPr sz="2400" spc="-90" dirty="0">
                <a:latin typeface="Arial"/>
                <a:cs typeface="Arial"/>
              </a:rPr>
              <a:t>düşünceleri</a:t>
            </a:r>
            <a:r>
              <a:rPr sz="2400" spc="-200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yoktur.</a:t>
            </a:r>
            <a:endParaRPr sz="2400">
              <a:latin typeface="Arial"/>
              <a:cs typeface="Arial"/>
            </a:endParaRPr>
          </a:p>
          <a:p>
            <a:pPr marL="355600" marR="440690" indent="-342900">
              <a:lnSpc>
                <a:spcPts val="2300"/>
              </a:lnSpc>
              <a:spcBef>
                <a:spcPts val="560"/>
              </a:spcBef>
              <a:buChar char="•"/>
              <a:tabLst>
                <a:tab pos="354965" algn="l"/>
                <a:tab pos="355600" algn="l"/>
                <a:tab pos="2957830" algn="l"/>
              </a:tabLst>
            </a:pPr>
            <a:r>
              <a:rPr sz="2400" spc="-100" dirty="0">
                <a:latin typeface="Arial"/>
                <a:cs typeface="Arial"/>
              </a:rPr>
              <a:t>Gösteri </a:t>
            </a:r>
            <a:r>
              <a:rPr sz="2400" spc="-114" dirty="0">
                <a:latin typeface="Arial"/>
                <a:cs typeface="Arial"/>
              </a:rPr>
              <a:t>meraklısı </a:t>
            </a:r>
            <a:r>
              <a:rPr sz="2400" spc="-50" dirty="0">
                <a:latin typeface="Arial"/>
                <a:cs typeface="Arial"/>
              </a:rPr>
              <a:t>değildirler </a:t>
            </a:r>
            <a:r>
              <a:rPr sz="2400" spc="-145" dirty="0">
                <a:latin typeface="Arial"/>
                <a:cs typeface="Arial"/>
              </a:rPr>
              <a:t>ve </a:t>
            </a:r>
            <a:r>
              <a:rPr sz="2400" spc="-120" dirty="0">
                <a:latin typeface="Arial"/>
                <a:cs typeface="Arial"/>
              </a:rPr>
              <a:t>sorulmadıkça </a:t>
            </a:r>
            <a:r>
              <a:rPr sz="2400" spc="-105" dirty="0">
                <a:latin typeface="Arial"/>
                <a:cs typeface="Arial"/>
              </a:rPr>
              <a:t>başarılarını</a:t>
            </a:r>
            <a:r>
              <a:rPr sz="2400" spc="-300" dirty="0">
                <a:latin typeface="Arial"/>
                <a:cs typeface="Arial"/>
              </a:rPr>
              <a:t> </a:t>
            </a:r>
            <a:r>
              <a:rPr sz="2400" spc="-145" dirty="0">
                <a:latin typeface="Arial"/>
                <a:cs typeface="Arial"/>
              </a:rPr>
              <a:t>ve  </a:t>
            </a:r>
            <a:r>
              <a:rPr sz="2400" spc="-80" dirty="0">
                <a:latin typeface="Arial"/>
                <a:cs typeface="Arial"/>
              </a:rPr>
              <a:t>yaptıklarını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tartışma	</a:t>
            </a:r>
            <a:r>
              <a:rPr sz="2400" spc="-75" dirty="0">
                <a:latin typeface="Arial"/>
                <a:cs typeface="Arial"/>
              </a:rPr>
              <a:t>ihtiyacı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125" dirty="0">
                <a:latin typeface="Arial"/>
                <a:cs typeface="Arial"/>
              </a:rPr>
              <a:t>duymazlar.</a:t>
            </a:r>
            <a:endParaRPr sz="2400">
              <a:latin typeface="Arial"/>
              <a:cs typeface="Arial"/>
            </a:endParaRPr>
          </a:p>
          <a:p>
            <a:pPr marL="355600" indent="-342900">
              <a:spcBef>
                <a:spcPts val="2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130" dirty="0">
                <a:latin typeface="Arial"/>
                <a:cs typeface="Arial"/>
              </a:rPr>
              <a:t>Oyunu </a:t>
            </a:r>
            <a:r>
              <a:rPr sz="2400" spc="-135" dirty="0">
                <a:latin typeface="Arial"/>
                <a:cs typeface="Arial"/>
              </a:rPr>
              <a:t>yarışmak </a:t>
            </a:r>
            <a:r>
              <a:rPr sz="2400" spc="-60" dirty="0">
                <a:latin typeface="Arial"/>
                <a:cs typeface="Arial"/>
              </a:rPr>
              <a:t>için </a:t>
            </a:r>
            <a:r>
              <a:rPr sz="2400" spc="-80" dirty="0">
                <a:latin typeface="Arial"/>
                <a:cs typeface="Arial"/>
              </a:rPr>
              <a:t>değil, </a:t>
            </a:r>
            <a:r>
              <a:rPr sz="2400" spc="-165" dirty="0">
                <a:latin typeface="Arial"/>
                <a:cs typeface="Arial"/>
              </a:rPr>
              <a:t>hoşça zaman </a:t>
            </a:r>
            <a:r>
              <a:rPr sz="2400" spc="-105" dirty="0">
                <a:latin typeface="Arial"/>
                <a:cs typeface="Arial"/>
              </a:rPr>
              <a:t>geçirmek </a:t>
            </a:r>
            <a:r>
              <a:rPr sz="2400" spc="-60" dirty="0">
                <a:latin typeface="Arial"/>
                <a:cs typeface="Arial"/>
              </a:rPr>
              <a:t>için</a:t>
            </a:r>
            <a:r>
              <a:rPr sz="2400" spc="-240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severler.</a:t>
            </a:r>
            <a:endParaRPr sz="2400">
              <a:latin typeface="Arial"/>
              <a:cs typeface="Arial"/>
            </a:endParaRPr>
          </a:p>
          <a:p>
            <a:pPr marL="355600" indent="-342900">
              <a:buChar char="•"/>
              <a:tabLst>
                <a:tab pos="354965" algn="l"/>
                <a:tab pos="355600" algn="l"/>
              </a:tabLst>
            </a:pPr>
            <a:r>
              <a:rPr sz="2400" spc="-130" dirty="0">
                <a:latin typeface="Arial"/>
                <a:cs typeface="Arial"/>
              </a:rPr>
              <a:t>Suçluluk </a:t>
            </a:r>
            <a:r>
              <a:rPr sz="2400" spc="-114" dirty="0">
                <a:latin typeface="Arial"/>
                <a:cs typeface="Arial"/>
              </a:rPr>
              <a:t>duymadan</a:t>
            </a:r>
            <a:r>
              <a:rPr sz="2400" spc="-175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dinlenirler.</a:t>
            </a:r>
            <a:endParaRPr sz="2400">
              <a:latin typeface="Arial"/>
              <a:cs typeface="Arial"/>
            </a:endParaRPr>
          </a:p>
          <a:p>
            <a:pPr marL="355600" indent="-342900">
              <a:buChar char="•"/>
              <a:tabLst>
                <a:tab pos="354965" algn="l"/>
                <a:tab pos="355600" algn="l"/>
              </a:tabLst>
            </a:pPr>
            <a:r>
              <a:rPr sz="2400" spc="-204" dirty="0">
                <a:latin typeface="Arial"/>
                <a:cs typeface="Arial"/>
              </a:rPr>
              <a:t>Sosyal </a:t>
            </a:r>
            <a:r>
              <a:rPr sz="2400" spc="-80" dirty="0">
                <a:latin typeface="Arial"/>
                <a:cs typeface="Arial"/>
              </a:rPr>
              <a:t>değerler </a:t>
            </a:r>
            <a:r>
              <a:rPr sz="2400" spc="-60" dirty="0">
                <a:latin typeface="Arial"/>
                <a:cs typeface="Arial"/>
              </a:rPr>
              <a:t>için </a:t>
            </a:r>
            <a:r>
              <a:rPr sz="2400" spc="-120" dirty="0">
                <a:latin typeface="Arial"/>
                <a:cs typeface="Arial"/>
              </a:rPr>
              <a:t>fazla</a:t>
            </a:r>
            <a:r>
              <a:rPr sz="2400" spc="-190" dirty="0">
                <a:latin typeface="Arial"/>
                <a:cs typeface="Arial"/>
              </a:rPr>
              <a:t> </a:t>
            </a:r>
            <a:r>
              <a:rPr sz="2400" spc="-140" dirty="0">
                <a:latin typeface="Arial"/>
                <a:cs typeface="Arial"/>
              </a:rPr>
              <a:t>kaygılanmazlar.</a:t>
            </a:r>
            <a:endParaRPr sz="2400">
              <a:latin typeface="Arial"/>
              <a:cs typeface="Arial"/>
            </a:endParaRPr>
          </a:p>
          <a:p>
            <a:pPr marL="355600" indent="-342900">
              <a:buChar char="•"/>
              <a:tabLst>
                <a:tab pos="354965" algn="l"/>
                <a:tab pos="355600" algn="l"/>
              </a:tabLst>
            </a:pPr>
            <a:r>
              <a:rPr sz="2400" spc="-180" dirty="0">
                <a:latin typeface="Arial"/>
                <a:cs typeface="Arial"/>
              </a:rPr>
              <a:t>Zaman </a:t>
            </a:r>
            <a:r>
              <a:rPr sz="2400" spc="-70" dirty="0">
                <a:latin typeface="Arial"/>
                <a:cs typeface="Arial"/>
              </a:rPr>
              <a:t>esiri</a:t>
            </a:r>
            <a:r>
              <a:rPr sz="2400" spc="-114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olmazlar.</a:t>
            </a:r>
            <a:endParaRPr sz="2400">
              <a:latin typeface="Arial"/>
              <a:cs typeface="Arial"/>
            </a:endParaRPr>
          </a:p>
          <a:p>
            <a:pPr marL="355600" indent="-342900">
              <a:buChar char="•"/>
              <a:tabLst>
                <a:tab pos="354965" algn="l"/>
                <a:tab pos="355600" algn="l"/>
              </a:tabLst>
            </a:pPr>
            <a:r>
              <a:rPr sz="2400" spc="-125" dirty="0">
                <a:latin typeface="Arial"/>
                <a:cs typeface="Arial"/>
              </a:rPr>
              <a:t>Ekiple </a:t>
            </a:r>
            <a:r>
              <a:rPr sz="2400" spc="-150" dirty="0">
                <a:latin typeface="Arial"/>
                <a:cs typeface="Arial"/>
              </a:rPr>
              <a:t>kolayca </a:t>
            </a:r>
            <a:r>
              <a:rPr sz="2400" spc="-114" dirty="0">
                <a:latin typeface="Arial"/>
                <a:cs typeface="Arial"/>
              </a:rPr>
              <a:t>çalışırlar.</a:t>
            </a:r>
            <a:endParaRPr sz="2400">
              <a:latin typeface="Arial"/>
              <a:cs typeface="Arial"/>
            </a:endParaRPr>
          </a:p>
          <a:p>
            <a:pPr marL="355600" indent="-342900"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150" dirty="0">
                <a:latin typeface="Arial"/>
                <a:cs typeface="Arial"/>
              </a:rPr>
              <a:t>Karar </a:t>
            </a:r>
            <a:r>
              <a:rPr sz="2400" spc="-100" dirty="0">
                <a:latin typeface="Arial"/>
                <a:cs typeface="Arial"/>
              </a:rPr>
              <a:t>vermede </a:t>
            </a:r>
            <a:r>
              <a:rPr sz="2400" spc="-114" dirty="0">
                <a:latin typeface="Arial"/>
                <a:cs typeface="Arial"/>
              </a:rPr>
              <a:t>aceleci</a:t>
            </a:r>
            <a:r>
              <a:rPr sz="2400" spc="-175" dirty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değildirler.</a:t>
            </a:r>
            <a:endParaRPr sz="2400">
              <a:latin typeface="Arial"/>
              <a:cs typeface="Arial"/>
            </a:endParaRPr>
          </a:p>
          <a:p>
            <a:pPr marL="355600" indent="-342900">
              <a:buChar char="•"/>
              <a:tabLst>
                <a:tab pos="354965" algn="l"/>
                <a:tab pos="355600" algn="l"/>
              </a:tabLst>
            </a:pPr>
            <a:r>
              <a:rPr sz="2400" spc="-185" dirty="0">
                <a:latin typeface="Arial"/>
                <a:cs typeface="Arial"/>
              </a:rPr>
              <a:t>Özel </a:t>
            </a:r>
            <a:r>
              <a:rPr sz="2400" spc="-90" dirty="0">
                <a:latin typeface="Arial"/>
                <a:cs typeface="Arial"/>
              </a:rPr>
              <a:t>hayatları </a:t>
            </a:r>
            <a:r>
              <a:rPr sz="2400" spc="-40" dirty="0">
                <a:latin typeface="Arial"/>
                <a:cs typeface="Arial"/>
              </a:rPr>
              <a:t>ile </a:t>
            </a:r>
            <a:r>
              <a:rPr sz="2400" spc="-125" dirty="0">
                <a:latin typeface="Arial"/>
                <a:cs typeface="Arial"/>
              </a:rPr>
              <a:t>iş </a:t>
            </a:r>
            <a:r>
              <a:rPr sz="2400" spc="-90" dirty="0">
                <a:latin typeface="Arial"/>
                <a:cs typeface="Arial"/>
              </a:rPr>
              <a:t>hayatları </a:t>
            </a:r>
            <a:r>
              <a:rPr sz="2400" spc="-140" dirty="0">
                <a:latin typeface="Arial"/>
                <a:cs typeface="Arial"/>
              </a:rPr>
              <a:t>arasında </a:t>
            </a:r>
            <a:r>
              <a:rPr sz="2400" spc="-150" dirty="0">
                <a:latin typeface="Arial"/>
                <a:cs typeface="Arial"/>
              </a:rPr>
              <a:t>kolayca </a:t>
            </a:r>
            <a:r>
              <a:rPr sz="2400" spc="-110" dirty="0">
                <a:latin typeface="Arial"/>
                <a:cs typeface="Arial"/>
              </a:rPr>
              <a:t>sınır</a:t>
            </a:r>
            <a:r>
              <a:rPr sz="2400" spc="-180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koyabilirler.</a:t>
            </a:r>
            <a:endParaRPr sz="2400">
              <a:latin typeface="Arial"/>
              <a:cs typeface="Arial"/>
            </a:endParaRPr>
          </a:p>
          <a:p>
            <a:pPr marL="355600" indent="-342900">
              <a:buChar char="•"/>
              <a:tabLst>
                <a:tab pos="354965" algn="l"/>
                <a:tab pos="355600" algn="l"/>
              </a:tabLst>
            </a:pPr>
            <a:r>
              <a:rPr sz="2400" spc="-260" dirty="0">
                <a:latin typeface="Arial"/>
                <a:cs typeface="Arial"/>
              </a:rPr>
              <a:t>Eve </a:t>
            </a:r>
            <a:r>
              <a:rPr sz="2400" spc="-70" dirty="0">
                <a:latin typeface="Arial"/>
                <a:cs typeface="Arial"/>
              </a:rPr>
              <a:t>döndüklerinde </a:t>
            </a:r>
            <a:r>
              <a:rPr sz="2400" spc="-90" dirty="0">
                <a:latin typeface="Arial"/>
                <a:cs typeface="Arial"/>
              </a:rPr>
              <a:t>günlük </a:t>
            </a:r>
            <a:r>
              <a:rPr sz="2400" spc="-95" dirty="0">
                <a:latin typeface="Arial"/>
                <a:cs typeface="Arial"/>
              </a:rPr>
              <a:t>hayattan tamamen</a:t>
            </a:r>
            <a:r>
              <a:rPr sz="2400" spc="-114" dirty="0">
                <a:latin typeface="Arial"/>
                <a:cs typeface="Arial"/>
              </a:rPr>
              <a:t> </a:t>
            </a:r>
            <a:r>
              <a:rPr sz="2400" spc="-100" dirty="0">
                <a:latin typeface="Arial"/>
                <a:cs typeface="Arial"/>
              </a:rPr>
              <a:t>uzaklaşabilirler.</a:t>
            </a:r>
            <a:endParaRPr sz="2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749867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5676139" y="6403340"/>
            <a:ext cx="838835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55" dirty="0">
                <a:solidFill>
                  <a:srgbClr val="888888"/>
                </a:solidFill>
                <a:latin typeface="Arial"/>
                <a:cs typeface="Arial"/>
              </a:rPr>
              <a:t>Turgut</a:t>
            </a:r>
            <a:r>
              <a:rPr sz="1200" spc="-165" dirty="0">
                <a:solidFill>
                  <a:srgbClr val="888888"/>
                </a:solidFill>
                <a:latin typeface="Arial"/>
                <a:cs typeface="Arial"/>
              </a:rPr>
              <a:t> </a:t>
            </a:r>
            <a:r>
              <a:rPr sz="1200" spc="-95" dirty="0">
                <a:solidFill>
                  <a:srgbClr val="888888"/>
                </a:solidFill>
                <a:latin typeface="Arial"/>
                <a:cs typeface="Arial"/>
              </a:rPr>
              <a:t>Göksu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4294967295"/>
          </p:nvPr>
        </p:nvSpPr>
        <p:spPr>
          <a:xfrm>
            <a:off x="9938258" y="6403341"/>
            <a:ext cx="206375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spc="-60" dirty="0"/>
              <a:pPr marL="25400">
                <a:lnSpc>
                  <a:spcPts val="1240"/>
                </a:lnSpc>
              </a:pPr>
              <a:t>13</a:t>
            </a:fld>
            <a:endParaRPr spc="-60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00551" y="166192"/>
            <a:ext cx="3388995" cy="69723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210" dirty="0"/>
              <a:t>Diğer</a:t>
            </a:r>
            <a:r>
              <a:rPr spc="-295" dirty="0"/>
              <a:t> </a:t>
            </a:r>
            <a:r>
              <a:rPr spc="-155" dirty="0"/>
              <a:t>Faktörler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26743" y="1216229"/>
            <a:ext cx="8126095" cy="5293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95" dirty="0">
                <a:latin typeface="Arial"/>
                <a:cs typeface="Arial"/>
              </a:rPr>
              <a:t>Kişilik </a:t>
            </a:r>
            <a:r>
              <a:rPr sz="2400" spc="-35" dirty="0">
                <a:latin typeface="Arial"/>
                <a:cs typeface="Arial"/>
              </a:rPr>
              <a:t>faktörlerinin </a:t>
            </a:r>
            <a:r>
              <a:rPr sz="2400" spc="-130" dirty="0">
                <a:latin typeface="Arial"/>
                <a:cs typeface="Arial"/>
              </a:rPr>
              <a:t>yanı</a:t>
            </a:r>
            <a:r>
              <a:rPr sz="2400" spc="-305" dirty="0">
                <a:latin typeface="Arial"/>
                <a:cs typeface="Arial"/>
              </a:rPr>
              <a:t> </a:t>
            </a:r>
            <a:r>
              <a:rPr sz="2400" spc="-125" dirty="0">
                <a:latin typeface="Arial"/>
                <a:cs typeface="Arial"/>
              </a:rPr>
              <a:t>sıra;</a:t>
            </a:r>
            <a:endParaRPr sz="2400">
              <a:latin typeface="Arial"/>
              <a:cs typeface="Arial"/>
            </a:endParaRPr>
          </a:p>
          <a:p>
            <a:pPr marL="355600" indent="-342900">
              <a:buChar char="•"/>
              <a:tabLst>
                <a:tab pos="354965" algn="l"/>
                <a:tab pos="355600" algn="l"/>
              </a:tabLst>
            </a:pPr>
            <a:r>
              <a:rPr sz="2400" spc="-120" dirty="0">
                <a:latin typeface="Arial"/>
                <a:cs typeface="Arial"/>
              </a:rPr>
              <a:t>algılama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spc="-65" dirty="0">
                <a:latin typeface="Arial"/>
                <a:cs typeface="Arial"/>
              </a:rPr>
              <a:t>farklılıkları,</a:t>
            </a:r>
            <a:endParaRPr sz="2400">
              <a:latin typeface="Arial"/>
              <a:cs typeface="Arial"/>
            </a:endParaRPr>
          </a:p>
          <a:p>
            <a:pPr marL="355600" indent="-342900">
              <a:buChar char="•"/>
              <a:tabLst>
                <a:tab pos="354965" algn="l"/>
                <a:tab pos="355600" algn="l"/>
              </a:tabLst>
            </a:pPr>
            <a:r>
              <a:rPr sz="2400" spc="-150" dirty="0">
                <a:latin typeface="Arial"/>
                <a:cs typeface="Arial"/>
              </a:rPr>
              <a:t>geçmiş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75" dirty="0">
                <a:latin typeface="Arial"/>
                <a:cs typeface="Arial"/>
              </a:rPr>
              <a:t>tecrübeler,</a:t>
            </a:r>
            <a:endParaRPr sz="2400">
              <a:latin typeface="Arial"/>
              <a:cs typeface="Arial"/>
            </a:endParaRPr>
          </a:p>
          <a:p>
            <a:pPr marL="355600" indent="-342900">
              <a:buChar char="•"/>
              <a:tabLst>
                <a:tab pos="354965" algn="l"/>
                <a:tab pos="355600" algn="l"/>
              </a:tabLst>
            </a:pPr>
            <a:r>
              <a:rPr sz="2400" spc="-75" dirty="0">
                <a:latin typeface="Arial"/>
                <a:cs typeface="Arial"/>
              </a:rPr>
              <a:t>aile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105" dirty="0">
                <a:latin typeface="Arial"/>
                <a:cs typeface="Arial"/>
              </a:rPr>
              <a:t>düzeni,</a:t>
            </a:r>
            <a:endParaRPr sz="2400">
              <a:latin typeface="Arial"/>
              <a:cs typeface="Arial"/>
            </a:endParaRPr>
          </a:p>
          <a:p>
            <a:pPr marL="355600" indent="-342900"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95" dirty="0">
                <a:latin typeface="Arial"/>
                <a:cs typeface="Arial"/>
              </a:rPr>
              <a:t>ekonomik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100" dirty="0">
                <a:latin typeface="Arial"/>
                <a:cs typeface="Arial"/>
              </a:rPr>
              <a:t>sorunlar,</a:t>
            </a:r>
            <a:endParaRPr sz="2400">
              <a:latin typeface="Arial"/>
              <a:cs typeface="Arial"/>
            </a:endParaRPr>
          </a:p>
          <a:p>
            <a:pPr marL="355600" indent="-342900">
              <a:buChar char="•"/>
              <a:tabLst>
                <a:tab pos="354965" algn="l"/>
                <a:tab pos="355600" algn="l"/>
              </a:tabLst>
            </a:pPr>
            <a:r>
              <a:rPr sz="2400" spc="-105" dirty="0">
                <a:latin typeface="Arial"/>
                <a:cs typeface="Arial"/>
              </a:rPr>
              <a:t>cinsel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100" dirty="0">
                <a:latin typeface="Arial"/>
                <a:cs typeface="Arial"/>
              </a:rPr>
              <a:t>sorunlar,</a:t>
            </a:r>
            <a:endParaRPr sz="2400">
              <a:latin typeface="Arial"/>
              <a:cs typeface="Arial"/>
            </a:endParaRPr>
          </a:p>
          <a:p>
            <a:pPr marL="355600" marR="142240" indent="-342900">
              <a:lnSpc>
                <a:spcPts val="2300"/>
              </a:lnSpc>
              <a:spcBef>
                <a:spcPts val="56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85" dirty="0">
                <a:latin typeface="Arial"/>
                <a:cs typeface="Arial"/>
              </a:rPr>
              <a:t>yeni </a:t>
            </a:r>
            <a:r>
              <a:rPr sz="2400" spc="-10" dirty="0">
                <a:latin typeface="Arial"/>
                <a:cs typeface="Arial"/>
              </a:rPr>
              <a:t>bir</a:t>
            </a:r>
            <a:r>
              <a:rPr sz="2400" spc="-500" dirty="0">
                <a:latin typeface="Arial"/>
                <a:cs typeface="Arial"/>
              </a:rPr>
              <a:t> </a:t>
            </a:r>
            <a:r>
              <a:rPr sz="2400" spc="-125" dirty="0">
                <a:latin typeface="Arial"/>
                <a:cs typeface="Arial"/>
              </a:rPr>
              <a:t>çevreye </a:t>
            </a:r>
            <a:r>
              <a:rPr sz="2400" spc="-45" dirty="0">
                <a:latin typeface="Arial"/>
                <a:cs typeface="Arial"/>
              </a:rPr>
              <a:t>intibak </a:t>
            </a:r>
            <a:r>
              <a:rPr sz="2400" spc="-85" dirty="0">
                <a:latin typeface="Arial"/>
                <a:cs typeface="Arial"/>
              </a:rPr>
              <a:t>vb.. </a:t>
            </a:r>
            <a:r>
              <a:rPr sz="2400" spc="-65" dirty="0">
                <a:latin typeface="Arial"/>
                <a:cs typeface="Arial"/>
              </a:rPr>
              <a:t>gibi </a:t>
            </a:r>
            <a:r>
              <a:rPr sz="2400" spc="-75" dirty="0">
                <a:latin typeface="Arial"/>
                <a:cs typeface="Arial"/>
              </a:rPr>
              <a:t>sorunlar </a:t>
            </a:r>
            <a:r>
              <a:rPr sz="2400" spc="-60" dirty="0">
                <a:latin typeface="Arial"/>
                <a:cs typeface="Arial"/>
              </a:rPr>
              <a:t>kişilik </a:t>
            </a:r>
            <a:r>
              <a:rPr sz="2400" spc="-145" dirty="0">
                <a:latin typeface="Arial"/>
                <a:cs typeface="Arial"/>
              </a:rPr>
              <a:t>açısından </a:t>
            </a:r>
            <a:r>
              <a:rPr sz="2400" spc="-114" dirty="0">
                <a:latin typeface="Arial"/>
                <a:cs typeface="Arial"/>
              </a:rPr>
              <a:t>stres  kaynakları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spc="-100" dirty="0">
                <a:latin typeface="Arial"/>
                <a:cs typeface="Arial"/>
              </a:rPr>
              <a:t>sayılabilir.</a:t>
            </a:r>
            <a:endParaRPr sz="2400">
              <a:latin typeface="Arial"/>
              <a:cs typeface="Arial"/>
            </a:endParaRPr>
          </a:p>
          <a:p>
            <a:pPr marL="355600" marR="5080" indent="-342900">
              <a:lnSpc>
                <a:spcPct val="80000"/>
              </a:lnSpc>
              <a:spcBef>
                <a:spcPts val="60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170" dirty="0">
                <a:latin typeface="Arial"/>
                <a:cs typeface="Arial"/>
              </a:rPr>
              <a:t>Thomas </a:t>
            </a:r>
            <a:r>
              <a:rPr sz="2400" spc="-135" dirty="0">
                <a:latin typeface="Arial"/>
                <a:cs typeface="Arial"/>
              </a:rPr>
              <a:t>Holmes </a:t>
            </a:r>
            <a:r>
              <a:rPr sz="2400" spc="-150" dirty="0">
                <a:latin typeface="Arial"/>
                <a:cs typeface="Arial"/>
              </a:rPr>
              <a:t>ve </a:t>
            </a:r>
            <a:r>
              <a:rPr sz="2400" spc="-135" dirty="0">
                <a:latin typeface="Arial"/>
                <a:cs typeface="Arial"/>
              </a:rPr>
              <a:t>Richard </a:t>
            </a:r>
            <a:r>
              <a:rPr sz="2400" spc="-210" dirty="0">
                <a:latin typeface="Arial"/>
                <a:cs typeface="Arial"/>
              </a:rPr>
              <a:t>Rahe </a:t>
            </a:r>
            <a:r>
              <a:rPr sz="2400" spc="-75" dirty="0">
                <a:latin typeface="Arial"/>
                <a:cs typeface="Arial"/>
              </a:rPr>
              <a:t>kişilerde </a:t>
            </a:r>
            <a:r>
              <a:rPr sz="2400" spc="-114" dirty="0">
                <a:latin typeface="Arial"/>
                <a:cs typeface="Arial"/>
              </a:rPr>
              <a:t>stres </a:t>
            </a:r>
            <a:r>
              <a:rPr sz="2400" spc="-105" dirty="0">
                <a:latin typeface="Arial"/>
                <a:cs typeface="Arial"/>
              </a:rPr>
              <a:t>yaratıcı </a:t>
            </a:r>
            <a:r>
              <a:rPr sz="2400" spc="-85" dirty="0">
                <a:latin typeface="Arial"/>
                <a:cs typeface="Arial"/>
              </a:rPr>
              <a:t>olayları  </a:t>
            </a:r>
            <a:r>
              <a:rPr sz="2400" spc="-105" dirty="0">
                <a:latin typeface="Arial"/>
                <a:cs typeface="Arial"/>
              </a:rPr>
              <a:t>gösteren </a:t>
            </a:r>
            <a:r>
              <a:rPr sz="2400" spc="-10" dirty="0">
                <a:latin typeface="Arial"/>
                <a:cs typeface="Arial"/>
              </a:rPr>
              <a:t>bir </a:t>
            </a:r>
            <a:r>
              <a:rPr sz="2400" spc="-90" dirty="0">
                <a:latin typeface="Arial"/>
                <a:cs typeface="Arial"/>
              </a:rPr>
              <a:t>envanter </a:t>
            </a:r>
            <a:r>
              <a:rPr sz="2400" spc="-70" dirty="0">
                <a:latin typeface="Arial"/>
                <a:cs typeface="Arial"/>
              </a:rPr>
              <a:t>geliştirmişlerdir. </a:t>
            </a:r>
            <a:r>
              <a:rPr sz="2400" spc="-185" dirty="0">
                <a:latin typeface="Arial"/>
                <a:cs typeface="Arial"/>
              </a:rPr>
              <a:t>Bu </a:t>
            </a:r>
            <a:r>
              <a:rPr sz="2400" spc="-95" dirty="0">
                <a:latin typeface="Arial"/>
                <a:cs typeface="Arial"/>
              </a:rPr>
              <a:t>envanterde </a:t>
            </a:r>
            <a:r>
              <a:rPr sz="2400" spc="-120" dirty="0">
                <a:latin typeface="Arial"/>
                <a:cs typeface="Arial"/>
              </a:rPr>
              <a:t>insan  </a:t>
            </a:r>
            <a:r>
              <a:rPr sz="2400" spc="-150" dirty="0">
                <a:latin typeface="Arial"/>
                <a:cs typeface="Arial"/>
              </a:rPr>
              <a:t>yaşamında </a:t>
            </a:r>
            <a:r>
              <a:rPr sz="2400" spc="-130" dirty="0">
                <a:latin typeface="Arial"/>
                <a:cs typeface="Arial"/>
              </a:rPr>
              <a:t>meydana </a:t>
            </a:r>
            <a:r>
              <a:rPr sz="2400" spc="-105" dirty="0">
                <a:latin typeface="Arial"/>
                <a:cs typeface="Arial"/>
              </a:rPr>
              <a:t>gelebilecek </a:t>
            </a:r>
            <a:r>
              <a:rPr sz="2400" spc="-120" dirty="0">
                <a:latin typeface="Arial"/>
                <a:cs typeface="Arial"/>
              </a:rPr>
              <a:t>43 </a:t>
            </a:r>
            <a:r>
              <a:rPr sz="2400" spc="-105" dirty="0">
                <a:latin typeface="Arial"/>
                <a:cs typeface="Arial"/>
              </a:rPr>
              <a:t>olay </a:t>
            </a:r>
            <a:r>
              <a:rPr sz="2400" spc="-100" dirty="0">
                <a:latin typeface="Arial"/>
                <a:cs typeface="Arial"/>
              </a:rPr>
              <a:t>önem </a:t>
            </a:r>
            <a:r>
              <a:rPr sz="2400" spc="-155" dirty="0">
                <a:latin typeface="Arial"/>
                <a:cs typeface="Arial"/>
              </a:rPr>
              <a:t>sırasına </a:t>
            </a:r>
            <a:r>
              <a:rPr sz="2400" spc="-110" dirty="0">
                <a:latin typeface="Arial"/>
                <a:cs typeface="Arial"/>
              </a:rPr>
              <a:t>göre  </a:t>
            </a:r>
            <a:r>
              <a:rPr sz="2400" spc="-80" dirty="0">
                <a:latin typeface="Arial"/>
                <a:cs typeface="Arial"/>
              </a:rPr>
              <a:t>dizilmiş </a:t>
            </a:r>
            <a:r>
              <a:rPr sz="2400" spc="-145" dirty="0">
                <a:latin typeface="Arial"/>
                <a:cs typeface="Arial"/>
              </a:rPr>
              <a:t>ve </a:t>
            </a:r>
            <a:r>
              <a:rPr sz="2400" spc="-114" dirty="0">
                <a:latin typeface="Arial"/>
                <a:cs typeface="Arial"/>
              </a:rPr>
              <a:t>karşılarına </a:t>
            </a:r>
            <a:r>
              <a:rPr sz="2400" spc="-80" dirty="0">
                <a:latin typeface="Arial"/>
                <a:cs typeface="Arial"/>
              </a:rPr>
              <a:t>değerler </a:t>
            </a:r>
            <a:r>
              <a:rPr sz="2400" spc="-60" dirty="0">
                <a:latin typeface="Arial"/>
                <a:cs typeface="Arial"/>
              </a:rPr>
              <a:t>verilmiştir. </a:t>
            </a:r>
            <a:r>
              <a:rPr sz="2400" spc="-85" dirty="0">
                <a:latin typeface="Arial"/>
                <a:cs typeface="Arial"/>
              </a:rPr>
              <a:t>Bir </a:t>
            </a:r>
            <a:r>
              <a:rPr sz="2400" spc="-95" dirty="0">
                <a:latin typeface="Arial"/>
                <a:cs typeface="Arial"/>
              </a:rPr>
              <a:t>yılda </a:t>
            </a:r>
            <a:r>
              <a:rPr sz="2400" spc="-80" dirty="0">
                <a:latin typeface="Arial"/>
                <a:cs typeface="Arial"/>
              </a:rPr>
              <a:t>bu değerler  </a:t>
            </a:r>
            <a:r>
              <a:rPr sz="2400" spc="-60" dirty="0">
                <a:latin typeface="Arial"/>
                <a:cs typeface="Arial"/>
              </a:rPr>
              <a:t>toplamı </a:t>
            </a:r>
            <a:r>
              <a:rPr sz="2400" spc="-125" dirty="0">
                <a:latin typeface="Arial"/>
                <a:cs typeface="Arial"/>
              </a:rPr>
              <a:t>300 </a:t>
            </a:r>
            <a:r>
              <a:rPr sz="2400" spc="-110" dirty="0">
                <a:latin typeface="Arial"/>
                <a:cs typeface="Arial"/>
              </a:rPr>
              <a:t>puanı </a:t>
            </a:r>
            <a:r>
              <a:rPr sz="2400" spc="-160" dirty="0">
                <a:latin typeface="Arial"/>
                <a:cs typeface="Arial"/>
              </a:rPr>
              <a:t>geçerse </a:t>
            </a:r>
            <a:r>
              <a:rPr sz="2400" spc="-85" dirty="0">
                <a:latin typeface="Arial"/>
                <a:cs typeface="Arial"/>
              </a:rPr>
              <a:t>kişi </a:t>
            </a:r>
            <a:r>
              <a:rPr sz="2400" spc="-225" dirty="0">
                <a:latin typeface="Arial"/>
                <a:cs typeface="Arial"/>
              </a:rPr>
              <a:t>%80 </a:t>
            </a:r>
            <a:r>
              <a:rPr sz="2400" spc="-100" dirty="0">
                <a:latin typeface="Arial"/>
                <a:cs typeface="Arial"/>
              </a:rPr>
              <a:t>oranında </a:t>
            </a:r>
            <a:r>
              <a:rPr sz="2400" spc="-135" dirty="0">
                <a:latin typeface="Arial"/>
                <a:cs typeface="Arial"/>
              </a:rPr>
              <a:t>hastalığa  </a:t>
            </a:r>
            <a:r>
              <a:rPr sz="2400" spc="-110" dirty="0">
                <a:latin typeface="Arial"/>
                <a:cs typeface="Arial"/>
              </a:rPr>
              <a:t>yakalanıyor </a:t>
            </a:r>
            <a:r>
              <a:rPr sz="2400" spc="-100" dirty="0">
                <a:latin typeface="Arial"/>
                <a:cs typeface="Arial"/>
              </a:rPr>
              <a:t>yani </a:t>
            </a:r>
            <a:r>
              <a:rPr sz="2400" spc="-140" dirty="0">
                <a:latin typeface="Arial"/>
                <a:cs typeface="Arial"/>
              </a:rPr>
              <a:t>yüksek </a:t>
            </a:r>
            <a:r>
              <a:rPr sz="2400" spc="-114" dirty="0">
                <a:latin typeface="Arial"/>
                <a:cs typeface="Arial"/>
              </a:rPr>
              <a:t>derecede </a:t>
            </a:r>
            <a:r>
              <a:rPr sz="2400" spc="-105" dirty="0">
                <a:latin typeface="Arial"/>
                <a:cs typeface="Arial"/>
              </a:rPr>
              <a:t>stres, </a:t>
            </a:r>
            <a:r>
              <a:rPr sz="2400" spc="-114" dirty="0">
                <a:latin typeface="Arial"/>
                <a:cs typeface="Arial"/>
              </a:rPr>
              <a:t>150-299 </a:t>
            </a:r>
            <a:r>
              <a:rPr sz="2400" spc="-110" dirty="0">
                <a:latin typeface="Arial"/>
                <a:cs typeface="Arial"/>
              </a:rPr>
              <a:t>puan</a:t>
            </a:r>
            <a:r>
              <a:rPr sz="2400" spc="-235" dirty="0">
                <a:latin typeface="Arial"/>
                <a:cs typeface="Arial"/>
              </a:rPr>
              <a:t> </a:t>
            </a:r>
            <a:r>
              <a:rPr sz="2400" spc="-140" dirty="0">
                <a:latin typeface="Arial"/>
                <a:cs typeface="Arial"/>
              </a:rPr>
              <a:t>arasında  </a:t>
            </a:r>
            <a:r>
              <a:rPr sz="2400" spc="-130" dirty="0">
                <a:latin typeface="Arial"/>
                <a:cs typeface="Arial"/>
              </a:rPr>
              <a:t>ise </a:t>
            </a:r>
            <a:r>
              <a:rPr sz="2400" spc="-114" dirty="0">
                <a:latin typeface="Arial"/>
                <a:cs typeface="Arial"/>
              </a:rPr>
              <a:t>hastalanma </a:t>
            </a:r>
            <a:r>
              <a:rPr sz="2400" spc="-120" dirty="0">
                <a:latin typeface="Arial"/>
                <a:cs typeface="Arial"/>
              </a:rPr>
              <a:t>olasılığı </a:t>
            </a:r>
            <a:r>
              <a:rPr sz="2400" spc="-85" dirty="0">
                <a:latin typeface="Arial"/>
                <a:cs typeface="Arial"/>
              </a:rPr>
              <a:t>bulunuyor, </a:t>
            </a:r>
            <a:r>
              <a:rPr sz="2400" spc="-30" dirty="0">
                <a:latin typeface="Arial"/>
                <a:cs typeface="Arial"/>
              </a:rPr>
              <a:t>orta </a:t>
            </a:r>
            <a:r>
              <a:rPr sz="2400" spc="-114" dirty="0">
                <a:latin typeface="Arial"/>
                <a:cs typeface="Arial"/>
              </a:rPr>
              <a:t>derecede </a:t>
            </a:r>
            <a:r>
              <a:rPr sz="2400" spc="-105" dirty="0">
                <a:latin typeface="Arial"/>
                <a:cs typeface="Arial"/>
              </a:rPr>
              <a:t>stres, </a:t>
            </a:r>
            <a:r>
              <a:rPr sz="2400" spc="-110" dirty="0">
                <a:latin typeface="Arial"/>
                <a:cs typeface="Arial"/>
              </a:rPr>
              <a:t>0-149  puan </a:t>
            </a:r>
            <a:r>
              <a:rPr sz="2400" spc="-155" dirty="0">
                <a:latin typeface="Arial"/>
                <a:cs typeface="Arial"/>
              </a:rPr>
              <a:t>arası </a:t>
            </a:r>
            <a:r>
              <a:rPr sz="2400" spc="-125" dirty="0">
                <a:latin typeface="Arial"/>
                <a:cs typeface="Arial"/>
              </a:rPr>
              <a:t>düşük </a:t>
            </a:r>
            <a:r>
              <a:rPr sz="2400" spc="-114" dirty="0">
                <a:latin typeface="Arial"/>
                <a:cs typeface="Arial"/>
              </a:rPr>
              <a:t>derecede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114" dirty="0">
                <a:latin typeface="Arial"/>
                <a:cs typeface="Arial"/>
              </a:rPr>
              <a:t>stres</a:t>
            </a:r>
            <a:endParaRPr sz="2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722907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3401901" y="6000517"/>
            <a:ext cx="542697" cy="216367"/>
          </a:xfrm>
          <a:prstGeom prst="rect">
            <a:avLst/>
          </a:prstGeom>
        </p:spPr>
        <p:txBody>
          <a:bodyPr vert="horz" wrap="square" lIns="0" tIns="61874" rIns="0" bIns="0" rtlCol="0" anchor="ctr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spc="-60" dirty="0"/>
              <a:pPr marL="25400">
                <a:lnSpc>
                  <a:spcPts val="1240"/>
                </a:lnSpc>
              </a:pPr>
              <a:t>14</a:t>
            </a:fld>
            <a:endParaRPr spc="-60" dirty="0"/>
          </a:p>
        </p:txBody>
      </p:sp>
      <p:sp>
        <p:nvSpPr>
          <p:cNvPr id="2" name="object 2"/>
          <p:cNvSpPr txBox="1"/>
          <p:nvPr/>
        </p:nvSpPr>
        <p:spPr>
          <a:xfrm>
            <a:off x="3798570" y="202184"/>
            <a:ext cx="25336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Arial"/>
                <a:cs typeface="Arial"/>
              </a:rPr>
              <a:t>ABD’de </a:t>
            </a:r>
            <a:r>
              <a:rPr dirty="0">
                <a:latin typeface="Arial"/>
                <a:cs typeface="Arial"/>
              </a:rPr>
              <a:t>Stres</a:t>
            </a:r>
            <a:r>
              <a:rPr spc="-4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Kaynakları</a:t>
            </a:r>
            <a:endParaRPr>
              <a:latin typeface="Arial"/>
              <a:cs typeface="Arial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705101" y="830325"/>
          <a:ext cx="5591175" cy="56038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7700"/>
                <a:gridCol w="4219575"/>
                <a:gridCol w="723900"/>
              </a:tblGrid>
              <a:tr h="579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marL="97790">
                        <a:lnSpc>
                          <a:spcPct val="100000"/>
                        </a:lnSpc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Sıra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Hayattaki</a:t>
                      </a:r>
                      <a:r>
                        <a:rPr sz="1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Olaylar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Değer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4645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Eşin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ölümü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100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4645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2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Boşanma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73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Eşlerin ayrı</a:t>
                      </a:r>
                      <a:r>
                        <a:rPr sz="16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yaşaması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65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4645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Hapse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 girme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63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spc="-35" dirty="0">
                          <a:latin typeface="Times New Roman"/>
                          <a:cs typeface="Times New Roman"/>
                        </a:rPr>
                        <a:t>Yakın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bir aile bireyinin</a:t>
                      </a:r>
                      <a:r>
                        <a:rPr sz="1600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ölümü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63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4645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6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Bireysel yaralanma veya</a:t>
                      </a:r>
                      <a:r>
                        <a:rPr sz="1600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hastalık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53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7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Evlilik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50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8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İşten</a:t>
                      </a:r>
                      <a:r>
                        <a:rPr sz="16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atılma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47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9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Evlilikte</a:t>
                      </a:r>
                      <a:r>
                        <a:rPr sz="1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barışma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45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4645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10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Emekliye</a:t>
                      </a:r>
                      <a:r>
                        <a:rPr sz="1600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ayrılma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45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4645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65" dirty="0">
                          <a:latin typeface="Times New Roman"/>
                          <a:cs typeface="Times New Roman"/>
                        </a:rPr>
                        <a:t>11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Aile bireylerinden birisinin sağlığındaki</a:t>
                      </a:r>
                      <a:r>
                        <a:rPr sz="1600" spc="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değişim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44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12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Hamilelik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40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4645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13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Cinsel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sorunlar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39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14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Aileye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yeni bireyin</a:t>
                      </a:r>
                      <a:r>
                        <a:rPr sz="1600" spc="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katılması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39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15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İşyerine uyum</a:t>
                      </a:r>
                      <a:r>
                        <a:rPr sz="16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sağlama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39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10749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3401901" y="6000517"/>
            <a:ext cx="542697" cy="216367"/>
          </a:xfrm>
          <a:prstGeom prst="rect">
            <a:avLst/>
          </a:prstGeom>
        </p:spPr>
        <p:txBody>
          <a:bodyPr vert="horz" wrap="square" lIns="0" tIns="61874" rIns="0" bIns="0" rtlCol="0" anchor="ctr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spc="-60" dirty="0"/>
              <a:pPr marL="25400">
                <a:lnSpc>
                  <a:spcPts val="1240"/>
                </a:lnSpc>
              </a:pPr>
              <a:t>15</a:t>
            </a:fld>
            <a:endParaRPr spc="-60"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705101" y="1335150"/>
          <a:ext cx="6384289" cy="50247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4355"/>
                <a:gridCol w="5002530"/>
                <a:gridCol w="827404"/>
              </a:tblGrid>
              <a:tr h="334645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16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spc="-1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Mali durumdaki</a:t>
                      </a:r>
                      <a:r>
                        <a:rPr sz="1600" spc="5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değişiklikler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38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17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spc="-3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Yakın </a:t>
                      </a:r>
                      <a:r>
                        <a:rPr sz="16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bir arkadaşın</a:t>
                      </a:r>
                      <a:r>
                        <a:rPr sz="1600" spc="4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ölümü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37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4645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18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Görev seviyesinde</a:t>
                      </a:r>
                      <a:r>
                        <a:rPr sz="1600" spc="1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değişim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36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19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Eşle sık sık tartışma ve</a:t>
                      </a:r>
                      <a:r>
                        <a:rPr sz="1600" spc="7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geçimsizlik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35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4645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20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10.000$ üzerindeki</a:t>
                      </a:r>
                      <a:r>
                        <a:rPr sz="1600" spc="-1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Mortgage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31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4645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21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Borçlanma ve</a:t>
                      </a:r>
                      <a:r>
                        <a:rPr sz="1600" spc="3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ipotek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30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22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İşteki sorumluluklarda</a:t>
                      </a:r>
                      <a:r>
                        <a:rPr sz="1600" spc="6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değişiklik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29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23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Çocuklardan birisinin evden</a:t>
                      </a:r>
                      <a:r>
                        <a:rPr sz="1600" spc="3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ayrılması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29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4645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24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Eşin aile ve akrabalarıyla</a:t>
                      </a:r>
                      <a:r>
                        <a:rPr sz="1600" spc="8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sorunlar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29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25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Olağanüstü kişisel</a:t>
                      </a:r>
                      <a:r>
                        <a:rPr sz="1600" spc="2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başarı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28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26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Eşin işe başlaması veya işten</a:t>
                      </a:r>
                      <a:r>
                        <a:rPr sz="1600" spc="9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ayrılması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26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27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Okula başlamak </a:t>
                      </a:r>
                      <a:r>
                        <a:rPr sz="1600" spc="-1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ya </a:t>
                      </a:r>
                      <a:r>
                        <a:rPr sz="16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da</a:t>
                      </a:r>
                      <a:r>
                        <a:rPr sz="1600" spc="5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bitirmek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26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4645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28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1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Hayat </a:t>
                      </a:r>
                      <a:r>
                        <a:rPr sz="16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şartlarındaki</a:t>
                      </a:r>
                      <a:r>
                        <a:rPr sz="1600" spc="5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değişiklik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25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4645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29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Şahsi alışkanlıklardaki</a:t>
                      </a:r>
                      <a:r>
                        <a:rPr sz="1600" spc="4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değişiklikler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24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30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Patronla</a:t>
                      </a:r>
                      <a:r>
                        <a:rPr sz="16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problemler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23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3871722" y="360934"/>
            <a:ext cx="25336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Arial"/>
                <a:cs typeface="Arial"/>
              </a:rPr>
              <a:t>ABD’de </a:t>
            </a:r>
            <a:r>
              <a:rPr dirty="0">
                <a:latin typeface="Arial"/>
                <a:cs typeface="Arial"/>
              </a:rPr>
              <a:t>Stres</a:t>
            </a:r>
            <a:r>
              <a:rPr spc="-4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Kaynakları</a:t>
            </a:r>
            <a:endParaRPr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511504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4294967295"/>
          </p:nvPr>
        </p:nvSpPr>
        <p:spPr>
          <a:xfrm>
            <a:off x="9938258" y="6403341"/>
            <a:ext cx="206375" cy="524143"/>
          </a:xfrm>
          <a:prstGeom prst="rect">
            <a:avLst/>
          </a:prstGeom>
        </p:spPr>
        <p:txBody>
          <a:bodyPr vert="horz" wrap="square" lIns="0" tIns="61874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spc="-60" dirty="0"/>
              <a:pPr marL="25400">
                <a:lnSpc>
                  <a:spcPts val="1240"/>
                </a:lnSpc>
              </a:pPr>
              <a:t>16</a:t>
            </a:fld>
            <a:endParaRPr spc="-60"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560637" y="901700"/>
          <a:ext cx="6456679" cy="5146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0705"/>
                <a:gridCol w="5058410"/>
                <a:gridCol w="837564"/>
              </a:tblGrid>
              <a:tr h="395605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31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-1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Çalışma </a:t>
                      </a:r>
                      <a:r>
                        <a:rPr sz="20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şartlarında </a:t>
                      </a: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ve </a:t>
                      </a:r>
                      <a:r>
                        <a:rPr sz="20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saatlerinde</a:t>
                      </a:r>
                      <a:r>
                        <a:rPr sz="2000" spc="-6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değişim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20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5605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32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-2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Yerleşim </a:t>
                      </a:r>
                      <a:r>
                        <a:rPr sz="20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yeri </a:t>
                      </a: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(konut)</a:t>
                      </a:r>
                      <a:r>
                        <a:rPr sz="2000" spc="-7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değişikliği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20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33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Okul</a:t>
                      </a:r>
                      <a:r>
                        <a:rPr sz="2000" spc="-4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değişikliği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20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5605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34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Dinlenme </a:t>
                      </a: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alışkanlıklarında</a:t>
                      </a:r>
                      <a:r>
                        <a:rPr sz="2000" spc="-8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değişiklik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19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5605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35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Dinsel </a:t>
                      </a: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etkinliklerde</a:t>
                      </a:r>
                      <a:r>
                        <a:rPr sz="2000" spc="-1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değişiklik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19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5605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36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Sosyal </a:t>
                      </a: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etkinliklerde</a:t>
                      </a:r>
                      <a:r>
                        <a:rPr sz="2000" spc="-9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değişiklik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18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37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Çok büyük </a:t>
                      </a:r>
                      <a:r>
                        <a:rPr sz="20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olmayan </a:t>
                      </a: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ipotek veya</a:t>
                      </a:r>
                      <a:r>
                        <a:rPr sz="2000" spc="-9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borç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17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5605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38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Uyku </a:t>
                      </a: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alışkanlıklarında</a:t>
                      </a:r>
                      <a:r>
                        <a:rPr sz="2000" spc="-9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değişiklik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16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39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Ailenin </a:t>
                      </a: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bir araya </a:t>
                      </a:r>
                      <a:r>
                        <a:rPr sz="20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gelme sıklığında</a:t>
                      </a:r>
                      <a:r>
                        <a:rPr sz="2000" spc="-9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değişiklik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15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5605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40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4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Yemek </a:t>
                      </a:r>
                      <a:r>
                        <a:rPr sz="2000" spc="-1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yeme </a:t>
                      </a: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alışkanlığında</a:t>
                      </a:r>
                      <a:r>
                        <a:rPr sz="20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değişiklik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15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41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3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Tatile</a:t>
                      </a:r>
                      <a:r>
                        <a:rPr sz="2000" spc="-1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çıkma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13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42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Yılbaşı </a:t>
                      </a: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bayram</a:t>
                      </a:r>
                      <a:r>
                        <a:rPr sz="2000" spc="-6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etkinlikleri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12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5605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43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Küçük, yasa dışı </a:t>
                      </a:r>
                      <a:r>
                        <a:rPr sz="20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işler</a:t>
                      </a:r>
                      <a:r>
                        <a:rPr sz="2000" spc="-11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yapma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7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11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71723" y="344806"/>
            <a:ext cx="2821305" cy="330835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spc="-5" dirty="0">
                <a:solidFill>
                  <a:srgbClr val="0000FF"/>
                </a:solidFill>
              </a:rPr>
              <a:t>ABD’de Stres</a:t>
            </a:r>
            <a:r>
              <a:rPr sz="2000" spc="-50" dirty="0">
                <a:solidFill>
                  <a:srgbClr val="0000FF"/>
                </a:solidFill>
              </a:rPr>
              <a:t> </a:t>
            </a:r>
            <a:r>
              <a:rPr sz="2000" spc="-5" dirty="0">
                <a:solidFill>
                  <a:srgbClr val="0000FF"/>
                </a:solidFill>
              </a:rPr>
              <a:t>Kaynakları</a:t>
            </a:r>
            <a:endParaRPr sz="2000"/>
          </a:p>
        </p:txBody>
      </p:sp>
    </p:spTree>
    <p:extLst>
      <p:ext uri="{BB962C8B-B14F-4D97-AF65-F5344CB8AC3E}">
        <p14:creationId xmlns:p14="http://schemas.microsoft.com/office/powerpoint/2010/main" val="42748850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4294967295"/>
          </p:nvPr>
        </p:nvSpPr>
        <p:spPr>
          <a:xfrm>
            <a:off x="9938258" y="6403341"/>
            <a:ext cx="206375" cy="524143"/>
          </a:xfrm>
          <a:prstGeom prst="rect">
            <a:avLst/>
          </a:prstGeom>
        </p:spPr>
        <p:txBody>
          <a:bodyPr vert="horz" wrap="square" lIns="0" tIns="61874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spc="-60" dirty="0"/>
              <a:pPr marL="25400">
                <a:lnSpc>
                  <a:spcPts val="1240"/>
                </a:lnSpc>
              </a:pPr>
              <a:t>17</a:t>
            </a:fld>
            <a:endParaRPr spc="-60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19422" y="300050"/>
            <a:ext cx="3769360" cy="33147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dirty="0">
                <a:solidFill>
                  <a:srgbClr val="0000FF"/>
                </a:solidFill>
              </a:rPr>
              <a:t>Türkiye’de Genel Stres</a:t>
            </a:r>
            <a:r>
              <a:rPr sz="2000" spc="-105" dirty="0">
                <a:solidFill>
                  <a:srgbClr val="0000FF"/>
                </a:solidFill>
              </a:rPr>
              <a:t> </a:t>
            </a:r>
            <a:r>
              <a:rPr sz="2000" spc="-5" dirty="0">
                <a:solidFill>
                  <a:srgbClr val="0000FF"/>
                </a:solidFill>
              </a:rPr>
              <a:t>Nedenleri</a:t>
            </a:r>
            <a:endParaRPr sz="20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057401" y="974725"/>
          <a:ext cx="7723505" cy="50723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1055"/>
                <a:gridCol w="5803900"/>
                <a:gridCol w="1079500"/>
              </a:tblGrid>
              <a:tr h="700405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Sıra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Olaylar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 marR="23749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2000" spc="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ğ</a:t>
                      </a: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ırl</a:t>
                      </a:r>
                      <a:r>
                        <a:rPr sz="2000" spc="-1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ı</a:t>
                      </a: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k  Puanı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5605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Çocuğun</a:t>
                      </a:r>
                      <a:r>
                        <a:rPr sz="2000" spc="-4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ölümü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92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Eşin</a:t>
                      </a:r>
                      <a:r>
                        <a:rPr sz="2000" spc="-3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ölümü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90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5605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Eş tarafından</a:t>
                      </a:r>
                      <a:r>
                        <a:rPr sz="2000" spc="-6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aldatılma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87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5605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Anne veya babanın</a:t>
                      </a:r>
                      <a:r>
                        <a:rPr sz="2000" spc="-8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ölümü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87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5605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Hapse </a:t>
                      </a:r>
                      <a:r>
                        <a:rPr sz="20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mahkum</a:t>
                      </a:r>
                      <a:r>
                        <a:rPr sz="2000" spc="-6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olma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86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6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Çocuğun ağır </a:t>
                      </a:r>
                      <a:r>
                        <a:rPr sz="20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biçimde hastalanması </a:t>
                      </a: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veya</a:t>
                      </a:r>
                      <a:r>
                        <a:rPr sz="2000" spc="-7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sakatlanması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85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5605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7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Evlilik dışı</a:t>
                      </a:r>
                      <a:r>
                        <a:rPr sz="2000" spc="-6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hamilelik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83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İstemediği evliliği</a:t>
                      </a:r>
                      <a:r>
                        <a:rPr sz="2000" spc="-7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yapma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83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5605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9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Eşin ağır </a:t>
                      </a:r>
                      <a:r>
                        <a:rPr sz="20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hastalığı, </a:t>
                      </a: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kaza veya</a:t>
                      </a:r>
                      <a:r>
                        <a:rPr sz="2000" spc="-114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yaralanması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79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10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Anne baba </a:t>
                      </a:r>
                      <a:r>
                        <a:rPr sz="20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geçimsizliği </a:t>
                      </a: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veya</a:t>
                      </a:r>
                      <a:r>
                        <a:rPr sz="2000" spc="-8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ayrılma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78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7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11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Eş </a:t>
                      </a:r>
                      <a:r>
                        <a:rPr sz="20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ile </a:t>
                      </a:r>
                      <a:r>
                        <a:rPr sz="20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ciddi</a:t>
                      </a:r>
                      <a:r>
                        <a:rPr sz="2000" spc="-4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anlaşmazlık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77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93480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4294967295"/>
          </p:nvPr>
        </p:nvSpPr>
        <p:spPr>
          <a:xfrm>
            <a:off x="9938258" y="6403341"/>
            <a:ext cx="206375" cy="524143"/>
          </a:xfrm>
          <a:prstGeom prst="rect">
            <a:avLst/>
          </a:prstGeom>
        </p:spPr>
        <p:txBody>
          <a:bodyPr vert="horz" wrap="square" lIns="0" tIns="61874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spc="-60" dirty="0"/>
              <a:pPr marL="25400">
                <a:lnSpc>
                  <a:spcPts val="1240"/>
                </a:lnSpc>
              </a:pPr>
              <a:t>18</a:t>
            </a:fld>
            <a:endParaRPr spc="-60"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128838" y="974725"/>
          <a:ext cx="7869555" cy="50419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7700"/>
                <a:gridCol w="6553200"/>
                <a:gridCol w="648970"/>
              </a:tblGrid>
              <a:tr h="45720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12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Ağır </a:t>
                      </a:r>
                      <a:r>
                        <a:rPr sz="24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hastalık, kaza,</a:t>
                      </a:r>
                      <a:r>
                        <a:rPr sz="2400" spc="-7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yaralanma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75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13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Boşanma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73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14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Büyük ölçüde</a:t>
                      </a:r>
                      <a:r>
                        <a:rPr sz="2400" spc="-3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borçlanma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72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15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Hakkında </a:t>
                      </a:r>
                      <a:r>
                        <a:rPr sz="24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kötü </a:t>
                      </a:r>
                      <a:r>
                        <a:rPr sz="24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söylentiler</a:t>
                      </a:r>
                      <a:r>
                        <a:rPr sz="2400" spc="-6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çıkarılma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72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16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Evlilik dışı ilişkiye</a:t>
                      </a:r>
                      <a:r>
                        <a:rPr sz="2400" spc="-1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girme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68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17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Çocuk </a:t>
                      </a:r>
                      <a:r>
                        <a:rPr sz="24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düşürme </a:t>
                      </a:r>
                      <a:r>
                        <a:rPr sz="24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veya çocuk</a:t>
                      </a:r>
                      <a:r>
                        <a:rPr sz="2400" spc="-3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yapma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68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18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spc="-5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Yakın </a:t>
                      </a:r>
                      <a:r>
                        <a:rPr sz="24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bir dostun</a:t>
                      </a:r>
                      <a:r>
                        <a:rPr sz="2400" spc="1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ölümü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66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19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İstenmeyen</a:t>
                      </a:r>
                      <a:r>
                        <a:rPr sz="2400" spc="-2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gebelik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65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20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Anne </a:t>
                      </a:r>
                      <a:r>
                        <a:rPr sz="24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baba ile </a:t>
                      </a:r>
                      <a:r>
                        <a:rPr sz="24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anlaşmazlık </a:t>
                      </a:r>
                      <a:r>
                        <a:rPr sz="24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ve onlardan baskı</a:t>
                      </a:r>
                      <a:r>
                        <a:rPr sz="2400" spc="-13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görme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64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4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21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4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Çocuğun okul</a:t>
                      </a:r>
                      <a:r>
                        <a:rPr sz="2400" spc="-2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başarısızlığı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4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62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4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22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4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Nişanlıdan</a:t>
                      </a:r>
                      <a:r>
                        <a:rPr sz="2400" spc="-4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ayrılma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40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58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19422" y="300050"/>
            <a:ext cx="3769360" cy="33147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dirty="0">
                <a:solidFill>
                  <a:srgbClr val="0000FF"/>
                </a:solidFill>
              </a:rPr>
              <a:t>Türkiye’de Genel Stres</a:t>
            </a:r>
            <a:r>
              <a:rPr sz="2000" spc="-105" dirty="0">
                <a:solidFill>
                  <a:srgbClr val="0000FF"/>
                </a:solidFill>
              </a:rPr>
              <a:t> </a:t>
            </a:r>
            <a:r>
              <a:rPr sz="2000" spc="-5" dirty="0">
                <a:solidFill>
                  <a:srgbClr val="0000FF"/>
                </a:solidFill>
              </a:rPr>
              <a:t>Nedenleri</a:t>
            </a:r>
            <a:endParaRPr sz="2000"/>
          </a:p>
        </p:txBody>
      </p:sp>
    </p:spTree>
    <p:extLst>
      <p:ext uri="{BB962C8B-B14F-4D97-AF65-F5344CB8AC3E}">
        <p14:creationId xmlns:p14="http://schemas.microsoft.com/office/powerpoint/2010/main" val="4581237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43453" y="415493"/>
            <a:ext cx="5709285" cy="69723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280" dirty="0"/>
              <a:t>Stres </a:t>
            </a:r>
            <a:r>
              <a:rPr spc="-50" dirty="0"/>
              <a:t>Belirtileri </a:t>
            </a:r>
            <a:r>
              <a:rPr spc="-260" dirty="0"/>
              <a:t>ve</a:t>
            </a:r>
            <a:r>
              <a:rPr spc="-365" dirty="0"/>
              <a:t> </a:t>
            </a:r>
            <a:r>
              <a:rPr spc="-110" dirty="0"/>
              <a:t>Etkileri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511423" y="1523961"/>
            <a:ext cx="5435600" cy="2501900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355600" indent="-342900">
              <a:spcBef>
                <a:spcPts val="7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85" dirty="0">
                <a:latin typeface="Arial"/>
                <a:cs typeface="Arial"/>
              </a:rPr>
              <a:t>Stres </a:t>
            </a:r>
            <a:r>
              <a:rPr sz="2800" spc="-15" dirty="0">
                <a:latin typeface="Arial"/>
                <a:cs typeface="Arial"/>
              </a:rPr>
              <a:t>belirtileri </a:t>
            </a:r>
            <a:r>
              <a:rPr sz="2800" spc="-170" dirty="0">
                <a:latin typeface="Arial"/>
                <a:cs typeface="Arial"/>
              </a:rPr>
              <a:t>ve</a:t>
            </a:r>
            <a:r>
              <a:rPr sz="2800" spc="-240" dirty="0">
                <a:latin typeface="Arial"/>
                <a:cs typeface="Arial"/>
              </a:rPr>
              <a:t> </a:t>
            </a:r>
            <a:r>
              <a:rPr sz="2800" spc="-120" dirty="0">
                <a:latin typeface="Arial"/>
                <a:cs typeface="Arial"/>
              </a:rPr>
              <a:t>sonuçları,</a:t>
            </a:r>
            <a:endParaRPr sz="2800">
              <a:latin typeface="Arial"/>
              <a:cs typeface="Arial"/>
            </a:endParaRPr>
          </a:p>
          <a:p>
            <a:pPr marL="355600" indent="-342900"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60" dirty="0">
                <a:solidFill>
                  <a:srgbClr val="D50092"/>
                </a:solidFill>
                <a:latin typeface="Arial"/>
                <a:cs typeface="Arial"/>
              </a:rPr>
              <a:t>Fiziksel,</a:t>
            </a:r>
            <a:endParaRPr sz="2800">
              <a:latin typeface="Arial"/>
              <a:cs typeface="Arial"/>
            </a:endParaRPr>
          </a:p>
          <a:p>
            <a:pPr marL="355600" indent="-342900"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75" dirty="0">
                <a:solidFill>
                  <a:srgbClr val="D50092"/>
                </a:solidFill>
                <a:latin typeface="Arial"/>
                <a:cs typeface="Arial"/>
              </a:rPr>
              <a:t>Davranışsal</a:t>
            </a:r>
            <a:r>
              <a:rPr sz="2800" spc="-175" dirty="0">
                <a:latin typeface="Arial"/>
                <a:cs typeface="Arial"/>
              </a:rPr>
              <a:t>,</a:t>
            </a:r>
            <a:endParaRPr sz="2800">
              <a:latin typeface="Arial"/>
              <a:cs typeface="Arial"/>
            </a:endParaRPr>
          </a:p>
          <a:p>
            <a:pPr marL="355600" marR="5080" indent="-342900"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25" dirty="0">
                <a:solidFill>
                  <a:srgbClr val="D50092"/>
                </a:solidFill>
                <a:latin typeface="Arial"/>
                <a:cs typeface="Arial"/>
              </a:rPr>
              <a:t>Psikolojik </a:t>
            </a:r>
            <a:r>
              <a:rPr sz="2800" spc="-110" dirty="0">
                <a:latin typeface="Arial"/>
                <a:cs typeface="Arial"/>
              </a:rPr>
              <a:t>olmak </a:t>
            </a:r>
            <a:r>
              <a:rPr sz="2800" spc="-160" dirty="0">
                <a:latin typeface="Arial"/>
                <a:cs typeface="Arial"/>
              </a:rPr>
              <a:t>üzere </a:t>
            </a:r>
            <a:r>
              <a:rPr sz="2800" spc="-140" dirty="0">
                <a:solidFill>
                  <a:srgbClr val="D50092"/>
                </a:solidFill>
                <a:latin typeface="Arial"/>
                <a:cs typeface="Arial"/>
              </a:rPr>
              <a:t>3 </a:t>
            </a:r>
            <a:r>
              <a:rPr sz="2800" spc="-175" dirty="0">
                <a:latin typeface="Arial"/>
                <a:cs typeface="Arial"/>
              </a:rPr>
              <a:t>ana </a:t>
            </a:r>
            <a:r>
              <a:rPr sz="2800" spc="-85" dirty="0">
                <a:latin typeface="Arial"/>
                <a:cs typeface="Arial"/>
              </a:rPr>
              <a:t>grupta  </a:t>
            </a:r>
            <a:r>
              <a:rPr sz="2800" spc="-90" dirty="0">
                <a:latin typeface="Arial"/>
                <a:cs typeface="Arial"/>
              </a:rPr>
              <a:t>incelenebilir.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143250" y="3068574"/>
            <a:ext cx="519112" cy="5429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071875" y="2565401"/>
            <a:ext cx="520700" cy="5429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143251" y="2133601"/>
            <a:ext cx="504825" cy="5048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4294967295"/>
          </p:nvPr>
        </p:nvSpPr>
        <p:spPr>
          <a:xfrm>
            <a:off x="5676139" y="6465215"/>
            <a:ext cx="83883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55" dirty="0"/>
              <a:t>Turgut</a:t>
            </a:r>
            <a:r>
              <a:rPr spc="-165" dirty="0"/>
              <a:t> </a:t>
            </a:r>
            <a:r>
              <a:rPr spc="-95" dirty="0"/>
              <a:t>Göksu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4294967295"/>
          </p:nvPr>
        </p:nvSpPr>
        <p:spPr>
          <a:xfrm>
            <a:off x="9938258" y="6403341"/>
            <a:ext cx="206375" cy="86754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25400">
              <a:spcBef>
                <a:spcPts val="285"/>
              </a:spcBef>
            </a:pPr>
            <a:fld id="{81D60167-4931-47E6-BA6A-407CBD079E47}" type="slidenum">
              <a:rPr spc="-60" dirty="0"/>
              <a:pPr marL="25400">
                <a:spcBef>
                  <a:spcPts val="285"/>
                </a:spcBef>
              </a:pPr>
              <a:t>19</a:t>
            </a:fld>
            <a:endParaRPr spc="-60" dirty="0"/>
          </a:p>
        </p:txBody>
      </p:sp>
    </p:spTree>
    <p:extLst>
      <p:ext uri="{BB962C8B-B14F-4D97-AF65-F5344CB8AC3E}">
        <p14:creationId xmlns:p14="http://schemas.microsoft.com/office/powerpoint/2010/main" val="32864283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90469" y="661549"/>
            <a:ext cx="6057900" cy="69723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254" dirty="0"/>
              <a:t>Fiziksel </a:t>
            </a:r>
            <a:r>
              <a:rPr spc="-55" dirty="0"/>
              <a:t>Belirtiler </a:t>
            </a:r>
            <a:r>
              <a:rPr spc="-254" dirty="0"/>
              <a:t>ve</a:t>
            </a:r>
            <a:r>
              <a:rPr spc="-434" dirty="0"/>
              <a:t> </a:t>
            </a:r>
            <a:r>
              <a:rPr spc="-110" dirty="0"/>
              <a:t>Etkileri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71722" y="1323569"/>
            <a:ext cx="3801110" cy="4768613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5600" indent="-342900">
              <a:spcBef>
                <a:spcPts val="8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10" dirty="0">
                <a:solidFill>
                  <a:srgbClr val="800080"/>
                </a:solidFill>
                <a:latin typeface="Trebuchet MS"/>
                <a:cs typeface="Trebuchet MS"/>
              </a:rPr>
              <a:t>Tansiyon</a:t>
            </a:r>
            <a:r>
              <a:rPr sz="3200" b="1" spc="-345" dirty="0">
                <a:solidFill>
                  <a:srgbClr val="800080"/>
                </a:solidFill>
                <a:latin typeface="Trebuchet MS"/>
                <a:cs typeface="Trebuchet MS"/>
              </a:rPr>
              <a:t> </a:t>
            </a:r>
            <a:r>
              <a:rPr sz="3200" b="1" spc="-200" dirty="0">
                <a:solidFill>
                  <a:srgbClr val="800080"/>
                </a:solidFill>
                <a:latin typeface="Trebuchet MS"/>
                <a:cs typeface="Trebuchet MS"/>
              </a:rPr>
              <a:t>Yükselmesi</a:t>
            </a:r>
            <a:endParaRPr sz="3200">
              <a:latin typeface="Trebuchet MS"/>
              <a:cs typeface="Trebuchet MS"/>
            </a:endParaRPr>
          </a:p>
          <a:p>
            <a:pPr marL="355600" indent="-342900"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165" dirty="0">
                <a:solidFill>
                  <a:srgbClr val="800080"/>
                </a:solidFill>
                <a:latin typeface="Trebuchet MS"/>
                <a:cs typeface="Trebuchet MS"/>
              </a:rPr>
              <a:t>Sindirim</a:t>
            </a:r>
            <a:r>
              <a:rPr sz="3200" b="1" spc="-300" dirty="0">
                <a:solidFill>
                  <a:srgbClr val="800080"/>
                </a:solidFill>
                <a:latin typeface="Trebuchet MS"/>
                <a:cs typeface="Trebuchet MS"/>
              </a:rPr>
              <a:t> </a:t>
            </a:r>
            <a:r>
              <a:rPr sz="3200" b="1" spc="-185" dirty="0">
                <a:solidFill>
                  <a:srgbClr val="800080"/>
                </a:solidFill>
                <a:latin typeface="Trebuchet MS"/>
                <a:cs typeface="Trebuchet MS"/>
              </a:rPr>
              <a:t>Bozukluğu</a:t>
            </a:r>
            <a:endParaRPr sz="3200">
              <a:latin typeface="Trebuchet MS"/>
              <a:cs typeface="Trebuchet MS"/>
            </a:endParaRPr>
          </a:p>
          <a:p>
            <a:pPr marL="355600" indent="-342900"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35" dirty="0">
                <a:solidFill>
                  <a:srgbClr val="800080"/>
                </a:solidFill>
                <a:latin typeface="Arial"/>
                <a:cs typeface="Arial"/>
              </a:rPr>
              <a:t>Terleme</a:t>
            </a:r>
            <a:endParaRPr sz="3200">
              <a:latin typeface="Arial"/>
              <a:cs typeface="Arial"/>
            </a:endParaRPr>
          </a:p>
          <a:p>
            <a:pPr marL="355600" indent="-342900">
              <a:spcBef>
                <a:spcPts val="7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170" dirty="0">
                <a:solidFill>
                  <a:srgbClr val="800080"/>
                </a:solidFill>
                <a:latin typeface="Trebuchet MS"/>
                <a:cs typeface="Trebuchet MS"/>
              </a:rPr>
              <a:t>Nefes</a:t>
            </a:r>
            <a:r>
              <a:rPr sz="3200" b="1" spc="-250" dirty="0">
                <a:solidFill>
                  <a:srgbClr val="800080"/>
                </a:solidFill>
                <a:latin typeface="Trebuchet MS"/>
                <a:cs typeface="Trebuchet MS"/>
              </a:rPr>
              <a:t> </a:t>
            </a:r>
            <a:r>
              <a:rPr sz="3200" b="1" spc="-145" dirty="0">
                <a:solidFill>
                  <a:srgbClr val="800080"/>
                </a:solidFill>
                <a:latin typeface="Trebuchet MS"/>
                <a:cs typeface="Trebuchet MS"/>
              </a:rPr>
              <a:t>Darlığı</a:t>
            </a:r>
            <a:endParaRPr sz="3200">
              <a:latin typeface="Trebuchet MS"/>
              <a:cs typeface="Trebuchet MS"/>
            </a:endParaRPr>
          </a:p>
          <a:p>
            <a:pPr marL="355600" indent="-342900">
              <a:spcBef>
                <a:spcPts val="7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114" dirty="0">
                <a:solidFill>
                  <a:srgbClr val="800080"/>
                </a:solidFill>
                <a:latin typeface="Trebuchet MS"/>
                <a:cs typeface="Trebuchet MS"/>
              </a:rPr>
              <a:t>Baş</a:t>
            </a:r>
            <a:r>
              <a:rPr sz="3200" b="1" spc="-265" dirty="0">
                <a:solidFill>
                  <a:srgbClr val="800080"/>
                </a:solidFill>
                <a:latin typeface="Trebuchet MS"/>
                <a:cs typeface="Trebuchet MS"/>
              </a:rPr>
              <a:t> </a:t>
            </a:r>
            <a:r>
              <a:rPr sz="3200" b="1" spc="-145" dirty="0">
                <a:solidFill>
                  <a:srgbClr val="800080"/>
                </a:solidFill>
                <a:latin typeface="Trebuchet MS"/>
                <a:cs typeface="Trebuchet MS"/>
              </a:rPr>
              <a:t>ağrısı</a:t>
            </a:r>
            <a:endParaRPr sz="3200">
              <a:latin typeface="Trebuchet MS"/>
              <a:cs typeface="Trebuchet MS"/>
            </a:endParaRPr>
          </a:p>
          <a:p>
            <a:pPr marL="355600" indent="-342900">
              <a:spcBef>
                <a:spcPts val="7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95" dirty="0">
                <a:solidFill>
                  <a:srgbClr val="800080"/>
                </a:solidFill>
                <a:latin typeface="Arial"/>
                <a:cs typeface="Arial"/>
              </a:rPr>
              <a:t>Yorgunluk</a:t>
            </a:r>
            <a:endParaRPr sz="3200">
              <a:latin typeface="Arial"/>
              <a:cs typeface="Arial"/>
            </a:endParaRPr>
          </a:p>
          <a:p>
            <a:pPr marL="355600" indent="-342900"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155" dirty="0">
                <a:solidFill>
                  <a:srgbClr val="800080"/>
                </a:solidFill>
                <a:latin typeface="Arial"/>
                <a:cs typeface="Arial"/>
              </a:rPr>
              <a:t>Alerji</a:t>
            </a:r>
            <a:endParaRPr sz="3200">
              <a:latin typeface="Arial"/>
              <a:cs typeface="Arial"/>
            </a:endParaRPr>
          </a:p>
          <a:p>
            <a:pPr marL="355600" indent="-342900"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35" dirty="0">
                <a:solidFill>
                  <a:srgbClr val="800080"/>
                </a:solidFill>
                <a:latin typeface="Trebuchet MS"/>
                <a:cs typeface="Trebuchet MS"/>
              </a:rPr>
              <a:t>Mide</a:t>
            </a:r>
            <a:r>
              <a:rPr sz="3200" b="1" spc="-280" dirty="0">
                <a:solidFill>
                  <a:srgbClr val="800080"/>
                </a:solidFill>
                <a:latin typeface="Trebuchet MS"/>
                <a:cs typeface="Trebuchet MS"/>
              </a:rPr>
              <a:t> </a:t>
            </a:r>
            <a:r>
              <a:rPr sz="3200" b="1" spc="-150" dirty="0">
                <a:solidFill>
                  <a:srgbClr val="800080"/>
                </a:solidFill>
                <a:latin typeface="Trebuchet MS"/>
                <a:cs typeface="Trebuchet MS"/>
              </a:rPr>
              <a:t>Bulantısı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432175" y="2708276"/>
            <a:ext cx="368300" cy="3841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59151" y="4437063"/>
            <a:ext cx="415925" cy="4333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359150" y="3860736"/>
            <a:ext cx="449262" cy="4492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359151" y="3284473"/>
            <a:ext cx="619125" cy="533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503677" y="2349500"/>
            <a:ext cx="606425" cy="635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359151" y="1484313"/>
            <a:ext cx="503237" cy="5032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32175" y="2133536"/>
            <a:ext cx="430212" cy="4302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32175" y="5013388"/>
            <a:ext cx="360362" cy="3603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432175" y="5589587"/>
            <a:ext cx="360362" cy="3603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4294967295"/>
          </p:nvPr>
        </p:nvSpPr>
        <p:spPr>
          <a:xfrm>
            <a:off x="5676139" y="6465215"/>
            <a:ext cx="83883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55" dirty="0"/>
              <a:t>Turgut</a:t>
            </a:r>
            <a:r>
              <a:rPr spc="-165" dirty="0"/>
              <a:t> </a:t>
            </a:r>
            <a:r>
              <a:rPr spc="-95" dirty="0"/>
              <a:t>Göksu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4294967295"/>
          </p:nvPr>
        </p:nvSpPr>
        <p:spPr>
          <a:xfrm>
            <a:off x="9938258" y="6403341"/>
            <a:ext cx="206375" cy="86754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25400">
              <a:spcBef>
                <a:spcPts val="285"/>
              </a:spcBef>
            </a:pPr>
            <a:fld id="{81D60167-4931-47E6-BA6A-407CBD079E47}" type="slidenum">
              <a:rPr spc="-60" dirty="0"/>
              <a:pPr marL="25400">
                <a:spcBef>
                  <a:spcPts val="285"/>
                </a:spcBef>
              </a:pPr>
              <a:t>20</a:t>
            </a:fld>
            <a:endParaRPr spc="-60" dirty="0"/>
          </a:p>
        </p:txBody>
      </p:sp>
    </p:spTree>
    <p:extLst>
      <p:ext uri="{BB962C8B-B14F-4D97-AF65-F5344CB8AC3E}">
        <p14:creationId xmlns:p14="http://schemas.microsoft.com/office/powerpoint/2010/main" val="511605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23349" y="1463716"/>
            <a:ext cx="7016750" cy="69723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280" dirty="0"/>
              <a:t>Davranışsal </a:t>
            </a:r>
            <a:r>
              <a:rPr spc="-55" dirty="0"/>
              <a:t>Belirtiler </a:t>
            </a:r>
            <a:r>
              <a:rPr spc="-260" dirty="0"/>
              <a:t>ve</a:t>
            </a:r>
            <a:r>
              <a:rPr spc="-365" dirty="0"/>
              <a:t> </a:t>
            </a:r>
            <a:r>
              <a:rPr spc="-110" dirty="0"/>
              <a:t>Etkileri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98609" y="2349501"/>
            <a:ext cx="4803140" cy="3578544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5600" indent="-342900">
              <a:spcBef>
                <a:spcPts val="8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70" dirty="0">
                <a:latin typeface="Arial"/>
                <a:cs typeface="Arial"/>
              </a:rPr>
              <a:t>Uykusuzluk</a:t>
            </a:r>
            <a:endParaRPr sz="3200" dirty="0">
              <a:latin typeface="Arial"/>
              <a:cs typeface="Arial"/>
            </a:endParaRPr>
          </a:p>
          <a:p>
            <a:pPr marL="355600" indent="-342900"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145" dirty="0">
                <a:latin typeface="Trebuchet MS"/>
                <a:cs typeface="Trebuchet MS"/>
              </a:rPr>
              <a:t>Uyuma</a:t>
            </a:r>
            <a:r>
              <a:rPr sz="3200" b="1" spc="-275" dirty="0">
                <a:latin typeface="Trebuchet MS"/>
                <a:cs typeface="Trebuchet MS"/>
              </a:rPr>
              <a:t> </a:t>
            </a:r>
            <a:r>
              <a:rPr sz="3200" b="1" spc="-145" dirty="0">
                <a:latin typeface="Trebuchet MS"/>
                <a:cs typeface="Trebuchet MS"/>
              </a:rPr>
              <a:t>İsteği</a:t>
            </a:r>
            <a:endParaRPr sz="3200" dirty="0">
              <a:latin typeface="Trebuchet MS"/>
              <a:cs typeface="Trebuchet MS"/>
            </a:endParaRPr>
          </a:p>
          <a:p>
            <a:pPr marL="445134" indent="-432434">
              <a:spcBef>
                <a:spcPts val="770"/>
              </a:spcBef>
              <a:buFont typeface="Arial"/>
              <a:buChar char="•"/>
              <a:tabLst>
                <a:tab pos="445134" algn="l"/>
                <a:tab pos="445770" algn="l"/>
              </a:tabLst>
            </a:pPr>
            <a:r>
              <a:rPr sz="3200" b="1" spc="-175" dirty="0">
                <a:latin typeface="Trebuchet MS"/>
                <a:cs typeface="Trebuchet MS"/>
              </a:rPr>
              <a:t>İştahsızlık</a:t>
            </a:r>
            <a:endParaRPr sz="3200" dirty="0">
              <a:latin typeface="Trebuchet MS"/>
              <a:cs typeface="Trebuchet MS"/>
            </a:endParaRPr>
          </a:p>
          <a:p>
            <a:pPr marL="355600" indent="-342900"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75" dirty="0">
                <a:latin typeface="Trebuchet MS"/>
                <a:cs typeface="Trebuchet MS"/>
              </a:rPr>
              <a:t>Yemek </a:t>
            </a:r>
            <a:r>
              <a:rPr sz="3200" b="1" spc="-150" dirty="0">
                <a:latin typeface="Trebuchet MS"/>
                <a:cs typeface="Trebuchet MS"/>
              </a:rPr>
              <a:t>Alışkanlığında</a:t>
            </a:r>
            <a:r>
              <a:rPr sz="3200" b="1" spc="-345" dirty="0">
                <a:latin typeface="Trebuchet MS"/>
                <a:cs typeface="Trebuchet MS"/>
              </a:rPr>
              <a:t> </a:t>
            </a:r>
            <a:r>
              <a:rPr sz="3200" b="1" spc="-150" dirty="0">
                <a:latin typeface="Trebuchet MS"/>
                <a:cs typeface="Trebuchet MS"/>
              </a:rPr>
              <a:t>Artış</a:t>
            </a:r>
            <a:endParaRPr sz="3200" dirty="0">
              <a:latin typeface="Trebuchet MS"/>
              <a:cs typeface="Trebuchet MS"/>
            </a:endParaRPr>
          </a:p>
          <a:p>
            <a:pPr marL="355600" indent="-342900"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300" dirty="0">
                <a:latin typeface="Arial"/>
                <a:cs typeface="Arial"/>
              </a:rPr>
              <a:t>Sigara</a:t>
            </a:r>
            <a:r>
              <a:rPr sz="3200" b="1" spc="-210" dirty="0">
                <a:latin typeface="Arial"/>
                <a:cs typeface="Arial"/>
              </a:rPr>
              <a:t> </a:t>
            </a:r>
            <a:r>
              <a:rPr sz="3200" b="1" spc="-240" dirty="0">
                <a:latin typeface="Arial"/>
                <a:cs typeface="Arial"/>
              </a:rPr>
              <a:t>Kullanma</a:t>
            </a:r>
            <a:endParaRPr sz="3200" dirty="0">
              <a:latin typeface="Arial"/>
              <a:cs typeface="Arial"/>
            </a:endParaRPr>
          </a:p>
          <a:p>
            <a:pPr marL="355600" indent="-342900">
              <a:spcBef>
                <a:spcPts val="7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29" dirty="0">
                <a:latin typeface="Arial"/>
                <a:cs typeface="Arial"/>
              </a:rPr>
              <a:t>Alkol</a:t>
            </a:r>
            <a:r>
              <a:rPr sz="3200" b="1" spc="-190" dirty="0">
                <a:latin typeface="Arial"/>
                <a:cs typeface="Arial"/>
              </a:rPr>
              <a:t> </a:t>
            </a:r>
            <a:r>
              <a:rPr sz="3200" b="1" spc="-240" dirty="0">
                <a:latin typeface="Arial"/>
                <a:cs typeface="Arial"/>
              </a:rPr>
              <a:t>Kullanma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247467" y="2628901"/>
            <a:ext cx="3835399" cy="26638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4294967295"/>
          </p:nvPr>
        </p:nvSpPr>
        <p:spPr>
          <a:xfrm>
            <a:off x="5676139" y="6465215"/>
            <a:ext cx="83883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55" dirty="0"/>
              <a:t>Turgut</a:t>
            </a:r>
            <a:r>
              <a:rPr spc="-165" dirty="0"/>
              <a:t> </a:t>
            </a:r>
            <a:r>
              <a:rPr spc="-95" dirty="0"/>
              <a:t>Göksu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4294967295"/>
          </p:nvPr>
        </p:nvSpPr>
        <p:spPr>
          <a:xfrm>
            <a:off x="9938258" y="6403341"/>
            <a:ext cx="206375" cy="86754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25400">
              <a:spcBef>
                <a:spcPts val="285"/>
              </a:spcBef>
            </a:pPr>
            <a:fld id="{81D60167-4931-47E6-BA6A-407CBD079E47}" type="slidenum">
              <a:rPr spc="-60" dirty="0"/>
              <a:pPr marL="25400">
                <a:spcBef>
                  <a:spcPts val="285"/>
                </a:spcBef>
              </a:pPr>
              <a:t>21</a:t>
            </a:fld>
            <a:endParaRPr spc="-60" dirty="0"/>
          </a:p>
        </p:txBody>
      </p:sp>
    </p:spTree>
    <p:extLst>
      <p:ext uri="{BB962C8B-B14F-4D97-AF65-F5344CB8AC3E}">
        <p14:creationId xmlns:p14="http://schemas.microsoft.com/office/powerpoint/2010/main" val="20712651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22828" y="415493"/>
            <a:ext cx="6548120" cy="69723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185" dirty="0"/>
              <a:t>Psikolojik </a:t>
            </a:r>
            <a:r>
              <a:rPr spc="-55" dirty="0"/>
              <a:t>Belirtiler </a:t>
            </a:r>
            <a:r>
              <a:rPr spc="-254" dirty="0"/>
              <a:t>ve</a:t>
            </a:r>
            <a:r>
              <a:rPr spc="-509" dirty="0"/>
              <a:t> </a:t>
            </a:r>
            <a:r>
              <a:rPr spc="-110" dirty="0"/>
              <a:t>Etkileri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59941" y="1494854"/>
            <a:ext cx="4713605" cy="4024820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355600" indent="-342900">
              <a:spcBef>
                <a:spcPts val="965"/>
              </a:spcBef>
              <a:buFont typeface="Arial"/>
              <a:buChar char="•"/>
              <a:tabLst>
                <a:tab pos="355600" algn="l"/>
              </a:tabLst>
            </a:pPr>
            <a:r>
              <a:rPr sz="3600" b="1" spc="-254" dirty="0">
                <a:solidFill>
                  <a:srgbClr val="800080"/>
                </a:solidFill>
                <a:latin typeface="Arial"/>
                <a:cs typeface="Arial"/>
              </a:rPr>
              <a:t>Gerginlik</a:t>
            </a:r>
            <a:endParaRPr sz="3600">
              <a:latin typeface="Arial"/>
              <a:cs typeface="Arial"/>
            </a:endParaRPr>
          </a:p>
          <a:p>
            <a:pPr marL="355600" indent="-342900">
              <a:spcBef>
                <a:spcPts val="865"/>
              </a:spcBef>
              <a:buFont typeface="Arial"/>
              <a:buChar char="•"/>
              <a:tabLst>
                <a:tab pos="355600" algn="l"/>
              </a:tabLst>
            </a:pPr>
            <a:r>
              <a:rPr sz="3600" b="1" spc="-225" dirty="0">
                <a:solidFill>
                  <a:srgbClr val="800080"/>
                </a:solidFill>
                <a:latin typeface="Trebuchet MS"/>
                <a:cs typeface="Trebuchet MS"/>
              </a:rPr>
              <a:t>Geçimsizlik</a:t>
            </a:r>
            <a:endParaRPr sz="3600">
              <a:latin typeface="Trebuchet MS"/>
              <a:cs typeface="Trebuchet MS"/>
            </a:endParaRPr>
          </a:p>
          <a:p>
            <a:pPr marL="355600" indent="-342900">
              <a:spcBef>
                <a:spcPts val="865"/>
              </a:spcBef>
              <a:buFont typeface="Arial"/>
              <a:buChar char="•"/>
              <a:tabLst>
                <a:tab pos="355600" algn="l"/>
              </a:tabLst>
            </a:pPr>
            <a:r>
              <a:rPr sz="3600" b="1" spc="-175" dirty="0">
                <a:solidFill>
                  <a:srgbClr val="800080"/>
                </a:solidFill>
                <a:latin typeface="Trebuchet MS"/>
                <a:cs typeface="Trebuchet MS"/>
              </a:rPr>
              <a:t>İşbirliğinden</a:t>
            </a:r>
            <a:r>
              <a:rPr sz="3600" b="1" spc="-285" dirty="0">
                <a:solidFill>
                  <a:srgbClr val="800080"/>
                </a:solidFill>
                <a:latin typeface="Trebuchet MS"/>
                <a:cs typeface="Trebuchet MS"/>
              </a:rPr>
              <a:t> </a:t>
            </a:r>
            <a:r>
              <a:rPr sz="3600" b="1" spc="-210" dirty="0">
                <a:solidFill>
                  <a:srgbClr val="800080"/>
                </a:solidFill>
                <a:latin typeface="Trebuchet MS"/>
                <a:cs typeface="Trebuchet MS"/>
              </a:rPr>
              <a:t>Kaçınma</a:t>
            </a:r>
            <a:endParaRPr sz="3600">
              <a:latin typeface="Trebuchet MS"/>
              <a:cs typeface="Trebuchet MS"/>
            </a:endParaRPr>
          </a:p>
          <a:p>
            <a:pPr marL="355600" indent="-342900">
              <a:spcBef>
                <a:spcPts val="865"/>
              </a:spcBef>
              <a:buFont typeface="Arial"/>
              <a:buChar char="•"/>
              <a:tabLst>
                <a:tab pos="355600" algn="l"/>
              </a:tabLst>
            </a:pPr>
            <a:r>
              <a:rPr sz="3600" b="1" spc="-220" dirty="0">
                <a:solidFill>
                  <a:srgbClr val="800080"/>
                </a:solidFill>
                <a:latin typeface="Trebuchet MS"/>
                <a:cs typeface="Trebuchet MS"/>
              </a:rPr>
              <a:t>Sürekli </a:t>
            </a:r>
            <a:r>
              <a:rPr sz="3600" b="1" spc="-250" dirty="0">
                <a:solidFill>
                  <a:srgbClr val="800080"/>
                </a:solidFill>
                <a:latin typeface="Trebuchet MS"/>
                <a:cs typeface="Trebuchet MS"/>
              </a:rPr>
              <a:t>ve </a:t>
            </a:r>
            <a:r>
              <a:rPr sz="3600" b="1" spc="-330" dirty="0">
                <a:solidFill>
                  <a:srgbClr val="800080"/>
                </a:solidFill>
                <a:latin typeface="Trebuchet MS"/>
                <a:cs typeface="Trebuchet MS"/>
              </a:rPr>
              <a:t>Yersiz</a:t>
            </a:r>
            <a:r>
              <a:rPr sz="3600" b="1" spc="-415" dirty="0">
                <a:solidFill>
                  <a:srgbClr val="800080"/>
                </a:solidFill>
                <a:latin typeface="Trebuchet MS"/>
                <a:cs typeface="Trebuchet MS"/>
              </a:rPr>
              <a:t> </a:t>
            </a:r>
            <a:r>
              <a:rPr sz="3600" b="1" spc="-204" dirty="0">
                <a:solidFill>
                  <a:srgbClr val="800080"/>
                </a:solidFill>
                <a:latin typeface="Trebuchet MS"/>
                <a:cs typeface="Trebuchet MS"/>
              </a:rPr>
              <a:t>Endişe</a:t>
            </a:r>
            <a:endParaRPr sz="3600">
              <a:latin typeface="Trebuchet MS"/>
              <a:cs typeface="Trebuchet MS"/>
            </a:endParaRPr>
          </a:p>
          <a:p>
            <a:pPr marL="355600" indent="-342900">
              <a:spcBef>
                <a:spcPts val="865"/>
              </a:spcBef>
              <a:buFont typeface="Arial"/>
              <a:buChar char="•"/>
              <a:tabLst>
                <a:tab pos="355600" algn="l"/>
              </a:tabLst>
            </a:pPr>
            <a:r>
              <a:rPr sz="3600" b="1" spc="-270" dirty="0">
                <a:solidFill>
                  <a:srgbClr val="800080"/>
                </a:solidFill>
                <a:latin typeface="Arial"/>
                <a:cs typeface="Arial"/>
              </a:rPr>
              <a:t>Yetersizlik</a:t>
            </a:r>
            <a:r>
              <a:rPr sz="3600" b="1" spc="-210" dirty="0">
                <a:solidFill>
                  <a:srgbClr val="800080"/>
                </a:solidFill>
                <a:latin typeface="Arial"/>
                <a:cs typeface="Arial"/>
              </a:rPr>
              <a:t> </a:t>
            </a:r>
            <a:r>
              <a:rPr sz="3600" b="1" spc="-370" dirty="0">
                <a:solidFill>
                  <a:srgbClr val="800080"/>
                </a:solidFill>
                <a:latin typeface="Arial"/>
                <a:cs typeface="Arial"/>
              </a:rPr>
              <a:t>Duygusu</a:t>
            </a:r>
            <a:endParaRPr sz="3600">
              <a:latin typeface="Arial"/>
              <a:cs typeface="Arial"/>
            </a:endParaRPr>
          </a:p>
          <a:p>
            <a:pPr marL="355600" indent="-342900">
              <a:spcBef>
                <a:spcPts val="865"/>
              </a:spcBef>
              <a:buFont typeface="Arial"/>
              <a:buChar char="•"/>
              <a:tabLst>
                <a:tab pos="355600" algn="l"/>
              </a:tabLst>
            </a:pPr>
            <a:r>
              <a:rPr sz="3600" b="1" spc="-330" dirty="0">
                <a:solidFill>
                  <a:srgbClr val="800080"/>
                </a:solidFill>
                <a:latin typeface="Trebuchet MS"/>
                <a:cs typeface="Trebuchet MS"/>
              </a:rPr>
              <a:t>Yersiz</a:t>
            </a:r>
            <a:r>
              <a:rPr sz="3600" b="1" spc="-295" dirty="0">
                <a:solidFill>
                  <a:srgbClr val="800080"/>
                </a:solidFill>
                <a:latin typeface="Trebuchet MS"/>
                <a:cs typeface="Trebuchet MS"/>
              </a:rPr>
              <a:t> </a:t>
            </a:r>
            <a:r>
              <a:rPr sz="3600" b="1" spc="-290" dirty="0">
                <a:solidFill>
                  <a:srgbClr val="800080"/>
                </a:solidFill>
                <a:latin typeface="Trebuchet MS"/>
                <a:cs typeface="Trebuchet MS"/>
              </a:rPr>
              <a:t>Telaş</a:t>
            </a:r>
            <a:endParaRPr sz="360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443851" y="1700276"/>
            <a:ext cx="3224148" cy="30304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4294967295"/>
          </p:nvPr>
        </p:nvSpPr>
        <p:spPr>
          <a:xfrm>
            <a:off x="5676139" y="6465215"/>
            <a:ext cx="83883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55" dirty="0"/>
              <a:t>Turgut</a:t>
            </a:r>
            <a:r>
              <a:rPr spc="-165" dirty="0"/>
              <a:t> </a:t>
            </a:r>
            <a:r>
              <a:rPr spc="-95" dirty="0"/>
              <a:t>Göksu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4294967295"/>
          </p:nvPr>
        </p:nvSpPr>
        <p:spPr>
          <a:xfrm>
            <a:off x="9938258" y="6403341"/>
            <a:ext cx="206375" cy="86754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25400">
              <a:spcBef>
                <a:spcPts val="285"/>
              </a:spcBef>
            </a:pPr>
            <a:fld id="{81D60167-4931-47E6-BA6A-407CBD079E47}" type="slidenum">
              <a:rPr spc="-60" dirty="0"/>
              <a:pPr marL="25400">
                <a:spcBef>
                  <a:spcPts val="285"/>
                </a:spcBef>
              </a:pPr>
              <a:t>22</a:t>
            </a:fld>
            <a:endParaRPr spc="-60" dirty="0"/>
          </a:p>
        </p:txBody>
      </p:sp>
    </p:spTree>
    <p:extLst>
      <p:ext uri="{BB962C8B-B14F-4D97-AF65-F5344CB8AC3E}">
        <p14:creationId xmlns:p14="http://schemas.microsoft.com/office/powerpoint/2010/main" val="6306708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">
  <a:themeElements>
    <a:clrScheme name="Organik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k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k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</TotalTime>
  <Words>1115</Words>
  <Application>Microsoft Office PowerPoint</Application>
  <PresentationFormat>Geniş ekran</PresentationFormat>
  <Paragraphs>373</Paragraphs>
  <Slides>22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22</vt:i4>
      </vt:variant>
    </vt:vector>
  </HeadingPairs>
  <TitlesOfParts>
    <vt:vector size="28" baseType="lpstr">
      <vt:lpstr>Arial</vt:lpstr>
      <vt:lpstr>Bodoni MT Poster Compressed</vt:lpstr>
      <vt:lpstr>Garamond</vt:lpstr>
      <vt:lpstr>Times New Roman</vt:lpstr>
      <vt:lpstr>Trebuchet MS</vt:lpstr>
      <vt:lpstr>Organik</vt:lpstr>
      <vt:lpstr>Stres Yönetimi ve Öfke Kontrolü</vt:lpstr>
      <vt:lpstr>Stres Yaratan Faktörler</vt:lpstr>
      <vt:lpstr>Fiziksel Çevre Şartları</vt:lpstr>
      <vt:lpstr>Fiziksel Çevre Şartları</vt:lpstr>
      <vt:lpstr>Örgütsel Faktörler</vt:lpstr>
      <vt:lpstr> Örgütsel Politikalar</vt:lpstr>
      <vt:lpstr> Örgütün Yapısal Özellikleri</vt:lpstr>
      <vt:lpstr> Fiziksel Şartlar</vt:lpstr>
      <vt:lpstr> Örgütsel Süreçler</vt:lpstr>
      <vt:lpstr>Bireysel Faktörler</vt:lpstr>
      <vt:lpstr> A Tipi Davranış Özellikleri</vt:lpstr>
      <vt:lpstr> B Tipi Davranış Özellikleri</vt:lpstr>
      <vt:lpstr>Diğer Faktörler</vt:lpstr>
      <vt:lpstr>PowerPoint Sunusu</vt:lpstr>
      <vt:lpstr>PowerPoint Sunusu</vt:lpstr>
      <vt:lpstr>ABD’de Stres Kaynakları</vt:lpstr>
      <vt:lpstr>Türkiye’de Genel Stres Nedenleri</vt:lpstr>
      <vt:lpstr>Türkiye’de Genel Stres Nedenleri</vt:lpstr>
      <vt:lpstr>Stres Belirtileri ve Etkileri</vt:lpstr>
      <vt:lpstr>Fiziksel Belirtiler ve Etkileri</vt:lpstr>
      <vt:lpstr>Davranışsal Belirtiler ve Etkileri</vt:lpstr>
      <vt:lpstr>Psikolojik Belirtiler ve Etkileri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Stres Yönetimi ve Öfke Kontrolü</dc:title>
  <dc:creator>Kemal ÖZCAN</dc:creator>
  <cp:lastModifiedBy>Kemal ÖZCAN</cp:lastModifiedBy>
  <cp:revision>6</cp:revision>
  <dcterms:created xsi:type="dcterms:W3CDTF">2018-03-12T08:48:55Z</dcterms:created>
  <dcterms:modified xsi:type="dcterms:W3CDTF">2018-04-19T13:18:54Z</dcterms:modified>
</cp:coreProperties>
</file>