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16.1.2020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p:txBody>
          <a:bodyPr/>
          <a:lstStyle/>
          <a:p>
            <a:r>
              <a:rPr lang="tr-TR" dirty="0" smtClean="0">
                <a:solidFill>
                  <a:srgbClr val="C00000"/>
                </a:solidFill>
              </a:rPr>
              <a:t>Hitit Sanatı</a:t>
            </a:r>
            <a:endParaRPr lang="tr-TR" dirty="0">
              <a:solidFill>
                <a:srgbClr val="C00000"/>
              </a:solidFill>
            </a:endParaRPr>
          </a:p>
        </p:txBody>
      </p:sp>
      <p:sp>
        <p:nvSpPr>
          <p:cNvPr id="4" name="3 Alt Başlık"/>
          <p:cNvSpPr>
            <a:spLocks noGrp="1"/>
          </p:cNvSpPr>
          <p:nvPr>
            <p:ph type="subTitle" idx="1"/>
          </p:nvPr>
        </p:nvSpPr>
        <p:spPr/>
        <p:txBody>
          <a:bodyPr/>
          <a:lstStyle/>
          <a:p>
            <a:r>
              <a:rPr lang="tr-TR" dirty="0" err="1" smtClean="0">
                <a:solidFill>
                  <a:srgbClr val="002060"/>
                </a:solidFill>
              </a:rPr>
              <a:t>Dr.Öğr</a:t>
            </a:r>
            <a:r>
              <a:rPr lang="tr-TR" dirty="0" smtClean="0">
                <a:solidFill>
                  <a:srgbClr val="002060"/>
                </a:solidFill>
              </a:rPr>
              <a:t>.Üyesi Ayla BAŞ</a:t>
            </a:r>
          </a:p>
          <a:p>
            <a:endParaRPr lang="tr-TR" dirty="0">
              <a:solidFill>
                <a:srgbClr val="002060"/>
              </a:solidFill>
            </a:endParaRPr>
          </a:p>
        </p:txBody>
      </p:sp>
      <p:pic>
        <p:nvPicPr>
          <p:cNvPr id="5" name="5 Resim" descr="omü logosu ile ilgili görsel sonucu"/>
          <p:cNvPicPr>
            <a:picLocks noChangeAspect="1" noChangeArrowheads="1"/>
          </p:cNvPicPr>
          <p:nvPr/>
        </p:nvPicPr>
        <p:blipFill>
          <a:blip r:embed="rId2"/>
          <a:srcRect/>
          <a:stretch>
            <a:fillRect/>
          </a:stretch>
        </p:blipFill>
        <p:spPr bwMode="auto">
          <a:xfrm>
            <a:off x="7391400" y="533400"/>
            <a:ext cx="1390650" cy="1219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tr-TR" smtClean="0"/>
          </a:p>
        </p:txBody>
      </p:sp>
      <p:sp>
        <p:nvSpPr>
          <p:cNvPr id="3075" name="Rectangle 3"/>
          <p:cNvSpPr>
            <a:spLocks noGrp="1" noChangeArrowheads="1"/>
          </p:cNvSpPr>
          <p:nvPr>
            <p:ph type="body" idx="1"/>
          </p:nvPr>
        </p:nvSpPr>
        <p:spPr/>
        <p:txBody>
          <a:bodyPr/>
          <a:lstStyle/>
          <a:p>
            <a:pPr algn="just" eaLnBrk="1" hangingPunct="1"/>
            <a:r>
              <a:rPr lang="tr-TR" dirty="0" smtClean="0"/>
              <a:t>Hitit Sanatı dersine ait bu sunum, </a:t>
            </a:r>
            <a:r>
              <a:rPr lang="tr-TR" dirty="0" smtClean="0">
                <a:solidFill>
                  <a:srgbClr val="A50021"/>
                </a:solidFill>
              </a:rPr>
              <a:t>eğitim amaçlı hazırlanmıştır</a:t>
            </a:r>
            <a:r>
              <a:rPr lang="tr-TR" dirty="0" smtClean="0"/>
              <a:t>. Başka bir amaç için kullanılamaz.Sunumda kullanılan </a:t>
            </a:r>
            <a:r>
              <a:rPr lang="tr-TR" dirty="0" smtClean="0">
                <a:solidFill>
                  <a:srgbClr val="A50021"/>
                </a:solidFill>
              </a:rPr>
              <a:t>tüm </a:t>
            </a:r>
            <a:r>
              <a:rPr lang="tr-TR" dirty="0" smtClean="0">
                <a:solidFill>
                  <a:srgbClr val="A50021"/>
                </a:solidFill>
              </a:rPr>
              <a:t>görseller ve bilgiler </a:t>
            </a:r>
            <a:r>
              <a:rPr lang="tr-TR" dirty="0" smtClean="0">
                <a:solidFill>
                  <a:srgbClr val="A50021"/>
                </a:solidFill>
              </a:rPr>
              <a:t>telif hakkına</a:t>
            </a:r>
            <a:r>
              <a:rPr lang="tr-TR" dirty="0" smtClean="0"/>
              <a:t> sahiptir.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solidFill>
                  <a:srgbClr val="C00000"/>
                </a:solidFill>
              </a:rPr>
              <a:t>HİTİTLERDE DEVLET VE TOPLUM YAPISI</a:t>
            </a:r>
            <a:endParaRPr lang="tr-TR" dirty="0">
              <a:solidFill>
                <a:srgbClr val="C00000"/>
              </a:solidFill>
            </a:endParaRPr>
          </a:p>
        </p:txBody>
      </p:sp>
      <p:sp>
        <p:nvSpPr>
          <p:cNvPr id="3" name="2 Alt Başlık"/>
          <p:cNvSpPr>
            <a:spLocks noGrp="1"/>
          </p:cNvSpPr>
          <p:nvPr>
            <p:ph type="subTitle" idx="1"/>
          </p:nvPr>
        </p:nvSpPr>
        <p:spPr/>
        <p:txBody>
          <a:bodyPr/>
          <a:lstStyle/>
          <a:p>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9144000" cy="4525963"/>
          </a:xfrm>
        </p:spPr>
        <p:txBody>
          <a:bodyPr>
            <a:noAutofit/>
          </a:bodyPr>
          <a:lstStyle/>
          <a:p>
            <a:r>
              <a:rPr lang="tr-TR" sz="2400" dirty="0" smtClean="0">
                <a:latin typeface="Comic Sans MS" pitchFamily="66" charset="0"/>
              </a:rPr>
              <a:t>Hitit Devleti bir sosyal hukuk devletiydi ancak, teokratik bir düzenin varlığı daha ön plandaydı.</a:t>
            </a:r>
          </a:p>
          <a:p>
            <a:pPr algn="just"/>
            <a:r>
              <a:rPr lang="tr-TR" sz="2400" dirty="0" smtClean="0">
                <a:latin typeface="Comic Sans MS" pitchFamily="66" charset="0"/>
              </a:rPr>
              <a:t> Çünkü küçük bir dua parçasında </a:t>
            </a:r>
            <a:r>
              <a:rPr lang="tr-TR" sz="2400" dirty="0" smtClean="0">
                <a:solidFill>
                  <a:srgbClr val="FF0000"/>
                </a:solidFill>
                <a:latin typeface="Comic Sans MS" pitchFamily="66" charset="0"/>
              </a:rPr>
              <a:t>"ülkenin, göğün, toprağın ve insanların fırtına tanrısına ait olduğu</a:t>
            </a:r>
            <a:r>
              <a:rPr lang="tr-TR" sz="2400" dirty="0" smtClean="0">
                <a:latin typeface="Comic Sans MS" pitchFamily="66" charset="0"/>
              </a:rPr>
              <a:t>" ifade edilmektedir. Devletin başında egemen bir kral, egemen bir kraliçe ve veliaht birinci sırayı almaktaydı. </a:t>
            </a:r>
          </a:p>
          <a:p>
            <a:pPr algn="just"/>
            <a:r>
              <a:rPr lang="tr-TR" sz="2400" dirty="0" smtClean="0">
                <a:latin typeface="Comic Sans MS" pitchFamily="66" charset="0"/>
              </a:rPr>
              <a:t>Sonra bir hiyerarşi izleyerek kralın kardeşleri, yeğenleri ve bunların yanında, kralın evlenmeleri sonucu akraba prensler ve önemli şehirlerin başında bulunan ve anlaşmalarla krala bağlı olan küçük krallar yer almaktadır.</a:t>
            </a:r>
          </a:p>
          <a:p>
            <a:pPr algn="just"/>
            <a:r>
              <a:rPr lang="tr-TR" sz="2400" dirty="0" smtClean="0">
                <a:latin typeface="Comic Sans MS" pitchFamily="66" charset="0"/>
              </a:rPr>
              <a:t> Bunlardan sonra yüksek devlet memurlarının askeri unvanlara sahip olanları, soylular arasından önemli sivil mevkilerin başında bulunanlar ve rahipler sınıfı gelmektedir.</a:t>
            </a:r>
          </a:p>
          <a:p>
            <a:endParaRPr lang="tr-T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9144000" cy="4525963"/>
          </a:xfrm>
        </p:spPr>
        <p:txBody>
          <a:bodyPr>
            <a:normAutofit/>
          </a:bodyPr>
          <a:lstStyle/>
          <a:p>
            <a:pPr algn="just"/>
            <a:r>
              <a:rPr lang="tr-TR" sz="2400" dirty="0" smtClean="0">
                <a:latin typeface="Comic Sans MS" pitchFamily="66" charset="0"/>
              </a:rPr>
              <a:t>Hitit devleti feodal bir yapı arz ediyordu.</a:t>
            </a:r>
          </a:p>
          <a:p>
            <a:pPr algn="just"/>
            <a:r>
              <a:rPr lang="tr-TR" sz="2400" dirty="0" smtClean="0">
                <a:latin typeface="Comic Sans MS" pitchFamily="66" charset="0"/>
              </a:rPr>
              <a:t> Bu feodal krallıklar, Hitit devletinin </a:t>
            </a:r>
            <a:r>
              <a:rPr lang="tr-TR" sz="2400" dirty="0" err="1" smtClean="0">
                <a:latin typeface="Comic Sans MS" pitchFamily="66" charset="0"/>
              </a:rPr>
              <a:t>vasalı</a:t>
            </a:r>
            <a:r>
              <a:rPr lang="tr-TR" sz="2400" dirty="0" smtClean="0">
                <a:latin typeface="Comic Sans MS" pitchFamily="66" charset="0"/>
              </a:rPr>
              <a:t> idiler. </a:t>
            </a:r>
          </a:p>
          <a:p>
            <a:pPr algn="just"/>
            <a:r>
              <a:rPr lang="tr-TR" sz="2400" dirty="0" err="1" smtClean="0">
                <a:latin typeface="Comic Sans MS" pitchFamily="66" charset="0"/>
              </a:rPr>
              <a:t>Vasal</a:t>
            </a:r>
            <a:r>
              <a:rPr lang="tr-TR" sz="2400" dirty="0" smtClean="0">
                <a:latin typeface="Comic Sans MS" pitchFamily="66" charset="0"/>
              </a:rPr>
              <a:t> krallar, büyük Hitit devletine her yıl belli bir miktar vergi ödemek, savaş zamanlarında da at, asker ve savaş arabası yardımında bulunmakla yükümlüydüler. </a:t>
            </a:r>
          </a:p>
          <a:p>
            <a:pPr algn="just"/>
            <a:r>
              <a:rPr lang="tr-TR" sz="2400" dirty="0" smtClean="0">
                <a:latin typeface="Comic Sans MS" pitchFamily="66" charset="0"/>
              </a:rPr>
              <a:t>Eyalet valileri, Hitit kralının yaptığı ve üstlendiği görevleri kendi eyaletlerine de uyguluyorlardı. </a:t>
            </a:r>
          </a:p>
          <a:p>
            <a:pPr algn="just"/>
            <a:r>
              <a:rPr lang="tr-TR" sz="2400" dirty="0" smtClean="0">
                <a:latin typeface="Comic Sans MS" pitchFamily="66" charset="0"/>
              </a:rPr>
              <a:t>Devletin baş sorumlusu kraldı. Ancak Hitit kralının diğer doğu devletlerindeki gibi her şeye egemen bir despot olarak ortaya çıkmadığı görülür.</a:t>
            </a:r>
            <a:endParaRPr lang="tr-TR" sz="2400" dirty="0">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Hititlerde krallığın veraset yoluyla geçmiştir.</a:t>
            </a:r>
          </a:p>
          <a:p>
            <a:pPr algn="just"/>
            <a:r>
              <a:rPr lang="tr-TR" sz="2400" dirty="0" smtClean="0">
                <a:latin typeface="Comic Sans MS" pitchFamily="66" charset="0"/>
              </a:rPr>
              <a:t>Hitit krallarını Mısır ve Mezopotamya krallarından ayıran birtakım özellikler görülmektedir. Örneğin, Hitit kralları hiçbir zaman Tanrı-Kral olmak eğilimi göstermemişlerdir. </a:t>
            </a:r>
          </a:p>
          <a:p>
            <a:pPr algn="just"/>
            <a:r>
              <a:rPr lang="tr-TR" sz="2400" dirty="0" smtClean="0">
                <a:latin typeface="Comic Sans MS" pitchFamily="66" charset="0"/>
              </a:rPr>
              <a:t>Onların ancak öldükten sonra tanrı olduklarına inanılmıştır. Ancak, Hitit kralları hayatta iken tanrıların yeryüzündeki temsilcileriydi, ama ölen ve tanrı olan krallar, gerçek tanrılarla hiçbir zaman eşit tutulmamış ve tanrılar topluluğu içine sokulmamıştır.</a:t>
            </a:r>
            <a:endParaRPr lang="tr-TR" sz="2400"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Hitit krallarının görev ve yetkileri hakkında, talimat metinlerinden bilgi edinilmektedir.</a:t>
            </a:r>
          </a:p>
          <a:p>
            <a:pPr algn="just"/>
            <a:r>
              <a:rPr lang="tr-TR" dirty="0" smtClean="0"/>
              <a:t> Buna göre Hitit krallarının başlıca görevleri, </a:t>
            </a:r>
            <a:r>
              <a:rPr lang="tr-TR" dirty="0" smtClean="0">
                <a:solidFill>
                  <a:srgbClr val="FF0000"/>
                </a:solidFill>
              </a:rPr>
              <a:t>başrahiplik</a:t>
            </a:r>
            <a:r>
              <a:rPr lang="tr-TR" dirty="0" smtClean="0"/>
              <a:t>, </a:t>
            </a:r>
            <a:r>
              <a:rPr lang="tr-TR" dirty="0" smtClean="0">
                <a:solidFill>
                  <a:srgbClr val="FF0000"/>
                </a:solidFill>
              </a:rPr>
              <a:t>başkomutanlık</a:t>
            </a:r>
            <a:r>
              <a:rPr lang="tr-TR" dirty="0" smtClean="0"/>
              <a:t> ve </a:t>
            </a:r>
            <a:r>
              <a:rPr lang="tr-TR" dirty="0" smtClean="0">
                <a:solidFill>
                  <a:srgbClr val="FF0000"/>
                </a:solidFill>
              </a:rPr>
              <a:t>baş yargıçlık </a:t>
            </a:r>
            <a:r>
              <a:rPr lang="tr-TR" dirty="0" smtClean="0"/>
              <a:t>idi </a:t>
            </a:r>
            <a:r>
              <a:rPr lang="tr-TR" dirty="0" smtClean="0">
                <a:solidFill>
                  <a:schemeClr val="bg2"/>
                </a:solidFill>
              </a:rPr>
              <a:t>idi</a:t>
            </a:r>
            <a:r>
              <a:rPr lang="tr-TR" dirty="0" smtClean="0"/>
              <a:t>.</a:t>
            </a:r>
          </a:p>
          <a:p>
            <a:pPr algn="just"/>
            <a:r>
              <a:rPr lang="tr-TR" dirty="0" smtClean="0"/>
              <a:t> Başrahiplik görevi gereğince, kral, bayram ve dua günlerinde tanrılara yapılan ayinlere başkanlık etmek ve onlara kurban takdim etmekle yükümlü idi. </a:t>
            </a:r>
          </a:p>
          <a:p>
            <a:pPr algn="just"/>
            <a:r>
              <a:rPr lang="tr-TR" dirty="0" smtClean="0"/>
              <a:t>Diğer taraftan Hitit kralları, </a:t>
            </a:r>
            <a:r>
              <a:rPr lang="tr-TR" dirty="0" smtClean="0">
                <a:solidFill>
                  <a:srgbClr val="FF0000"/>
                </a:solidFill>
              </a:rPr>
              <a:t>başkumandan</a:t>
            </a:r>
            <a:r>
              <a:rPr lang="tr-TR" dirty="0" smtClean="0"/>
              <a:t> sıfatı ile Hitit ordusunun başında sefere çıkmıştır.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Hitit kralları </a:t>
            </a:r>
            <a:r>
              <a:rPr lang="tr-TR" dirty="0" smtClean="0">
                <a:solidFill>
                  <a:srgbClr val="FF0000"/>
                </a:solidFill>
              </a:rPr>
              <a:t>baş yargıç </a:t>
            </a:r>
            <a:r>
              <a:rPr lang="tr-TR" dirty="0" smtClean="0"/>
              <a:t>olarak, hâkimlerin çözümleyemedikleri önemli ve zor davalara bakmıştır.</a:t>
            </a:r>
          </a:p>
          <a:p>
            <a:pPr algn="just"/>
            <a:r>
              <a:rPr lang="tr-TR" dirty="0" smtClean="0"/>
              <a:t> Kralın başkanlık ettiği bu yüksek mahkeme, yeminlerini bozan </a:t>
            </a:r>
            <a:r>
              <a:rPr lang="tr-TR" dirty="0" err="1" smtClean="0"/>
              <a:t>vasal</a:t>
            </a:r>
            <a:r>
              <a:rPr lang="tr-TR" dirty="0" smtClean="0"/>
              <a:t> krallıkların durumu, asiller arasındaki davalar, </a:t>
            </a:r>
            <a:r>
              <a:rPr lang="tr-TR" dirty="0" err="1" smtClean="0"/>
              <a:t>vasal</a:t>
            </a:r>
            <a:r>
              <a:rPr lang="tr-TR" dirty="0" smtClean="0"/>
              <a:t> beylikler arasındaki anlaşmazlıklar ve ölüm cezaları hakkında hüküm verme yetkisine sahipti.</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8929718" cy="5114948"/>
          </a:xfrm>
        </p:spPr>
        <p:txBody>
          <a:bodyPr>
            <a:noAutofit/>
          </a:bodyPr>
          <a:lstStyle/>
          <a:p>
            <a:r>
              <a:rPr lang="tr-TR" sz="2400" dirty="0" smtClean="0">
                <a:latin typeface="Comic Sans MS" pitchFamily="66" charset="0"/>
              </a:rPr>
              <a:t>Hitit kralları çoğu zaman yetki ve  görevlerini başkalarına devretmişlerdir. </a:t>
            </a:r>
          </a:p>
          <a:p>
            <a:r>
              <a:rPr lang="tr-TR" sz="2400" dirty="0" smtClean="0">
                <a:latin typeface="Comic Sans MS" pitchFamily="66" charset="0"/>
              </a:rPr>
              <a:t>Bütün bu görevlerin gerektirdiği sorumlulukları aynı anda yerine getirmeleri mümkün olmadığı için, kimi yetkiler prensler ve aile bireyleri arasında paylaştırılmıştır. </a:t>
            </a:r>
          </a:p>
          <a:p>
            <a:r>
              <a:rPr lang="tr-TR" sz="2400" dirty="0" smtClean="0">
                <a:solidFill>
                  <a:srgbClr val="FF0000"/>
                </a:solidFill>
                <a:latin typeface="Comic Sans MS" pitchFamily="66" charset="0"/>
              </a:rPr>
              <a:t>Valiler</a:t>
            </a:r>
            <a:r>
              <a:rPr lang="tr-TR" sz="2400" dirty="0" smtClean="0">
                <a:latin typeface="Comic Sans MS" pitchFamily="66" charset="0"/>
              </a:rPr>
              <a:t>, eyaletlerin yönetiminde krala vekalet etmişler, sarayda görülen önemli davaların bir kısmına kral yerine </a:t>
            </a:r>
            <a:r>
              <a:rPr lang="tr-TR" sz="2400" dirty="0" smtClean="0">
                <a:solidFill>
                  <a:srgbClr val="FF0000"/>
                </a:solidFill>
                <a:latin typeface="Comic Sans MS" pitchFamily="66" charset="0"/>
              </a:rPr>
              <a:t>yüksek rütbeli saray görevlileri </a:t>
            </a:r>
            <a:r>
              <a:rPr lang="tr-TR" sz="2400" dirty="0" smtClean="0">
                <a:latin typeface="Comic Sans MS" pitchFamily="66" charset="0"/>
              </a:rPr>
              <a:t>yargıçlık etmiştir.</a:t>
            </a:r>
          </a:p>
          <a:p>
            <a:r>
              <a:rPr lang="tr-TR" sz="2400" dirty="0" smtClean="0">
                <a:latin typeface="Comic Sans MS" pitchFamily="66" charset="0"/>
              </a:rPr>
              <a:t> Çeşitli seferlere kral yerine</a:t>
            </a:r>
            <a:r>
              <a:rPr lang="tr-TR" sz="2400" dirty="0" smtClean="0">
                <a:solidFill>
                  <a:srgbClr val="FF0000"/>
                </a:solidFill>
                <a:latin typeface="Comic Sans MS" pitchFamily="66" charset="0"/>
              </a:rPr>
              <a:t> prensler </a:t>
            </a:r>
            <a:r>
              <a:rPr lang="tr-TR" sz="2400" dirty="0" smtClean="0">
                <a:latin typeface="Comic Sans MS" pitchFamily="66" charset="0"/>
              </a:rPr>
              <a:t>ve </a:t>
            </a:r>
            <a:r>
              <a:rPr lang="tr-TR" sz="2400" dirty="0" smtClean="0">
                <a:solidFill>
                  <a:srgbClr val="FF0000"/>
                </a:solidFill>
                <a:latin typeface="Comic Sans MS" pitchFamily="66" charset="0"/>
              </a:rPr>
              <a:t>generaller</a:t>
            </a:r>
            <a:r>
              <a:rPr lang="tr-TR" sz="2400" dirty="0" smtClean="0">
                <a:latin typeface="Comic Sans MS" pitchFamily="66" charset="0"/>
              </a:rPr>
              <a:t> çıkmış, anlaşmaların, diplomatik yazışmaların, fermanların vs. yazılmalarında </a:t>
            </a:r>
            <a:r>
              <a:rPr lang="tr-TR" sz="2400" dirty="0" smtClean="0">
                <a:solidFill>
                  <a:srgbClr val="FF0000"/>
                </a:solidFill>
                <a:latin typeface="Comic Sans MS" pitchFamily="66" charset="0"/>
              </a:rPr>
              <a:t>baş katipler</a:t>
            </a:r>
            <a:r>
              <a:rPr lang="tr-TR" sz="2400" dirty="0" smtClean="0">
                <a:latin typeface="Comic Sans MS" pitchFamily="66" charset="0"/>
              </a:rPr>
              <a:t>, kralların yerine bu rutinleri yerine getirmiş, hatta Tanrıları kızdırmak pahasına bile olsa kimi dini törenlere kralın yerine prensler katılmıştır</a:t>
            </a:r>
            <a:endParaRPr lang="tr-TR" sz="2400" dirty="0">
              <a:latin typeface="Comic Sans MS"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43050"/>
            <a:ext cx="9144000" cy="5214950"/>
          </a:xfrm>
        </p:spPr>
        <p:txBody>
          <a:bodyPr>
            <a:noAutofit/>
          </a:bodyPr>
          <a:lstStyle/>
          <a:p>
            <a:pPr algn="just"/>
            <a:r>
              <a:rPr lang="tr-TR" sz="2400" dirty="0" smtClean="0">
                <a:latin typeface="Comic Sans MS" pitchFamily="66" charset="0"/>
              </a:rPr>
              <a:t>Hitit kralları memleketi saraydan idare etmişlerdir.</a:t>
            </a:r>
          </a:p>
          <a:p>
            <a:pPr algn="just"/>
            <a:r>
              <a:rPr lang="tr-TR" sz="2400" dirty="0" smtClean="0">
                <a:latin typeface="Comic Sans MS" pitchFamily="66" charset="0"/>
              </a:rPr>
              <a:t> Saray, hem kralın ikametgâhı hem de devlet işlerinin görüldüğü yerdi.</a:t>
            </a:r>
          </a:p>
          <a:p>
            <a:pPr algn="just"/>
            <a:r>
              <a:rPr lang="tr-TR" sz="2400" dirty="0" smtClean="0">
                <a:latin typeface="Comic Sans MS" pitchFamily="66" charset="0"/>
              </a:rPr>
              <a:t> Devlet arşivi de sarayda yer alırdı. Hititler de krallık veraset yoluyla sağlamıştır.</a:t>
            </a:r>
          </a:p>
          <a:p>
            <a:pPr algn="just"/>
            <a:r>
              <a:rPr lang="tr-TR" sz="2400" dirty="0" smtClean="0">
                <a:latin typeface="Comic Sans MS" pitchFamily="66" charset="0"/>
              </a:rPr>
              <a:t> Kral, yerine geçecek veliahdı, daha hayatta iken belirlemiştir. </a:t>
            </a:r>
          </a:p>
          <a:p>
            <a:pPr algn="just"/>
            <a:r>
              <a:rPr lang="tr-TR" sz="2400" dirty="0" smtClean="0">
                <a:latin typeface="Comic Sans MS" pitchFamily="66" charset="0"/>
              </a:rPr>
              <a:t>Krallığın erken dönemlerinde,</a:t>
            </a:r>
            <a:r>
              <a:rPr lang="tr-TR" sz="2400" dirty="0" err="1" smtClean="0">
                <a:latin typeface="Comic Sans MS" pitchFamily="66" charset="0"/>
              </a:rPr>
              <a:t>veliahtın</a:t>
            </a:r>
            <a:r>
              <a:rPr lang="tr-TR" sz="2400" dirty="0" smtClean="0">
                <a:latin typeface="Comic Sans MS" pitchFamily="66" charset="0"/>
              </a:rPr>
              <a:t> belirlenmesi konusunda iç karışıklıklar yaşanmış, saray içinde </a:t>
            </a:r>
            <a:r>
              <a:rPr lang="tr-TR" sz="2400" dirty="0" err="1" smtClean="0">
                <a:latin typeface="Comic Sans MS" pitchFamily="66" charset="0"/>
              </a:rPr>
              <a:t>suikastler</a:t>
            </a:r>
            <a:r>
              <a:rPr lang="tr-TR" sz="2400" dirty="0" smtClean="0">
                <a:latin typeface="Comic Sans MS" pitchFamily="66" charset="0"/>
              </a:rPr>
              <a:t>, darbeler, aile içi cinayetler ve sürgünler meydana gelmiştir. </a:t>
            </a:r>
          </a:p>
          <a:p>
            <a:pPr algn="just"/>
            <a:r>
              <a:rPr lang="tr-TR" sz="2400" dirty="0" smtClean="0">
                <a:latin typeface="Comic Sans MS" pitchFamily="66" charset="0"/>
              </a:rPr>
              <a:t>Ancak </a:t>
            </a:r>
            <a:r>
              <a:rPr lang="tr-TR" sz="2400" dirty="0" err="1" smtClean="0">
                <a:latin typeface="Comic Sans MS" pitchFamily="66" charset="0"/>
              </a:rPr>
              <a:t>Telipinu’nun</a:t>
            </a:r>
            <a:r>
              <a:rPr lang="tr-TR" sz="2400" dirty="0" smtClean="0">
                <a:latin typeface="Comic Sans MS" pitchFamily="66" charset="0"/>
              </a:rPr>
              <a:t> tahta geçmesiyle birlikte bu konuda bir düzenleme getirilmiş, krallığın babadan </a:t>
            </a:r>
            <a:r>
              <a:rPr lang="tr-TR" sz="2400" dirty="0" err="1" smtClean="0">
                <a:latin typeface="Comic Sans MS" pitchFamily="66" charset="0"/>
              </a:rPr>
              <a:t>oğula</a:t>
            </a:r>
            <a:r>
              <a:rPr lang="tr-TR" sz="2400" dirty="0" smtClean="0">
                <a:latin typeface="Comic Sans MS" pitchFamily="66" charset="0"/>
              </a:rPr>
              <a:t> geçmesi kurala bağlanmıştır.</a:t>
            </a:r>
            <a:endParaRPr lang="tr-TR" sz="2400" dirty="0">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sz="2400" dirty="0" smtClean="0">
                <a:latin typeface="Comic Sans MS" pitchFamily="66" charset="0"/>
              </a:rPr>
              <a:t>Hitit krallarının fermanları ve kanunları birer anayasa </a:t>
            </a:r>
            <a:r>
              <a:rPr lang="tr-TR" sz="2400" dirty="0" smtClean="0">
                <a:solidFill>
                  <a:srgbClr val="FF0000"/>
                </a:solidFill>
                <a:latin typeface="Comic Sans MS" pitchFamily="66" charset="0"/>
              </a:rPr>
              <a:t>değildir</a:t>
            </a:r>
            <a:r>
              <a:rPr lang="tr-TR" sz="2400" dirty="0" smtClean="0">
                <a:latin typeface="Comic Sans MS" pitchFamily="66" charset="0"/>
              </a:rPr>
              <a:t>.</a:t>
            </a:r>
          </a:p>
          <a:p>
            <a:pPr algn="just"/>
            <a:r>
              <a:rPr lang="tr-TR" sz="2400" dirty="0" smtClean="0">
                <a:latin typeface="Comic Sans MS" pitchFamily="66" charset="0"/>
              </a:rPr>
              <a:t> sonradan tahta çıkan krallar tarafından bu fermanlar ve kanunlar çiğnenebildiği gibi, yürürlükten kaldırılarak yerlerine yenileri de konmuştur. Örneğin Hitit kanunlarının bir kısmı, çeşitli değişikliklere uğramış ve bu değişiklikler</a:t>
            </a:r>
            <a:r>
              <a:rPr lang="tr-TR" sz="2400" dirty="0" smtClean="0">
                <a:solidFill>
                  <a:srgbClr val="FF0000"/>
                </a:solidFill>
                <a:latin typeface="Comic Sans MS" pitchFamily="66" charset="0"/>
              </a:rPr>
              <a:t> eskiden,şimdi</a:t>
            </a:r>
            <a:r>
              <a:rPr lang="tr-TR" sz="2400" dirty="0" smtClean="0">
                <a:latin typeface="Comic Sans MS" pitchFamily="66" charset="0"/>
              </a:rPr>
              <a:t> denilerek kanun metinlerinde de belirtilmiştir</a:t>
            </a:r>
            <a:endParaRPr lang="tr-TR" sz="2400" dirty="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Diğer taraftan Hitit Kralları, başkumandan sıfatı ile Hitit ordusunun başında her yıl sefere çıkmak zorunda idiler.</a:t>
            </a:r>
          </a:p>
          <a:p>
            <a:pPr algn="just"/>
            <a:r>
              <a:rPr lang="tr-TR" sz="2400" dirty="0" smtClean="0">
                <a:latin typeface="Comic Sans MS" pitchFamily="66" charset="0"/>
              </a:rPr>
              <a:t> Bunda devletin siyasi güvenliğinin etkisi olduğu gibi, bu seferlerin memlekete sağladığı ekonomik menfaatlerin de rolü vardır. Çünkü bu askeri seferlerin sonucunda, devlet hazinesine büyük miktarda ganimet kazandırılmıştır.</a:t>
            </a:r>
            <a:endParaRPr lang="tr-TR" sz="2400" dirty="0">
              <a:latin typeface="Comic Sans MS"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algn="just"/>
            <a:r>
              <a:rPr lang="tr-TR" sz="2800" dirty="0" smtClean="0">
                <a:latin typeface="Comic Sans MS" pitchFamily="66" charset="0"/>
              </a:rPr>
              <a:t>Kralların aylarca süren seferlere çıktığı bilinmektedir.</a:t>
            </a:r>
          </a:p>
          <a:p>
            <a:pPr algn="just"/>
            <a:r>
              <a:rPr lang="tr-TR" sz="2800" dirty="0" smtClean="0">
                <a:latin typeface="Comic Sans MS" pitchFamily="66" charset="0"/>
              </a:rPr>
              <a:t>Ancak kimi istisnai durumlarda, kendi yerine bir </a:t>
            </a:r>
            <a:r>
              <a:rPr lang="tr-TR" sz="2800" dirty="0" smtClean="0">
                <a:solidFill>
                  <a:srgbClr val="FF0000"/>
                </a:solidFill>
                <a:latin typeface="Comic Sans MS" pitchFamily="66" charset="0"/>
              </a:rPr>
              <a:t>prensini</a:t>
            </a:r>
            <a:r>
              <a:rPr lang="tr-TR" sz="2800" dirty="0" smtClean="0">
                <a:latin typeface="Comic Sans MS" pitchFamily="66" charset="0"/>
              </a:rPr>
              <a:t> ya da bir </a:t>
            </a:r>
            <a:r>
              <a:rPr lang="tr-TR" sz="2800" dirty="0" smtClean="0">
                <a:solidFill>
                  <a:srgbClr val="FF0000"/>
                </a:solidFill>
                <a:latin typeface="Comic Sans MS" pitchFamily="66" charset="0"/>
              </a:rPr>
              <a:t>komutanın</a:t>
            </a:r>
            <a:r>
              <a:rPr lang="tr-TR" sz="2800" dirty="0" smtClean="0">
                <a:latin typeface="Comic Sans MS" pitchFamily="66" charset="0"/>
              </a:rPr>
              <a:t>ı da sefere gönderebilir. </a:t>
            </a:r>
          </a:p>
          <a:p>
            <a:pPr algn="just"/>
            <a:r>
              <a:rPr lang="tr-TR" sz="2800" dirty="0" smtClean="0">
                <a:latin typeface="Comic Sans MS" pitchFamily="66" charset="0"/>
              </a:rPr>
              <a:t>Hitit krallarının ordusunun başardığı elde ettiği her başarı onların iktidarını sağlamlaştırmaktadır. Çünkü elde edilen başarılar tanrıların krala açık desteğinin göstergesidir. </a:t>
            </a:r>
          </a:p>
          <a:p>
            <a:pPr algn="just"/>
            <a:r>
              <a:rPr lang="tr-TR" sz="2800" dirty="0" smtClean="0">
                <a:latin typeface="Comic Sans MS" pitchFamily="66" charset="0"/>
              </a:rPr>
              <a:t>Antik Yakındoğu politik düşüncesine göre tanrılar tarafından yönlendirilen ve korunan hükümdarlar, sadece meşru ve adil olduklarında zafer kazanmıştır.</a:t>
            </a:r>
          </a:p>
          <a:p>
            <a:pPr algn="just"/>
            <a:r>
              <a:rPr lang="tr-TR" sz="2800" dirty="0" smtClean="0">
                <a:latin typeface="Comic Sans MS" pitchFamily="66" charset="0"/>
              </a:rPr>
              <a:t> Askeri başarıların kaydedildiği yıllıklarda uzun uzun savaş ganimetlerine yer verilmesinin nedeni de budur. </a:t>
            </a:r>
            <a:endParaRPr lang="tr-TR" sz="2800" dirty="0">
              <a:latin typeface="Comic Sans MS" pitchFamily="66"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sz="2400" dirty="0" smtClean="0">
                <a:latin typeface="Comic Sans MS" pitchFamily="66" charset="0"/>
              </a:rPr>
              <a:t>Hitit kralları, diplomasinin de başında yer almaktaydı.</a:t>
            </a:r>
          </a:p>
          <a:p>
            <a:pPr algn="just"/>
            <a:r>
              <a:rPr lang="tr-TR" sz="2400" dirty="0" smtClean="0">
                <a:latin typeface="Comic Sans MS" pitchFamily="66" charset="0"/>
              </a:rPr>
              <a:t>Diplomasinin amacı, yazılı antlaşmalar yoluyla devletlerarası ilişkileri düzenlemek, kralı, evlilikler yoluyla müttefiklik veya </a:t>
            </a:r>
            <a:r>
              <a:rPr lang="tr-TR" sz="2400" dirty="0" err="1" smtClean="0">
                <a:latin typeface="Comic Sans MS" pitchFamily="66" charset="0"/>
              </a:rPr>
              <a:t>vassallık</a:t>
            </a:r>
            <a:r>
              <a:rPr lang="tr-TR" sz="2400" dirty="0" smtClean="0">
                <a:latin typeface="Comic Sans MS" pitchFamily="66" charset="0"/>
              </a:rPr>
              <a:t> sağlamak, karşılıklı askeri yardım ve işbirliğini gerçekleştirmektir.</a:t>
            </a:r>
          </a:p>
          <a:p>
            <a:pPr algn="just"/>
            <a:r>
              <a:rPr lang="tr-TR" sz="2400" dirty="0" smtClean="0">
                <a:latin typeface="Comic Sans MS" pitchFamily="66" charset="0"/>
              </a:rPr>
              <a:t>Orduyu ve bürokrasiyi yöneten Hitit kralları, ülkedeki adalet sistemini de yönetmek durumundaydı. Hükümdarın emirlerine itaatsizlik etmek doğrudan ülkeye ve tanrıya ihanet etmekle eş sayılmıştır.</a:t>
            </a:r>
            <a:endParaRPr lang="tr-TR" sz="2400" dirty="0">
              <a:latin typeface="Comic Sans MS"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sz="2400" dirty="0" smtClean="0">
                <a:latin typeface="Comic Sans MS" pitchFamily="66" charset="0"/>
              </a:rPr>
              <a:t>Başrahip olarak kral, Oldukça kalabalık olan resmi Hitit panteonundaki Tanrı ve Tanrıçalar için çoğu periyodik olarak düzenlenen dini bayramların gerçekleşmesi, tapınakların bakımı ve </a:t>
            </a:r>
            <a:r>
              <a:rPr lang="tr-TR" sz="2400" dirty="0" err="1" smtClean="0">
                <a:latin typeface="Comic Sans MS" pitchFamily="66" charset="0"/>
              </a:rPr>
              <a:t>inşaası</a:t>
            </a:r>
            <a:r>
              <a:rPr lang="tr-TR" sz="2400" dirty="0" smtClean="0">
                <a:latin typeface="Comic Sans MS" pitchFamily="66" charset="0"/>
              </a:rPr>
              <a:t>, Tanrılara kurbanların sunulması gibi görevlerin haricinde krallar, önemli dini ritüelleri bizzat yönetmişlerdir</a:t>
            </a:r>
            <a:r>
              <a:rPr lang="tr-TR" dirty="0" smtClean="0"/>
              <a:t>.</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 Kral aynı zamanda ülkenin baş hakimiydi. Ancak bu sıradan bir hakimlik görevi değildi.</a:t>
            </a:r>
          </a:p>
          <a:p>
            <a:pPr algn="just"/>
            <a:r>
              <a:rPr lang="tr-TR" dirty="0" smtClean="0"/>
              <a:t> En üst temyiz organı görevini yürüten kral, özellikle </a:t>
            </a:r>
            <a:r>
              <a:rPr lang="tr-TR" dirty="0" smtClean="0">
                <a:solidFill>
                  <a:srgbClr val="FF0000"/>
                </a:solidFill>
              </a:rPr>
              <a:t>ölüm cezasını </a:t>
            </a:r>
            <a:r>
              <a:rPr lang="tr-TR" dirty="0" smtClean="0"/>
              <a:t>gerektiren suçların son kararlarını verir ya da kendilerine bağlı küçük devletlerin önemli davalarını görürdü. </a:t>
            </a:r>
          </a:p>
          <a:p>
            <a:pPr algn="just"/>
            <a:r>
              <a:rPr lang="tr-TR" dirty="0" smtClean="0"/>
              <a:t> Kralın </a:t>
            </a:r>
            <a:r>
              <a:rPr lang="tr-TR" dirty="0" smtClean="0">
                <a:solidFill>
                  <a:srgbClr val="FF0000"/>
                </a:solidFill>
              </a:rPr>
              <a:t>verdiği karar kesin </a:t>
            </a:r>
            <a:r>
              <a:rPr lang="tr-TR" dirty="0" smtClean="0"/>
              <a:t>olup, başka bir </a:t>
            </a:r>
            <a:r>
              <a:rPr lang="tr-TR" dirty="0" smtClean="0">
                <a:solidFill>
                  <a:srgbClr val="FF0000"/>
                </a:solidFill>
              </a:rPr>
              <a:t>itiraz hakkı</a:t>
            </a:r>
            <a:r>
              <a:rPr lang="tr-TR" dirty="0" smtClean="0"/>
              <a:t> daha yoktu.</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sz="3400" dirty="0" smtClean="0">
                <a:latin typeface="Comic Sans MS" pitchFamily="66" charset="0"/>
              </a:rPr>
              <a:t>Ayrıca kral, kendisine, aile bireylerine, saraya (devlete) karşı gelme gibi suçlar</a:t>
            </a:r>
          </a:p>
          <a:p>
            <a:r>
              <a:rPr lang="tr-TR" sz="3400" dirty="0" smtClean="0">
                <a:latin typeface="Comic Sans MS" pitchFamily="66" charset="0"/>
              </a:rPr>
              <a:t> ve cinsel içerikli suçların davalarına da bakar. Kral mahkemesinin verdiği kararlara uymamak mutlak ölüm cezası gerektirir.</a:t>
            </a:r>
          </a:p>
          <a:p>
            <a:r>
              <a:rPr lang="tr-TR" sz="3400" dirty="0" smtClean="0">
                <a:latin typeface="Comic Sans MS" pitchFamily="66" charset="0"/>
              </a:rPr>
              <a:t>Bütün bunların yanında kralın memur ve görevlileri atamak, </a:t>
            </a:r>
          </a:p>
          <a:p>
            <a:r>
              <a:rPr lang="tr-TR" sz="3400" dirty="0" smtClean="0">
                <a:latin typeface="Comic Sans MS" pitchFamily="66" charset="0"/>
              </a:rPr>
              <a:t>belirli kişilerin günlük ücretlerini ödemek, </a:t>
            </a:r>
          </a:p>
          <a:p>
            <a:r>
              <a:rPr lang="tr-TR" sz="3400" dirty="0" smtClean="0">
                <a:latin typeface="Comic Sans MS" pitchFamily="66" charset="0"/>
              </a:rPr>
              <a:t>arazi bağışlamak, </a:t>
            </a:r>
          </a:p>
          <a:p>
            <a:r>
              <a:rPr lang="tr-TR" sz="3400" dirty="0" smtClean="0">
                <a:latin typeface="Comic Sans MS" pitchFamily="66" charset="0"/>
              </a:rPr>
              <a:t>din adamlarını atamak,</a:t>
            </a:r>
          </a:p>
          <a:p>
            <a:r>
              <a:rPr lang="tr-TR" sz="3400" dirty="0" smtClean="0">
                <a:latin typeface="Comic Sans MS" pitchFamily="66" charset="0"/>
              </a:rPr>
              <a:t> ayin ve ritüellerde yer almak,</a:t>
            </a:r>
          </a:p>
          <a:p>
            <a:r>
              <a:rPr lang="tr-TR" sz="3400" dirty="0" smtClean="0">
                <a:latin typeface="Comic Sans MS" pitchFamily="66" charset="0"/>
              </a:rPr>
              <a:t> geziler düzenlemek</a:t>
            </a:r>
          </a:p>
          <a:p>
            <a:r>
              <a:rPr lang="tr-TR" sz="3400" dirty="0" smtClean="0">
                <a:latin typeface="Comic Sans MS" pitchFamily="66" charset="0"/>
              </a:rPr>
              <a:t> takdis etmek vb. gibi sayısız bir çok görevi ve yetkisi daha vardı</a:t>
            </a:r>
          </a:p>
          <a:p>
            <a:r>
              <a:rPr lang="tr-TR" sz="3400" dirty="0" smtClean="0">
                <a:latin typeface="Comic Sans MS" pitchFamily="66" charset="0"/>
              </a:rPr>
              <a:t> </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1600200"/>
            <a:ext cx="9144000" cy="4525963"/>
          </a:xfrm>
        </p:spPr>
        <p:txBody>
          <a:bodyPr>
            <a:noAutofit/>
          </a:bodyPr>
          <a:lstStyle/>
          <a:p>
            <a:pPr algn="just"/>
            <a:r>
              <a:rPr lang="tr-TR" sz="2400" dirty="0" smtClean="0">
                <a:latin typeface="Comic Sans MS" pitchFamily="66" charset="0"/>
              </a:rPr>
              <a:t>Hitit kralları,, İmparatorluk öncesine ait resmi belgelerde kendileri için </a:t>
            </a:r>
            <a:r>
              <a:rPr lang="tr-TR" sz="2400" dirty="0" err="1" smtClean="0">
                <a:solidFill>
                  <a:srgbClr val="FF0000"/>
                </a:solidFill>
                <a:latin typeface="Comic Sans MS" pitchFamily="66" charset="0"/>
              </a:rPr>
              <a:t>Labarna</a:t>
            </a:r>
            <a:r>
              <a:rPr lang="tr-TR" sz="2400" dirty="0" smtClean="0">
                <a:solidFill>
                  <a:srgbClr val="FF0000"/>
                </a:solidFill>
                <a:latin typeface="Comic Sans MS" pitchFamily="66" charset="0"/>
              </a:rPr>
              <a:t>,</a:t>
            </a:r>
            <a:r>
              <a:rPr lang="tr-TR" sz="2400" dirty="0" smtClean="0">
                <a:latin typeface="Comic Sans MS" pitchFamily="66" charset="0"/>
              </a:rPr>
              <a:t> sonrasında </a:t>
            </a:r>
            <a:r>
              <a:rPr lang="tr-TR" sz="2400" dirty="0" smtClean="0">
                <a:solidFill>
                  <a:srgbClr val="FF0000"/>
                </a:solidFill>
                <a:latin typeface="Comic Sans MS" pitchFamily="66" charset="0"/>
              </a:rPr>
              <a:t>Büyük Kral</a:t>
            </a:r>
            <a:r>
              <a:rPr lang="tr-TR" sz="2400" dirty="0" smtClean="0">
                <a:latin typeface="Comic Sans MS" pitchFamily="66" charset="0"/>
              </a:rPr>
              <a:t>, </a:t>
            </a:r>
            <a:r>
              <a:rPr lang="tr-TR" sz="2400" dirty="0" err="1" smtClean="0">
                <a:solidFill>
                  <a:srgbClr val="FF0000"/>
                </a:solidFill>
                <a:latin typeface="Comic Sans MS" pitchFamily="66" charset="0"/>
              </a:rPr>
              <a:t>Hatti</a:t>
            </a:r>
            <a:r>
              <a:rPr lang="tr-TR" sz="2400" dirty="0" smtClean="0">
                <a:solidFill>
                  <a:srgbClr val="FF0000"/>
                </a:solidFill>
                <a:latin typeface="Comic Sans MS" pitchFamily="66" charset="0"/>
              </a:rPr>
              <a:t> Ülkesi Kralı, Kahraman</a:t>
            </a:r>
            <a:r>
              <a:rPr lang="tr-TR" sz="2400" dirty="0" smtClean="0">
                <a:latin typeface="Comic Sans MS" pitchFamily="66" charset="0"/>
              </a:rPr>
              <a:t>, </a:t>
            </a:r>
            <a:r>
              <a:rPr lang="tr-TR" sz="2400" dirty="0" smtClean="0">
                <a:solidFill>
                  <a:srgbClr val="FF0000"/>
                </a:solidFill>
                <a:latin typeface="Comic Sans MS" pitchFamily="66" charset="0"/>
              </a:rPr>
              <a:t>Fırtına Tanrısı’nın Sevgilisi</a:t>
            </a:r>
            <a:r>
              <a:rPr lang="tr-TR" sz="2400" dirty="0" smtClean="0">
                <a:latin typeface="Comic Sans MS" pitchFamily="66" charset="0"/>
              </a:rPr>
              <a:t>” gibi unvanları sıraladıkları görülmektedir. Bunların dışında Hitit krallarının kendileri için kullandıkları en önemli unvan </a:t>
            </a:r>
            <a:r>
              <a:rPr lang="tr-TR" sz="2400" dirty="0" smtClean="0">
                <a:solidFill>
                  <a:srgbClr val="0070C0"/>
                </a:solidFill>
                <a:latin typeface="Comic Sans MS" pitchFamily="66" charset="0"/>
              </a:rPr>
              <a:t>DUTU</a:t>
            </a:r>
            <a:r>
              <a:rPr lang="tr-TR" sz="2400" i="1" dirty="0" smtClean="0">
                <a:solidFill>
                  <a:srgbClr val="0070C0"/>
                </a:solidFill>
                <a:latin typeface="Comic Sans MS" pitchFamily="66" charset="0"/>
              </a:rPr>
              <a:t>ŠI</a:t>
            </a:r>
            <a:r>
              <a:rPr lang="tr-TR" sz="2400" dirty="0" smtClean="0">
                <a:solidFill>
                  <a:srgbClr val="0070C0"/>
                </a:solidFill>
                <a:latin typeface="Comic Sans MS" pitchFamily="66" charset="0"/>
              </a:rPr>
              <a:t>, </a:t>
            </a:r>
            <a:r>
              <a:rPr lang="tr-TR" sz="2400" dirty="0" smtClean="0">
                <a:solidFill>
                  <a:srgbClr val="FF0000"/>
                </a:solidFill>
                <a:latin typeface="Comic Sans MS" pitchFamily="66" charset="0"/>
              </a:rPr>
              <a:t>Güneş/im</a:t>
            </a:r>
            <a:r>
              <a:rPr lang="tr-TR" sz="2400" dirty="0" smtClean="0">
                <a:latin typeface="Comic Sans MS" pitchFamily="66" charset="0"/>
              </a:rPr>
              <a:t> </a:t>
            </a:r>
            <a:r>
              <a:rPr lang="tr-TR" sz="2400" dirty="0" err="1" smtClean="0">
                <a:latin typeface="Comic Sans MS" pitchFamily="66" charset="0"/>
              </a:rPr>
              <a:t>ünvanıdır</a:t>
            </a:r>
            <a:r>
              <a:rPr lang="tr-TR" sz="2400" dirty="0" smtClean="0">
                <a:latin typeface="Comic Sans MS" pitchFamily="66" charset="0"/>
              </a:rPr>
              <a:t>.</a:t>
            </a:r>
          </a:p>
          <a:p>
            <a:r>
              <a:rPr lang="tr-TR" sz="2400" dirty="0" smtClean="0">
                <a:latin typeface="Comic Sans MS" pitchFamily="66" charset="0"/>
              </a:rPr>
              <a:t>İmparatorluk Dönemi sonrasında, muhtemelen Mısır etkisiyle </a:t>
            </a:r>
            <a:r>
              <a:rPr lang="tr-TR" sz="2400" dirty="0" smtClean="0">
                <a:solidFill>
                  <a:srgbClr val="FF0000"/>
                </a:solidFill>
                <a:latin typeface="Comic Sans MS" pitchFamily="66" charset="0"/>
              </a:rPr>
              <a:t>kendisinden  </a:t>
            </a:r>
            <a:r>
              <a:rPr lang="tr-TR" sz="2400" i="1" dirty="0" smtClean="0">
                <a:solidFill>
                  <a:srgbClr val="FF0000"/>
                </a:solidFill>
                <a:latin typeface="Comic Sans MS" pitchFamily="66" charset="0"/>
              </a:rPr>
              <a:t>DINGIR UTU SI </a:t>
            </a:r>
            <a:r>
              <a:rPr lang="tr-TR" sz="2400" dirty="0" smtClean="0">
                <a:latin typeface="Comic Sans MS" pitchFamily="66" charset="0"/>
              </a:rPr>
              <a:t>(Güneşim, Majesteleri) diye bahsedilen kral, dini konularda da </a:t>
            </a:r>
            <a:r>
              <a:rPr lang="tr-TR" sz="2400" i="1" dirty="0" smtClean="0">
                <a:solidFill>
                  <a:srgbClr val="FF0000"/>
                </a:solidFill>
                <a:latin typeface="Comic Sans MS" pitchFamily="66" charset="0"/>
              </a:rPr>
              <a:t>LUGAL</a:t>
            </a:r>
            <a:r>
              <a:rPr lang="tr-TR" sz="2400" dirty="0" smtClean="0">
                <a:solidFill>
                  <a:srgbClr val="FF0000"/>
                </a:solidFill>
                <a:latin typeface="Comic Sans MS" pitchFamily="66" charset="0"/>
              </a:rPr>
              <a:t> </a:t>
            </a:r>
            <a:r>
              <a:rPr lang="tr-TR" sz="2400" i="1" dirty="0" err="1" smtClean="0">
                <a:solidFill>
                  <a:srgbClr val="FF0000"/>
                </a:solidFill>
                <a:latin typeface="Comic Sans MS" pitchFamily="66" charset="0"/>
              </a:rPr>
              <a:t>hassu</a:t>
            </a:r>
            <a:r>
              <a:rPr lang="tr-TR" sz="2400" i="1" dirty="0" smtClean="0">
                <a:solidFill>
                  <a:srgbClr val="FF0000"/>
                </a:solidFill>
                <a:latin typeface="Comic Sans MS" pitchFamily="66" charset="0"/>
              </a:rPr>
              <a:t> </a:t>
            </a:r>
            <a:r>
              <a:rPr lang="tr-TR" sz="2400" dirty="0" smtClean="0">
                <a:latin typeface="Comic Sans MS" pitchFamily="66" charset="0"/>
              </a:rPr>
              <a:t>şeklinde anılır. Tablet, mühür ve mektuplarda Hitit kralından Büyük kral, imparator, </a:t>
            </a:r>
            <a:r>
              <a:rPr lang="tr-TR" sz="2400" dirty="0" err="1" smtClean="0">
                <a:latin typeface="Comic Sans MS" pitchFamily="66" charset="0"/>
              </a:rPr>
              <a:t>Hatti</a:t>
            </a:r>
            <a:r>
              <a:rPr lang="tr-TR" sz="2400" dirty="0" smtClean="0">
                <a:latin typeface="Comic Sans MS" pitchFamily="66" charset="0"/>
              </a:rPr>
              <a:t> ülkesinin kralı, kahraman, x Tanrısı’nın gözdesi şeklinde de bahsedilir.</a:t>
            </a:r>
            <a:endParaRPr lang="tr-TR" sz="2400" dirty="0">
              <a:solidFill>
                <a:srgbClr val="FF0000"/>
              </a:solidFill>
              <a:latin typeface="Comic Sans MS" pitchFamily="66"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pPr algn="just"/>
            <a:endParaRPr lang="tr-TR" dirty="0" smtClean="0"/>
          </a:p>
          <a:p>
            <a:pPr algn="just"/>
            <a:r>
              <a:rPr lang="tr-TR" sz="3800" dirty="0" smtClean="0">
                <a:latin typeface="Comic Sans MS" pitchFamily="66" charset="0"/>
              </a:rPr>
              <a:t>Sarayda Büyük Kraldan sonra en nüfuzlu şahsiyet, kralın annesi idi. Metinlerde ana kraliçelere </a:t>
            </a:r>
            <a:r>
              <a:rPr lang="tr-TR" sz="3800" dirty="0" err="1" smtClean="0">
                <a:solidFill>
                  <a:srgbClr val="FF0000"/>
                </a:solidFill>
                <a:latin typeface="Comic Sans MS" pitchFamily="66" charset="0"/>
              </a:rPr>
              <a:t>Tavananna</a:t>
            </a:r>
            <a:r>
              <a:rPr lang="tr-TR" sz="3800" dirty="0" smtClean="0">
                <a:latin typeface="Comic Sans MS" pitchFamily="66" charset="0"/>
              </a:rPr>
              <a:t>, yaşayan kralın eşine ise </a:t>
            </a:r>
            <a:r>
              <a:rPr lang="tr-TR" sz="3800" dirty="0" err="1" smtClean="0">
                <a:solidFill>
                  <a:srgbClr val="FF0000"/>
                </a:solidFill>
                <a:latin typeface="Comic Sans MS" pitchFamily="66" charset="0"/>
              </a:rPr>
              <a:t>Şakuvaşşar</a:t>
            </a:r>
            <a:r>
              <a:rPr lang="tr-TR" sz="3800" dirty="0" smtClean="0">
                <a:latin typeface="Comic Sans MS" pitchFamily="66" charset="0"/>
              </a:rPr>
              <a:t> denilmekteydi.</a:t>
            </a:r>
          </a:p>
          <a:p>
            <a:pPr algn="just"/>
            <a:r>
              <a:rPr lang="tr-TR" sz="3800" dirty="0" smtClean="0">
                <a:latin typeface="Comic Sans MS" pitchFamily="66" charset="0"/>
              </a:rPr>
              <a:t>Hitit kraliçelerinin en önemli özellikleri güçlü ve bağımsız olmalarıdır. Kraliçe, büyük kralın eşidir ve bir önceki ana kraliçe, yani bir önceki büyük kralın eşi (genellikle kralın annesi) öldüğünde ondan </a:t>
            </a:r>
            <a:r>
              <a:rPr lang="tr-TR" sz="3800" dirty="0" err="1" smtClean="0">
                <a:latin typeface="Comic Sans MS" pitchFamily="66" charset="0"/>
              </a:rPr>
              <a:t>tavananna</a:t>
            </a:r>
            <a:r>
              <a:rPr lang="tr-TR" sz="3800" dirty="0" smtClean="0">
                <a:latin typeface="Comic Sans MS" pitchFamily="66" charset="0"/>
              </a:rPr>
              <a:t> unvanını devralır. </a:t>
            </a:r>
          </a:p>
          <a:p>
            <a:pPr algn="just"/>
            <a:r>
              <a:rPr lang="tr-TR" sz="3800" dirty="0" smtClean="0">
                <a:latin typeface="Comic Sans MS" pitchFamily="66" charset="0"/>
              </a:rPr>
              <a:t> Bu unvanını alan ana kraliçe, eşi olan kral ölse de, kendi ölene kadar bunu kullanmaya devam ederdi, yani </a:t>
            </a:r>
            <a:r>
              <a:rPr lang="tr-TR" sz="3800" dirty="0" smtClean="0">
                <a:solidFill>
                  <a:srgbClr val="FF0000"/>
                </a:solidFill>
                <a:latin typeface="Comic Sans MS" pitchFamily="66" charset="0"/>
              </a:rPr>
              <a:t>egemenlik hakkı </a:t>
            </a:r>
            <a:r>
              <a:rPr lang="tr-TR" sz="3800" dirty="0" smtClean="0">
                <a:latin typeface="Comic Sans MS" pitchFamily="66" charset="0"/>
              </a:rPr>
              <a:t>erkek tarafın ölümüyle sona ermezdi</a:t>
            </a:r>
          </a:p>
          <a:p>
            <a:pPr algn="just"/>
            <a:r>
              <a:rPr lang="tr-TR" sz="3800" dirty="0" smtClean="0">
                <a:latin typeface="Comic Sans MS" pitchFamily="66" charset="0"/>
              </a:rPr>
              <a:t>Hititçede </a:t>
            </a:r>
            <a:r>
              <a:rPr lang="tr-TR" sz="3800" dirty="0" err="1" smtClean="0">
                <a:latin typeface="Comic Sans MS" pitchFamily="66" charset="0"/>
              </a:rPr>
              <a:t>labarna;</a:t>
            </a:r>
            <a:r>
              <a:rPr lang="tr-TR" sz="3800" dirty="0" smtClean="0">
                <a:latin typeface="Comic Sans MS" pitchFamily="66" charset="0"/>
              </a:rPr>
              <a:t> </a:t>
            </a:r>
            <a:r>
              <a:rPr lang="tr-TR" sz="3800" dirty="0" smtClean="0">
                <a:solidFill>
                  <a:srgbClr val="FF0000"/>
                </a:solidFill>
                <a:latin typeface="Comic Sans MS" pitchFamily="66" charset="0"/>
              </a:rPr>
              <a:t>egemen kral</a:t>
            </a:r>
            <a:r>
              <a:rPr lang="tr-TR" sz="3800" dirty="0" smtClean="0">
                <a:latin typeface="Comic Sans MS" pitchFamily="66" charset="0"/>
              </a:rPr>
              <a:t>, </a:t>
            </a:r>
            <a:r>
              <a:rPr lang="tr-TR" sz="3800" dirty="0" err="1" smtClean="0">
                <a:latin typeface="Comic Sans MS" pitchFamily="66" charset="0"/>
              </a:rPr>
              <a:t>tavananna</a:t>
            </a:r>
            <a:r>
              <a:rPr lang="tr-TR" sz="3800" dirty="0" smtClean="0">
                <a:latin typeface="Comic Sans MS" pitchFamily="66" charset="0"/>
              </a:rPr>
              <a:t> ise </a:t>
            </a:r>
            <a:r>
              <a:rPr lang="tr-TR" sz="3800" dirty="0" smtClean="0">
                <a:solidFill>
                  <a:srgbClr val="FF0000"/>
                </a:solidFill>
                <a:latin typeface="Comic Sans MS" pitchFamily="66" charset="0"/>
              </a:rPr>
              <a:t>egemen kraliçe </a:t>
            </a:r>
            <a:r>
              <a:rPr lang="tr-TR" sz="3800" dirty="0" smtClean="0">
                <a:latin typeface="Comic Sans MS" pitchFamily="66" charset="0"/>
              </a:rPr>
              <a:t>anlamında kullanılmaktadır. </a:t>
            </a:r>
          </a:p>
          <a:p>
            <a:pPr algn="just"/>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Erken Hitit döneminde </a:t>
            </a:r>
            <a:r>
              <a:rPr lang="tr-TR" dirty="0" err="1" smtClean="0"/>
              <a:t>Tavananna</a:t>
            </a:r>
            <a:r>
              <a:rPr lang="tr-TR" dirty="0" smtClean="0"/>
              <a:t>, </a:t>
            </a:r>
            <a:r>
              <a:rPr lang="tr-TR" dirty="0" err="1" smtClean="0"/>
              <a:t>Labarna’nın</a:t>
            </a:r>
            <a:r>
              <a:rPr lang="tr-TR" dirty="0" smtClean="0"/>
              <a:t> eşi ve partneriydi, görevi ve yetkisi bununla sınırlıydı. </a:t>
            </a:r>
          </a:p>
          <a:p>
            <a:r>
              <a:rPr lang="tr-TR" dirty="0" err="1" smtClean="0"/>
              <a:t>Hattice</a:t>
            </a:r>
            <a:r>
              <a:rPr lang="tr-TR" dirty="0" smtClean="0"/>
              <a:t> metinlerin Hititçe çevirilerindeki dini ritüellerde de sadece </a:t>
            </a:r>
            <a:r>
              <a:rPr lang="tr-TR" dirty="0" smtClean="0">
                <a:solidFill>
                  <a:srgbClr val="FF0000"/>
                </a:solidFill>
              </a:rPr>
              <a:t>kralın eşi </a:t>
            </a:r>
            <a:r>
              <a:rPr lang="tr-TR" dirty="0" smtClean="0"/>
              <a:t>olarak geçer. </a:t>
            </a:r>
            <a:r>
              <a:rPr lang="tr-TR" dirty="0" err="1" smtClean="0"/>
              <a:t>Tavananna’nın</a:t>
            </a:r>
            <a:r>
              <a:rPr lang="tr-TR" dirty="0" smtClean="0"/>
              <a:t> </a:t>
            </a:r>
            <a:r>
              <a:rPr lang="tr-TR" dirty="0" smtClean="0">
                <a:solidFill>
                  <a:srgbClr val="FF0000"/>
                </a:solidFill>
              </a:rPr>
              <a:t>Hitit Kraliçesi </a:t>
            </a:r>
            <a:r>
              <a:rPr lang="tr-TR" dirty="0" smtClean="0"/>
              <a:t>olarak özel bir anlama kavuşması, I. </a:t>
            </a:r>
            <a:r>
              <a:rPr lang="tr-TR" dirty="0" err="1" smtClean="0"/>
              <a:t>Hattuşili</a:t>
            </a:r>
            <a:r>
              <a:rPr lang="tr-TR" dirty="0" smtClean="0"/>
              <a:t> dönemine rastlar.</a:t>
            </a:r>
          </a:p>
          <a:p>
            <a:r>
              <a:rPr lang="tr-TR" dirty="0" smtClean="0"/>
              <a:t>Bütün prestiji ve gücüne rağmen, Hitit kraliçeleri mahkemeler önünde yargılanabiliyor ve cezalandırılıyorlardı.</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algn="just"/>
            <a:r>
              <a:rPr lang="tr-TR" dirty="0" smtClean="0"/>
              <a:t>Mısır ve diğer </a:t>
            </a:r>
            <a:r>
              <a:rPr lang="tr-TR" dirty="0" err="1" smtClean="0"/>
              <a:t>Mezopotomya</a:t>
            </a:r>
            <a:r>
              <a:rPr lang="tr-TR" dirty="0" smtClean="0"/>
              <a:t> devletlerinde kraliçe, sadece kralın eşidir ve sadece bir takım dini sembolik görevleri vardır. </a:t>
            </a:r>
          </a:p>
          <a:p>
            <a:r>
              <a:rPr lang="tr-TR" dirty="0" smtClean="0"/>
              <a:t>Bunun dışında politik yetkilere ya da ülke yönetiminde söz hakkına sahip değildir.</a:t>
            </a:r>
          </a:p>
          <a:p>
            <a:pPr algn="just"/>
            <a:r>
              <a:rPr lang="tr-TR" dirty="0" smtClean="0"/>
              <a:t> Hititlerde ise kraliçe, devletler arası hukukta söz sahibi olarak dış politikaya karışmakta, ülke yönetimi konusunda çeşitli hükümler vermekte, adeta kralın yanında ikinci bir temsilci olarak bulunmaktadır. </a:t>
            </a:r>
          </a:p>
          <a:p>
            <a:pPr algn="just"/>
            <a:r>
              <a:rPr lang="tr-TR" dirty="0" smtClean="0"/>
              <a:t>Bunun en belirgin işareti, bağımsızlık ve etkinliğin sembolü olan </a:t>
            </a:r>
            <a:r>
              <a:rPr lang="tr-TR" dirty="0" err="1" smtClean="0"/>
              <a:t>Tavananna</a:t>
            </a:r>
            <a:r>
              <a:rPr lang="tr-TR" dirty="0" smtClean="0"/>
              <a:t> unvanlı mühürlerdir</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Hitit devletinde kralın yanında adaleti sağlayan </a:t>
            </a:r>
            <a:r>
              <a:rPr lang="tr-TR" sz="2400" dirty="0" err="1" smtClean="0">
                <a:solidFill>
                  <a:srgbClr val="FF0000"/>
                </a:solidFill>
                <a:latin typeface="Comic Sans MS" pitchFamily="66" charset="0"/>
              </a:rPr>
              <a:t>Pankuş</a:t>
            </a:r>
            <a:r>
              <a:rPr lang="tr-TR" sz="2400" dirty="0" smtClean="0">
                <a:solidFill>
                  <a:srgbClr val="FF0000"/>
                </a:solidFill>
                <a:latin typeface="Comic Sans MS" pitchFamily="66" charset="0"/>
              </a:rPr>
              <a:t> </a:t>
            </a:r>
            <a:r>
              <a:rPr lang="tr-TR" sz="2400" dirty="0" smtClean="0">
                <a:latin typeface="Comic Sans MS" pitchFamily="66" charset="0"/>
              </a:rPr>
              <a:t>adlı bir meclis bulunmaktaydı. </a:t>
            </a:r>
          </a:p>
          <a:p>
            <a:pPr algn="just"/>
            <a:r>
              <a:rPr lang="tr-TR" sz="2400" dirty="0" smtClean="0">
                <a:latin typeface="Comic Sans MS" pitchFamily="66" charset="0"/>
              </a:rPr>
              <a:t> Yazılı Belgelerdeki bilgilere göre </a:t>
            </a:r>
            <a:r>
              <a:rPr lang="tr-TR" sz="2400" dirty="0" err="1" smtClean="0">
                <a:latin typeface="Comic Sans MS" pitchFamily="66" charset="0"/>
              </a:rPr>
              <a:t>Pankuş'un</a:t>
            </a:r>
            <a:r>
              <a:rPr lang="tr-TR" sz="2400" dirty="0" smtClean="0">
                <a:latin typeface="Comic Sans MS" pitchFamily="66" charset="0"/>
              </a:rPr>
              <a:t> ödev ve yetkileri hakkında az da olsa bilgi edinilmiştir.</a:t>
            </a:r>
          </a:p>
          <a:p>
            <a:pPr algn="just"/>
            <a:r>
              <a:rPr lang="tr-TR" sz="2400" dirty="0" smtClean="0">
                <a:latin typeface="Comic Sans MS" pitchFamily="66" charset="0"/>
              </a:rPr>
              <a:t> Örneğin Kralın göstereceği veliaht, </a:t>
            </a:r>
            <a:r>
              <a:rPr lang="tr-TR" sz="2400" dirty="0" err="1" smtClean="0">
                <a:latin typeface="Comic Sans MS" pitchFamily="66" charset="0"/>
              </a:rPr>
              <a:t>Pankuş</a:t>
            </a:r>
            <a:r>
              <a:rPr lang="tr-TR" sz="2400" dirty="0" smtClean="0">
                <a:latin typeface="Comic Sans MS" pitchFamily="66" charset="0"/>
              </a:rPr>
              <a:t> tarafından müzakere edilirdi. Soylular kralın yargısına bağlı değillerdi; tersine tartışmalı konular </a:t>
            </a:r>
            <a:r>
              <a:rPr lang="tr-TR" sz="2400" dirty="0" err="1" smtClean="0">
                <a:latin typeface="Comic Sans MS" pitchFamily="66" charset="0"/>
              </a:rPr>
              <a:t>Pankuş'ta</a:t>
            </a:r>
            <a:r>
              <a:rPr lang="tr-TR" sz="2400" dirty="0" smtClean="0">
                <a:latin typeface="Comic Sans MS" pitchFamily="66" charset="0"/>
              </a:rPr>
              <a:t> ele alınır ve karara bağlanırdı.</a:t>
            </a:r>
          </a:p>
          <a:p>
            <a:pPr algn="just"/>
            <a:r>
              <a:rPr lang="tr-TR" sz="2400" dirty="0" smtClean="0">
                <a:latin typeface="Comic Sans MS" pitchFamily="66" charset="0"/>
              </a:rPr>
              <a:t> Kral soyundan birine verilen ölüm cezasının </a:t>
            </a:r>
            <a:r>
              <a:rPr lang="tr-TR" sz="2400" dirty="0" err="1" smtClean="0">
                <a:latin typeface="Comic Sans MS" pitchFamily="66" charset="0"/>
              </a:rPr>
              <a:t>Pankuş'un</a:t>
            </a:r>
            <a:r>
              <a:rPr lang="tr-TR" sz="2400" dirty="0" smtClean="0">
                <a:latin typeface="Comic Sans MS" pitchFamily="66" charset="0"/>
              </a:rPr>
              <a:t> onayından geçmesi gerekirdi. Bu meclisin krala karşı tutumu değişkendi</a:t>
            </a:r>
            <a:endParaRPr lang="tr-TR" sz="2400" dirty="0">
              <a:latin typeface="Comic Sans MS" pitchFamily="66"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r>
              <a:rPr lang="tr-TR" sz="2800" dirty="0" smtClean="0">
                <a:latin typeface="Comic Sans MS" pitchFamily="66" charset="0"/>
              </a:rPr>
              <a:t>Kral yeterince güçlüyse meclise başvurma gereği duymuyordu.</a:t>
            </a:r>
          </a:p>
          <a:p>
            <a:r>
              <a:rPr lang="tr-TR" sz="2800" dirty="0" smtClean="0">
                <a:latin typeface="Comic Sans MS" pitchFamily="66" charset="0"/>
              </a:rPr>
              <a:t> Kral yerini sağlamlaştırıncaya kadar </a:t>
            </a:r>
            <a:r>
              <a:rPr lang="tr-TR" sz="2800" dirty="0" err="1" smtClean="0">
                <a:latin typeface="Comic Sans MS" pitchFamily="66" charset="0"/>
              </a:rPr>
              <a:t>Pankuş'un</a:t>
            </a:r>
            <a:r>
              <a:rPr lang="tr-TR" sz="2800" dirty="0" smtClean="0">
                <a:latin typeface="Comic Sans MS" pitchFamily="66" charset="0"/>
              </a:rPr>
              <a:t> haklarına ve yetkilerine saygılı olmak zorundaydı.</a:t>
            </a:r>
          </a:p>
          <a:p>
            <a:r>
              <a:rPr lang="tr-TR" sz="2800" dirty="0" smtClean="0">
                <a:latin typeface="Comic Sans MS" pitchFamily="66" charset="0"/>
              </a:rPr>
              <a:t> Eski devlet zamanında </a:t>
            </a:r>
            <a:r>
              <a:rPr lang="tr-TR" sz="2800" dirty="0" err="1" smtClean="0">
                <a:solidFill>
                  <a:srgbClr val="FF0000"/>
                </a:solidFill>
                <a:latin typeface="Comic Sans MS" pitchFamily="66" charset="0"/>
              </a:rPr>
              <a:t>Pankuş</a:t>
            </a:r>
            <a:r>
              <a:rPr lang="tr-TR" sz="2800" dirty="0" smtClean="0">
                <a:latin typeface="Comic Sans MS" pitchFamily="66" charset="0"/>
              </a:rPr>
              <a:t> yargılama hakkına da sahipti. Bu meclisi oluşturan soylular toplum tabakalanması içinde en yüksek yeri tutuyorlardı. </a:t>
            </a:r>
          </a:p>
          <a:p>
            <a:r>
              <a:rPr lang="tr-TR" sz="2800" dirty="0" smtClean="0">
                <a:latin typeface="Comic Sans MS" pitchFamily="66" charset="0"/>
              </a:rPr>
              <a:t>Bunlar yüksek askeri ve idari görevlerde bulunan ve genellikle kral ailesinin yakınları olan kişilerdi.</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r>
              <a:rPr lang="tr-TR" sz="3400" dirty="0" smtClean="0">
                <a:latin typeface="Comic Sans MS" pitchFamily="66" charset="0"/>
              </a:rPr>
              <a:t>Hitit devletinin toprakları bir takım yönetim bölgelerine ayrılmıştır. </a:t>
            </a:r>
          </a:p>
          <a:p>
            <a:pPr algn="just"/>
            <a:r>
              <a:rPr lang="tr-TR" sz="3400" dirty="0" smtClean="0">
                <a:latin typeface="Comic Sans MS" pitchFamily="66" charset="0"/>
              </a:rPr>
              <a:t>Özellikle önemli olan yerler, </a:t>
            </a:r>
            <a:r>
              <a:rPr lang="tr-TR" sz="3400" dirty="0" err="1" smtClean="0">
                <a:latin typeface="Comic Sans MS" pitchFamily="66" charset="0"/>
              </a:rPr>
              <a:t>Hitilerin</a:t>
            </a:r>
            <a:r>
              <a:rPr lang="tr-TR" sz="3400" dirty="0" smtClean="0">
                <a:latin typeface="Comic Sans MS" pitchFamily="66" charset="0"/>
              </a:rPr>
              <a:t> ilk devletlerini kurdukları </a:t>
            </a:r>
            <a:r>
              <a:rPr lang="tr-TR" sz="3400" dirty="0" smtClean="0">
                <a:solidFill>
                  <a:srgbClr val="FF0000"/>
                </a:solidFill>
                <a:latin typeface="Comic Sans MS" pitchFamily="66" charset="0"/>
              </a:rPr>
              <a:t>Orta Anadolu, </a:t>
            </a:r>
            <a:r>
              <a:rPr lang="tr-TR" sz="3400" dirty="0" smtClean="0">
                <a:latin typeface="Comic Sans MS" pitchFamily="66" charset="0"/>
              </a:rPr>
              <a:t>saraya mensup prenslerin görevli olduğu valiliklerin elindeydi. </a:t>
            </a:r>
          </a:p>
          <a:p>
            <a:pPr algn="just"/>
            <a:r>
              <a:rPr lang="tr-TR" sz="3400" dirty="0" smtClean="0">
                <a:latin typeface="Comic Sans MS" pitchFamily="66" charset="0"/>
              </a:rPr>
              <a:t>Bu valilikler birer küçük krallık görünümü vermektedir. Özellikle </a:t>
            </a:r>
            <a:r>
              <a:rPr lang="tr-TR" sz="3400" dirty="0" err="1" smtClean="0">
                <a:latin typeface="Comic Sans MS" pitchFamily="66" charset="0"/>
              </a:rPr>
              <a:t>Hatti</a:t>
            </a:r>
            <a:r>
              <a:rPr lang="tr-TR" sz="3400" dirty="0" smtClean="0">
                <a:latin typeface="Comic Sans MS" pitchFamily="66" charset="0"/>
              </a:rPr>
              <a:t> memleketinin sınır bölgelerinde bulunan soylu kişiler arasından tayin edilen </a:t>
            </a:r>
            <a:r>
              <a:rPr lang="tr-TR" sz="3400" dirty="0" smtClean="0">
                <a:solidFill>
                  <a:srgbClr val="FF0000"/>
                </a:solidFill>
                <a:latin typeface="Comic Sans MS" pitchFamily="66" charset="0"/>
              </a:rPr>
              <a:t>Kale Beyi</a:t>
            </a:r>
            <a:r>
              <a:rPr lang="tr-TR" sz="3400" dirty="0" smtClean="0">
                <a:latin typeface="Comic Sans MS" pitchFamily="66" charset="0"/>
              </a:rPr>
              <a:t> </a:t>
            </a:r>
            <a:r>
              <a:rPr lang="tr-TR" sz="3400" dirty="0" err="1" smtClean="0">
                <a:latin typeface="Comic Sans MS" pitchFamily="66" charset="0"/>
              </a:rPr>
              <a:t>nin</a:t>
            </a:r>
            <a:r>
              <a:rPr lang="tr-TR" sz="3400" dirty="0" smtClean="0">
                <a:latin typeface="Comic Sans MS" pitchFamily="66" charset="0"/>
              </a:rPr>
              <a:t> görev ve işlevlerini yazıtlardan öğrenilmektedir.</a:t>
            </a:r>
          </a:p>
          <a:p>
            <a:pPr algn="just"/>
            <a:r>
              <a:rPr lang="tr-TR" sz="3400" dirty="0" smtClean="0">
                <a:latin typeface="Comic Sans MS" pitchFamily="66" charset="0"/>
              </a:rPr>
              <a:t> Bu kişiler bulundukları sınır bölgelerinin her türlü gereksinme ve savunmasında sorumlu, aynı zamanda ihmal edilmemesi gereken kilit görevlerini yerine getirmeye zorunlu kişilerdi.</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solidFill>
                  <a:srgbClr val="FF0000"/>
                </a:solidFill>
              </a:rPr>
              <a:t>HİTİT ORDUSU</a:t>
            </a:r>
            <a:endParaRPr lang="tr-TR" dirty="0" smtClean="0"/>
          </a:p>
          <a:p>
            <a:pPr algn="just"/>
            <a:r>
              <a:rPr lang="tr-TR" sz="2600" dirty="0" smtClean="0">
                <a:latin typeface="Comic Sans MS" pitchFamily="66" charset="0"/>
              </a:rPr>
              <a:t>Hitit devleti, hem ülke içinde, hem de ülke dışında sürekli savaş halinde bulunmaktaydı. Bu savaşların başarı ile yürütülebilmesi için iyi örgütlenmiş bir askeri yönetime gerek olduğu kuşkusuzdur. </a:t>
            </a:r>
          </a:p>
          <a:p>
            <a:pPr algn="just"/>
            <a:r>
              <a:rPr lang="tr-TR" sz="2600" dirty="0" smtClean="0">
                <a:latin typeface="Comic Sans MS" pitchFamily="66" charset="0"/>
              </a:rPr>
              <a:t>Savaş yapmakla devletin siyasi güvenliğinin etkisi olduğu gibi, bu seferlerin memlekete sağladığı ekonomik çıkarların da rolü vardı. Çünkü savaş neticesinde, devlet hazinesine büyük miktarda ganimet girmekteydi</a:t>
            </a:r>
            <a:endParaRPr lang="tr-TR" sz="2600" dirty="0">
              <a:latin typeface="Comic Sans MS" pitchFamily="66"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Hititlerde askeri seferleri genellikle yaz aylarında yapılırdı, fakat ordu kış aylarında da savaşa hazır durumda silâhaltında tutulurdu.</a:t>
            </a:r>
          </a:p>
          <a:p>
            <a:pPr algn="just"/>
            <a:r>
              <a:rPr lang="tr-TR" sz="2400" dirty="0" smtClean="0">
                <a:latin typeface="Comic Sans MS" pitchFamily="66" charset="0"/>
              </a:rPr>
              <a:t> Hititlerde ordunun yanı sıra kralın özel muhafız birliği de bulunurdu. Savaş sırasında kralın isteği üzerine </a:t>
            </a:r>
            <a:r>
              <a:rPr lang="tr-TR" sz="2400" dirty="0" err="1" smtClean="0">
                <a:latin typeface="Comic Sans MS" pitchFamily="66" charset="0"/>
              </a:rPr>
              <a:t>vasal</a:t>
            </a:r>
            <a:r>
              <a:rPr lang="tr-TR" sz="2400" dirty="0" smtClean="0">
                <a:latin typeface="Comic Sans MS" pitchFamily="66" charset="0"/>
              </a:rPr>
              <a:t> krallıklar da kendi ordularını yardıma gönderirlerdi.  </a:t>
            </a:r>
          </a:p>
          <a:p>
            <a:pPr algn="just"/>
            <a:r>
              <a:rPr lang="tr-TR" sz="2400" dirty="0" smtClean="0">
                <a:latin typeface="Comic Sans MS" pitchFamily="66" charset="0"/>
              </a:rPr>
              <a:t>Yazılı Belgelere göre paralı askerlerden de yararlanma yoluna gidiliyordu.</a:t>
            </a:r>
            <a:endParaRPr lang="tr-TR" sz="2400" dirty="0">
              <a:latin typeface="Comic Sans MS" pitchFamily="66"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sz="2800" dirty="0" smtClean="0">
                <a:latin typeface="Comic Sans MS" pitchFamily="66" charset="0"/>
              </a:rPr>
              <a:t>Hitit ordusunun temel gücü </a:t>
            </a:r>
            <a:r>
              <a:rPr lang="tr-TR" sz="2800" dirty="0" smtClean="0">
                <a:solidFill>
                  <a:srgbClr val="FF0000"/>
                </a:solidFill>
                <a:latin typeface="Comic Sans MS" pitchFamily="66" charset="0"/>
              </a:rPr>
              <a:t>piyadelerden</a:t>
            </a:r>
            <a:r>
              <a:rPr lang="tr-TR" sz="2800" dirty="0" smtClean="0">
                <a:latin typeface="Comic Sans MS" pitchFamily="66" charset="0"/>
              </a:rPr>
              <a:t> oluşuyordu. </a:t>
            </a:r>
          </a:p>
          <a:p>
            <a:pPr algn="just"/>
            <a:r>
              <a:rPr lang="tr-TR" sz="2800" dirty="0" smtClean="0">
                <a:latin typeface="Comic Sans MS" pitchFamily="66" charset="0"/>
              </a:rPr>
              <a:t>Yaya askerlerin yanı sıra, vurucu güç bakımından daha etkili olan </a:t>
            </a:r>
            <a:r>
              <a:rPr lang="tr-TR" sz="2800" dirty="0" smtClean="0">
                <a:solidFill>
                  <a:srgbClr val="FF0000"/>
                </a:solidFill>
                <a:latin typeface="Comic Sans MS" pitchFamily="66" charset="0"/>
              </a:rPr>
              <a:t>arabalı savaşçılar </a:t>
            </a:r>
            <a:r>
              <a:rPr lang="tr-TR" sz="2800" dirty="0" smtClean="0">
                <a:latin typeface="Comic Sans MS" pitchFamily="66" charset="0"/>
              </a:rPr>
              <a:t>birliği bulunurdu.</a:t>
            </a:r>
          </a:p>
          <a:p>
            <a:pPr algn="just"/>
            <a:r>
              <a:rPr lang="tr-TR" sz="2800" dirty="0" smtClean="0">
                <a:latin typeface="Comic Sans MS" pitchFamily="66" charset="0"/>
              </a:rPr>
              <a:t> Atlı askerlerin varlığı kesin olarak bilinmiyor. Ordunun kuvveti özellikle savaş arabalarına dayanıyordu.</a:t>
            </a:r>
          </a:p>
          <a:p>
            <a:pPr algn="just"/>
            <a:r>
              <a:rPr lang="tr-TR" sz="2800" dirty="0" smtClean="0">
                <a:latin typeface="Comic Sans MS" pitchFamily="66" charset="0"/>
              </a:rPr>
              <a:t>Hititlerin savaş tekniğinde önemli bazı kurallar saptanmıştır. </a:t>
            </a:r>
          </a:p>
          <a:p>
            <a:pPr algn="just"/>
            <a:r>
              <a:rPr lang="tr-TR" sz="2800" dirty="0" smtClean="0">
                <a:latin typeface="Comic Sans MS" pitchFamily="66" charset="0"/>
              </a:rPr>
              <a:t>Bunlar savaşlarda gece baskınları ve gece yürüyüşleri, pusu kurma, baskınla şehri kuşatma ve günlerce muhafaza altında bırakma gibi taktiklerdir.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just"/>
            <a:r>
              <a:rPr lang="tr-TR" sz="2400" dirty="0" smtClean="0">
                <a:latin typeface="Comic Sans MS" pitchFamily="66" charset="0"/>
              </a:rPr>
              <a:t>kuşatılan yahut ele geçirilen ülkenin tapınaklarına dokunulmuyordu.</a:t>
            </a:r>
          </a:p>
          <a:p>
            <a:pPr algn="just"/>
            <a:r>
              <a:rPr lang="tr-TR" sz="2400" dirty="0" smtClean="0">
                <a:latin typeface="Comic Sans MS" pitchFamily="66" charset="0"/>
              </a:rPr>
              <a:t> Bu tapınaklardaki tanrı heykelleri kendi ülkelerine götürülürdü.</a:t>
            </a:r>
          </a:p>
          <a:p>
            <a:pPr algn="just"/>
            <a:r>
              <a:rPr lang="tr-TR" sz="2400" dirty="0" smtClean="0">
                <a:latin typeface="Comic Sans MS" pitchFamily="66" charset="0"/>
              </a:rPr>
              <a:t> Savaşların sonuçlarını tanrıların belirlediklerine inanılırdı. </a:t>
            </a:r>
          </a:p>
          <a:p>
            <a:pPr algn="just"/>
            <a:r>
              <a:rPr lang="tr-TR" sz="2400" dirty="0" smtClean="0">
                <a:latin typeface="Comic Sans MS" pitchFamily="66" charset="0"/>
              </a:rPr>
              <a:t>Hitit ordusunun deniz kuvvetleri hakkında fazla bilgimiz bulunmamakla birlikte Hititlerin, kıyılarda oturanların çoğu kez </a:t>
            </a:r>
            <a:r>
              <a:rPr lang="tr-TR" sz="2400" dirty="0" err="1" smtClean="0">
                <a:latin typeface="Comic Sans MS" pitchFamily="66" charset="0"/>
              </a:rPr>
              <a:t>vasal</a:t>
            </a:r>
            <a:r>
              <a:rPr lang="tr-TR" sz="2400" dirty="0" smtClean="0">
                <a:latin typeface="Comic Sans MS" pitchFamily="66" charset="0"/>
              </a:rPr>
              <a:t> ülke olmasından istifade ederek limanları kullanmış oldukları düşünülebilir. </a:t>
            </a:r>
          </a:p>
          <a:p>
            <a:pPr algn="just"/>
            <a:r>
              <a:rPr lang="tr-TR" sz="2400" dirty="0" smtClean="0">
                <a:latin typeface="Comic Sans MS" pitchFamily="66" charset="0"/>
              </a:rPr>
              <a:t>Hitit deniz gücü de, kıyılara tamamen hâkim olunduktan sonra meydana getirilmiştir</a:t>
            </a:r>
            <a:endParaRPr lang="tr-TR" sz="2400" dirty="0">
              <a:latin typeface="Comic Sans MS" pitchFamily="66"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dirty="0" smtClean="0">
                <a:solidFill>
                  <a:srgbClr val="FF0000"/>
                </a:solidFill>
              </a:rPr>
              <a:t>Toplum Yapısı</a:t>
            </a:r>
          </a:p>
          <a:p>
            <a:r>
              <a:rPr lang="tr-TR" sz="2400" dirty="0" smtClean="0">
                <a:latin typeface="Comic Sans MS" pitchFamily="66" charset="0"/>
              </a:rPr>
              <a:t>Hititlerde toplum sınıflarını saptamak için elimizde çok az belge vardır. Hitit yasalarının bu konuda tek kaynak olduğunu söylemeliyiz. Kanunlara göre Hititlerde üç sınıf vardır. </a:t>
            </a:r>
          </a:p>
          <a:p>
            <a:r>
              <a:rPr lang="tr-TR" sz="2400" dirty="0" smtClean="0">
                <a:latin typeface="Comic Sans MS" pitchFamily="66" charset="0"/>
              </a:rPr>
              <a:t>Bunlar: hürler, </a:t>
            </a:r>
          </a:p>
          <a:p>
            <a:r>
              <a:rPr lang="tr-TR" sz="2400" dirty="0" smtClean="0">
                <a:latin typeface="Comic Sans MS" pitchFamily="66" charset="0"/>
              </a:rPr>
              <a:t>esirler (köleler) ve </a:t>
            </a:r>
          </a:p>
          <a:p>
            <a:r>
              <a:rPr lang="tr-TR" sz="2400" dirty="0" smtClean="0">
                <a:latin typeface="Comic Sans MS" pitchFamily="66" charset="0"/>
              </a:rPr>
              <a:t>yarı hürler olarak nitelendirilen </a:t>
            </a:r>
            <a:r>
              <a:rPr lang="tr-TR" sz="2400" dirty="0" smtClean="0">
                <a:solidFill>
                  <a:srgbClr val="FF0000"/>
                </a:solidFill>
                <a:latin typeface="Comic Sans MS" pitchFamily="66" charset="0"/>
              </a:rPr>
              <a:t>Nam.</a:t>
            </a:r>
            <a:r>
              <a:rPr lang="tr-TR" sz="2400" dirty="0" err="1" smtClean="0">
                <a:solidFill>
                  <a:srgbClr val="FF0000"/>
                </a:solidFill>
                <a:latin typeface="Comic Sans MS" pitchFamily="66" charset="0"/>
              </a:rPr>
              <a:t>Ra</a:t>
            </a:r>
            <a:r>
              <a:rPr lang="tr-TR" sz="2400" dirty="0" err="1" smtClean="0">
                <a:latin typeface="Comic Sans MS" pitchFamily="66" charset="0"/>
              </a:rPr>
              <a:t>'lardır</a:t>
            </a:r>
            <a:r>
              <a:rPr lang="tr-TR" sz="2400" dirty="0" smtClean="0"/>
              <a:t>.</a:t>
            </a:r>
            <a:endParaRPr lang="tr-TR"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600200"/>
            <a:ext cx="8229600" cy="5114948"/>
          </a:xfrm>
        </p:spPr>
        <p:txBody>
          <a:bodyPr>
            <a:noAutofit/>
          </a:bodyPr>
          <a:lstStyle/>
          <a:p>
            <a:pPr algn="just"/>
            <a:r>
              <a:rPr lang="tr-TR" sz="2400" dirty="0" smtClean="0">
                <a:latin typeface="Comic Sans MS" pitchFamily="66" charset="0"/>
              </a:rPr>
              <a:t>Hür İnsanlar arasında </a:t>
            </a:r>
            <a:r>
              <a:rPr lang="tr-TR" sz="2400" dirty="0" smtClean="0">
                <a:solidFill>
                  <a:srgbClr val="FF0000"/>
                </a:solidFill>
                <a:latin typeface="Comic Sans MS" pitchFamily="66" charset="0"/>
              </a:rPr>
              <a:t>soylular</a:t>
            </a:r>
            <a:r>
              <a:rPr lang="tr-TR" sz="2400" dirty="0" smtClean="0">
                <a:latin typeface="Comic Sans MS" pitchFamily="66" charset="0"/>
              </a:rPr>
              <a:t>, </a:t>
            </a:r>
            <a:r>
              <a:rPr lang="tr-TR" sz="2400" dirty="0" smtClean="0">
                <a:solidFill>
                  <a:srgbClr val="FF0000"/>
                </a:solidFill>
                <a:latin typeface="Comic Sans MS" pitchFamily="66" charset="0"/>
              </a:rPr>
              <a:t>tüccarlar</a:t>
            </a:r>
            <a:r>
              <a:rPr lang="tr-TR" sz="2400" dirty="0" smtClean="0">
                <a:latin typeface="Comic Sans MS" pitchFamily="66" charset="0"/>
              </a:rPr>
              <a:t>,</a:t>
            </a:r>
            <a:r>
              <a:rPr lang="tr-TR" sz="2400" dirty="0" smtClean="0">
                <a:solidFill>
                  <a:srgbClr val="FF0000"/>
                </a:solidFill>
                <a:latin typeface="Comic Sans MS" pitchFamily="66" charset="0"/>
              </a:rPr>
              <a:t> köylüler </a:t>
            </a:r>
            <a:r>
              <a:rPr lang="tr-TR" sz="2400" dirty="0" smtClean="0">
                <a:latin typeface="Comic Sans MS" pitchFamily="66" charset="0"/>
              </a:rPr>
              <a:t>ve </a:t>
            </a:r>
            <a:r>
              <a:rPr lang="tr-TR" sz="2400" dirty="0" smtClean="0">
                <a:solidFill>
                  <a:srgbClr val="FF0000"/>
                </a:solidFill>
                <a:latin typeface="Comic Sans MS" pitchFamily="66" charset="0"/>
              </a:rPr>
              <a:t>zanaatkârlar</a:t>
            </a:r>
            <a:r>
              <a:rPr lang="tr-TR" sz="2400" dirty="0" smtClean="0">
                <a:latin typeface="Comic Sans MS" pitchFamily="66" charset="0"/>
              </a:rPr>
              <a:t> yer almaktadır. soyluların </a:t>
            </a:r>
            <a:r>
              <a:rPr lang="tr-TR" sz="2400" dirty="0" err="1" smtClean="0">
                <a:latin typeface="Comic Sans MS" pitchFamily="66" charset="0"/>
              </a:rPr>
              <a:t>Pankuş</a:t>
            </a:r>
            <a:r>
              <a:rPr lang="tr-TR" sz="2400" dirty="0" smtClean="0">
                <a:latin typeface="Comic Sans MS" pitchFamily="66" charset="0"/>
              </a:rPr>
              <a:t> kurulunu oluşturduklarını ve pek çok ülke sorununu o mecliste kralla birlikte karara bağladıklarını yetkileri bulunmaktaydı.Ayrıca, devlet tarafından verilen toprakları vardı. </a:t>
            </a:r>
          </a:p>
          <a:p>
            <a:pPr algn="just"/>
            <a:r>
              <a:rPr lang="tr-TR" sz="2400" dirty="0" smtClean="0">
                <a:latin typeface="Comic Sans MS" pitchFamily="66" charset="0"/>
              </a:rPr>
              <a:t>Buna karşılık onlar, krallık ordusuna atlı savaş arabaları ile gerekli silahları sağlamakla yükümlüydüler. </a:t>
            </a:r>
          </a:p>
          <a:p>
            <a:pPr algn="just"/>
            <a:r>
              <a:rPr lang="tr-TR" sz="2400" dirty="0" smtClean="0">
                <a:latin typeface="Comic Sans MS" pitchFamily="66" charset="0"/>
              </a:rPr>
              <a:t>Soyluların dışındakiler yönetime katılmıyorlardı. </a:t>
            </a:r>
            <a:r>
              <a:rPr lang="tr-TR" sz="2400" dirty="0" err="1" smtClean="0">
                <a:latin typeface="Comic Sans MS" pitchFamily="66" charset="0"/>
              </a:rPr>
              <a:t>Monarşik</a:t>
            </a:r>
            <a:r>
              <a:rPr lang="tr-TR" sz="2400" dirty="0" smtClean="0">
                <a:latin typeface="Comic Sans MS" pitchFamily="66" charset="0"/>
              </a:rPr>
              <a:t> yönetimlerde </a:t>
            </a:r>
            <a:r>
              <a:rPr lang="tr-TR" sz="2400" dirty="0" smtClean="0">
                <a:solidFill>
                  <a:srgbClr val="FF0000"/>
                </a:solidFill>
                <a:latin typeface="Comic Sans MS" pitchFamily="66" charset="0"/>
              </a:rPr>
              <a:t>hür</a:t>
            </a:r>
            <a:r>
              <a:rPr lang="tr-TR" sz="2400" dirty="0" smtClean="0">
                <a:latin typeface="Comic Sans MS" pitchFamily="66" charset="0"/>
              </a:rPr>
              <a:t> sıfatı bugünkü anlamı taşımazdı. Bu özgürlük sadece hukuki açıdan kölelerden ayrı olmak demekti.</a:t>
            </a:r>
            <a:endParaRPr lang="tr-TR" sz="2400" dirty="0">
              <a:latin typeface="Comic Sans MS" pitchFamily="66"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algn="just"/>
            <a:r>
              <a:rPr lang="tr-TR" sz="2600" dirty="0" smtClean="0">
                <a:latin typeface="Comic Sans MS" pitchFamily="66" charset="0"/>
              </a:rPr>
              <a:t>Özgür insanların içindeki o günkü ekonomik yaşam içinde en önemli yeri, kırsal alanlarda yaşayan halkın aldığını söyleyebilir.</a:t>
            </a:r>
          </a:p>
          <a:p>
            <a:pPr algn="just"/>
            <a:r>
              <a:rPr lang="tr-TR" sz="2600" dirty="0" smtClean="0">
                <a:latin typeface="Comic Sans MS" pitchFamily="66" charset="0"/>
              </a:rPr>
              <a:t> Üretimi ellerinde tuttukları için, olasılıkla  en fazla haraç veren, angaryaya koşulan da bu toprakla uğraşan sınıf olmalıydı. </a:t>
            </a:r>
          </a:p>
          <a:p>
            <a:pPr algn="just"/>
            <a:r>
              <a:rPr lang="tr-TR" sz="2600" dirty="0" smtClean="0">
                <a:latin typeface="Comic Sans MS" pitchFamily="66" charset="0"/>
              </a:rPr>
              <a:t>Zanaatkârların tarım kesimine göre kentli sayılması gerekiyordu. Yazılı belgelerden inşaat ustaları, dokumacılar, deri işçileri, çömlekçiler, gümüş, altın ve tunç işleyen ustalar gibi çeşitli meslekler ve meslek kolları bulunduğunu görmekteyiz.</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Köleler, sosyal tabakalaşmanın en alt grubunu oluşturuyorlardı. </a:t>
            </a:r>
          </a:p>
          <a:p>
            <a:pPr algn="just"/>
            <a:r>
              <a:rPr lang="tr-TR" sz="2400" dirty="0" smtClean="0">
                <a:latin typeface="Comic Sans MS" pitchFamily="66" charset="0"/>
              </a:rPr>
              <a:t>Bunlar alınıp satılabiliyor, kiralanabiliyorlardı ya da taşınmaz mallar gibi miras yoluyla başkalarına geçebiliyordu. Fakat bu kölelerin de hakları bulunuyordu. Bunlar da yasalarla korunuyor, mülkiyet hakkına sahip oluyorlar, hür bir insanla evlenebiliyorlardı. </a:t>
            </a:r>
          </a:p>
          <a:p>
            <a:pPr algn="just"/>
            <a:r>
              <a:rPr lang="tr-TR" sz="2400" dirty="0" smtClean="0">
                <a:latin typeface="Comic Sans MS" pitchFamily="66" charset="0"/>
              </a:rPr>
              <a:t>Bir kölenin değeri yasalara göre hür bir insanınkinin yarısı kadardır. Bunlar Hititlerde tam bir kölelik kurumunun olmadığını göstermektedir.</a:t>
            </a:r>
            <a:endParaRPr lang="tr-TR" sz="2400" dirty="0">
              <a:latin typeface="Comic Sans MS" pitchFamily="66"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sz="2400" dirty="0" smtClean="0">
                <a:latin typeface="Comic Sans MS" pitchFamily="66" charset="0"/>
              </a:rPr>
              <a:t>Yarı Hür (Nam.</a:t>
            </a:r>
            <a:r>
              <a:rPr lang="tr-TR" sz="2400" dirty="0" err="1" smtClean="0">
                <a:latin typeface="Comic Sans MS" pitchFamily="66" charset="0"/>
              </a:rPr>
              <a:t>Ra'lar</a:t>
            </a:r>
            <a:r>
              <a:rPr lang="tr-TR" sz="2400" dirty="0" smtClean="0">
                <a:latin typeface="Comic Sans MS" pitchFamily="66" charset="0"/>
              </a:rPr>
              <a:t>) olarak bilinen sınıf, hür ve esir sınıflar arasında yer almaktaydı.</a:t>
            </a:r>
          </a:p>
          <a:p>
            <a:r>
              <a:rPr lang="tr-TR" sz="2400" dirty="0" smtClean="0">
                <a:latin typeface="Comic Sans MS" pitchFamily="66" charset="0"/>
              </a:rPr>
              <a:t> Hitit toplumunda ve ekonomisinde büyük bir yeri ve rolü olan </a:t>
            </a:r>
            <a:r>
              <a:rPr lang="tr-TR" sz="2400" dirty="0" smtClean="0">
                <a:solidFill>
                  <a:srgbClr val="FF0000"/>
                </a:solidFill>
                <a:latin typeface="Comic Sans MS" pitchFamily="66" charset="0"/>
              </a:rPr>
              <a:t>Nam.</a:t>
            </a:r>
            <a:r>
              <a:rPr lang="tr-TR" sz="2400" dirty="0" err="1" smtClean="0">
                <a:solidFill>
                  <a:srgbClr val="FF0000"/>
                </a:solidFill>
                <a:latin typeface="Comic Sans MS" pitchFamily="66" charset="0"/>
              </a:rPr>
              <a:t>Ra'lar</a:t>
            </a:r>
            <a:r>
              <a:rPr lang="tr-TR" sz="2400" dirty="0" smtClean="0">
                <a:latin typeface="Comic Sans MS" pitchFamily="66" charset="0"/>
              </a:rPr>
              <a:t> tapınağa bağlı, yarı hür bir orta sınıfı oluşturuyorlardı. </a:t>
            </a:r>
          </a:p>
          <a:p>
            <a:r>
              <a:rPr lang="tr-TR" sz="2400" dirty="0" smtClean="0">
                <a:latin typeface="Comic Sans MS" pitchFamily="66" charset="0"/>
              </a:rPr>
              <a:t>Bu grubun, savaş sırasında ele geçirilen düşman şehirlerindeki insanların ülkelerinden sürülüp, çıkarılan ve Hitit ülkesine gönderilenler olduğunu belgelerden öğreniyoruz. Yani başka ülkelerden getirilen göçmen topluluklardı.</a:t>
            </a:r>
          </a:p>
          <a:p>
            <a:endParaRPr lang="tr-TR" sz="2400" dirty="0">
              <a:latin typeface="Comic Sans MS" pitchFamily="66"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Nam.</a:t>
            </a:r>
            <a:r>
              <a:rPr lang="tr-TR" sz="2400" dirty="0" err="1" smtClean="0">
                <a:latin typeface="Comic Sans MS" pitchFamily="66" charset="0"/>
              </a:rPr>
              <a:t>Ra'lann</a:t>
            </a:r>
            <a:r>
              <a:rPr lang="tr-TR" sz="2400" dirty="0" smtClean="0">
                <a:latin typeface="Comic Sans MS" pitchFamily="66" charset="0"/>
              </a:rPr>
              <a:t> belirli şehirlerde bir miktar toprağa bağlanarak oturmaya zorunlu kılındıkları görülür.</a:t>
            </a:r>
          </a:p>
          <a:p>
            <a:pPr algn="just"/>
            <a:r>
              <a:rPr lang="tr-TR" sz="2400" dirty="0" smtClean="0">
                <a:latin typeface="Comic Sans MS" pitchFamily="66" charset="0"/>
              </a:rPr>
              <a:t> Tapınağa bağlı tarlası ve evi olan Nam.</a:t>
            </a:r>
            <a:r>
              <a:rPr lang="tr-TR" sz="2400" dirty="0" err="1" smtClean="0">
                <a:latin typeface="Comic Sans MS" pitchFamily="66" charset="0"/>
              </a:rPr>
              <a:t>Ra'lar</a:t>
            </a:r>
            <a:r>
              <a:rPr lang="tr-TR" sz="2400" dirty="0" smtClean="0">
                <a:latin typeface="Comic Sans MS" pitchFamily="66" charset="0"/>
              </a:rPr>
              <a:t> yer değiştiremezlerdi. Hitit metinlerinde bu sınıf için özel maddelere rastlanmıyorsa da daha çok hür insanlara yakın muamele gördüklerini gösteren belgeler vardır. </a:t>
            </a:r>
          </a:p>
          <a:p>
            <a:pPr algn="just"/>
            <a:r>
              <a:rPr lang="tr-TR" sz="2400" dirty="0" smtClean="0">
                <a:latin typeface="Comic Sans MS" pitchFamily="66" charset="0"/>
              </a:rPr>
              <a:t>Buna karşın Hitit kralının </a:t>
            </a:r>
            <a:r>
              <a:rPr lang="tr-TR" sz="2400" dirty="0" err="1" smtClean="0">
                <a:latin typeface="Comic Sans MS" pitchFamily="66" charset="0"/>
              </a:rPr>
              <a:t>vasal</a:t>
            </a:r>
            <a:r>
              <a:rPr lang="tr-TR" sz="2400" dirty="0" smtClean="0">
                <a:latin typeface="Comic Sans MS" pitchFamily="66" charset="0"/>
              </a:rPr>
              <a:t> krallarla yaptığı anlaşmalarda Nam.</a:t>
            </a:r>
            <a:r>
              <a:rPr lang="tr-TR" sz="2400" dirty="0" err="1" smtClean="0">
                <a:latin typeface="Comic Sans MS" pitchFamily="66" charset="0"/>
              </a:rPr>
              <a:t>Ra'ların</a:t>
            </a:r>
            <a:r>
              <a:rPr lang="tr-TR" sz="2400" dirty="0" smtClean="0">
                <a:latin typeface="Comic Sans MS" pitchFamily="66" charset="0"/>
              </a:rPr>
              <a:t> iadesi, özel koşullar arasında yer alıyordu</a:t>
            </a:r>
            <a:endParaRPr lang="tr-TR" sz="2400" dirty="0">
              <a:latin typeface="Comic Sans MS" pitchFamily="66"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latin typeface="Comic Sans MS" pitchFamily="66" charset="0"/>
              </a:rPr>
              <a:t>Sosyal yaşamda ülkeyi oluşturan çeşitli toplulukları gelenek ve görenekleri oldukça önemli bir rol oynuyordu.</a:t>
            </a:r>
          </a:p>
          <a:p>
            <a:pPr algn="just"/>
            <a:r>
              <a:rPr lang="tr-TR" sz="2400" dirty="0" smtClean="0">
                <a:latin typeface="Comic Sans MS" pitchFamily="66" charset="0"/>
              </a:rPr>
              <a:t> Değişik özellikleri olan bu halkları bir arada tutmak kolay değildi. Bunun için bu prenslikleri bir taraftan antlaşmalarla ve hanedan evlenmeleriyle devlete bağlarken diğer taraftan örf ve adetlerine, özellikle dinlerine saygı gösterilmişti.</a:t>
            </a:r>
            <a:endParaRPr lang="tr-TR" sz="2400" dirty="0">
              <a:latin typeface="Comic Sans MS" pitchFamily="66"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sz="2400" dirty="0" smtClean="0">
                <a:latin typeface="Comic Sans MS" pitchFamily="66" charset="0"/>
              </a:rPr>
              <a:t>Hitit toplum yapısının en küçük birimi aile ve reisi ise erkekti. </a:t>
            </a:r>
          </a:p>
          <a:p>
            <a:pPr algn="just"/>
            <a:r>
              <a:rPr lang="tr-TR" sz="2400" dirty="0" smtClean="0">
                <a:latin typeface="Comic Sans MS" pitchFamily="66" charset="0"/>
              </a:rPr>
              <a:t>Hitit Uygarlığı'nın en ilginç özelliklerinden biri de Mezopotamya'da erkeklerin baskısı altında yaşayan kadının Hitit ülkesinde saygın bir konumda  olduğu  görülmektedir. Kraliçelerin nerede ise krallar kadar haklara sahipti, erkek ve kadın eşdeğerde idi.</a:t>
            </a:r>
          </a:p>
          <a:p>
            <a:pPr algn="just"/>
            <a:r>
              <a:rPr lang="tr-TR" sz="2400" dirty="0" smtClean="0">
                <a:latin typeface="Comic Sans MS" pitchFamily="66" charset="0"/>
              </a:rPr>
              <a:t> Ama Hitit toplumunda yayılımcı bir dış siyaset izlenmesinin </a:t>
            </a:r>
            <a:r>
              <a:rPr lang="tr-TR" sz="2400" dirty="0" err="1" smtClean="0">
                <a:latin typeface="Comic Sans MS" pitchFamily="66" charset="0"/>
              </a:rPr>
              <a:t>etkisiyla</a:t>
            </a:r>
            <a:r>
              <a:rPr lang="tr-TR" sz="2400" dirty="0" smtClean="0">
                <a:latin typeface="Comic Sans MS" pitchFamily="66" charset="0"/>
              </a:rPr>
              <a:t>, babanın egemenliği artmıştır. Eli silah tutanların önemi artarak ataerkil düzenin özellikleri belirginleşmiştir.</a:t>
            </a:r>
            <a:endParaRPr lang="tr-TR" sz="2400" dirty="0">
              <a:latin typeface="Comic Sans MS" pitchFamily="66"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2310</Words>
  <PresentationFormat>Ekran Gösterisi (4:3)</PresentationFormat>
  <Paragraphs>125</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Ofis Teması</vt:lpstr>
      <vt:lpstr>Hitit Sanatı</vt:lpstr>
      <vt:lpstr>Slayt 2</vt:lpstr>
      <vt:lpstr>HİTİTLERDE DEVLET VE TOPLUM YAPISI</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PRO2000</dc:creator>
  <cp:lastModifiedBy>PRO2000</cp:lastModifiedBy>
  <cp:revision>2</cp:revision>
  <dcterms:created xsi:type="dcterms:W3CDTF">2020-01-16T13:24:01Z</dcterms:created>
  <dcterms:modified xsi:type="dcterms:W3CDTF">2020-01-16T13:28:57Z</dcterms:modified>
</cp:coreProperties>
</file>