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2"/>
  </p:handout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p:scale>
          <a:sx n="81" d="100"/>
          <a:sy n="81" d="100"/>
        </p:scale>
        <p:origin x="-1008" y="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20.3.2020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megep.meb.gov.tr/mte_program_modul/moduller_pdf/Sunu%C5%9F.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SOSYAL HİZMET BÖLÜMÜ</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SAĞLIK BİLİMLERİ FAKÜLTESİ</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2903948" y="4445977"/>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SHB114-Konuşma ve Sunum Becerileri</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DR.ÖĞR.ÜYESİ AYNUR ARSLAN</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sz="4000" dirty="0"/>
              <a:t>Dinleyici Analizi</a:t>
            </a:r>
            <a:endParaRPr lang="tr-TR" altLang="tr-TR" sz="4000"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7.Hafta</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395536" y="2957729"/>
            <a:ext cx="792088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a:t>SHB114-Konuşma ve Sunum Becerileri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20A398E2-9251-4F0A-83EC-B91919805ECF}"/>
              </a:ext>
            </a:extLst>
          </p:cNvPr>
          <p:cNvSpPr>
            <a:spLocks noGrp="1"/>
          </p:cNvSpPr>
          <p:nvPr>
            <p:ph type="title"/>
          </p:nvPr>
        </p:nvSpPr>
        <p:spPr/>
        <p:txBody>
          <a:bodyPr/>
          <a:lstStyle/>
          <a:p>
            <a:r>
              <a:rPr lang="tr-TR" dirty="0"/>
              <a:t>Dinleyicinin Hedefleri</a:t>
            </a:r>
            <a:endParaRPr lang="tr-TR" dirty="0"/>
          </a:p>
        </p:txBody>
      </p:sp>
      <p:sp>
        <p:nvSpPr>
          <p:cNvPr id="3" name="İçerik Yer Tutucusu 2">
            <a:extLst>
              <a:ext uri="{FF2B5EF4-FFF2-40B4-BE49-F238E27FC236}">
                <a16:creationId xmlns:a16="http://schemas.microsoft.com/office/drawing/2014/main" xmlns="" id="{F7AA1610-AF3A-45AE-A608-F083657FC4A3}"/>
              </a:ext>
            </a:extLst>
          </p:cNvPr>
          <p:cNvSpPr>
            <a:spLocks noGrp="1"/>
          </p:cNvSpPr>
          <p:nvPr>
            <p:ph idx="1"/>
          </p:nvPr>
        </p:nvSpPr>
        <p:spPr/>
        <p:txBody>
          <a:bodyPr/>
          <a:lstStyle/>
          <a:p>
            <a:r>
              <a:rPr lang="tr-TR" sz="2400" dirty="0"/>
              <a:t>Sunum sırasında dinleyicinin rolü pasif değildir. Dinleyiciden sözlü ve sözsüz gelen geri besleme anlatımı ve sunuşun içeriğini etkiler. Dinleyicinin konuşmacı üzerinde etki yaptığı gerçeği, onun sunuş sürecinin bir değişkeni olarak önemini ortaya </a:t>
            </a:r>
            <a:r>
              <a:rPr lang="tr-TR" sz="2400" dirty="0" smtClean="0"/>
              <a:t>koyar</a:t>
            </a:r>
            <a:endParaRPr lang="tr-TR" sz="2400" dirty="0"/>
          </a:p>
        </p:txBody>
      </p:sp>
    </p:spTree>
    <p:extLst>
      <p:ext uri="{BB962C8B-B14F-4D97-AF65-F5344CB8AC3E}">
        <p14:creationId xmlns:p14="http://schemas.microsoft.com/office/powerpoint/2010/main" val="2195003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Bir </a:t>
            </a:r>
            <a:r>
              <a:rPr lang="tr-TR" dirty="0"/>
              <a:t>kişiden bir sunuşa katılması istendiğinde, çoğunlukla şu iki tepkiden birisini </a:t>
            </a:r>
            <a:r>
              <a:rPr lang="tr-TR" dirty="0" err="1"/>
              <a:t>gösterir:”Harika</a:t>
            </a:r>
            <a:r>
              <a:rPr lang="tr-TR" dirty="0"/>
              <a:t>!” ya da “Zamanımı boşa harcayacağım.” Eğer kişi sunuşa gitmeyi iple çekiyorsa derhal toplantıya gitme amaçlarını düşünmeye başlar</a:t>
            </a:r>
          </a:p>
          <a:p>
            <a:endParaRPr lang="tr-TR" dirty="0"/>
          </a:p>
        </p:txBody>
      </p:sp>
    </p:spTree>
    <p:extLst>
      <p:ext uri="{BB962C8B-B14F-4D97-AF65-F5344CB8AC3E}">
        <p14:creationId xmlns:p14="http://schemas.microsoft.com/office/powerpoint/2010/main" val="2767784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400" dirty="0"/>
              <a:t>Konuşmacının hedefleri gibi, dinleyicinin hedefleri de sunuşun konusuyla ilgili olabilir ya da olmayabilir. Bazı insanlar ilişkiler kurmak ve ortalıkta gözükmek isteyebilir. Bunlar sunulan konuya gerçekte ilgi duymazlar. </a:t>
            </a:r>
          </a:p>
        </p:txBody>
      </p:sp>
    </p:spTree>
    <p:extLst>
      <p:ext uri="{BB962C8B-B14F-4D97-AF65-F5344CB8AC3E}">
        <p14:creationId xmlns:p14="http://schemas.microsoft.com/office/powerpoint/2010/main" val="1942557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400" dirty="0"/>
              <a:t>Konuşmacının tek tek dinleyiciler arasındaki ilgi düzeyinin geniş bir yelpazeye yayıldığının farkında olması gerekir. Bu sunuşa katılmayı isteyen insanlardan kendilerini gelmek zorunda hissedenlere ve başka bir şey yapmayı tercih edenlere kadar uzanır. Konuşmacı sunuşu geliştirir ve yerine getirirken dinleyicinin hedeflerini kestirmelidir.</a:t>
            </a:r>
          </a:p>
          <a:p>
            <a:endParaRPr lang="tr-TR" sz="2400" dirty="0"/>
          </a:p>
        </p:txBody>
      </p:sp>
    </p:spTree>
    <p:extLst>
      <p:ext uri="{BB962C8B-B14F-4D97-AF65-F5344CB8AC3E}">
        <p14:creationId xmlns:p14="http://schemas.microsoft.com/office/powerpoint/2010/main" val="2914578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Dinleyicilerin / Katılımcıların Tanımı</a:t>
            </a:r>
          </a:p>
        </p:txBody>
      </p:sp>
      <p:sp>
        <p:nvSpPr>
          <p:cNvPr id="3" name="İçerik Yer Tutucusu 2"/>
          <p:cNvSpPr>
            <a:spLocks noGrp="1"/>
          </p:cNvSpPr>
          <p:nvPr>
            <p:ph idx="1"/>
          </p:nvPr>
        </p:nvSpPr>
        <p:spPr/>
        <p:txBody>
          <a:bodyPr/>
          <a:lstStyle/>
          <a:p>
            <a:r>
              <a:rPr lang="tr-TR" sz="2400" dirty="0"/>
              <a:t>Sunum iletişime yönelik bir forumdur. İletişim süreci ise verici ile alıcı (konuşmacı ve dinleyici) arasındaki iki yönlü bir karşılıklı etkileşimdir. Bir sunuş sırasında konuşmacı ve dinleyici hem bilgi verici hem de bilgi alıcı olarak işlev görür. Dinleyicinin rolü pasif değildir. Sözlü ya da sözsüz olarak dinleyici sunuma etki eder. Bu nedenle bir sunum hazırlığı yapılırken, katılımcı listesini hazırlanacak ise katılımcıların toplantı konusu için doğru kişiler olduklarını denetleyiniz. Sunumun amacını, türünü gözden geçiriniz.</a:t>
            </a:r>
          </a:p>
        </p:txBody>
      </p:sp>
    </p:spTree>
    <p:extLst>
      <p:ext uri="{BB962C8B-B14F-4D97-AF65-F5344CB8AC3E}">
        <p14:creationId xmlns:p14="http://schemas.microsoft.com/office/powerpoint/2010/main" val="855328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dirty="0"/>
              <a:t>Dinleyicilerin genelde hangi özelliklere sahip olduğunu, ilgileri ve konu hakkındaki bilgi düzeylerini bilmek çok önemlidir. </a:t>
            </a:r>
            <a:endParaRPr lang="tr-TR" sz="2000" dirty="0" smtClean="0"/>
          </a:p>
          <a:p>
            <a:r>
              <a:rPr lang="tr-TR" sz="2000" dirty="0" smtClean="0"/>
              <a:t> </a:t>
            </a:r>
            <a:r>
              <a:rPr lang="tr-TR" sz="2000" dirty="0"/>
              <a:t>Her grupta çok değişik bireylerin olmasına karşın, dinleyicinizin genel özelliklerini inceleyerek mesajınızı en iyi sunma yolunu belirleyebilirsiniz. Derste, konu hakkında bilgisi olan öğretmen ve arkadaşlarınıza ödevinizi sunarken ya da bir kulüp toplantısında görüşlerinizi aktarırken farklı yöntemler kullanmanız gerekebilir. </a:t>
            </a:r>
            <a:endParaRPr lang="tr-TR" sz="2000" dirty="0" smtClean="0"/>
          </a:p>
          <a:p>
            <a:r>
              <a:rPr lang="tr-TR" sz="2000" dirty="0" smtClean="0"/>
              <a:t> </a:t>
            </a:r>
            <a:r>
              <a:rPr lang="tr-TR" sz="2000" dirty="0"/>
              <a:t>Dinleyiciler sunacağınız konu hakkında fazla bilgi sahibi değillerse, sunumunuzun amacını özetlemeye daha fazla zaman ayırmalısınız.</a:t>
            </a:r>
          </a:p>
        </p:txBody>
      </p:sp>
    </p:spTree>
    <p:extLst>
      <p:ext uri="{BB962C8B-B14F-4D97-AF65-F5344CB8AC3E}">
        <p14:creationId xmlns:p14="http://schemas.microsoft.com/office/powerpoint/2010/main" val="1739529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400" dirty="0"/>
              <a:t>Dinleyici sayısı az olduğu zaman, sunumunuz tartışmaya daha ağırlık verilen resmiyetten uzak bir sunum haline gelebilir. </a:t>
            </a:r>
            <a:endParaRPr lang="tr-TR" sz="2400" dirty="0" smtClean="0"/>
          </a:p>
          <a:p>
            <a:r>
              <a:rPr lang="tr-TR" sz="2400" dirty="0" smtClean="0"/>
              <a:t> </a:t>
            </a:r>
            <a:r>
              <a:rPr lang="tr-TR" sz="2400" dirty="0"/>
              <a:t>Küçük gruplarda ifadelerinizi düzeltmek ve değiştirmek için birçok olanağa sahip olursunuz</a:t>
            </a:r>
            <a:r>
              <a:rPr lang="tr-TR" sz="2400" dirty="0" smtClean="0"/>
              <a:t>.</a:t>
            </a:r>
          </a:p>
          <a:p>
            <a:r>
              <a:rPr lang="tr-TR" sz="2400" dirty="0" smtClean="0"/>
              <a:t> </a:t>
            </a:r>
            <a:r>
              <a:rPr lang="tr-TR" sz="2400" dirty="0"/>
              <a:t> Dinleyici sayısı arttıkça iletişiminiz tek yönlü ve daha resmi olur. Daha kalabalık gruplara yapılan sunumların kolay anlaşılır olması gerekir.</a:t>
            </a:r>
          </a:p>
        </p:txBody>
      </p:sp>
    </p:spTree>
    <p:extLst>
      <p:ext uri="{BB962C8B-B14F-4D97-AF65-F5344CB8AC3E}">
        <p14:creationId xmlns:p14="http://schemas.microsoft.com/office/powerpoint/2010/main" val="2585303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KAYNAK</a:t>
            </a:r>
            <a:endParaRPr lang="tr-TR" dirty="0"/>
          </a:p>
        </p:txBody>
      </p:sp>
      <p:sp>
        <p:nvSpPr>
          <p:cNvPr id="3" name="İçerik Yer Tutucusu 2"/>
          <p:cNvSpPr>
            <a:spLocks noGrp="1"/>
          </p:cNvSpPr>
          <p:nvPr>
            <p:ph idx="1"/>
          </p:nvPr>
        </p:nvSpPr>
        <p:spPr/>
        <p:txBody>
          <a:bodyPr/>
          <a:lstStyle/>
          <a:p>
            <a:r>
              <a:rPr lang="tr-TR" dirty="0">
                <a:hlinkClick r:id="rId2"/>
              </a:rPr>
              <a:t>http://www.megep.meb.gov.tr/mte_program_modul/moduller_pdf/Sunu%C5%9F.pdf</a:t>
            </a:r>
            <a:endParaRPr lang="tr-TR" dirty="0"/>
          </a:p>
        </p:txBody>
      </p:sp>
    </p:spTree>
    <p:extLst>
      <p:ext uri="{BB962C8B-B14F-4D97-AF65-F5344CB8AC3E}">
        <p14:creationId xmlns:p14="http://schemas.microsoft.com/office/powerpoint/2010/main" val="530112086"/>
      </p:ext>
    </p:extLst>
  </p:cSld>
  <p:clrMapOvr>
    <a:masterClrMapping/>
  </p:clrMapOvr>
</p:sld>
</file>

<file path=ppt/theme/theme1.xml><?xml version="1.0" encoding="utf-8"?>
<a:theme xmlns:a="http://schemas.openxmlformats.org/drawingml/2006/main" name="sunum_sablon (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Template>
  <TotalTime>19</TotalTime>
  <Words>391</Words>
  <Application>Microsoft Office PowerPoint</Application>
  <PresentationFormat>Ekran Gösterisi (4:3)</PresentationFormat>
  <Paragraphs>22</Paragraphs>
  <Slides>10</Slides>
  <Notes>0</Notes>
  <HiddenSlides>0</HiddenSlides>
  <MMClips>0</MMClips>
  <ScaleCrop>false</ScaleCrop>
  <HeadingPairs>
    <vt:vector size="4" baseType="variant">
      <vt:variant>
        <vt:lpstr>Tema</vt:lpstr>
      </vt:variant>
      <vt:variant>
        <vt:i4>1</vt:i4>
      </vt:variant>
      <vt:variant>
        <vt:lpstr>Slayt Başlıkları</vt:lpstr>
      </vt:variant>
      <vt:variant>
        <vt:i4>10</vt:i4>
      </vt:variant>
    </vt:vector>
  </HeadingPairs>
  <TitlesOfParts>
    <vt:vector size="11" baseType="lpstr">
      <vt:lpstr>sunum_sablon (1)</vt:lpstr>
      <vt:lpstr>PowerPoint Sunusu</vt:lpstr>
      <vt:lpstr>Dinleyici Analizi</vt:lpstr>
      <vt:lpstr>Dinleyicinin Hedefleri</vt:lpstr>
      <vt:lpstr>PowerPoint Sunusu</vt:lpstr>
      <vt:lpstr>PowerPoint Sunusu</vt:lpstr>
      <vt:lpstr>PowerPoint Sunusu</vt:lpstr>
      <vt:lpstr>Dinleyicilerin / Katılımcıların Tanımı</vt:lpstr>
      <vt:lpstr>PowerPoint Sunusu</vt:lpstr>
      <vt:lpstr>PowerPoint Sunusu</vt:lpstr>
      <vt:lpstr>KAYNAK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Windows User</dc:creator>
  <cp:lastModifiedBy>Windows User</cp:lastModifiedBy>
  <cp:revision>12</cp:revision>
  <cp:lastPrinted>1601-01-01T00:00:00Z</cp:lastPrinted>
  <dcterms:created xsi:type="dcterms:W3CDTF">2020-03-17T20:57:43Z</dcterms:created>
  <dcterms:modified xsi:type="dcterms:W3CDTF">2020-03-20T16:52:37Z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