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9" r:id="rId2"/>
    <p:sldId id="257" r:id="rId3"/>
    <p:sldId id="264" r:id="rId4"/>
    <p:sldId id="258" r:id="rId5"/>
    <p:sldId id="263" r:id="rId6"/>
    <p:sldId id="261" r:id="rId7"/>
    <p:sldId id="265" r:id="rId8"/>
    <p:sldId id="260" r:id="rId9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7" autoAdjust="0"/>
  </p:normalViewPr>
  <p:slideViewPr>
    <p:cSldViewPr>
      <p:cViewPr>
        <p:scale>
          <a:sx n="81" d="100"/>
          <a:sy n="81" d="100"/>
        </p:scale>
        <p:origin x="-102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279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>
            <a:extLst>
              <a:ext uri="{FF2B5EF4-FFF2-40B4-BE49-F238E27FC236}">
                <a16:creationId xmlns="" xmlns:a16="http://schemas.microsoft.com/office/drawing/2014/main" id="{4D3E8776-AB09-4EDC-BA1D-EF4E5378F2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>
            <a:extLst>
              <a:ext uri="{FF2B5EF4-FFF2-40B4-BE49-F238E27FC236}">
                <a16:creationId xmlns="" xmlns:a16="http://schemas.microsoft.com/office/drawing/2014/main" id="{EC0ED28E-E00B-48F0-8DCE-0A0CDD4EA5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D1730A-0A11-42E7-8CE9-6123E48B2DB5}" type="datetimeFigureOut">
              <a:rPr lang="tr-TR" smtClean="0"/>
              <a:t>15.1.2020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="" xmlns:a16="http://schemas.microsoft.com/office/drawing/2014/main" id="{C7EB4F14-AF67-4617-94A3-B44E02F469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="" xmlns:a16="http://schemas.microsoft.com/office/drawing/2014/main" id="{B1031D0F-BB1A-45A1-BB38-B8B30A1B3E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6F970-FFD7-4C47-8F4E-4A357BFA8F9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27573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sunu">
            <a:extLst>
              <a:ext uri="{FF2B5EF4-FFF2-40B4-BE49-F238E27FC236}">
                <a16:creationId xmlns="" xmlns:a16="http://schemas.microsoft.com/office/drawing/2014/main" id="{7487D298-1B85-4809-8876-81D3304E2A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>
            <a:extLst>
              <a:ext uri="{FF2B5EF4-FFF2-40B4-BE49-F238E27FC236}">
                <a16:creationId xmlns="" xmlns:a16="http://schemas.microsoft.com/office/drawing/2014/main" id="{BC37AB5C-7F07-47D8-A788-722AAEF2B7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>
            <a:extLst>
              <a:ext uri="{FF2B5EF4-FFF2-40B4-BE49-F238E27FC236}">
                <a16:creationId xmlns="" xmlns:a16="http://schemas.microsoft.com/office/drawing/2014/main" id="{E335F604-7929-4CDE-8A84-087B8DAF0D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>
            <a:extLst>
              <a:ext uri="{FF2B5EF4-FFF2-40B4-BE49-F238E27FC236}">
                <a16:creationId xmlns="" xmlns:a16="http://schemas.microsoft.com/office/drawing/2014/main" id="{2D46F884-D715-4ED2-875E-08FBCF8AD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="" xmlns:a16="http://schemas.microsoft.com/office/drawing/2014/main" id="{A4BE28AE-7438-4147-A44D-FD6BBB5AF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="" xmlns:a16="http://schemas.microsoft.com/office/drawing/2014/main" id="{FF8D3C9B-FEDD-4309-A91C-9CA1AC682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A2947-FA5D-453E-83C0-691EA497C3A3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53098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sunu">
            <a:extLst>
              <a:ext uri="{FF2B5EF4-FFF2-40B4-BE49-F238E27FC236}">
                <a16:creationId xmlns="" xmlns:a16="http://schemas.microsoft.com/office/drawing/2014/main" id="{88F26E1D-B5D5-467D-A732-7F9CA8F46E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>
            <a:extLst>
              <a:ext uri="{FF2B5EF4-FFF2-40B4-BE49-F238E27FC236}">
                <a16:creationId xmlns="" xmlns:a16="http://schemas.microsoft.com/office/drawing/2014/main" id="{2D9801B3-D8C9-443D-AFA1-C8E352C69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>
            <a:extLst>
              <a:ext uri="{FF2B5EF4-FFF2-40B4-BE49-F238E27FC236}">
                <a16:creationId xmlns="" xmlns:a16="http://schemas.microsoft.com/office/drawing/2014/main" id="{9212BA58-6D5E-45A1-8BB2-B58B76433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>
            <a:extLst>
              <a:ext uri="{FF2B5EF4-FFF2-40B4-BE49-F238E27FC236}">
                <a16:creationId xmlns="" xmlns:a16="http://schemas.microsoft.com/office/drawing/2014/main" id="{FD7FAAEB-FF59-4AF9-B9AB-AEEDBF0FA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="" xmlns:a16="http://schemas.microsoft.com/office/drawing/2014/main" id="{6A03263D-EBFC-4F3E-85B8-443336C1A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="" xmlns:a16="http://schemas.microsoft.com/office/drawing/2014/main" id="{65D55F20-03AF-4AD6-857E-596F2A931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7DD90-68E9-4A4B-ABDD-0E8BBEF178D2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872628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sunu">
            <a:extLst>
              <a:ext uri="{FF2B5EF4-FFF2-40B4-BE49-F238E27FC236}">
                <a16:creationId xmlns="" xmlns:a16="http://schemas.microsoft.com/office/drawing/2014/main" id="{5C8FEA4F-139E-4BFA-9857-260A0F744E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ey Başlık 1">
            <a:extLst>
              <a:ext uri="{FF2B5EF4-FFF2-40B4-BE49-F238E27FC236}">
                <a16:creationId xmlns="" xmlns:a16="http://schemas.microsoft.com/office/drawing/2014/main" id="{F60D4DFA-8B07-484B-89F1-D97C917C1B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>
            <a:extLst>
              <a:ext uri="{FF2B5EF4-FFF2-40B4-BE49-F238E27FC236}">
                <a16:creationId xmlns="" xmlns:a16="http://schemas.microsoft.com/office/drawing/2014/main" id="{6407E197-D18E-4AAA-98CB-38D89A2A05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>
            <a:extLst>
              <a:ext uri="{FF2B5EF4-FFF2-40B4-BE49-F238E27FC236}">
                <a16:creationId xmlns="" xmlns:a16="http://schemas.microsoft.com/office/drawing/2014/main" id="{B0C9DE15-502A-4510-8FD4-702426956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="" xmlns:a16="http://schemas.microsoft.com/office/drawing/2014/main" id="{AF428F35-1D3B-46A8-B02C-CB5D1125A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="" xmlns:a16="http://schemas.microsoft.com/office/drawing/2014/main" id="{4DCC5110-F755-4AD6-805D-EAA8F7CE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82F0-B3AF-4CB7-97F8-ACD6140A6373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24784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sunu">
            <a:extLst>
              <a:ext uri="{FF2B5EF4-FFF2-40B4-BE49-F238E27FC236}">
                <a16:creationId xmlns="" xmlns:a16="http://schemas.microsoft.com/office/drawing/2014/main" id="{9B78E955-A148-4354-AE04-7503133F73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>
            <a:extLst>
              <a:ext uri="{FF2B5EF4-FFF2-40B4-BE49-F238E27FC236}">
                <a16:creationId xmlns="" xmlns:a16="http://schemas.microsoft.com/office/drawing/2014/main" id="{42D4F82A-8FE9-41CF-A790-97BBBD58F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16F19FC7-2638-4BB7-A0CC-8A82FB887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>
            <a:extLst>
              <a:ext uri="{FF2B5EF4-FFF2-40B4-BE49-F238E27FC236}">
                <a16:creationId xmlns="" xmlns:a16="http://schemas.microsoft.com/office/drawing/2014/main" id="{DA90686B-8279-46FB-B41F-E98E2231D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="" xmlns:a16="http://schemas.microsoft.com/office/drawing/2014/main" id="{9FDBFD0C-237B-4504-989F-BF2E7774E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="" xmlns:a16="http://schemas.microsoft.com/office/drawing/2014/main" id="{58678693-2296-4922-804D-9180843CA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AFA7B-F565-4E90-89BF-5854C230462A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29962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sunu">
            <a:extLst>
              <a:ext uri="{FF2B5EF4-FFF2-40B4-BE49-F238E27FC236}">
                <a16:creationId xmlns="" xmlns:a16="http://schemas.microsoft.com/office/drawing/2014/main" id="{44F11540-A512-4E5B-A3F1-95331763FF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>
            <a:extLst>
              <a:ext uri="{FF2B5EF4-FFF2-40B4-BE49-F238E27FC236}">
                <a16:creationId xmlns="" xmlns:a16="http://schemas.microsoft.com/office/drawing/2014/main" id="{747B5DBF-EBBA-480D-A9DC-A7E102148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="" xmlns:a16="http://schemas.microsoft.com/office/drawing/2014/main" id="{1C006CE3-0AD1-413F-909C-F58E44CAE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="" xmlns:a16="http://schemas.microsoft.com/office/drawing/2014/main" id="{4EB13188-DE1D-4E11-8057-0402AED49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="" xmlns:a16="http://schemas.microsoft.com/office/drawing/2014/main" id="{E74A2D2F-79BB-400E-AA0F-B8760CBC7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="" xmlns:a16="http://schemas.microsoft.com/office/drawing/2014/main" id="{769E4D60-8FE9-4979-A580-405515C0E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2CB6F-A420-4BBF-ACAC-AB0D809A336D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83520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sunu">
            <a:extLst>
              <a:ext uri="{FF2B5EF4-FFF2-40B4-BE49-F238E27FC236}">
                <a16:creationId xmlns="" xmlns:a16="http://schemas.microsoft.com/office/drawing/2014/main" id="{CCAFC7C3-4533-4FB6-8C78-99A4DB9E3D7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>
            <a:extLst>
              <a:ext uri="{FF2B5EF4-FFF2-40B4-BE49-F238E27FC236}">
                <a16:creationId xmlns="" xmlns:a16="http://schemas.microsoft.com/office/drawing/2014/main" id="{30FE0336-BADE-47BD-BE6A-990E6F66D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3F923556-F8E4-4F08-A1F2-94F024C0FC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>
            <a:extLst>
              <a:ext uri="{FF2B5EF4-FFF2-40B4-BE49-F238E27FC236}">
                <a16:creationId xmlns="" xmlns:a16="http://schemas.microsoft.com/office/drawing/2014/main" id="{A3FB7E4D-A16F-488A-B333-8301C7239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>
            <a:extLst>
              <a:ext uri="{FF2B5EF4-FFF2-40B4-BE49-F238E27FC236}">
                <a16:creationId xmlns="" xmlns:a16="http://schemas.microsoft.com/office/drawing/2014/main" id="{59A7BDA5-F376-4683-8C4B-CD8AFEAE3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="" xmlns:a16="http://schemas.microsoft.com/office/drawing/2014/main" id="{15C91FAC-9B81-4CA7-A8E8-8F116CFF9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="" xmlns:a16="http://schemas.microsoft.com/office/drawing/2014/main" id="{2C3AE39E-7FA5-490C-9137-88B17FB4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0633C-18C6-44E5-9903-E97B7A49D340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604363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sunu">
            <a:extLst>
              <a:ext uri="{FF2B5EF4-FFF2-40B4-BE49-F238E27FC236}">
                <a16:creationId xmlns="" xmlns:a16="http://schemas.microsoft.com/office/drawing/2014/main" id="{050BA558-371F-47B7-8FA6-502B03CDF3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>
            <a:extLst>
              <a:ext uri="{FF2B5EF4-FFF2-40B4-BE49-F238E27FC236}">
                <a16:creationId xmlns="" xmlns:a16="http://schemas.microsoft.com/office/drawing/2014/main" id="{75389893-28F9-455C-A1FC-27E27109A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="" xmlns:a16="http://schemas.microsoft.com/office/drawing/2014/main" id="{50662EFB-E91A-4B3A-B747-69A34EF5D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="" xmlns:a16="http://schemas.microsoft.com/office/drawing/2014/main" id="{B7A13075-96FD-4858-A466-15ABF64360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>
            <a:extLst>
              <a:ext uri="{FF2B5EF4-FFF2-40B4-BE49-F238E27FC236}">
                <a16:creationId xmlns="" xmlns:a16="http://schemas.microsoft.com/office/drawing/2014/main" id="{60984A82-D9D3-4F89-9465-A05B70E7DD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="" xmlns:a16="http://schemas.microsoft.com/office/drawing/2014/main" id="{087132E1-2F48-4174-8193-87E5C0AE16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>
            <a:extLst>
              <a:ext uri="{FF2B5EF4-FFF2-40B4-BE49-F238E27FC236}">
                <a16:creationId xmlns="" xmlns:a16="http://schemas.microsoft.com/office/drawing/2014/main" id="{258A4AAA-F04A-482D-8287-F06E7920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="" xmlns:a16="http://schemas.microsoft.com/office/drawing/2014/main" id="{05471C06-8301-417F-A2AF-1B2E754EB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="" xmlns:a16="http://schemas.microsoft.com/office/drawing/2014/main" id="{1B2A6F5A-071A-404C-BF92-792C69106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AF721-B687-4810-AD40-7C70B07FDF3E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791654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="" xmlns:a16="http://schemas.microsoft.com/office/drawing/2014/main" id="{C1FB983A-9774-46FC-AB7D-63F42A520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>
            <a:extLst>
              <a:ext uri="{FF2B5EF4-FFF2-40B4-BE49-F238E27FC236}">
                <a16:creationId xmlns="" xmlns:a16="http://schemas.microsoft.com/office/drawing/2014/main" id="{56674E93-5FA3-45AB-A711-AED667B25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="" xmlns:a16="http://schemas.microsoft.com/office/drawing/2014/main" id="{DE1F7518-33CD-4404-9F63-A885FF394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="" xmlns:a16="http://schemas.microsoft.com/office/drawing/2014/main" id="{BE3031B0-4789-45E8-A840-3AACBB041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CE01B-BC79-4EBF-AABB-9049824FFFEA}" type="slidenum">
              <a:rPr lang="tr-TR" altLang="tr-TR"/>
              <a:pPr/>
              <a:t>‹#›</a:t>
            </a:fld>
            <a:endParaRPr lang="tr-TR" altLang="tr-TR"/>
          </a:p>
        </p:txBody>
      </p:sp>
      <p:pic>
        <p:nvPicPr>
          <p:cNvPr id="6" name="Picture 4" descr="sunu">
            <a:extLst>
              <a:ext uri="{FF2B5EF4-FFF2-40B4-BE49-F238E27FC236}">
                <a16:creationId xmlns="" xmlns:a16="http://schemas.microsoft.com/office/drawing/2014/main" id="{B104AD21-30E9-4A01-8166-A5EE38AE716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628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nu">
            <a:extLst>
              <a:ext uri="{FF2B5EF4-FFF2-40B4-BE49-F238E27FC236}">
                <a16:creationId xmlns="" xmlns:a16="http://schemas.microsoft.com/office/drawing/2014/main" id="{60EF2FE9-5B91-4E83-A174-050677E2DB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Veri Yer Tutucusu 1">
            <a:extLst>
              <a:ext uri="{FF2B5EF4-FFF2-40B4-BE49-F238E27FC236}">
                <a16:creationId xmlns="" xmlns:a16="http://schemas.microsoft.com/office/drawing/2014/main" id="{2D1FFAF3-7EFB-4987-8493-187087346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="" xmlns:a16="http://schemas.microsoft.com/office/drawing/2014/main" id="{9531664F-7100-4381-A309-4920AAE87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="" xmlns:a16="http://schemas.microsoft.com/office/drawing/2014/main" id="{1B0EDF4D-A215-4F4C-B721-92D3357A9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B2017-C5EA-4040-AFCE-66D928E4D27A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86379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sunu">
            <a:extLst>
              <a:ext uri="{FF2B5EF4-FFF2-40B4-BE49-F238E27FC236}">
                <a16:creationId xmlns="" xmlns:a16="http://schemas.microsoft.com/office/drawing/2014/main" id="{2F46E11D-82FC-4A81-B285-A43A184953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>
            <a:extLst>
              <a:ext uri="{FF2B5EF4-FFF2-40B4-BE49-F238E27FC236}">
                <a16:creationId xmlns="" xmlns:a16="http://schemas.microsoft.com/office/drawing/2014/main" id="{B2E54319-3A17-43C6-A602-9A1DD41A4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EDF23EF2-C3E3-40B2-8607-968EF51F2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="" xmlns:a16="http://schemas.microsoft.com/office/drawing/2014/main" id="{7D9C3D52-DC02-4970-9D95-AF91DC6A9A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="" xmlns:a16="http://schemas.microsoft.com/office/drawing/2014/main" id="{36155F93-8516-4423-BB06-FE58C6BC1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="" xmlns:a16="http://schemas.microsoft.com/office/drawing/2014/main" id="{507077AC-5583-4387-953F-4136A5B05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="" xmlns:a16="http://schemas.microsoft.com/office/drawing/2014/main" id="{3B5A4FE1-63E2-43CA-8B3E-66C7A4D5F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5059F-8913-415E-B6EE-8A0C42125F00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817841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sunu">
            <a:extLst>
              <a:ext uri="{FF2B5EF4-FFF2-40B4-BE49-F238E27FC236}">
                <a16:creationId xmlns="" xmlns:a16="http://schemas.microsoft.com/office/drawing/2014/main" id="{DA90758A-5C1B-417F-A445-9333CC1F7B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>
            <a:extLst>
              <a:ext uri="{FF2B5EF4-FFF2-40B4-BE49-F238E27FC236}">
                <a16:creationId xmlns="" xmlns:a16="http://schemas.microsoft.com/office/drawing/2014/main" id="{B62BB14D-A81B-4BF0-9E5C-85B48DB34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>
            <a:extLst>
              <a:ext uri="{FF2B5EF4-FFF2-40B4-BE49-F238E27FC236}">
                <a16:creationId xmlns="" xmlns:a16="http://schemas.microsoft.com/office/drawing/2014/main" id="{F9C027C4-3CCB-41BC-A1B0-C948BA7A7E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="" xmlns:a16="http://schemas.microsoft.com/office/drawing/2014/main" id="{2EC9412D-38CF-44CA-AB58-109946B99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="" xmlns:a16="http://schemas.microsoft.com/office/drawing/2014/main" id="{30EED56E-5A68-4365-8B88-F5C974F7A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="" xmlns:a16="http://schemas.microsoft.com/office/drawing/2014/main" id="{A366051D-8C40-41E1-9FAC-3333DEA17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alt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="" xmlns:a16="http://schemas.microsoft.com/office/drawing/2014/main" id="{FF462AE5-A6F0-4C34-907D-1D343CF21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47004-EDAA-4BCF-9DE3-C7477122C224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342051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1472F3F7-B9CC-4C99-93C4-E01C35479B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773EF15F-EC6B-4E6E-BC68-97CFA2DF0C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3D7AB4DE-139B-43F0-B6A7-166B526EC03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tr-TR" altLang="tr-TR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C1205DE4-E68B-4831-96FC-7B4627FF135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tr-TR" altLang="tr-TR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FDB0B5E3-58EB-493C-B893-C9EDC94552F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2AD343-42BE-4C0D-8C43-9BE1CB1E29F7}" type="slidenum">
              <a:rPr lang="tr-TR" altLang="tr-TR"/>
              <a:pPr/>
              <a:t>‹#›</a:t>
            </a:fld>
            <a:endParaRPr lang="tr-TR" alt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sunu kapak">
            <a:extLst>
              <a:ext uri="{FF2B5EF4-FFF2-40B4-BE49-F238E27FC236}">
                <a16:creationId xmlns:a16="http://schemas.microsoft.com/office/drawing/2014/main" xmlns="" id="{95F6E267-728F-4FB0-8651-BFFD2B0EC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012"/>
            <a:ext cx="9392574" cy="685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Rectangle 8">
            <a:extLst>
              <a:ext uri="{FF2B5EF4-FFF2-40B4-BE49-F238E27FC236}">
                <a16:creationId xmlns:a16="http://schemas.microsoft.com/office/drawing/2014/main" xmlns="" id="{F38C432D-5372-448E-9829-E0F45631D43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0" y="3162300"/>
            <a:ext cx="60960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tr-TR" altLang="tr-TR" sz="3200" b="1" dirty="0" smtClean="0"/>
              <a:t>SOSYAL HİZMET BÖLÜMÜ</a:t>
            </a:r>
            <a:endParaRPr lang="tr-TR" altLang="tr-TR" sz="3200" b="1" dirty="0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40919079-B759-42A8-9F3B-9A1143AB9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6096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tr-TR" altLang="tr-TR" sz="3200" b="1" dirty="0" smtClean="0">
                <a:solidFill>
                  <a:srgbClr val="000000"/>
                </a:solidFill>
              </a:rPr>
              <a:t>SAĞLIK BİLİMLERİ FAKÜLTESİ</a:t>
            </a:r>
            <a:endParaRPr lang="tr-TR" altLang="tr-TR" sz="3200" b="1" dirty="0">
              <a:solidFill>
                <a:srgbClr val="000000"/>
              </a:solidFill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xmlns="" id="{FA81E1F3-CB27-487C-8780-092A73586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4724400"/>
            <a:ext cx="6096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tr-TR" altLang="tr-TR" b="1" i="1" dirty="0" smtClean="0">
                <a:solidFill>
                  <a:srgbClr val="000000"/>
                </a:solidFill>
              </a:rPr>
              <a:t>SHB221.1-Sosyal Hizmet ve Sanat</a:t>
            </a:r>
            <a:endParaRPr lang="tr-TR" altLang="tr-TR" b="1" i="1" dirty="0">
              <a:solidFill>
                <a:srgbClr val="000000"/>
              </a:solidFill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xmlns="" id="{2B89DD1B-66F7-4797-94FB-C51343EB1C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5334000"/>
            <a:ext cx="6096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tr-TR" altLang="tr-TR" sz="2000" b="1" i="1" dirty="0" smtClean="0">
                <a:solidFill>
                  <a:srgbClr val="FFFFFF">
                    <a:lumMod val="50000"/>
                  </a:srgbClr>
                </a:solidFill>
              </a:rPr>
              <a:t>Dr. </a:t>
            </a:r>
            <a:r>
              <a:rPr lang="tr-TR" altLang="tr-TR" sz="2000" b="1" i="1" dirty="0" err="1" smtClean="0">
                <a:solidFill>
                  <a:srgbClr val="FFFFFF">
                    <a:lumMod val="50000"/>
                  </a:srgbClr>
                </a:solidFill>
              </a:rPr>
              <a:t>Öğr</a:t>
            </a:r>
            <a:r>
              <a:rPr lang="tr-TR" altLang="tr-TR" sz="2000" b="1" i="1" dirty="0" smtClean="0">
                <a:solidFill>
                  <a:srgbClr val="FFFFFF">
                    <a:lumMod val="50000"/>
                  </a:srgbClr>
                </a:solidFill>
              </a:rPr>
              <a:t>. Üyesi Aynur ARSLAN</a:t>
            </a:r>
            <a:endParaRPr lang="tr-TR" altLang="tr-TR" sz="2000" b="1" i="1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16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="" xmlns:a16="http://schemas.microsoft.com/office/drawing/2014/main" id="{A280B79D-0B02-41AA-A0CB-21D933491A3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 anchor="ctr"/>
          <a:lstStyle/>
          <a:p>
            <a:r>
              <a:rPr lang="tr-TR" sz="2800" dirty="0" smtClean="0"/>
              <a:t>Sosyal </a:t>
            </a:r>
            <a:r>
              <a:rPr lang="tr-TR" sz="2800" smtClean="0"/>
              <a:t>Hizmet ve </a:t>
            </a:r>
            <a:r>
              <a:rPr lang="tr-TR" sz="2800" dirty="0" smtClean="0"/>
              <a:t>Edebiyat</a:t>
            </a:r>
            <a:endParaRPr lang="tr-TR" altLang="tr-TR" sz="2800" dirty="0"/>
          </a:p>
        </p:txBody>
      </p:sp>
      <p:sp>
        <p:nvSpPr>
          <p:cNvPr id="6147" name="Rectangle 3">
            <a:extLst>
              <a:ext uri="{FF2B5EF4-FFF2-40B4-BE49-F238E27FC236}">
                <a16:creationId xmlns="" xmlns:a16="http://schemas.microsoft.com/office/drawing/2014/main" id="{F905258F-F96C-4DD7-B132-3E7AE9EEAAA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733800" y="4082475"/>
            <a:ext cx="1676400" cy="762000"/>
          </a:xfrm>
        </p:spPr>
        <p:txBody>
          <a:bodyPr/>
          <a:lstStyle/>
          <a:p>
            <a:r>
              <a:rPr lang="tr-TR" altLang="tr-TR" sz="2800" i="1" dirty="0" smtClean="0"/>
              <a:t>Hafta-10</a:t>
            </a:r>
            <a:endParaRPr lang="tr-TR" altLang="tr-TR" sz="2800" i="1" dirty="0"/>
          </a:p>
        </p:txBody>
      </p:sp>
      <p:pic>
        <p:nvPicPr>
          <p:cNvPr id="6148" name="Picture 4" descr="sunu">
            <a:extLst>
              <a:ext uri="{FF2B5EF4-FFF2-40B4-BE49-F238E27FC236}">
                <a16:creationId xmlns="" xmlns:a16="http://schemas.microsoft.com/office/drawing/2014/main" id="{571ECC9D-3C97-4A2E-A8AA-BEBCE23FD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="" xmlns:a16="http://schemas.microsoft.com/office/drawing/2014/main" id="{5CECEE48-2E7C-42F7-BDD0-3BE516D17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8300" y="2957729"/>
            <a:ext cx="5867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tr-TR" altLang="tr-TR" b="1" i="1" dirty="0"/>
              <a:t>SHB221.1-Sosyal Hizmet ve Sanat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tr-TR" sz="2400" dirty="0"/>
              <a:t>Edebiyat disiplinler arası bir </a:t>
            </a:r>
            <a:r>
              <a:rPr lang="tr-TR" sz="2400" dirty="0" smtClean="0"/>
              <a:t>alandır</a:t>
            </a:r>
            <a:r>
              <a:rPr lang="tr-TR" sz="2400" dirty="0"/>
              <a:t>. </a:t>
            </a:r>
            <a:r>
              <a:rPr lang="tr-TR" sz="2400" dirty="0" smtClean="0"/>
              <a:t>Edebi </a:t>
            </a:r>
            <a:r>
              <a:rPr lang="tr-TR" sz="2400" dirty="0"/>
              <a:t>eser, içinde yaratıldığı sosyal ortamdan izler </a:t>
            </a:r>
            <a:r>
              <a:rPr lang="tr-TR" sz="2400" dirty="0" smtClean="0"/>
              <a:t>taşır </a:t>
            </a:r>
            <a:r>
              <a:rPr lang="tr-TR" sz="2400" dirty="0"/>
              <a:t>ve bu nedenle de farklı disiplinlerin yöntemleriyle oluşturulacak yeni okumalara imkan </a:t>
            </a:r>
            <a:r>
              <a:rPr lang="tr-TR" sz="2400" dirty="0" smtClean="0"/>
              <a:t>tanır.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504714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="" xmlns:a16="http://schemas.microsoft.com/office/drawing/2014/main" id="{20A398E2-9251-4F0A-83EC-B91919805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F7AA1610-AF3A-45AE-A608-F083657FC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sz="1000" dirty="0" smtClean="0"/>
          </a:p>
          <a:p>
            <a:pPr>
              <a:lnSpc>
                <a:spcPct val="150000"/>
              </a:lnSpc>
            </a:pPr>
            <a:r>
              <a:rPr lang="tr-TR" sz="2400" dirty="0"/>
              <a:t>T</a:t>
            </a:r>
            <a:r>
              <a:rPr lang="tr-TR" sz="2400" dirty="0" smtClean="0"/>
              <a:t>oplumsal </a:t>
            </a:r>
            <a:r>
              <a:rPr lang="tr-TR" sz="2400" dirty="0"/>
              <a:t>sorunların edebi eserlerdeki </a:t>
            </a:r>
            <a:r>
              <a:rPr lang="tr-TR" sz="2400" dirty="0" smtClean="0"/>
              <a:t>yansımalarını ele alan ve edebiyat ile toplumsal sorunlar arasındaki ilişkiyi inceleyen sosyolojinin </a:t>
            </a:r>
            <a:r>
              <a:rPr lang="tr-TR" sz="2400" dirty="0"/>
              <a:t>alt </a:t>
            </a:r>
            <a:r>
              <a:rPr lang="tr-TR" sz="2400" dirty="0" smtClean="0"/>
              <a:t>alanı, edebiyat sosyolojisidir.</a:t>
            </a:r>
          </a:p>
          <a:p>
            <a:pPr>
              <a:lnSpc>
                <a:spcPct val="150000"/>
              </a:lnSpc>
            </a:pPr>
            <a:endParaRPr lang="tr-TR" sz="1000" dirty="0"/>
          </a:p>
          <a:p>
            <a:pPr>
              <a:lnSpc>
                <a:spcPct val="150000"/>
              </a:lnSpc>
            </a:pPr>
            <a:endParaRPr lang="tr-TR" sz="1000" dirty="0" smtClean="0"/>
          </a:p>
          <a:p>
            <a:pPr>
              <a:lnSpc>
                <a:spcPct val="150000"/>
              </a:lnSpc>
            </a:pPr>
            <a:endParaRPr lang="tr-TR" sz="1000" dirty="0"/>
          </a:p>
          <a:p>
            <a:pPr>
              <a:lnSpc>
                <a:spcPct val="150000"/>
              </a:lnSpc>
            </a:pPr>
            <a:endParaRPr lang="tr-TR" sz="1000" dirty="0" smtClean="0"/>
          </a:p>
          <a:p>
            <a:pPr>
              <a:lnSpc>
                <a:spcPct val="150000"/>
              </a:lnSpc>
            </a:pPr>
            <a:endParaRPr lang="tr-TR" sz="1000" dirty="0"/>
          </a:p>
          <a:p>
            <a:pPr>
              <a:lnSpc>
                <a:spcPct val="150000"/>
              </a:lnSpc>
            </a:pPr>
            <a:endParaRPr lang="tr-TR" sz="1000" dirty="0" smtClean="0"/>
          </a:p>
          <a:p>
            <a:pPr>
              <a:lnSpc>
                <a:spcPct val="150000"/>
              </a:lnSpc>
            </a:pPr>
            <a:endParaRPr lang="tr-TR" sz="1000" dirty="0" smtClean="0"/>
          </a:p>
          <a:p>
            <a:endParaRPr lang="tr-TR" sz="1000" dirty="0"/>
          </a:p>
          <a:p>
            <a:endParaRPr lang="tr-TR" sz="1000" dirty="0" smtClean="0"/>
          </a:p>
          <a:p>
            <a:pPr marL="0" indent="0">
              <a:buNone/>
            </a:pPr>
            <a:r>
              <a:rPr lang="tr-TR" sz="1000" dirty="0" err="1" smtClean="0"/>
              <a:t>Nadır</a:t>
            </a:r>
            <a:r>
              <a:rPr lang="tr-TR" sz="1000" dirty="0" smtClean="0"/>
              <a:t>, U. (2016). Aile İçi Şiddetin Temel Değişkenlerinin ve Şiddete Tanıklık Etmenin Çocuk Üzerindeki Etkilerinin" Cam Kırıkları Parkı" Romanı Üzerinden İncelenmesi ve Edebi Eserlerin Sosyal Hizmet Eğitim Müfredatlarında Kullanımı. </a:t>
            </a:r>
            <a:r>
              <a:rPr lang="tr-TR" sz="1000" i="1" dirty="0" err="1" smtClean="0"/>
              <a:t>Journal</a:t>
            </a:r>
            <a:r>
              <a:rPr lang="tr-TR" sz="1000" i="1" dirty="0" smtClean="0"/>
              <a:t> Of International </a:t>
            </a:r>
            <a:r>
              <a:rPr lang="tr-TR" sz="1000" i="1" dirty="0" err="1" smtClean="0"/>
              <a:t>Social</a:t>
            </a:r>
            <a:r>
              <a:rPr lang="tr-TR" sz="1000" i="1" dirty="0" smtClean="0"/>
              <a:t> </a:t>
            </a:r>
            <a:r>
              <a:rPr lang="tr-TR" sz="1000" i="1" dirty="0" err="1" smtClean="0"/>
              <a:t>Research</a:t>
            </a:r>
            <a:r>
              <a:rPr lang="tr-TR" sz="1000" dirty="0" smtClean="0"/>
              <a:t>, </a:t>
            </a:r>
            <a:r>
              <a:rPr lang="tr-TR" sz="1000" i="1" dirty="0" smtClean="0"/>
              <a:t>9</a:t>
            </a:r>
            <a:r>
              <a:rPr lang="tr-TR" sz="1000" dirty="0" smtClean="0"/>
              <a:t>(47).</a:t>
            </a:r>
            <a:endParaRPr lang="tr-TR" sz="1000" dirty="0"/>
          </a:p>
        </p:txBody>
      </p:sp>
    </p:spTree>
    <p:extLst>
      <p:ext uri="{BB962C8B-B14F-4D97-AF65-F5344CB8AC3E}">
        <p14:creationId xmlns:p14="http://schemas.microsoft.com/office/powerpoint/2010/main" val="2195003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200000"/>
              </a:lnSpc>
              <a:buNone/>
            </a:pPr>
            <a:r>
              <a:rPr lang="tr-TR" sz="2400" dirty="0" smtClean="0"/>
              <a:t>Toplumsal sorunların ele alınması noktasında edebiyat ile sosyal hizmet disiplinlerinin yolları kesişir.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tr-TR" sz="2400" dirty="0" smtClean="0"/>
              <a:t>Edebiyat durum tespiti yapar, farkındalığı artırır, umut verir sosyal hizmet ise çözüm üretmek için çabalar.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2990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tr-TR" sz="2400" dirty="0"/>
              <a:t>Çağdaş </a:t>
            </a:r>
            <a:r>
              <a:rPr lang="tr-TR" sz="2400" dirty="0" smtClean="0"/>
              <a:t>dünyada başlıca sorunlar şiddet</a:t>
            </a:r>
            <a:r>
              <a:rPr lang="tr-TR" sz="2400" dirty="0"/>
              <a:t>, saldırganlık, öfke, </a:t>
            </a:r>
            <a:r>
              <a:rPr lang="tr-TR" sz="2400" dirty="0" smtClean="0"/>
              <a:t>kin, savaş, göç, bencillik, bağımlılık, yoksulluk </a:t>
            </a:r>
            <a:r>
              <a:rPr lang="tr-TR" sz="2400" dirty="0"/>
              <a:t>gibi sosyal kilitlenmeleri, sanat zevki aşılayarak </a:t>
            </a:r>
            <a:r>
              <a:rPr lang="tr-TR" sz="2400" dirty="0" smtClean="0"/>
              <a:t>aşmak ya da aşmaya çalışmak </a:t>
            </a:r>
            <a:r>
              <a:rPr lang="tr-TR" sz="2400" dirty="0"/>
              <a:t>olanaklıdır. </a:t>
            </a:r>
          </a:p>
          <a:p>
            <a:pPr marL="0" indent="0">
              <a:lnSpc>
                <a:spcPct val="200000"/>
              </a:lnSpc>
              <a:buNone/>
            </a:pP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4238601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          </a:t>
            </a:r>
          </a:p>
          <a:p>
            <a:pPr marL="0" indent="0">
              <a:buNone/>
            </a:pPr>
            <a:endParaRPr lang="tr-TR" dirty="0"/>
          </a:p>
          <a:p>
            <a:pPr marL="0" indent="0" algn="ctr">
              <a:buNone/>
            </a:pPr>
            <a:r>
              <a:rPr lang="tr-TR" dirty="0" smtClean="0"/>
              <a:t>Öykü, şiir ve roman örnekleri..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95313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tr-TR" dirty="0" smtClean="0"/>
          </a:p>
          <a:p>
            <a:pPr algn="ctr"/>
            <a:endParaRPr lang="tr-TR" dirty="0"/>
          </a:p>
          <a:p>
            <a:pPr marL="0" indent="0" algn="ctr">
              <a:buNone/>
            </a:pPr>
            <a:r>
              <a:rPr lang="tr-TR" dirty="0" smtClean="0"/>
              <a:t>Sorular</a:t>
            </a:r>
            <a:r>
              <a:rPr lang="tr-TR" dirty="0"/>
              <a:t>, katkılar, tartışma</a:t>
            </a:r>
            <a:r>
              <a:rPr lang="tr-TR" dirty="0" smtClean="0"/>
              <a:t>...</a:t>
            </a:r>
          </a:p>
          <a:p>
            <a:pPr marL="0" indent="0" algn="r">
              <a:buNone/>
            </a:pPr>
            <a:endParaRPr lang="tr-TR" dirty="0" smtClean="0"/>
          </a:p>
          <a:p>
            <a:pPr marL="0" indent="0" algn="r">
              <a:buNone/>
            </a:pPr>
            <a:endParaRPr lang="tr-TR" dirty="0"/>
          </a:p>
          <a:p>
            <a:pPr marL="0" indent="0" algn="r">
              <a:buNone/>
            </a:pPr>
            <a:endParaRPr lang="tr-TR" dirty="0" smtClean="0"/>
          </a:p>
          <a:p>
            <a:pPr marL="0" indent="0" algn="r">
              <a:buNone/>
            </a:pPr>
            <a:r>
              <a:rPr lang="tr-TR" dirty="0" smtClean="0"/>
              <a:t>Teşekkür </a:t>
            </a:r>
            <a:r>
              <a:rPr lang="tr-TR" dirty="0"/>
              <a:t>ederim.</a:t>
            </a:r>
          </a:p>
          <a:p>
            <a:pPr marL="0" indent="0" algn="ctr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317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.HAFTA - Kopya (3)">
  <a:themeElements>
    <a:clrScheme name="Varsayılan Tasarı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rsayılan Tasarı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Sunu1" id="{8726E870-6B55-4993-B173-C1955522032C}" vid="{39669771-7DC0-4038-AD34-67DC5E4A088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1.HAFTA - Kopya (3)</Template>
  <TotalTime>48</TotalTime>
  <Words>195</Words>
  <Application>Microsoft Office PowerPoint</Application>
  <PresentationFormat>Ekran Gösterisi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1.HAFTA - Kopya (3)</vt:lpstr>
      <vt:lpstr>PowerPoint Sunusu</vt:lpstr>
      <vt:lpstr>Sosyal Hizmet ve Edebiyat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User</dc:creator>
  <cp:lastModifiedBy>Windows User</cp:lastModifiedBy>
  <cp:revision>15</cp:revision>
  <cp:lastPrinted>1601-01-01T00:00:00Z</cp:lastPrinted>
  <dcterms:created xsi:type="dcterms:W3CDTF">2020-01-14T17:26:17Z</dcterms:created>
  <dcterms:modified xsi:type="dcterms:W3CDTF">2020-01-15T15:09:22Z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