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9" r:id="rId6"/>
    <p:sldId id="260" r:id="rId7"/>
    <p:sldId id="262" r:id="rId8"/>
    <p:sldId id="265" r:id="rId9"/>
    <p:sldId id="270" r:id="rId10"/>
    <p:sldId id="271" r:id="rId11"/>
    <p:sldId id="267" r:id="rId12"/>
    <p:sldId id="272" r:id="rId13"/>
    <p:sldId id="277" r:id="rId14"/>
    <p:sldId id="273" r:id="rId15"/>
    <p:sldId id="274" r:id="rId16"/>
    <p:sldId id="275" r:id="rId17"/>
    <p:sldId id="276" r:id="rId18"/>
    <p:sldId id="278" r:id="rId19"/>
    <p:sldId id="279" r:id="rId20"/>
    <p:sldId id="282" r:id="rId21"/>
    <p:sldId id="280" r:id="rId22"/>
    <p:sldId id="281" r:id="rId23"/>
    <p:sldId id="283" r:id="rId24"/>
    <p:sldId id="284" r:id="rId25"/>
    <p:sldId id="285" r:id="rId26"/>
    <p:sldId id="286" r:id="rId27"/>
    <p:sldId id="288" r:id="rId28"/>
    <p:sldId id="287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300" r:id="rId40"/>
    <p:sldId id="301" r:id="rId41"/>
    <p:sldId id="302" r:id="rId42"/>
    <p:sldId id="303" r:id="rId43"/>
    <p:sldId id="299" r:id="rId4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3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ABF9-3359-4021-8D91-994A78D5225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0792-23E6-4C30-BCE9-7F7736C67091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32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ABF9-3359-4021-8D91-994A78D5225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0792-23E6-4C30-BCE9-7F7736C670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4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ABF9-3359-4021-8D91-994A78D5225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0792-23E6-4C30-BCE9-7F7736C670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454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ABF9-3359-4021-8D91-994A78D5225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0792-23E6-4C30-BCE9-7F7736C670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131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ABF9-3359-4021-8D91-994A78D5225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0792-23E6-4C30-BCE9-7F7736C670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831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ABF9-3359-4021-8D91-994A78D5225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0792-23E6-4C30-BCE9-7F7736C670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709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ABF9-3359-4021-8D91-994A78D5225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0792-23E6-4C30-BCE9-7F7736C670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39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ABF9-3359-4021-8D91-994A78D5225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0792-23E6-4C30-BCE9-7F7736C670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694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ABF9-3359-4021-8D91-994A78D5225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0792-23E6-4C30-BCE9-7F7736C670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947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ABF9-3359-4021-8D91-994A78D5225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0792-23E6-4C30-BCE9-7F7736C670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668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ABF9-3359-4021-8D91-994A78D5225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0792-23E6-4C30-BCE9-7F7736C670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460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ABF9-3359-4021-8D91-994A78D5225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0792-23E6-4C30-BCE9-7F7736C67091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885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ABF9-3359-4021-8D91-994A78D5225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0792-23E6-4C30-BCE9-7F7736C670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718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ABF9-3359-4021-8D91-994A78D5225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0792-23E6-4C30-BCE9-7F7736C67091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775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ABF9-3359-4021-8D91-994A78D5225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0792-23E6-4C30-BCE9-7F7736C670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503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ABF9-3359-4021-8D91-994A78D5225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0792-23E6-4C30-BCE9-7F7736C670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297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ABF9-3359-4021-8D91-994A78D5225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0792-23E6-4C30-BCE9-7F7736C670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763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771ABF9-3359-4021-8D91-994A78D5225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7B00792-23E6-4C30-BCE9-7F7736C670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10009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5905500" y="139700"/>
            <a:ext cx="5740401" cy="3987800"/>
          </a:xfrm>
        </p:spPr>
        <p:txBody>
          <a:bodyPr>
            <a:noAutofit/>
          </a:bodyPr>
          <a:lstStyle/>
          <a:p>
            <a:r>
              <a:rPr lang="tr-TR" sz="13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DİNLER TARİHİ </a:t>
            </a:r>
            <a:endParaRPr lang="tr-TR" sz="13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69" y="1051213"/>
            <a:ext cx="4892916" cy="489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30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Unvan 8"/>
          <p:cNvSpPr>
            <a:spLocks noGrp="1"/>
          </p:cNvSpPr>
          <p:nvPr>
            <p:ph type="ctrTitle"/>
          </p:nvPr>
        </p:nvSpPr>
        <p:spPr>
          <a:xfrm>
            <a:off x="506412" y="1104899"/>
            <a:ext cx="9196388" cy="3390901"/>
          </a:xfrm>
        </p:spPr>
        <p:txBody>
          <a:bodyPr>
            <a:normAutofit/>
          </a:bodyPr>
          <a:lstStyle/>
          <a:p>
            <a:r>
              <a:rPr lang="tr-TR" sz="7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Hristiyanlıkta kutsal kitaplar</a:t>
            </a:r>
            <a:endParaRPr lang="tr-TR" sz="7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406" y="3581400"/>
            <a:ext cx="4354116" cy="336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24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4213" y="0"/>
            <a:ext cx="4840288" cy="1371600"/>
          </a:xfrm>
        </p:spPr>
        <p:txBody>
          <a:bodyPr>
            <a:noAutofit/>
          </a:bodyPr>
          <a:lstStyle/>
          <a:p>
            <a:r>
              <a:rPr lang="tr-TR" sz="7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Eski ahit </a:t>
            </a:r>
            <a:endParaRPr lang="tr-TR" sz="7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13" y="1554044"/>
            <a:ext cx="6122988" cy="399392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654800" y="1087205"/>
            <a:ext cx="5245100" cy="4927600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tr-TR" sz="2400" dirty="0" smtClean="0"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İsa’ya kadar olan döneme ait Yahudi Kutsal </a:t>
            </a:r>
            <a:r>
              <a:rPr lang="tr-TR" sz="2400" dirty="0" err="1" smtClean="0"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Metinleri’ni</a:t>
            </a:r>
            <a:r>
              <a:rPr lang="tr-TR" sz="2400" dirty="0" smtClean="0"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M.Ö.285’de oluşturulan Yunanca çevirisini esas alarak kendilerine özgü bir biçimde tasnif etmiş ve Yahudilerin apokrif saydığı bir takım bölümleri de ekleyerek bunlara Eski Ahit adını vermişlerdir.</a:t>
            </a:r>
            <a:endParaRPr lang="tr-TR" sz="2400" dirty="0"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tr-TR" sz="2400" dirty="0"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Eski Ahit, </a:t>
            </a:r>
            <a:r>
              <a:rPr lang="tr-TR" sz="2400" dirty="0" err="1"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Kitab</a:t>
            </a:r>
            <a:r>
              <a:rPr lang="tr-TR" sz="2400" dirty="0"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-ı Mukaddes'in ilk bölümünü oluşturan 39 kitaba verilen isimdir.</a:t>
            </a:r>
          </a:p>
        </p:txBody>
      </p:sp>
    </p:spTree>
    <p:extLst>
      <p:ext uri="{BB962C8B-B14F-4D97-AF65-F5344CB8AC3E}">
        <p14:creationId xmlns:p14="http://schemas.microsoft.com/office/powerpoint/2010/main" val="303608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>
          <a:xfrm>
            <a:off x="5981700" y="0"/>
            <a:ext cx="6019800" cy="1143000"/>
          </a:xfrm>
        </p:spPr>
        <p:txBody>
          <a:bodyPr>
            <a:normAutofit/>
          </a:bodyPr>
          <a:lstStyle/>
          <a:p>
            <a:r>
              <a:rPr lang="tr-T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Yeni Ahit </a:t>
            </a:r>
            <a:endParaRPr lang="tr-T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Resim Yer Tutucusu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" b="664"/>
          <a:stretch>
            <a:fillRect/>
          </a:stretch>
        </p:blipFill>
        <p:spPr>
          <a:xfrm>
            <a:off x="444500" y="310422"/>
            <a:ext cx="4457700" cy="6211754"/>
          </a:xfrm>
        </p:spPr>
      </p:pic>
      <p:sp>
        <p:nvSpPr>
          <p:cNvPr id="7" name="Metin Yer Tutucusu 6"/>
          <p:cNvSpPr>
            <a:spLocks noGrp="1"/>
          </p:cNvSpPr>
          <p:nvPr>
            <p:ph type="body" sz="half" idx="2"/>
          </p:nvPr>
        </p:nvSpPr>
        <p:spPr>
          <a:xfrm>
            <a:off x="5156200" y="1367366"/>
            <a:ext cx="6845300" cy="4461934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400" dirty="0" smtClean="0">
                <a:solidFill>
                  <a:schemeClr val="tx1"/>
                </a:solidFill>
              </a:rPr>
              <a:t>Yeni Ahit veya </a:t>
            </a:r>
            <a:r>
              <a:rPr lang="tr-TR" sz="2400" dirty="0">
                <a:solidFill>
                  <a:schemeClr val="tx1"/>
                </a:solidFill>
              </a:rPr>
              <a:t>Yeni Antlaşma, </a:t>
            </a:r>
            <a:r>
              <a:rPr lang="tr-TR" sz="2400" dirty="0" err="1">
                <a:solidFill>
                  <a:schemeClr val="tx1"/>
                </a:solidFill>
              </a:rPr>
              <a:t>Kitab</a:t>
            </a:r>
            <a:r>
              <a:rPr lang="tr-TR" sz="2400" dirty="0">
                <a:solidFill>
                  <a:schemeClr val="tx1"/>
                </a:solidFill>
              </a:rPr>
              <a:t>-ı Mukaddes'te Eski Ahit'in ardından gelen ve Hristiyanlarca kutsal kabul edilen 27 kitapçıktan oluşan bölüm. Özgün metinlerin çoğu MS 45 ile MS 140 yılları arasında Yunancanın </a:t>
            </a:r>
            <a:r>
              <a:rPr lang="tr-TR" sz="2400" dirty="0" err="1">
                <a:solidFill>
                  <a:schemeClr val="tx1"/>
                </a:solidFill>
              </a:rPr>
              <a:t>Koini</a:t>
            </a:r>
            <a:r>
              <a:rPr lang="tr-TR" sz="2400" dirty="0">
                <a:solidFill>
                  <a:schemeClr val="tx1"/>
                </a:solidFill>
              </a:rPr>
              <a:t> lehçesinde kaleme alınmıştır. </a:t>
            </a:r>
            <a:endParaRPr lang="tr-TR" sz="2400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400" dirty="0" smtClean="0">
                <a:solidFill>
                  <a:schemeClr val="tx1"/>
                </a:solidFill>
              </a:rPr>
              <a:t>Bu </a:t>
            </a:r>
            <a:r>
              <a:rPr lang="tr-TR" sz="2400" dirty="0">
                <a:solidFill>
                  <a:schemeClr val="tx1"/>
                </a:solidFill>
              </a:rPr>
              <a:t>27 kitapçık yüzyıllar içerisinde yavaş yavaş tek bir ciltte toplanmıştır. Yeni Ahit Hristiyanlıktaki en önemli kutsal metinleri kapsar.</a:t>
            </a:r>
          </a:p>
        </p:txBody>
      </p:sp>
    </p:spTree>
    <p:extLst>
      <p:ext uri="{BB962C8B-B14F-4D97-AF65-F5344CB8AC3E}">
        <p14:creationId xmlns:p14="http://schemas.microsoft.com/office/powerpoint/2010/main" val="276251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ctrTitle"/>
          </p:nvPr>
        </p:nvSpPr>
        <p:spPr>
          <a:xfrm>
            <a:off x="847334" y="2711450"/>
            <a:ext cx="5653088" cy="1435100"/>
          </a:xfrm>
        </p:spPr>
        <p:txBody>
          <a:bodyPr>
            <a:normAutofit fontScale="90000"/>
          </a:bodyPr>
          <a:lstStyle/>
          <a:p>
            <a:r>
              <a:rPr lang="tr-TR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İNCİLLER</a:t>
            </a:r>
            <a:r>
              <a:rPr lang="tr-TR" sz="9600" dirty="0" smtClean="0"/>
              <a:t> </a:t>
            </a:r>
            <a:endParaRPr lang="tr-TR" sz="9600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422" y="0"/>
            <a:ext cx="56915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9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>
          <a:xfrm>
            <a:off x="646112" y="292101"/>
            <a:ext cx="8534400" cy="1049866"/>
          </a:xfrm>
        </p:spPr>
        <p:txBody>
          <a:bodyPr>
            <a:normAutofit/>
          </a:bodyPr>
          <a:lstStyle/>
          <a:p>
            <a:r>
              <a:rPr lang="tr-T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Matta İncili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481012" y="1045633"/>
            <a:ext cx="6605588" cy="5075767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sz="2800" dirty="0">
                <a:solidFill>
                  <a:schemeClr val="tx1"/>
                </a:solidFill>
              </a:rPr>
              <a:t>Matta İncili </a:t>
            </a:r>
            <a:r>
              <a:rPr lang="tr-TR" sz="2800" dirty="0" smtClean="0">
                <a:solidFill>
                  <a:schemeClr val="tx1"/>
                </a:solidFill>
              </a:rPr>
              <a:t>İsa'nın </a:t>
            </a:r>
            <a:r>
              <a:rPr lang="tr-TR" sz="2800" dirty="0">
                <a:solidFill>
                  <a:schemeClr val="tx1"/>
                </a:solidFill>
              </a:rPr>
              <a:t>on iki havarisinden biri olan, </a:t>
            </a:r>
            <a:r>
              <a:rPr lang="tr-TR" sz="2800" dirty="0" smtClean="0">
                <a:solidFill>
                  <a:schemeClr val="tx1"/>
                </a:solidFill>
              </a:rPr>
              <a:t>Matta </a:t>
            </a:r>
            <a:r>
              <a:rPr lang="tr-TR" sz="2800" dirty="0">
                <a:solidFill>
                  <a:schemeClr val="tx1"/>
                </a:solidFill>
              </a:rPr>
              <a:t>tarafından yazıldığı kabul edilen </a:t>
            </a:r>
            <a:r>
              <a:rPr lang="tr-TR" sz="2800" dirty="0" err="1">
                <a:solidFill>
                  <a:schemeClr val="tx1"/>
                </a:solidFill>
              </a:rPr>
              <a:t>incildir</a:t>
            </a:r>
            <a:r>
              <a:rPr lang="tr-TR" sz="2800" dirty="0">
                <a:solidFill>
                  <a:schemeClr val="tx1"/>
                </a:solidFill>
              </a:rPr>
              <a:t>. </a:t>
            </a:r>
            <a:endParaRPr lang="tr-TR" sz="28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tr-TR" sz="2800" dirty="0" smtClean="0">
                <a:solidFill>
                  <a:schemeClr val="tx1"/>
                </a:solidFill>
              </a:rPr>
              <a:t>Yeni </a:t>
            </a:r>
            <a:r>
              <a:rPr lang="tr-TR" sz="2800" dirty="0">
                <a:solidFill>
                  <a:schemeClr val="tx1"/>
                </a:solidFill>
              </a:rPr>
              <a:t>Ahit'in ilk bölümünü meydana </a:t>
            </a:r>
            <a:r>
              <a:rPr lang="tr-TR" sz="2800" dirty="0" smtClean="0">
                <a:solidFill>
                  <a:schemeClr val="tx1"/>
                </a:solidFill>
              </a:rPr>
              <a:t>getirir. Kelime anlamı olarak "tanrımızın </a:t>
            </a:r>
            <a:r>
              <a:rPr lang="tr-TR" sz="2800" dirty="0">
                <a:solidFill>
                  <a:schemeClr val="tx1"/>
                </a:solidFill>
              </a:rPr>
              <a:t>hediyesi" anlamına </a:t>
            </a:r>
            <a:r>
              <a:rPr lang="tr-TR" sz="2800" dirty="0" smtClean="0">
                <a:solidFill>
                  <a:schemeClr val="tx1"/>
                </a:solidFill>
              </a:rPr>
              <a:t>gelmektedir</a:t>
            </a:r>
            <a:r>
              <a:rPr lang="tr-TR" sz="2800" dirty="0">
                <a:solidFill>
                  <a:schemeClr val="tx1"/>
                </a:solidFill>
              </a:rPr>
              <a:t>. </a:t>
            </a:r>
            <a:endParaRPr lang="tr-TR" sz="28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tr-TR" sz="2800" dirty="0">
                <a:solidFill>
                  <a:schemeClr val="tx1"/>
                </a:solidFill>
              </a:rPr>
              <a:t>Matta İncili, İsa'nın soyağacı ile başlar, hayatını ve dinî faaliyetlerini özetlemiş bulunmaktadır. Havarilerin seçimini ve İsa'ya katılışlarını anlatır. </a:t>
            </a:r>
            <a:endParaRPr lang="tr-TR" sz="2800" dirty="0" smtClean="0">
              <a:solidFill>
                <a:schemeClr val="tx1"/>
              </a:solidFill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825" y="1045633"/>
            <a:ext cx="3687097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Metin kutusu 7"/>
          <p:cNvSpPr txBox="1"/>
          <p:nvPr/>
        </p:nvSpPr>
        <p:spPr>
          <a:xfrm>
            <a:off x="8815847" y="5727700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M</a:t>
            </a:r>
            <a:r>
              <a:rPr lang="tr-TR" dirty="0" smtClean="0"/>
              <a:t>atta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4984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205412" y="-225751"/>
            <a:ext cx="8534400" cy="1507067"/>
          </a:xfrm>
        </p:spPr>
        <p:txBody>
          <a:bodyPr>
            <a:normAutofit/>
          </a:bodyPr>
          <a:lstStyle/>
          <a:p>
            <a:r>
              <a:rPr lang="tr-TR" sz="4800" b="1" dirty="0"/>
              <a:t>Markos İncili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65" y="261083"/>
            <a:ext cx="4020835" cy="6101617"/>
          </a:xfrm>
        </p:spPr>
      </p:pic>
      <p:sp>
        <p:nvSpPr>
          <p:cNvPr id="5" name="Dikdörtgen 4"/>
          <p:cNvSpPr/>
          <p:nvPr/>
        </p:nvSpPr>
        <p:spPr>
          <a:xfrm>
            <a:off x="4673600" y="1019699"/>
            <a:ext cx="72136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400" dirty="0"/>
              <a:t>Markos İncili, Yeni Ahit'in ilk dört bölümünü oluşturan </a:t>
            </a:r>
            <a:r>
              <a:rPr lang="tr-TR" sz="2400" dirty="0" err="1" smtClean="0"/>
              <a:t>sinoptik</a:t>
            </a:r>
            <a:r>
              <a:rPr lang="tr-TR" sz="2400" dirty="0" smtClean="0"/>
              <a:t> </a:t>
            </a:r>
            <a:r>
              <a:rPr lang="tr-TR" sz="2400" dirty="0" err="1"/>
              <a:t>incillerden</a:t>
            </a:r>
            <a:r>
              <a:rPr lang="tr-TR" sz="2400" dirty="0"/>
              <a:t> ikincisi. </a:t>
            </a:r>
            <a:r>
              <a:rPr lang="tr-TR" sz="2400" dirty="0" err="1"/>
              <a:t>Evanjelist</a:t>
            </a:r>
            <a:r>
              <a:rPr lang="tr-TR" sz="2400" dirty="0"/>
              <a:t> Markos tarafından yazılmıştır. </a:t>
            </a:r>
            <a:endParaRPr lang="tr-TR" sz="24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tr-TR" sz="24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400" dirty="0" err="1" smtClean="0"/>
              <a:t>Markos'un</a:t>
            </a:r>
            <a:r>
              <a:rPr lang="tr-TR" sz="2400" dirty="0" smtClean="0"/>
              <a:t> </a:t>
            </a:r>
            <a:r>
              <a:rPr lang="tr-TR" sz="2400" dirty="0"/>
              <a:t>bu incili </a:t>
            </a:r>
            <a:r>
              <a:rPr lang="tr-TR" sz="2400" dirty="0" err="1"/>
              <a:t>Petrus'a</a:t>
            </a:r>
            <a:r>
              <a:rPr lang="tr-TR" sz="2400" dirty="0"/>
              <a:t> dayanarak yazdığı kabul edilir</a:t>
            </a:r>
            <a:r>
              <a:rPr lang="tr-TR" sz="2400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tr-TR" sz="24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400" dirty="0" smtClean="0"/>
              <a:t> </a:t>
            </a:r>
            <a:r>
              <a:rPr lang="tr-TR" sz="2400" dirty="0"/>
              <a:t>Kelime olarak "nazik ve parlayan" anlamlarına </a:t>
            </a:r>
            <a:r>
              <a:rPr lang="tr-TR" sz="2400" dirty="0" smtClean="0"/>
              <a:t>gelir ve </a:t>
            </a:r>
            <a:r>
              <a:rPr lang="tr-TR" sz="2400" dirty="0" err="1" smtClean="0"/>
              <a:t>incillerin</a:t>
            </a:r>
            <a:r>
              <a:rPr lang="tr-TR" sz="2400" dirty="0" smtClean="0"/>
              <a:t> </a:t>
            </a:r>
            <a:r>
              <a:rPr lang="tr-TR" sz="2400" dirty="0"/>
              <a:t>en eskisi olduğuna inanılır. </a:t>
            </a:r>
            <a:endParaRPr lang="tr-TR" sz="2400" dirty="0" smtClean="0"/>
          </a:p>
          <a:p>
            <a:endParaRPr lang="tr-TR" sz="24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400" dirty="0" smtClean="0"/>
              <a:t>Vaftizci </a:t>
            </a:r>
            <a:r>
              <a:rPr lang="tr-TR" sz="2400" dirty="0"/>
              <a:t>Yahya'dan İsa'nın göğe yükselişine kadar olan kısmı anlatır.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631823" y="6362700"/>
            <a:ext cx="1266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Markos</a:t>
            </a:r>
          </a:p>
        </p:txBody>
      </p:sp>
    </p:spTree>
    <p:extLst>
      <p:ext uri="{BB962C8B-B14F-4D97-AF65-F5344CB8AC3E}">
        <p14:creationId xmlns:p14="http://schemas.microsoft.com/office/powerpoint/2010/main" val="151982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735601" y="139700"/>
            <a:ext cx="4075426" cy="825500"/>
          </a:xfrm>
        </p:spPr>
        <p:txBody>
          <a:bodyPr>
            <a:noAutofit/>
          </a:bodyPr>
          <a:lstStyle/>
          <a:p>
            <a:r>
              <a:rPr lang="tr-T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Luka İncili</a:t>
            </a:r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500" y="139700"/>
            <a:ext cx="4346574" cy="5985073"/>
          </a:xfrm>
        </p:spPr>
      </p:pic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>
          <a:xfrm>
            <a:off x="423333" y="1892300"/>
            <a:ext cx="6307667" cy="380999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sz="2400" dirty="0">
                <a:solidFill>
                  <a:schemeClr val="tx1"/>
                </a:solidFill>
              </a:rPr>
              <a:t>Luka İncili, Yeni Ahit'in ilk dört bölümünü </a:t>
            </a:r>
            <a:r>
              <a:rPr lang="tr-TR" sz="2400" dirty="0" smtClean="0">
                <a:solidFill>
                  <a:schemeClr val="tx1"/>
                </a:solidFill>
              </a:rPr>
              <a:t>oluşturan </a:t>
            </a:r>
            <a:r>
              <a:rPr lang="tr-TR" sz="2400" dirty="0" err="1" smtClean="0">
                <a:solidFill>
                  <a:schemeClr val="tx1"/>
                </a:solidFill>
              </a:rPr>
              <a:t>sinoptik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incillerin</a:t>
            </a:r>
            <a:r>
              <a:rPr lang="tr-TR" sz="2400" dirty="0">
                <a:solidFill>
                  <a:schemeClr val="tx1"/>
                </a:solidFill>
              </a:rPr>
              <a:t> üçüncüsüdür. </a:t>
            </a:r>
            <a:endParaRPr lang="tr-TR" sz="24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tr-TR" sz="2400" dirty="0" smtClean="0">
                <a:solidFill>
                  <a:schemeClr val="tx1"/>
                </a:solidFill>
              </a:rPr>
              <a:t>Luka </a:t>
            </a:r>
            <a:r>
              <a:rPr lang="tr-TR" sz="2400" dirty="0">
                <a:solidFill>
                  <a:schemeClr val="tx1"/>
                </a:solidFill>
              </a:rPr>
              <a:t>Latince "aydınlık" anlamına gelir. Bir doktor olan Luka tarafından yazıldığı kabul edilir. Luka İsa'nın havarilerinden biri değildir. </a:t>
            </a:r>
            <a:endParaRPr lang="tr-TR" sz="24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tr-TR" sz="2400" dirty="0" smtClean="0">
                <a:solidFill>
                  <a:schemeClr val="tx1"/>
                </a:solidFill>
              </a:rPr>
              <a:t>Luka </a:t>
            </a:r>
            <a:r>
              <a:rPr lang="tr-TR" sz="2400" dirty="0">
                <a:solidFill>
                  <a:schemeClr val="tx1"/>
                </a:solidFill>
              </a:rPr>
              <a:t>İncili </a:t>
            </a:r>
            <a:r>
              <a:rPr lang="tr-TR" sz="2400" dirty="0" smtClean="0">
                <a:solidFill>
                  <a:schemeClr val="tx1"/>
                </a:solidFill>
              </a:rPr>
              <a:t>İsa'nın bütün insanların kurtarıcısı ve hayatın kaynağı olarak tanıtılması anlatılmaktadır.</a:t>
            </a:r>
            <a:endParaRPr lang="tr-TR" sz="2400" dirty="0">
              <a:solidFill>
                <a:schemeClr val="tx1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8893234" y="6242700"/>
            <a:ext cx="994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Luka</a:t>
            </a:r>
          </a:p>
        </p:txBody>
      </p:sp>
    </p:spTree>
    <p:extLst>
      <p:ext uri="{BB962C8B-B14F-4D97-AF65-F5344CB8AC3E}">
        <p14:creationId xmlns:p14="http://schemas.microsoft.com/office/powerpoint/2010/main" val="203365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230812" y="355600"/>
            <a:ext cx="6224588" cy="833968"/>
          </a:xfrm>
        </p:spPr>
        <p:txBody>
          <a:bodyPr>
            <a:normAutofit/>
          </a:bodyPr>
          <a:lstStyle/>
          <a:p>
            <a:r>
              <a:rPr lang="tr-T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Yuhanna İncili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76" y="355600"/>
            <a:ext cx="4194830" cy="5785973"/>
          </a:xfrm>
        </p:spPr>
      </p:pic>
      <p:sp>
        <p:nvSpPr>
          <p:cNvPr id="5" name="Dikdörtgen 4"/>
          <p:cNvSpPr/>
          <p:nvPr/>
        </p:nvSpPr>
        <p:spPr>
          <a:xfrm>
            <a:off x="4843859" y="1800892"/>
            <a:ext cx="699849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400" dirty="0"/>
              <a:t>Yuhanna İncili, Yeni Ahit'in ilk dört bölümünü meydan getiren </a:t>
            </a:r>
            <a:r>
              <a:rPr lang="tr-TR" sz="2400" dirty="0" err="1" smtClean="0"/>
              <a:t>incillerden</a:t>
            </a:r>
            <a:r>
              <a:rPr lang="tr-TR" sz="2400" dirty="0" smtClean="0"/>
              <a:t> </a:t>
            </a:r>
            <a:r>
              <a:rPr lang="tr-TR" sz="2400" dirty="0"/>
              <a:t>sonuncusudur. Kelime anlamı olarak "sevgili" veya "sevilen" demektir</a:t>
            </a:r>
            <a:r>
              <a:rPr lang="tr-TR" sz="2400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tr-TR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400" dirty="0" smtClean="0"/>
              <a:t>İsa’nın </a:t>
            </a:r>
            <a:r>
              <a:rPr lang="tr-TR" sz="2400" dirty="0" err="1" smtClean="0"/>
              <a:t>kişiliğine,hayatı</a:t>
            </a:r>
            <a:r>
              <a:rPr lang="tr-TR" sz="2400" dirty="0" smtClean="0"/>
              <a:t> ile ilgili </a:t>
            </a:r>
            <a:r>
              <a:rPr lang="tr-TR" sz="2400" dirty="0" err="1" smtClean="0"/>
              <a:t>olaylara,öğretisine,ölümüne</a:t>
            </a:r>
            <a:r>
              <a:rPr lang="tr-TR" sz="2400" dirty="0" smtClean="0"/>
              <a:t> ve dirilişine yer verilmektedir.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tr-TR" sz="24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400" dirty="0" smtClean="0"/>
              <a:t>Yuhanna </a:t>
            </a:r>
            <a:r>
              <a:rPr lang="tr-TR" sz="2400" dirty="0"/>
              <a:t>İncili, 27 kitaptan oluşan Yeni Ahit'in en felsefi, mistik ve sembolik </a:t>
            </a:r>
            <a:r>
              <a:rPr lang="tr-TR" sz="2400" dirty="0" smtClean="0"/>
              <a:t>bölümüdür.</a:t>
            </a:r>
            <a:endParaRPr lang="tr-TR" sz="2400" dirty="0"/>
          </a:p>
        </p:txBody>
      </p:sp>
      <p:sp>
        <p:nvSpPr>
          <p:cNvPr id="6" name="Dikdörtgen 5"/>
          <p:cNvSpPr/>
          <p:nvPr/>
        </p:nvSpPr>
        <p:spPr>
          <a:xfrm>
            <a:off x="1933037" y="6141573"/>
            <a:ext cx="1487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Yuhanna</a:t>
            </a:r>
          </a:p>
        </p:txBody>
      </p:sp>
    </p:spTree>
    <p:extLst>
      <p:ext uri="{BB962C8B-B14F-4D97-AF65-F5344CB8AC3E}">
        <p14:creationId xmlns:p14="http://schemas.microsoft.com/office/powerpoint/2010/main" val="360444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4212" y="0"/>
            <a:ext cx="8534400" cy="1507067"/>
          </a:xfrm>
        </p:spPr>
        <p:txBody>
          <a:bodyPr>
            <a:normAutofit/>
          </a:bodyPr>
          <a:lstStyle/>
          <a:p>
            <a:r>
              <a:rPr lang="tr-TR" sz="4800" b="1" dirty="0">
                <a:latin typeface="Bahnschrift" panose="020B0502040204020203" pitchFamily="34" charset="0"/>
              </a:rPr>
              <a:t>Elçilerin İşleri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17511" y="1888067"/>
            <a:ext cx="6041107" cy="375073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schemeClr val="tx1"/>
                </a:solidFill>
              </a:rPr>
              <a:t>Elçilerin İşleri </a:t>
            </a:r>
            <a:r>
              <a:rPr lang="tr-TR" sz="2800" dirty="0" smtClean="0">
                <a:solidFill>
                  <a:schemeClr val="tx1"/>
                </a:solidFill>
              </a:rPr>
              <a:t>İncil </a:t>
            </a:r>
            <a:r>
              <a:rPr lang="tr-TR" sz="2800" dirty="0">
                <a:solidFill>
                  <a:schemeClr val="tx1"/>
                </a:solidFill>
              </a:rPr>
              <a:t>yazarı Luka'nın </a:t>
            </a:r>
            <a:r>
              <a:rPr lang="tr-TR" sz="2800" dirty="0" err="1">
                <a:solidFill>
                  <a:schemeClr val="tx1"/>
                </a:solidFill>
              </a:rPr>
              <a:t>Teofilos</a:t>
            </a:r>
            <a:r>
              <a:rPr lang="tr-TR" sz="2800" dirty="0">
                <a:solidFill>
                  <a:schemeClr val="tx1"/>
                </a:solidFill>
              </a:rPr>
              <a:t> isminde bir adama yazdığı "Luka </a:t>
            </a:r>
            <a:r>
              <a:rPr lang="tr-TR" sz="2800" dirty="0" err="1">
                <a:solidFill>
                  <a:schemeClr val="tx1"/>
                </a:solidFill>
              </a:rPr>
              <a:t>İncili"nin</a:t>
            </a:r>
            <a:r>
              <a:rPr lang="tr-TR" sz="2800" dirty="0">
                <a:solidFill>
                  <a:schemeClr val="tx1"/>
                </a:solidFill>
              </a:rPr>
              <a:t> devamıdır. </a:t>
            </a:r>
            <a:endParaRPr lang="tr-TR" sz="28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sz="2800" dirty="0" smtClean="0">
                <a:solidFill>
                  <a:schemeClr val="tx1"/>
                </a:solidFill>
              </a:rPr>
              <a:t>İsa'nın </a:t>
            </a:r>
            <a:r>
              <a:rPr lang="tr-TR" sz="2800" dirty="0">
                <a:solidFill>
                  <a:schemeClr val="tx1"/>
                </a:solidFill>
              </a:rPr>
              <a:t>öğretilerinin </a:t>
            </a:r>
            <a:r>
              <a:rPr lang="tr-TR" sz="2800" dirty="0" err="1">
                <a:solidFill>
                  <a:schemeClr val="tx1"/>
                </a:solidFill>
              </a:rPr>
              <a:t>Kudüs'den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dirty="0" smtClean="0">
                <a:solidFill>
                  <a:schemeClr val="tx1"/>
                </a:solidFill>
              </a:rPr>
              <a:t>Anadolu'ya</a:t>
            </a:r>
            <a:r>
              <a:rPr lang="tr-TR" sz="2800" dirty="0">
                <a:solidFill>
                  <a:schemeClr val="tx1"/>
                </a:solidFill>
              </a:rPr>
              <a:t>, oradan da Roma'ya yayılışını anlatır. Bu nedenle, İncil'de yer alan mektuplar ve İncil arasında bir köprü kurmaktadır.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319" y="436033"/>
            <a:ext cx="4986585" cy="60003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638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648314" y="0"/>
            <a:ext cx="6943963" cy="1011767"/>
          </a:xfrm>
        </p:spPr>
        <p:txBody>
          <a:bodyPr>
            <a:noAutofit/>
          </a:bodyPr>
          <a:lstStyle/>
          <a:p>
            <a:r>
              <a:rPr lang="tr-TR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MEKTUPLAR </a:t>
            </a:r>
            <a:endParaRPr lang="tr-TR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0" y="1181100"/>
            <a:ext cx="9563577" cy="5313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4463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03212" y="232831"/>
            <a:ext cx="8534400" cy="1507067"/>
          </a:xfrm>
        </p:spPr>
        <p:txBody>
          <a:bodyPr>
            <a:normAutofit/>
          </a:bodyPr>
          <a:lstStyle/>
          <a:p>
            <a:r>
              <a:rPr lang="tr-T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1)Pavlus'un </a:t>
            </a:r>
            <a:r>
              <a:rPr lang="tr-T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mektupları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03212" y="1634064"/>
            <a:ext cx="6781800" cy="3712635"/>
          </a:xfrm>
        </p:spPr>
        <p:txBody>
          <a:bodyPr>
            <a:normAutofit/>
          </a:bodyPr>
          <a:lstStyle/>
          <a:p>
            <a:r>
              <a:rPr lang="tr-TR" sz="2800" dirty="0">
                <a:solidFill>
                  <a:schemeClr val="tx1"/>
                </a:solidFill>
              </a:rPr>
              <a:t>Pavlus'un mektupları, Yeni Ahit'te yer alan, yazarı ya da yazdıranının Pavlus olduğu düşünülen 14 kitaptan oluşan bölümdür. </a:t>
            </a:r>
            <a:endParaRPr lang="tr-TR" sz="2800" dirty="0" smtClean="0">
              <a:solidFill>
                <a:schemeClr val="tx1"/>
              </a:solidFill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290" y="232831"/>
            <a:ext cx="4127322" cy="5634569"/>
          </a:xfrm>
          <a:prstGeom prst="rect">
            <a:avLst/>
          </a:prstGeom>
        </p:spPr>
      </p:pic>
      <p:sp>
        <p:nvSpPr>
          <p:cNvPr id="9" name="Dikdörtgen 8"/>
          <p:cNvSpPr/>
          <p:nvPr/>
        </p:nvSpPr>
        <p:spPr>
          <a:xfrm>
            <a:off x="9019712" y="6025634"/>
            <a:ext cx="1172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Pavlus</a:t>
            </a:r>
          </a:p>
        </p:txBody>
      </p:sp>
    </p:spTree>
    <p:extLst>
      <p:ext uri="{BB962C8B-B14F-4D97-AF65-F5344CB8AC3E}">
        <p14:creationId xmlns:p14="http://schemas.microsoft.com/office/powerpoint/2010/main" val="318246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" y="203199"/>
            <a:ext cx="10445113" cy="639473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8006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278312" y="471075"/>
            <a:ext cx="7913688" cy="1179925"/>
          </a:xfrm>
        </p:spPr>
        <p:txBody>
          <a:bodyPr>
            <a:noAutofit/>
          </a:bodyPr>
          <a:lstStyle/>
          <a:p>
            <a:r>
              <a:rPr lang="tr-TR" sz="44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Pavlus'un Romalılara mektubu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" y="471075"/>
            <a:ext cx="3726180" cy="6089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Metin kutusu 4"/>
          <p:cNvSpPr txBox="1"/>
          <p:nvPr/>
        </p:nvSpPr>
        <p:spPr>
          <a:xfrm>
            <a:off x="4278312" y="1765300"/>
            <a:ext cx="781208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800" dirty="0" smtClean="0"/>
              <a:t>16 bap olan bu </a:t>
            </a:r>
            <a:r>
              <a:rPr lang="tr-TR" sz="2800" dirty="0" err="1" smtClean="0"/>
              <a:t>mektupta;Tanrı’nın</a:t>
            </a:r>
            <a:r>
              <a:rPr lang="tr-TR" sz="2800" dirty="0" smtClean="0"/>
              <a:t> tecelli </a:t>
            </a:r>
            <a:r>
              <a:rPr lang="tr-TR" sz="2800" dirty="0" err="1" smtClean="0"/>
              <a:t>etmesi,şeriat</a:t>
            </a:r>
            <a:r>
              <a:rPr lang="tr-TR" sz="2800" dirty="0" smtClean="0"/>
              <a:t> ile iman arasındaki ilişki ve kurban gibi konular yer almaktadır.</a:t>
            </a:r>
          </a:p>
          <a:p>
            <a:endParaRPr lang="tr-TR" dirty="0"/>
          </a:p>
        </p:txBody>
      </p:sp>
      <p:sp>
        <p:nvSpPr>
          <p:cNvPr id="8" name="Dikdörtgen 7"/>
          <p:cNvSpPr/>
          <p:nvPr/>
        </p:nvSpPr>
        <p:spPr>
          <a:xfrm>
            <a:off x="4416188" y="3130034"/>
            <a:ext cx="80933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PAVLUS’UN GALATYALILARA MEKTUBU</a:t>
            </a:r>
            <a:endParaRPr lang="tr-TR" sz="4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4470400" y="4453473"/>
            <a:ext cx="7721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800" dirty="0" smtClean="0"/>
              <a:t>6 baptan oluşan bu </a:t>
            </a:r>
            <a:r>
              <a:rPr lang="tr-TR" sz="2800" dirty="0" err="1" smtClean="0"/>
              <a:t>kitapta;Pavlus’un</a:t>
            </a:r>
            <a:r>
              <a:rPr lang="tr-TR" sz="2800" dirty="0" smtClean="0"/>
              <a:t> kendisine karşı olan </a:t>
            </a:r>
            <a:r>
              <a:rPr lang="tr-TR" sz="2800" dirty="0" err="1" smtClean="0"/>
              <a:t>Galatya’daki</a:t>
            </a:r>
            <a:r>
              <a:rPr lang="tr-TR" sz="2800" dirty="0" smtClean="0"/>
              <a:t> Hristiyanlara yaptıklarını açıklaması ve kendisini müdafaa etmesi konu edilmektedir.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62472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42900" y="290547"/>
            <a:ext cx="6870700" cy="1322354"/>
          </a:xfrm>
        </p:spPr>
        <p:txBody>
          <a:bodyPr>
            <a:normAutofit/>
          </a:bodyPr>
          <a:lstStyle/>
          <a:p>
            <a:r>
              <a:rPr lang="tr-TR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Pavlus’un </a:t>
            </a:r>
            <a:r>
              <a:rPr lang="tr-TR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Korintlilere</a:t>
            </a:r>
            <a:r>
              <a:rPr lang="tr-TR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birinci mektubu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279399" y="1612901"/>
            <a:ext cx="693420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800" dirty="0" smtClean="0"/>
              <a:t>16 bap olan bu </a:t>
            </a:r>
            <a:r>
              <a:rPr lang="tr-TR" sz="2800" dirty="0" err="1" smtClean="0"/>
              <a:t>mektupta;hakiki</a:t>
            </a:r>
            <a:r>
              <a:rPr lang="tr-TR" sz="2800" dirty="0" smtClean="0"/>
              <a:t> </a:t>
            </a:r>
            <a:r>
              <a:rPr lang="tr-TR" sz="2800" dirty="0" err="1" smtClean="0"/>
              <a:t>hikmetten,nikahtan,putperestlerin</a:t>
            </a:r>
            <a:r>
              <a:rPr lang="tr-TR" sz="2800" dirty="0" smtClean="0"/>
              <a:t> </a:t>
            </a:r>
            <a:r>
              <a:rPr lang="tr-TR" sz="2800" dirty="0" err="1" smtClean="0"/>
              <a:t>kurbanından,Kıyamet’ten</a:t>
            </a:r>
            <a:r>
              <a:rPr lang="tr-TR" sz="2800" dirty="0" smtClean="0"/>
              <a:t> ve </a:t>
            </a:r>
            <a:r>
              <a:rPr lang="tr-TR" sz="2800" dirty="0" err="1" smtClean="0"/>
              <a:t>Evharistiya’dan</a:t>
            </a:r>
            <a:r>
              <a:rPr lang="tr-TR" sz="2800" dirty="0" smtClean="0"/>
              <a:t> bahsedilmektedir.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8" name="İçerik Yer Tutucusu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1" y="469899"/>
            <a:ext cx="4457700" cy="598306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0" name="Dikdörtgen 9"/>
          <p:cNvSpPr/>
          <p:nvPr/>
        </p:nvSpPr>
        <p:spPr>
          <a:xfrm>
            <a:off x="533400" y="3588433"/>
            <a:ext cx="69342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000" b="1" cap="all" dirty="0">
                <a:ln w="3175" cmpd="sng"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Pavlus'un </a:t>
            </a:r>
            <a:r>
              <a:rPr lang="tr-TR" sz="4000" b="1" cap="all" dirty="0" err="1">
                <a:ln w="3175" cmpd="sng"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Korintlilere</a:t>
            </a:r>
            <a:r>
              <a:rPr lang="tr-TR" sz="4000" b="1" cap="all" dirty="0">
                <a:ln w="3175" cmpd="sng"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ikinci mektubu</a:t>
            </a:r>
            <a:endParaRPr lang="tr-TR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444499" y="4911872"/>
            <a:ext cx="660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tr-TR" sz="2800" dirty="0"/>
              <a:t>13 babı ihtiva eden bu </a:t>
            </a:r>
            <a:r>
              <a:rPr lang="tr-TR" sz="2800" dirty="0" err="1"/>
              <a:t>bölümde;iman</a:t>
            </a:r>
            <a:r>
              <a:rPr lang="tr-TR" sz="2800" dirty="0"/>
              <a:t> ve imanın pekiştirilmesi anlatılmaktadır.</a:t>
            </a:r>
          </a:p>
        </p:txBody>
      </p:sp>
    </p:spTree>
    <p:extLst>
      <p:ext uri="{BB962C8B-B14F-4D97-AF65-F5344CB8AC3E}">
        <p14:creationId xmlns:p14="http://schemas.microsoft.com/office/powerpoint/2010/main" val="187958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İçerik Yer Tutucusu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29" y="592664"/>
            <a:ext cx="4254500" cy="57901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Unvan 7"/>
          <p:cNvSpPr>
            <a:spLocks noGrp="1"/>
          </p:cNvSpPr>
          <p:nvPr>
            <p:ph type="title"/>
          </p:nvPr>
        </p:nvSpPr>
        <p:spPr>
          <a:xfrm>
            <a:off x="4766087" y="-504942"/>
            <a:ext cx="7567612" cy="1888068"/>
          </a:xfrm>
        </p:spPr>
        <p:txBody>
          <a:bodyPr/>
          <a:lstStyle/>
          <a:p>
            <a:r>
              <a:rPr lang="tr-TR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Pavlus'un Efeslilere Mektubu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4888928" y="711200"/>
            <a:ext cx="71506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400" dirty="0" smtClean="0"/>
              <a:t>6 baptan oluşan bu </a:t>
            </a:r>
            <a:r>
              <a:rPr lang="tr-TR" sz="2400" dirty="0" err="1" smtClean="0"/>
              <a:t>bölümde;uzun</a:t>
            </a:r>
            <a:r>
              <a:rPr lang="tr-TR" sz="2400" dirty="0" smtClean="0"/>
              <a:t> bir şükrandan sonra </a:t>
            </a:r>
            <a:r>
              <a:rPr lang="tr-TR" sz="2400" dirty="0" err="1" smtClean="0"/>
              <a:t>Hıristiyani</a:t>
            </a:r>
            <a:r>
              <a:rPr lang="tr-TR" sz="2400" dirty="0" smtClean="0"/>
              <a:t> hayattan bahsedilmekte ve ahlak esasları hakkında bilgi verilmektedir.</a:t>
            </a:r>
            <a:endParaRPr lang="tr-TR" sz="2400" dirty="0"/>
          </a:p>
        </p:txBody>
      </p:sp>
      <p:sp>
        <p:nvSpPr>
          <p:cNvPr id="11" name="Dikdörtgen 10"/>
          <p:cNvSpPr/>
          <p:nvPr/>
        </p:nvSpPr>
        <p:spPr>
          <a:xfrm>
            <a:off x="4793869" y="2286637"/>
            <a:ext cx="7200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PAVLUS’UN FİLİPİLİLERE MEKTUBU</a:t>
            </a:r>
            <a:endParaRPr lang="tr-TR" sz="36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4888928" y="2887554"/>
            <a:ext cx="70107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400" dirty="0" smtClean="0"/>
              <a:t>4 baptan meydana gelen bu </a:t>
            </a:r>
            <a:r>
              <a:rPr lang="tr-TR" sz="2400" dirty="0" err="1" smtClean="0"/>
              <a:t>kitapta;İsa’nın</a:t>
            </a:r>
            <a:r>
              <a:rPr lang="tr-TR" sz="2400" dirty="0" smtClean="0"/>
              <a:t> gelmesinin yakın olduğu ve insanın İsa’nın yolunu takip etmesi gerektiği belirtmektedir.</a:t>
            </a:r>
            <a:endParaRPr lang="tr-TR" sz="2400" dirty="0"/>
          </a:p>
        </p:txBody>
      </p:sp>
      <p:pic>
        <p:nvPicPr>
          <p:cNvPr id="13" name="Resim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7669" y="4087883"/>
            <a:ext cx="7321931" cy="908383"/>
          </a:xfrm>
          <a:prstGeom prst="rect">
            <a:avLst/>
          </a:prstGeom>
        </p:spPr>
      </p:pic>
      <p:sp>
        <p:nvSpPr>
          <p:cNvPr id="14" name="Metin kutusu 13"/>
          <p:cNvSpPr txBox="1"/>
          <p:nvPr/>
        </p:nvSpPr>
        <p:spPr>
          <a:xfrm>
            <a:off x="5141722" y="4858523"/>
            <a:ext cx="653135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800" dirty="0" smtClean="0"/>
              <a:t>4 baptan oluşan bu </a:t>
            </a:r>
            <a:r>
              <a:rPr lang="tr-TR" sz="2800" dirty="0" err="1" smtClean="0"/>
              <a:t>bölümde;insanın</a:t>
            </a:r>
            <a:r>
              <a:rPr lang="tr-TR" sz="2800" dirty="0" smtClean="0"/>
              <a:t> ilahiliği konu edilmektedir.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9482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66700" y="228600"/>
            <a:ext cx="6883400" cy="1041400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Pavlus'un </a:t>
            </a: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Selaniklilere birinci Mektubu</a:t>
            </a:r>
            <a:endParaRPr lang="tr-TR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4" b="4231"/>
          <a:stretch/>
        </p:blipFill>
        <p:spPr>
          <a:xfrm>
            <a:off x="7061200" y="469900"/>
            <a:ext cx="4673266" cy="58904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Metin kutusu 7"/>
          <p:cNvSpPr txBox="1"/>
          <p:nvPr/>
        </p:nvSpPr>
        <p:spPr>
          <a:xfrm>
            <a:off x="355600" y="1371600"/>
            <a:ext cx="642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400" dirty="0" smtClean="0"/>
              <a:t>5 babı ihtiva eden bu mektupta; İsa’nın İkinci gelişi ile ilgili hususlara yer verilmektedir.</a:t>
            </a:r>
            <a:endParaRPr lang="tr-TR" sz="2400" dirty="0"/>
          </a:p>
        </p:txBody>
      </p:sp>
      <p:sp>
        <p:nvSpPr>
          <p:cNvPr id="9" name="Dikdörtgen 8"/>
          <p:cNvSpPr/>
          <p:nvPr/>
        </p:nvSpPr>
        <p:spPr>
          <a:xfrm>
            <a:off x="355600" y="257157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3600" b="1" cap="all" dirty="0">
                <a:ln w="3175" cmpd="sng">
                  <a:noFill/>
                </a:ln>
                <a:solidFill>
                  <a:srgbClr val="4AA15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Pavlus'un Selaniklilere </a:t>
            </a:r>
            <a:r>
              <a:rPr lang="tr-TR" sz="3600" b="1" cap="all" dirty="0" smtClean="0">
                <a:ln w="3175" cmpd="sng">
                  <a:noFill/>
                </a:ln>
                <a:solidFill>
                  <a:srgbClr val="4AA15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ikinci </a:t>
            </a:r>
            <a:r>
              <a:rPr lang="tr-TR" sz="3600" b="1" cap="all" dirty="0">
                <a:ln w="3175" cmpd="sng">
                  <a:noFill/>
                </a:ln>
                <a:solidFill>
                  <a:srgbClr val="4AA15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Mektubu</a:t>
            </a:r>
            <a:endParaRPr lang="tr-TR" dirty="0"/>
          </a:p>
        </p:txBody>
      </p:sp>
      <p:sp>
        <p:nvSpPr>
          <p:cNvPr id="10" name="Metin kutusu 9"/>
          <p:cNvSpPr txBox="1"/>
          <p:nvPr/>
        </p:nvSpPr>
        <p:spPr>
          <a:xfrm>
            <a:off x="266700" y="3873500"/>
            <a:ext cx="65151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400" dirty="0" smtClean="0"/>
              <a:t>3  Babı kapsayan bu mektupta; İsa’nın dünyaya İkinci </a:t>
            </a:r>
            <a:r>
              <a:rPr lang="tr-TR" sz="2400" dirty="0" err="1" smtClean="0"/>
              <a:t>Gelişi’nin</a:t>
            </a:r>
            <a:r>
              <a:rPr lang="tr-TR" sz="2400" dirty="0" smtClean="0"/>
              <a:t> hemen </a:t>
            </a:r>
            <a:r>
              <a:rPr lang="tr-TR" sz="2400" dirty="0" err="1" smtClean="0"/>
              <a:t>gerçekleşmeyeceği,önce</a:t>
            </a:r>
            <a:r>
              <a:rPr lang="tr-TR" sz="2400" dirty="0" smtClean="0"/>
              <a:t> Deccalın geleceği ardından da İsa’nın gelerek onunla mücadele edeceği anlatılmaktadır.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3688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0512" y="146592"/>
            <a:ext cx="7634288" cy="1507067"/>
          </a:xfrm>
        </p:spPr>
        <p:txBody>
          <a:bodyPr>
            <a:noAutofit/>
          </a:bodyPr>
          <a:lstStyle/>
          <a:p>
            <a:r>
              <a:rPr lang="tr-TR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Pavlus’un Timoteosa </a:t>
            </a:r>
            <a:r>
              <a:rPr lang="tr-TR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Birinci </a:t>
            </a:r>
            <a:r>
              <a:rPr lang="tr-TR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Mektubu</a:t>
            </a:r>
            <a:r>
              <a:rPr lang="tr-TR" sz="2800" dirty="0"/>
              <a:t/>
            </a:r>
            <a:br>
              <a:rPr lang="tr-TR" sz="2800" dirty="0"/>
            </a:b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7362" y="1005275"/>
            <a:ext cx="7240588" cy="19430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sz="2400" dirty="0" smtClean="0">
                <a:solidFill>
                  <a:schemeClr val="tx1"/>
                </a:solidFill>
              </a:rPr>
              <a:t>6 baptan meydana gelen bu </a:t>
            </a:r>
            <a:r>
              <a:rPr lang="tr-TR" sz="2400" dirty="0" err="1" smtClean="0">
                <a:solidFill>
                  <a:schemeClr val="tx1"/>
                </a:solidFill>
              </a:rPr>
              <a:t>kısımda;İsa’nın</a:t>
            </a:r>
            <a:r>
              <a:rPr lang="tr-TR" sz="2400" dirty="0" smtClean="0">
                <a:solidFill>
                  <a:schemeClr val="tx1"/>
                </a:solidFill>
              </a:rPr>
              <a:t> Tanrı ile insan arasında yegane vasıta </a:t>
            </a:r>
            <a:r>
              <a:rPr lang="tr-TR" sz="2400" dirty="0" err="1" smtClean="0">
                <a:solidFill>
                  <a:schemeClr val="tx1"/>
                </a:solidFill>
              </a:rPr>
              <a:t>kayanağı</a:t>
            </a:r>
            <a:r>
              <a:rPr lang="tr-TR" sz="2400" dirty="0" smtClean="0">
                <a:solidFill>
                  <a:schemeClr val="tx1"/>
                </a:solidFill>
              </a:rPr>
              <a:t> olduğu anlatılmaktadır.</a:t>
            </a:r>
            <a:endParaRPr lang="tr-TR" sz="2400" dirty="0">
              <a:solidFill>
                <a:schemeClr val="tx1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381000"/>
            <a:ext cx="3555999" cy="58534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Dikdörtgen 4"/>
          <p:cNvSpPr/>
          <p:nvPr/>
        </p:nvSpPr>
        <p:spPr>
          <a:xfrm>
            <a:off x="290512" y="2825760"/>
            <a:ext cx="75826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cap="all" dirty="0" smtClean="0">
                <a:ln w="3175" cmpd="sng">
                  <a:noFill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Pavlus’un Timoteosa ikinci Mektubu</a:t>
            </a:r>
            <a:endParaRPr lang="tr-TR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201612" y="4353157"/>
            <a:ext cx="80279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800" dirty="0" smtClean="0"/>
              <a:t>4 baptan oluşan bu </a:t>
            </a:r>
            <a:r>
              <a:rPr lang="tr-TR" sz="2800" dirty="0" err="1" smtClean="0"/>
              <a:t>mektupda</a:t>
            </a:r>
            <a:r>
              <a:rPr lang="tr-TR" sz="2800" dirty="0" smtClean="0"/>
              <a:t> nasihat ve tavsiyelere yer verilmektedir.</a:t>
            </a:r>
          </a:p>
        </p:txBody>
      </p:sp>
    </p:spTree>
    <p:extLst>
      <p:ext uri="{BB962C8B-B14F-4D97-AF65-F5344CB8AC3E}">
        <p14:creationId xmlns:p14="http://schemas.microsoft.com/office/powerpoint/2010/main" val="195421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054600" y="795438"/>
            <a:ext cx="7023100" cy="1507067"/>
          </a:xfrm>
        </p:spPr>
        <p:txBody>
          <a:bodyPr>
            <a:noAutofit/>
          </a:bodyPr>
          <a:lstStyle/>
          <a:p>
            <a:r>
              <a:rPr lang="tr-TR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Pavlus’un </a:t>
            </a:r>
            <a:r>
              <a:rPr lang="tr-TR" sz="40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Titusa</a:t>
            </a:r>
            <a:r>
              <a:rPr lang="tr-TR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Mektubu</a:t>
            </a:r>
            <a:r>
              <a:rPr lang="tr-TR" sz="4400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tr-TR" sz="4400" dirty="0">
                <a:solidFill>
                  <a:schemeClr val="accent3">
                    <a:lumMod val="50000"/>
                  </a:schemeClr>
                </a:solidFill>
              </a:rPr>
            </a:br>
            <a:endParaRPr lang="tr-TR" sz="4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242719" y="1919767"/>
            <a:ext cx="7751762" cy="11811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sz="2800" dirty="0" smtClean="0">
                <a:solidFill>
                  <a:schemeClr val="tx1"/>
                </a:solidFill>
              </a:rPr>
              <a:t>3 babı içeren bu mektupta imanın pekiştirilmesinden ve sağlam kişilikten bahsedilmektedir.</a:t>
            </a:r>
            <a:endParaRPr lang="tr-TR" sz="2800" dirty="0">
              <a:solidFill>
                <a:schemeClr val="tx1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5054600" y="3471662"/>
            <a:ext cx="79398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cap="all" dirty="0">
                <a:ln w="3175" cmpd="sng">
                  <a:noFill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Pavlus’un </a:t>
            </a:r>
            <a:r>
              <a:rPr lang="tr-TR" sz="3600" b="1" cap="all" dirty="0" smtClean="0">
                <a:ln w="3175" cmpd="sng">
                  <a:noFill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FİLİMONA Mektubu</a:t>
            </a:r>
            <a:endParaRPr lang="tr-TR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4940300" y="4266238"/>
            <a:ext cx="713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400" dirty="0" smtClean="0"/>
              <a:t>1 bap olan bu </a:t>
            </a:r>
            <a:r>
              <a:rPr lang="tr-TR" sz="2400" dirty="0" err="1" smtClean="0"/>
              <a:t>mektupda</a:t>
            </a:r>
            <a:r>
              <a:rPr lang="tr-TR" sz="2400" dirty="0" smtClean="0"/>
              <a:t> </a:t>
            </a:r>
            <a:r>
              <a:rPr lang="tr-TR" sz="2400" dirty="0" err="1" smtClean="0"/>
              <a:t>Pavlusun</a:t>
            </a:r>
            <a:r>
              <a:rPr lang="tr-TR" sz="2400" dirty="0" smtClean="0"/>
              <a:t> </a:t>
            </a:r>
            <a:r>
              <a:rPr lang="tr-TR" sz="2400" dirty="0" err="1" smtClean="0"/>
              <a:t>Filimonun</a:t>
            </a:r>
            <a:r>
              <a:rPr lang="tr-TR" sz="2400" dirty="0" smtClean="0"/>
              <a:t> evinden kaçan bir kölesi hakkındaki sözleri anlatılmaktadır.</a:t>
            </a:r>
            <a:endParaRPr lang="tr-TR" sz="24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32" y="418053"/>
            <a:ext cx="4556949" cy="59984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04524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9606" y="-147589"/>
            <a:ext cx="8534400" cy="1507067"/>
          </a:xfrm>
        </p:spPr>
        <p:txBody>
          <a:bodyPr>
            <a:normAutofit/>
          </a:bodyPr>
          <a:lstStyle/>
          <a:p>
            <a:r>
              <a:rPr lang="tr-T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2)İBRANİLERE MEKTUP</a:t>
            </a:r>
            <a:endParaRPr lang="tr-TR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8612" y="1044607"/>
            <a:ext cx="11418888" cy="177376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tr-TR" sz="2800" dirty="0" smtClean="0">
                <a:solidFill>
                  <a:schemeClr val="tx1"/>
                </a:solidFill>
              </a:rPr>
              <a:t>Kimliği bilinmeyen bir yazar tarafından kaleme alınan bu </a:t>
            </a:r>
            <a:r>
              <a:rPr lang="tr-TR" sz="2800" dirty="0" err="1" smtClean="0">
                <a:solidFill>
                  <a:schemeClr val="tx1"/>
                </a:solidFill>
              </a:rPr>
              <a:t>mektup;Hz.İsa’nın</a:t>
            </a:r>
            <a:r>
              <a:rPr lang="tr-TR" sz="2800" dirty="0" smtClean="0">
                <a:solidFill>
                  <a:schemeClr val="tx1"/>
                </a:solidFill>
              </a:rPr>
              <a:t> Yahudilere tanıtılması amacıyla yazılmıştır.13 bap olan bu </a:t>
            </a:r>
            <a:r>
              <a:rPr lang="tr-TR" sz="2800" dirty="0" err="1" smtClean="0">
                <a:solidFill>
                  <a:schemeClr val="tx1"/>
                </a:solidFill>
              </a:rPr>
              <a:t>mektup’da;İsa’nın</a:t>
            </a:r>
            <a:r>
              <a:rPr lang="tr-TR" sz="2800" dirty="0" smtClean="0">
                <a:solidFill>
                  <a:schemeClr val="tx1"/>
                </a:solidFill>
              </a:rPr>
              <a:t> Tanrı’nın </a:t>
            </a:r>
            <a:r>
              <a:rPr lang="tr-TR" sz="2800" dirty="0" err="1" smtClean="0">
                <a:solidFill>
                  <a:schemeClr val="tx1"/>
                </a:solidFill>
              </a:rPr>
              <a:t>oğlu,ezeli</a:t>
            </a:r>
            <a:r>
              <a:rPr lang="tr-TR" sz="2800" dirty="0" smtClean="0">
                <a:solidFill>
                  <a:schemeClr val="tx1"/>
                </a:solidFill>
              </a:rPr>
              <a:t> ve ebedi kahin ve kurban olması inancı üzerine durulmaktadır.</a:t>
            </a:r>
            <a:endParaRPr lang="tr-TR" sz="2800" dirty="0">
              <a:solidFill>
                <a:schemeClr val="tx1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519112" y="2926259"/>
            <a:ext cx="58785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400" b="1" cap="all" dirty="0" smtClean="0">
                <a:ln w="3175" cmpd="sng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3)</a:t>
            </a:r>
            <a:r>
              <a:rPr lang="tr-TR" sz="4400" b="1" cap="all" dirty="0" err="1" smtClean="0">
                <a:ln w="3175" cmpd="sng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Yakubun</a:t>
            </a:r>
            <a:r>
              <a:rPr lang="tr-TR" sz="4400" b="1" cap="all" dirty="0" smtClean="0">
                <a:ln w="3175" cmpd="sng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</a:t>
            </a:r>
            <a:r>
              <a:rPr lang="tr-TR" sz="4400" b="1" cap="all" dirty="0" err="1" smtClean="0">
                <a:ln w="3175" cmpd="sng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MEKTUbu</a:t>
            </a:r>
            <a:endParaRPr lang="tr-T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328612" y="3695700"/>
            <a:ext cx="919638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400" dirty="0" smtClean="0"/>
              <a:t>Yeni Ahit’te Yuhanna’nın kardeşi ve İsa’nın akrabası olmak üzere iki Yakup ismi </a:t>
            </a:r>
            <a:r>
              <a:rPr lang="tr-TR" sz="2400" dirty="0" err="1" smtClean="0"/>
              <a:t>geçmektedir.İsa’nın</a:t>
            </a:r>
            <a:r>
              <a:rPr lang="tr-TR" sz="2400" dirty="0" smtClean="0"/>
              <a:t> akrabası olan </a:t>
            </a:r>
            <a:r>
              <a:rPr lang="tr-TR" sz="2400" dirty="0" err="1" smtClean="0"/>
              <a:t>Yakup,İsa’dan</a:t>
            </a:r>
            <a:r>
              <a:rPr lang="tr-TR" sz="2400" dirty="0" smtClean="0"/>
              <a:t> sonraki dönemde </a:t>
            </a:r>
            <a:r>
              <a:rPr lang="tr-TR" sz="2400" dirty="0" err="1" smtClean="0"/>
              <a:t>Kudüste’ki</a:t>
            </a:r>
            <a:r>
              <a:rPr lang="tr-TR" sz="2400" dirty="0" smtClean="0"/>
              <a:t> Hristiyanların başkanı olması sebebiyle önemli bir yere sahiptir. Bu nedenle İsa’nın akrabası olan Yakup tarafından yazıldığı kabul edilen ve 5 bap olan bu </a:t>
            </a:r>
            <a:r>
              <a:rPr lang="tr-TR" sz="2400" dirty="0" err="1" smtClean="0"/>
              <a:t>mektupta;imanın</a:t>
            </a:r>
            <a:r>
              <a:rPr lang="tr-TR" sz="2400" dirty="0" smtClean="0"/>
              <a:t> iyi ameller ile süslenmesi gerektiğine yer verilmektedir.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4327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656167"/>
            <a:ext cx="8255000" cy="1439334"/>
          </a:xfrm>
        </p:spPr>
        <p:txBody>
          <a:bodyPr>
            <a:normAutofit/>
          </a:bodyPr>
          <a:lstStyle/>
          <a:p>
            <a:r>
              <a:rPr lang="tr-T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4)PETRUS’UN MEKTUPLARI</a:t>
            </a:r>
            <a:endParaRPr lang="tr-T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69912" y="1727199"/>
            <a:ext cx="6491288" cy="2895601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chemeClr val="tx1"/>
                </a:solidFill>
              </a:rPr>
              <a:t>İki mektuptan oluşan bu </a:t>
            </a:r>
            <a:r>
              <a:rPr lang="tr-TR" sz="3600" dirty="0" err="1" smtClean="0">
                <a:solidFill>
                  <a:schemeClr val="tx1"/>
                </a:solidFill>
              </a:rPr>
              <a:t>mektuplar,İsa’nın</a:t>
            </a:r>
            <a:r>
              <a:rPr lang="tr-TR" sz="3600" dirty="0" smtClean="0">
                <a:solidFill>
                  <a:schemeClr val="tx1"/>
                </a:solidFill>
              </a:rPr>
              <a:t> talebesi </a:t>
            </a:r>
            <a:r>
              <a:rPr lang="tr-TR" sz="3600" dirty="0" err="1" smtClean="0">
                <a:solidFill>
                  <a:schemeClr val="tx1"/>
                </a:solidFill>
              </a:rPr>
              <a:t>Petrus</a:t>
            </a:r>
            <a:r>
              <a:rPr lang="tr-TR" sz="3600" dirty="0" smtClean="0">
                <a:solidFill>
                  <a:schemeClr val="tx1"/>
                </a:solidFill>
              </a:rPr>
              <a:t> tarafından yazılmıştır.</a:t>
            </a:r>
            <a:endParaRPr lang="tr-TR" sz="3600" dirty="0">
              <a:solidFill>
                <a:schemeClr val="tx1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09" y="431799"/>
            <a:ext cx="4343256" cy="57150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Dikdörtgen 4"/>
          <p:cNvSpPr/>
          <p:nvPr/>
        </p:nvSpPr>
        <p:spPr>
          <a:xfrm>
            <a:off x="9136419" y="6277001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PETRUS</a:t>
            </a:r>
          </a:p>
        </p:txBody>
      </p:sp>
    </p:spTree>
    <p:extLst>
      <p:ext uri="{BB962C8B-B14F-4D97-AF65-F5344CB8AC3E}">
        <p14:creationId xmlns:p14="http://schemas.microsoft.com/office/powerpoint/2010/main" val="348666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15912" y="15359"/>
            <a:ext cx="9577388" cy="1507067"/>
          </a:xfrm>
        </p:spPr>
        <p:txBody>
          <a:bodyPr>
            <a:noAutofit/>
          </a:bodyPr>
          <a:lstStyle/>
          <a:p>
            <a:r>
              <a:rPr lang="tr-T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nux Libertine"/>
              </a:rPr>
              <a:t>Petrus'un birinci mektubu</a:t>
            </a:r>
            <a:r>
              <a:rPr lang="tr-TR" sz="4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nux Libertine"/>
              </a:rPr>
              <a:t/>
            </a:r>
            <a:br>
              <a:rPr lang="tr-TR" sz="4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nux Libertine"/>
              </a:rPr>
            </a:br>
            <a:endParaRPr lang="tr-TR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15912" y="990600"/>
            <a:ext cx="11355388" cy="2870199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tr-TR" sz="2400" dirty="0" smtClean="0">
                <a:solidFill>
                  <a:schemeClr val="tx1"/>
                </a:solidFill>
              </a:rPr>
              <a:t>5 bap olan bu mektup;Karadeniz’de,Ankara’da,Galatya’da,Kayseri’de ve Efes’te bulunan Hristiyanlara hitaben </a:t>
            </a:r>
            <a:r>
              <a:rPr lang="tr-TR" sz="2400" dirty="0" err="1" smtClean="0">
                <a:solidFill>
                  <a:schemeClr val="tx1"/>
                </a:solidFill>
              </a:rPr>
              <a:t>yazılmıştır.Burada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Petrus,genellikle</a:t>
            </a:r>
            <a:r>
              <a:rPr lang="tr-TR" sz="2400" dirty="0" smtClean="0">
                <a:solidFill>
                  <a:schemeClr val="tx1"/>
                </a:solidFill>
              </a:rPr>
              <a:t> imanın pekiştirilmesi üzerinde </a:t>
            </a:r>
            <a:r>
              <a:rPr lang="tr-TR" sz="2400" dirty="0" err="1" smtClean="0">
                <a:solidFill>
                  <a:schemeClr val="tx1"/>
                </a:solidFill>
              </a:rPr>
              <a:t>durmaktadır.Bundan</a:t>
            </a:r>
            <a:r>
              <a:rPr lang="tr-TR" sz="2400" dirty="0" smtClean="0">
                <a:solidFill>
                  <a:schemeClr val="tx1"/>
                </a:solidFill>
              </a:rPr>
              <a:t> dolayı bu mektup daha çok nasihat </a:t>
            </a:r>
            <a:r>
              <a:rPr lang="tr-TR" sz="2400" dirty="0" err="1" smtClean="0">
                <a:solidFill>
                  <a:schemeClr val="tx1"/>
                </a:solidFill>
              </a:rPr>
              <a:t>şeklindedir.Burada</a:t>
            </a:r>
            <a:r>
              <a:rPr lang="tr-TR" sz="2400" dirty="0" smtClean="0">
                <a:solidFill>
                  <a:schemeClr val="tx1"/>
                </a:solidFill>
              </a:rPr>
              <a:t> yer yer Tanrı’ya karşı olan görevlerden ve insanların birbirlerine karşı olan görevlerinden de </a:t>
            </a:r>
            <a:r>
              <a:rPr lang="tr-TR" sz="2400" dirty="0" err="1" smtClean="0">
                <a:solidFill>
                  <a:schemeClr val="tx1"/>
                </a:solidFill>
              </a:rPr>
              <a:t>bahsedilmektedir.Ayrıca</a:t>
            </a:r>
            <a:r>
              <a:rPr lang="tr-TR" sz="2400" dirty="0" smtClean="0">
                <a:solidFill>
                  <a:schemeClr val="tx1"/>
                </a:solidFill>
              </a:rPr>
              <a:t> İsa’nın çektiği </a:t>
            </a:r>
            <a:r>
              <a:rPr lang="tr-TR" sz="2400" dirty="0" err="1" smtClean="0">
                <a:solidFill>
                  <a:schemeClr val="tx1"/>
                </a:solidFill>
              </a:rPr>
              <a:t>ızdıraplar</a:t>
            </a:r>
            <a:r>
              <a:rPr lang="tr-TR" sz="2400" dirty="0" smtClean="0">
                <a:solidFill>
                  <a:schemeClr val="tx1"/>
                </a:solidFill>
              </a:rPr>
              <a:t> da bu mektupta konu edilmektedir.</a:t>
            </a:r>
          </a:p>
          <a:p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468312" y="3566636"/>
            <a:ext cx="969168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400" b="1" cap="all" dirty="0">
                <a:ln w="3175" cmpd="sng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nux Libertine"/>
                <a:ea typeface="+mj-ea"/>
                <a:cs typeface="+mj-cs"/>
              </a:rPr>
              <a:t>Petrus'un </a:t>
            </a:r>
            <a:r>
              <a:rPr lang="tr-TR" sz="4400" b="1" cap="all" dirty="0" smtClean="0">
                <a:ln w="3175" cmpd="sng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nux Libertine"/>
                <a:ea typeface="+mj-ea"/>
                <a:cs typeface="+mj-cs"/>
              </a:rPr>
              <a:t>ikinci </a:t>
            </a:r>
            <a:r>
              <a:rPr lang="tr-TR" sz="4400" b="1" cap="all" dirty="0">
                <a:ln w="3175" cmpd="sng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nux Libertine"/>
                <a:ea typeface="+mj-ea"/>
                <a:cs typeface="+mj-cs"/>
              </a:rPr>
              <a:t>mektubu</a:t>
            </a:r>
            <a:r>
              <a:rPr lang="tr-TR" sz="4400" b="1" cap="all" dirty="0">
                <a:ln w="3175" cmpd="sng"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nux Libertine"/>
                <a:ea typeface="+mj-ea"/>
                <a:cs typeface="+mj-cs"/>
              </a:rPr>
              <a:t/>
            </a:r>
            <a:br>
              <a:rPr lang="tr-TR" sz="4400" b="1" cap="all" dirty="0">
                <a:ln w="3175" cmpd="sng"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nux Libertine"/>
                <a:ea typeface="+mj-ea"/>
                <a:cs typeface="+mj-cs"/>
              </a:rPr>
            </a:br>
            <a:endParaRPr lang="tr-T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684212" y="4400609"/>
            <a:ext cx="10007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tr-TR" sz="2800" dirty="0" smtClean="0"/>
              <a:t>Petrus’un bu mektubu kime yazdığı tam olarak bilinmemektedir.3 baptan oluşan bu mektup </a:t>
            </a:r>
            <a:r>
              <a:rPr lang="tr-TR" sz="2800" dirty="0" err="1" smtClean="0"/>
              <a:t>da,Birnci</a:t>
            </a:r>
            <a:r>
              <a:rPr lang="tr-TR" sz="2800" dirty="0" smtClean="0"/>
              <a:t> Mektuptaki gibi imanın sağlamlaştırılması gibi konular üzerinde durulmaktadır.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96789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621212" y="1075267"/>
            <a:ext cx="7570788" cy="850900"/>
          </a:xfrm>
        </p:spPr>
        <p:txBody>
          <a:bodyPr>
            <a:noAutofit/>
          </a:bodyPr>
          <a:lstStyle/>
          <a:p>
            <a:r>
              <a:rPr lang="tr-TR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Yuhannanın</a:t>
            </a:r>
            <a:r>
              <a:rPr lang="tr-T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mektupları</a:t>
            </a:r>
            <a:endParaRPr lang="tr-TR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351367"/>
            <a:ext cx="4050314" cy="5617634"/>
          </a:xfrm>
        </p:spPr>
      </p:pic>
      <p:sp>
        <p:nvSpPr>
          <p:cNvPr id="5" name="Metin kutusu 4"/>
          <p:cNvSpPr txBox="1"/>
          <p:nvPr/>
        </p:nvSpPr>
        <p:spPr>
          <a:xfrm>
            <a:off x="4945856" y="2476500"/>
            <a:ext cx="67183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800" dirty="0" smtClean="0"/>
              <a:t>Yuhanna tarafından yazılan bu mektupların ana </a:t>
            </a:r>
            <a:r>
              <a:rPr lang="tr-TR" sz="2800" dirty="0" err="1" smtClean="0"/>
              <a:t>konusu;Mesih</a:t>
            </a:r>
            <a:r>
              <a:rPr lang="tr-TR" sz="2800" dirty="0" smtClean="0"/>
              <a:t> düşmanlığı/Hıristiyan düşmanlığı yapanlardır ve dinden dönenlerdir.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19523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4812" y="309033"/>
            <a:ext cx="8534400" cy="554568"/>
          </a:xfrm>
        </p:spPr>
        <p:txBody>
          <a:bodyPr>
            <a:noAutofit/>
          </a:bodyPr>
          <a:lstStyle/>
          <a:p>
            <a:r>
              <a:rPr lang="tr-T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Yuhanna'nın Birinci Mektubu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04812" y="863601"/>
            <a:ext cx="11469688" cy="1752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sz="2400" dirty="0" smtClean="0">
                <a:solidFill>
                  <a:schemeClr val="tx1"/>
                </a:solidFill>
              </a:rPr>
              <a:t>5 baptan oluşan bu </a:t>
            </a:r>
            <a:r>
              <a:rPr lang="tr-TR" sz="2400" dirty="0" err="1" smtClean="0">
                <a:solidFill>
                  <a:schemeClr val="tx1"/>
                </a:solidFill>
              </a:rPr>
              <a:t>mektup,Hristiyanlar</a:t>
            </a:r>
            <a:r>
              <a:rPr lang="tr-TR" sz="2400" dirty="0" smtClean="0">
                <a:solidFill>
                  <a:schemeClr val="tx1"/>
                </a:solidFill>
              </a:rPr>
              <a:t> için büyük bir önem arz </a:t>
            </a:r>
            <a:r>
              <a:rPr lang="tr-TR" sz="2400" dirty="0" err="1" smtClean="0">
                <a:solidFill>
                  <a:schemeClr val="tx1"/>
                </a:solidFill>
              </a:rPr>
              <a:t>etmektedir.Bu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mektupta;dinden</a:t>
            </a:r>
            <a:r>
              <a:rPr lang="tr-TR" sz="2400" dirty="0" smtClean="0">
                <a:solidFill>
                  <a:schemeClr val="tx1"/>
                </a:solidFill>
              </a:rPr>
              <a:t> dönenler ile ilgili bilgiler yer almakta ve bunlar için Mesih Düşmanı terimi </a:t>
            </a:r>
            <a:r>
              <a:rPr lang="tr-TR" sz="2400" dirty="0" err="1" smtClean="0">
                <a:solidFill>
                  <a:schemeClr val="tx1"/>
                </a:solidFill>
              </a:rPr>
              <a:t>kullanılmaktadır.Ayrıca</a:t>
            </a:r>
            <a:r>
              <a:rPr lang="tr-TR" sz="2400" dirty="0" smtClean="0">
                <a:solidFill>
                  <a:schemeClr val="tx1"/>
                </a:solidFill>
              </a:rPr>
              <a:t> burada günah kavramı da ele alınmakta ve ona karşı mücadele anlatılmaktadır.</a:t>
            </a:r>
            <a:endParaRPr lang="tr-TR" sz="2400" dirty="0">
              <a:solidFill>
                <a:schemeClr val="tx1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508000" y="2462883"/>
            <a:ext cx="8559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000" b="1" cap="all" dirty="0">
                <a:ln w="3175" cmpd="sng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Yuhanna'nın </a:t>
            </a:r>
            <a:r>
              <a:rPr lang="tr-TR" sz="4000" b="1" cap="all" dirty="0" smtClean="0">
                <a:ln w="3175" cmpd="sng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ikinci </a:t>
            </a:r>
            <a:r>
              <a:rPr lang="tr-TR" sz="4000" b="1" cap="all" dirty="0">
                <a:ln w="3175" cmpd="sng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Mektubu</a:t>
            </a:r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508000" y="3170769"/>
            <a:ext cx="11468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400" dirty="0" smtClean="0"/>
              <a:t>Tek baptan meydana gelen bu </a:t>
            </a:r>
            <a:r>
              <a:rPr lang="tr-TR" sz="2400" dirty="0" err="1" smtClean="0"/>
              <a:t>mektupta;imanın</a:t>
            </a:r>
            <a:r>
              <a:rPr lang="tr-TR" sz="2400" dirty="0" smtClean="0"/>
              <a:t> düzetilmesi ve sağlamlaştırılması konu </a:t>
            </a:r>
            <a:r>
              <a:rPr lang="tr-TR" sz="2400" dirty="0" err="1" smtClean="0"/>
              <a:t>edilmektedir.Burada</a:t>
            </a:r>
            <a:r>
              <a:rPr lang="tr-TR" sz="2400" dirty="0" smtClean="0"/>
              <a:t> ayrıca Mesih düşmanlığının arttığına dikkat çekilmekte ve Hıristiyanlar bu </a:t>
            </a:r>
            <a:r>
              <a:rPr lang="tr-TR" sz="2400" dirty="0" err="1" smtClean="0"/>
              <a:t>mesih</a:t>
            </a:r>
            <a:r>
              <a:rPr lang="tr-TR" sz="2400" dirty="0" smtClean="0"/>
              <a:t> düşmanlarına karşı uyarılmaktadır.</a:t>
            </a:r>
          </a:p>
          <a:p>
            <a:endParaRPr lang="tr-TR" sz="1600" dirty="0"/>
          </a:p>
        </p:txBody>
      </p:sp>
      <p:sp>
        <p:nvSpPr>
          <p:cNvPr id="6" name="Dikdörtgen 5"/>
          <p:cNvSpPr/>
          <p:nvPr/>
        </p:nvSpPr>
        <p:spPr>
          <a:xfrm>
            <a:off x="533400" y="4632708"/>
            <a:ext cx="8509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4000" b="1" cap="all" dirty="0">
                <a:ln w="3175" cmpd="sng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Yuhanna'nın </a:t>
            </a:r>
            <a:r>
              <a:rPr lang="tr-TR" sz="4000" b="1" cap="all" dirty="0" smtClean="0">
                <a:ln w="3175" cmpd="sng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üçüncü </a:t>
            </a:r>
            <a:r>
              <a:rPr lang="tr-TR" sz="4000" b="1" cap="all" dirty="0">
                <a:ln w="3175" cmpd="sng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Mektubu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404812" y="5305287"/>
            <a:ext cx="1084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tr-TR" sz="2400" dirty="0" smtClean="0"/>
              <a:t>Bir bap olan bu </a:t>
            </a:r>
            <a:r>
              <a:rPr lang="tr-TR" sz="2400" dirty="0" err="1" smtClean="0"/>
              <a:t>mektup,Hristiyanlığı</a:t>
            </a:r>
            <a:r>
              <a:rPr lang="tr-TR" sz="2400" dirty="0" smtClean="0"/>
              <a:t> öğretmek için gezen Hristiyanlara sahip çıkan ve onları misafir edip </a:t>
            </a:r>
            <a:r>
              <a:rPr lang="tr-TR" sz="2400" dirty="0" err="1" smtClean="0"/>
              <a:t>ilglenen</a:t>
            </a:r>
            <a:r>
              <a:rPr lang="tr-TR" sz="2400" dirty="0" smtClean="0"/>
              <a:t> </a:t>
            </a:r>
            <a:r>
              <a:rPr lang="tr-TR" sz="2400" dirty="0" err="1" smtClean="0"/>
              <a:t>Gayus</a:t>
            </a:r>
            <a:r>
              <a:rPr lang="tr-TR" sz="2400" dirty="0" smtClean="0"/>
              <a:t> isimli bir şahsa yazılmıştır.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32114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93712" y="0"/>
            <a:ext cx="8534400" cy="1507067"/>
          </a:xfrm>
        </p:spPr>
        <p:txBody>
          <a:bodyPr>
            <a:normAutofit/>
          </a:bodyPr>
          <a:lstStyle/>
          <a:p>
            <a:r>
              <a:rPr lang="tr-TR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Yahudanın</a:t>
            </a:r>
            <a:r>
              <a:rPr lang="tr-TR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mektubu </a:t>
            </a:r>
            <a:endParaRPr lang="tr-TR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00" y="1291431"/>
            <a:ext cx="4514873" cy="480834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Metin kutusu 4"/>
          <p:cNvSpPr txBox="1"/>
          <p:nvPr/>
        </p:nvSpPr>
        <p:spPr>
          <a:xfrm>
            <a:off x="493712" y="1955800"/>
            <a:ext cx="71755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3200" dirty="0" smtClean="0"/>
              <a:t>1 bap olan ve </a:t>
            </a:r>
            <a:r>
              <a:rPr lang="tr-TR" sz="3200" dirty="0" err="1" smtClean="0"/>
              <a:t>Yahuda</a:t>
            </a:r>
            <a:r>
              <a:rPr lang="tr-TR" sz="3200" dirty="0" smtClean="0"/>
              <a:t> tarafından kaleme alınan bu </a:t>
            </a:r>
            <a:r>
              <a:rPr lang="tr-TR" sz="3200" dirty="0" err="1" smtClean="0"/>
              <a:t>mektupta;Yahudilikten</a:t>
            </a:r>
            <a:r>
              <a:rPr lang="tr-TR" sz="3200" dirty="0" smtClean="0"/>
              <a:t> Hristiyanlığa geçenler için nasihatler yer </a:t>
            </a:r>
            <a:r>
              <a:rPr lang="tr-TR" sz="3200" dirty="0" err="1" smtClean="0"/>
              <a:t>alamaktadır</a:t>
            </a:r>
            <a:r>
              <a:rPr lang="tr-TR" sz="3200" dirty="0" smtClean="0"/>
              <a:t>.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46235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786312" y="401424"/>
            <a:ext cx="7278688" cy="1033676"/>
          </a:xfrm>
        </p:spPr>
        <p:txBody>
          <a:bodyPr>
            <a:normAutofit/>
          </a:bodyPr>
          <a:lstStyle/>
          <a:p>
            <a:r>
              <a:rPr lang="tr-T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Vahiy Kitabı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19" y="401424"/>
            <a:ext cx="3975493" cy="5592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Metin kutusu 4"/>
          <p:cNvSpPr txBox="1"/>
          <p:nvPr/>
        </p:nvSpPr>
        <p:spPr>
          <a:xfrm>
            <a:off x="5080000" y="1663700"/>
            <a:ext cx="64897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800" b="1" dirty="0"/>
              <a:t>Vahiy Kitabı</a:t>
            </a:r>
            <a:r>
              <a:rPr lang="tr-TR" sz="2800" dirty="0"/>
              <a:t>, </a:t>
            </a:r>
            <a:r>
              <a:rPr lang="tr-TR" sz="2800" b="1" dirty="0" err="1"/>
              <a:t>Esinleme</a:t>
            </a:r>
            <a:r>
              <a:rPr lang="tr-TR" sz="2800" b="1" dirty="0"/>
              <a:t> Kitabı</a:t>
            </a:r>
            <a:r>
              <a:rPr lang="tr-TR" sz="2800" dirty="0"/>
              <a:t> ya da </a:t>
            </a:r>
            <a:r>
              <a:rPr lang="tr-TR" sz="2800" b="1" dirty="0" err="1"/>
              <a:t>Apokalips</a:t>
            </a:r>
            <a:r>
              <a:rPr lang="tr-TR" sz="2800" dirty="0"/>
              <a:t>, Yeni </a:t>
            </a:r>
            <a:r>
              <a:rPr lang="tr-TR" sz="2800" dirty="0" smtClean="0"/>
              <a:t>Ahit’in </a:t>
            </a:r>
            <a:r>
              <a:rPr lang="tr-TR" sz="2800" dirty="0"/>
              <a:t>bölümlerinden biri. </a:t>
            </a:r>
            <a:r>
              <a:rPr lang="tr-TR" sz="2800" dirty="0" smtClean="0"/>
              <a:t>Yuhanna tarafından</a:t>
            </a:r>
            <a:r>
              <a:rPr lang="tr-TR" sz="2800" dirty="0"/>
              <a:t> </a:t>
            </a:r>
            <a:r>
              <a:rPr lang="tr-TR" sz="2800" dirty="0" err="1" smtClean="0"/>
              <a:t>Patmos</a:t>
            </a:r>
            <a:r>
              <a:rPr lang="tr-TR" sz="2800" dirty="0"/>
              <a:t> </a:t>
            </a:r>
            <a:r>
              <a:rPr lang="tr-TR" sz="2800" dirty="0" smtClean="0"/>
              <a:t>Adası'nda </a:t>
            </a:r>
            <a:r>
              <a:rPr lang="tr-TR" sz="2800" dirty="0"/>
              <a:t>yazılan, insanlığın geleceğinden sembolik anlatımlarla söz eden bir metindir. </a:t>
            </a:r>
            <a:endParaRPr lang="tr-TR" sz="28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800" dirty="0" smtClean="0"/>
              <a:t>Hıristiyanlıkta </a:t>
            </a:r>
            <a:r>
              <a:rPr lang="tr-TR" sz="2800" dirty="0" err="1" smtClean="0"/>
              <a:t>Vahiy,İncil</a:t>
            </a:r>
            <a:r>
              <a:rPr lang="tr-TR" sz="2800" dirty="0" smtClean="0"/>
              <a:t> ile birlikte kapanmıştır </a:t>
            </a:r>
            <a:r>
              <a:rPr lang="tr-TR" sz="2800" dirty="0"/>
              <a:t>v</a:t>
            </a:r>
            <a:r>
              <a:rPr lang="tr-TR" sz="2800" dirty="0" smtClean="0"/>
              <a:t>e bitmiştir.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88320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ctrTitle"/>
          </p:nvPr>
        </p:nvSpPr>
        <p:spPr>
          <a:xfrm>
            <a:off x="366712" y="1562099"/>
            <a:ext cx="8001000" cy="2971801"/>
          </a:xfrm>
        </p:spPr>
        <p:txBody>
          <a:bodyPr/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HRİSTİYANLIKTA MABET VE İBADET UYGULAMALARI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701" y="3047999"/>
            <a:ext cx="2520438" cy="3101004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446" y="3200399"/>
            <a:ext cx="2818947" cy="310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65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685212" y="2544232"/>
            <a:ext cx="3265488" cy="2116668"/>
          </a:xfrm>
        </p:spPr>
        <p:txBody>
          <a:bodyPr>
            <a:normAutofit/>
          </a:bodyPr>
          <a:lstStyle/>
          <a:p>
            <a:r>
              <a:rPr lang="tr-T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mabetler</a:t>
            </a:r>
            <a:endParaRPr lang="tr-T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İçerik Yer Tutucusu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547100" cy="6858000"/>
          </a:xfrm>
        </p:spPr>
      </p:pic>
    </p:spTree>
    <p:extLst>
      <p:ext uri="{BB962C8B-B14F-4D97-AF65-F5344CB8AC3E}">
        <p14:creationId xmlns:p14="http://schemas.microsoft.com/office/powerpoint/2010/main" val="74325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06412" y="254001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tr-T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kilise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12" y="1397001"/>
            <a:ext cx="6874931" cy="5156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Metin kutusu 4"/>
          <p:cNvSpPr txBox="1"/>
          <p:nvPr/>
        </p:nvSpPr>
        <p:spPr>
          <a:xfrm>
            <a:off x="7423678" y="2807408"/>
            <a:ext cx="4488922" cy="2869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tr-TR" sz="2800" dirty="0" smtClean="0"/>
              <a:t>Hristiyanların ibadet yerlerine kilise denmektedir ve İman esasları arasında yer almaktadır.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4594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100" y="1179509"/>
            <a:ext cx="6650038" cy="49875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Metin kutusu 4"/>
          <p:cNvSpPr txBox="1"/>
          <p:nvPr/>
        </p:nvSpPr>
        <p:spPr>
          <a:xfrm>
            <a:off x="152400" y="1823799"/>
            <a:ext cx="49784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800" dirty="0" smtClean="0"/>
              <a:t>Hristiyanlara göre kilise inanlar </a:t>
            </a:r>
            <a:r>
              <a:rPr lang="tr-TR" sz="2800" dirty="0" err="1" smtClean="0"/>
              <a:t>topluluğu,çağrılmış</a:t>
            </a:r>
            <a:r>
              <a:rPr lang="tr-TR" sz="2800" dirty="0" smtClean="0"/>
              <a:t> </a:t>
            </a:r>
            <a:r>
              <a:rPr lang="tr-TR" sz="2800" dirty="0" err="1" smtClean="0"/>
              <a:t>olanlar,İsa</a:t>
            </a:r>
            <a:r>
              <a:rPr lang="tr-TR" sz="2800" dirty="0" smtClean="0"/>
              <a:t> Mesih’in müjdesinin aracılığı ile kalabalıklar arasından çağrılmış olanların bir araya gelmesi olarak da değerlendirilmektedir.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2839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12" y="309973"/>
            <a:ext cx="5009173" cy="32501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Metin kutusu 4"/>
          <p:cNvSpPr txBox="1"/>
          <p:nvPr/>
        </p:nvSpPr>
        <p:spPr>
          <a:xfrm>
            <a:off x="361950" y="3709769"/>
            <a:ext cx="6146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sz="2400" dirty="0" smtClean="0"/>
              <a:t>Hristiyanlıkta Kilise diğer ibadet yerlerinden farklı fonksiyona </a:t>
            </a:r>
            <a:r>
              <a:rPr lang="tr-TR" sz="2400" dirty="0" err="1" smtClean="0"/>
              <a:t>sahiptir.Çünkü</a:t>
            </a:r>
            <a:r>
              <a:rPr lang="tr-TR" sz="2400" dirty="0" smtClean="0"/>
              <a:t> </a:t>
            </a:r>
            <a:r>
              <a:rPr lang="tr-TR" sz="2400" dirty="0" err="1" smtClean="0"/>
              <a:t>Kilise’nin,hem</a:t>
            </a:r>
            <a:r>
              <a:rPr lang="tr-TR" sz="2400" dirty="0" smtClean="0"/>
              <a:t> bina </a:t>
            </a:r>
            <a:r>
              <a:rPr lang="tr-TR" sz="2400" dirty="0" err="1" smtClean="0"/>
              <a:t>hemde</a:t>
            </a:r>
            <a:r>
              <a:rPr lang="tr-TR" sz="2400" dirty="0" smtClean="0"/>
              <a:t> teşkilat anlamı </a:t>
            </a:r>
            <a:r>
              <a:rPr lang="tr-TR" sz="2400" dirty="0" err="1" smtClean="0"/>
              <a:t>vardır.Kilise;bina</a:t>
            </a:r>
            <a:r>
              <a:rPr lang="tr-TR" sz="2400" dirty="0" smtClean="0"/>
              <a:t> olarak ibadet yeri teşkilat olarak da Ruhban Sınıfını ifade etmektedir.</a:t>
            </a:r>
            <a:endParaRPr lang="tr-TR" sz="24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907" y="2215475"/>
            <a:ext cx="5406415" cy="41719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Metin kutusu 6"/>
          <p:cNvSpPr txBox="1"/>
          <p:nvPr/>
        </p:nvSpPr>
        <p:spPr>
          <a:xfrm>
            <a:off x="6011558" y="550058"/>
            <a:ext cx="57448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sz="2800" dirty="0" smtClean="0"/>
              <a:t>Kilisenin sembolü </a:t>
            </a:r>
            <a:r>
              <a:rPr lang="tr-TR" sz="2800" dirty="0" err="1"/>
              <a:t>H</a:t>
            </a:r>
            <a:r>
              <a:rPr lang="tr-TR" sz="2800" dirty="0" err="1" smtClean="0"/>
              <a:t>açtır.İbadete</a:t>
            </a:r>
            <a:r>
              <a:rPr lang="tr-TR" sz="2800" dirty="0" smtClean="0"/>
              <a:t> çağrı </a:t>
            </a:r>
            <a:r>
              <a:rPr lang="tr-TR" sz="2800" dirty="0" err="1" smtClean="0"/>
              <a:t>ise,Çan</a:t>
            </a:r>
            <a:r>
              <a:rPr lang="tr-TR" sz="2800" dirty="0" smtClean="0"/>
              <a:t> ile olur.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01883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84" y="330199"/>
            <a:ext cx="5864143" cy="42441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050" y="232116"/>
            <a:ext cx="5118100" cy="3972925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939800" y="4940300"/>
            <a:ext cx="1026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sz="2400" dirty="0" smtClean="0"/>
              <a:t>Hristiyanlığın ilk dönemlerinde mabet yoktur ve </a:t>
            </a:r>
            <a:r>
              <a:rPr lang="tr-TR" sz="2400" dirty="0" err="1" smtClean="0"/>
              <a:t>ibadetler,evleri</a:t>
            </a:r>
            <a:r>
              <a:rPr lang="tr-TR" sz="2400" dirty="0" smtClean="0"/>
              <a:t> müsait olanların evlerinde ve ya Katakomp denilen yeraltı şehirlerinde veya mezarlarında yapılmaktadır.</a:t>
            </a:r>
            <a:endParaRPr lang="tr-TR" sz="2400" dirty="0"/>
          </a:p>
        </p:txBody>
      </p:sp>
      <p:sp>
        <p:nvSpPr>
          <p:cNvPr id="7" name="Metin kutusu 6"/>
          <p:cNvSpPr txBox="1"/>
          <p:nvPr/>
        </p:nvSpPr>
        <p:spPr>
          <a:xfrm>
            <a:off x="6496050" y="4205041"/>
            <a:ext cx="569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Napoli </a:t>
            </a:r>
            <a:r>
              <a:rPr lang="tr-TR" dirty="0" err="1"/>
              <a:t>Katakombu</a:t>
            </a:r>
            <a:r>
              <a:rPr lang="tr-TR" dirty="0"/>
              <a:t> (18. Yüzyıla ait bir çizim)</a:t>
            </a:r>
          </a:p>
        </p:txBody>
      </p:sp>
    </p:spTree>
    <p:extLst>
      <p:ext uri="{BB962C8B-B14F-4D97-AF65-F5344CB8AC3E}">
        <p14:creationId xmlns:p14="http://schemas.microsoft.com/office/powerpoint/2010/main" val="61344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İçerik Yer Tutucusu 11"/>
          <p:cNvSpPr>
            <a:spLocks noGrp="1"/>
          </p:cNvSpPr>
          <p:nvPr>
            <p:ph sz="half" idx="2"/>
          </p:nvPr>
        </p:nvSpPr>
        <p:spPr>
          <a:xfrm>
            <a:off x="100009" y="1194329"/>
            <a:ext cx="4937655" cy="303053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sz="2400" dirty="0" smtClean="0">
                <a:solidFill>
                  <a:schemeClr val="tx1"/>
                </a:solidFill>
              </a:rPr>
              <a:t>Hristiyan Kiliselerinde sıralı oturaklar </a:t>
            </a:r>
            <a:r>
              <a:rPr lang="tr-TR" sz="2400" dirty="0" err="1" smtClean="0">
                <a:solidFill>
                  <a:schemeClr val="tx1"/>
                </a:solidFill>
              </a:rPr>
              <a:t>vardır.Bu</a:t>
            </a:r>
            <a:r>
              <a:rPr lang="tr-TR" sz="2400" dirty="0" smtClean="0">
                <a:solidFill>
                  <a:schemeClr val="tx1"/>
                </a:solidFill>
              </a:rPr>
              <a:t>; </a:t>
            </a:r>
            <a:r>
              <a:rPr lang="tr-TR" sz="2400" dirty="0" err="1" smtClean="0">
                <a:solidFill>
                  <a:schemeClr val="tx1"/>
                </a:solidFill>
              </a:rPr>
              <a:t>Katolik,Ortodoks</a:t>
            </a:r>
            <a:r>
              <a:rPr lang="tr-TR" sz="2400" dirty="0" smtClean="0">
                <a:solidFill>
                  <a:schemeClr val="tx1"/>
                </a:solidFill>
              </a:rPr>
              <a:t> ve Protestan kiliselerinde ortak </a:t>
            </a:r>
            <a:r>
              <a:rPr lang="tr-TR" sz="2400" dirty="0" err="1" smtClean="0">
                <a:solidFill>
                  <a:schemeClr val="tx1"/>
                </a:solidFill>
              </a:rPr>
              <a:t>unsurdur.Ancak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Prostestan</a:t>
            </a:r>
            <a:r>
              <a:rPr lang="tr-TR" sz="2400" dirty="0" smtClean="0">
                <a:solidFill>
                  <a:schemeClr val="tx1"/>
                </a:solidFill>
              </a:rPr>
              <a:t> Kiliselerinin sadeliğine karşılık Ortodoks ve Katolik kiliseler daha ihtişamlı bir görünüme sahiptir.</a:t>
            </a:r>
            <a:endParaRPr lang="tr-TR" sz="2400" dirty="0">
              <a:solidFill>
                <a:schemeClr val="tx1"/>
              </a:solidFill>
            </a:endParaRPr>
          </a:p>
        </p:txBody>
      </p:sp>
      <p:pic>
        <p:nvPicPr>
          <p:cNvPr id="13" name="Resim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666" y="770175"/>
            <a:ext cx="6910467" cy="46019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Resim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666" y="770176"/>
            <a:ext cx="6910467" cy="46019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Resim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666" y="770174"/>
            <a:ext cx="6910467" cy="4601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Metin kutusu 15"/>
          <p:cNvSpPr txBox="1"/>
          <p:nvPr/>
        </p:nvSpPr>
        <p:spPr>
          <a:xfrm>
            <a:off x="5384800" y="5702300"/>
            <a:ext cx="6438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000" dirty="0" smtClean="0"/>
              <a:t>Katolik ve Ortodoks </a:t>
            </a:r>
            <a:r>
              <a:rPr lang="tr-TR" sz="2000" dirty="0" err="1" smtClean="0"/>
              <a:t>kiliselerini,resimler</a:t>
            </a:r>
            <a:r>
              <a:rPr lang="tr-TR" sz="2000" dirty="0" smtClean="0"/>
              <a:t> ve tasvirler süslemektedir.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66859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68" y="241300"/>
            <a:ext cx="6015659" cy="3987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858" y="1285874"/>
            <a:ext cx="5089929" cy="4987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Metin kutusu 5"/>
          <p:cNvSpPr txBox="1"/>
          <p:nvPr/>
        </p:nvSpPr>
        <p:spPr>
          <a:xfrm>
            <a:off x="561268" y="4470400"/>
            <a:ext cx="60046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800" dirty="0" smtClean="0"/>
              <a:t>Hristiyan Kiliselerinde sahnede veya kilisenin herhangi bir yerinde vaftiz havuzu da yer alabilmektedir.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58986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89150" y="0"/>
            <a:ext cx="8769350" cy="1507067"/>
          </a:xfrm>
        </p:spPr>
        <p:txBody>
          <a:bodyPr>
            <a:noAutofit/>
          </a:bodyPr>
          <a:lstStyle/>
          <a:p>
            <a:r>
              <a:rPr lang="tr-TR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İbadet uygulamaları </a:t>
            </a:r>
            <a:endParaRPr lang="tr-TR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00" y="1358899"/>
            <a:ext cx="9251950" cy="518976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6326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63" y="266700"/>
            <a:ext cx="4819650" cy="6286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Metin kutusu 4"/>
          <p:cNvSpPr txBox="1"/>
          <p:nvPr/>
        </p:nvSpPr>
        <p:spPr>
          <a:xfrm>
            <a:off x="5219700" y="444500"/>
            <a:ext cx="67564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Hristiyanlıkta mevcut ibadet/ayin şu özellikleri ihtiva etmektedir;</a:t>
            </a:r>
          </a:p>
          <a:p>
            <a:endParaRPr lang="tr-TR" dirty="0"/>
          </a:p>
          <a:p>
            <a:pPr marL="342900" indent="-342900">
              <a:buFont typeface="+mj-lt"/>
              <a:buAutoNum type="arabicPeriod"/>
            </a:pPr>
            <a:r>
              <a:rPr lang="tr-TR" sz="2800" dirty="0" err="1" smtClean="0"/>
              <a:t>Tanrı,İbadetin</a:t>
            </a:r>
            <a:r>
              <a:rPr lang="tr-TR" sz="2800" dirty="0" smtClean="0"/>
              <a:t> tek/ana kaynağıdır.</a:t>
            </a:r>
          </a:p>
          <a:p>
            <a:pPr marL="342900" indent="-342900">
              <a:buFont typeface="+mj-lt"/>
              <a:buAutoNum type="arabicPeriod"/>
            </a:pPr>
            <a:r>
              <a:rPr lang="tr-TR" sz="2800" dirty="0" smtClean="0"/>
              <a:t>İbadetin </a:t>
            </a:r>
            <a:r>
              <a:rPr lang="tr-TR" sz="2800" dirty="0" err="1" smtClean="0"/>
              <a:t>amacı,Tanrı’da</a:t>
            </a:r>
            <a:r>
              <a:rPr lang="tr-TR" sz="2800" dirty="0" smtClean="0"/>
              <a:t> bütünleşmektir.</a:t>
            </a:r>
          </a:p>
          <a:p>
            <a:pPr marL="342900" indent="-342900">
              <a:buFont typeface="+mj-lt"/>
              <a:buAutoNum type="arabicPeriod"/>
            </a:pPr>
            <a:r>
              <a:rPr lang="tr-TR" sz="2800" dirty="0" err="1" smtClean="0"/>
              <a:t>İbadet,nitelik</a:t>
            </a:r>
            <a:r>
              <a:rPr lang="tr-TR" sz="2800" dirty="0" smtClean="0"/>
              <a:t> bakımından hayatı değiştirici olmalıdır.</a:t>
            </a:r>
          </a:p>
          <a:p>
            <a:pPr marL="342900" indent="-342900">
              <a:buFont typeface="+mj-lt"/>
              <a:buAutoNum type="arabicPeriod"/>
            </a:pPr>
            <a:r>
              <a:rPr lang="tr-TR" sz="2800" dirty="0" smtClean="0"/>
              <a:t>Tanrının iradesinde birleşme ancak Kutsal </a:t>
            </a:r>
            <a:r>
              <a:rPr lang="tr-TR" sz="2800" dirty="0" err="1" smtClean="0"/>
              <a:t>Ruh’un</a:t>
            </a:r>
            <a:r>
              <a:rPr lang="tr-TR" sz="2800" dirty="0" smtClean="0"/>
              <a:t> öncülüğünde mümkündür</a:t>
            </a:r>
            <a:r>
              <a:rPr lang="tr-TR" sz="2000" dirty="0" smtClean="0"/>
              <a:t>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79598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7851" y="364595"/>
            <a:ext cx="8534400" cy="698499"/>
          </a:xfrm>
        </p:spPr>
        <p:txBody>
          <a:bodyPr>
            <a:noAutofit/>
          </a:bodyPr>
          <a:lstStyle/>
          <a:p>
            <a:r>
              <a:rPr lang="tr-TR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Günlük ibadet </a:t>
            </a:r>
            <a:endParaRPr lang="tr-TR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İçerik Yer Tutucusu 7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3" r="12007"/>
          <a:stretch/>
        </p:blipFill>
        <p:spPr>
          <a:xfrm>
            <a:off x="6070600" y="1063094"/>
            <a:ext cx="5905500" cy="496940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Metin kutusu 9"/>
          <p:cNvSpPr txBox="1"/>
          <p:nvPr/>
        </p:nvSpPr>
        <p:spPr>
          <a:xfrm>
            <a:off x="266700" y="2209800"/>
            <a:ext cx="58039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800" dirty="0" err="1" smtClean="0"/>
              <a:t>Sabah,akşam</a:t>
            </a:r>
            <a:r>
              <a:rPr lang="tr-TR" sz="2800" dirty="0" smtClean="0"/>
              <a:t> olmak üzere iki kere yapılmaktadır.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800" dirty="0" smtClean="0"/>
              <a:t>Papaz nezaretinde kilise de yapılır.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800" dirty="0" smtClean="0"/>
              <a:t>İbadet </a:t>
            </a:r>
            <a:r>
              <a:rPr lang="tr-TR" sz="2800" dirty="0" err="1" smtClean="0"/>
              <a:t>saatleri,iklime</a:t>
            </a:r>
            <a:r>
              <a:rPr lang="tr-TR" sz="2800" dirty="0" smtClean="0"/>
              <a:t> ve hayat şartlarına göre ayarlanır.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800" dirty="0" smtClean="0"/>
              <a:t>Kutsal kitaptan parçalar okunur ve ilahiler söylenir.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4705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29407" y="723902"/>
            <a:ext cx="8534400" cy="507999"/>
          </a:xfrm>
        </p:spPr>
        <p:txBody>
          <a:bodyPr>
            <a:noAutofit/>
          </a:bodyPr>
          <a:lstStyle/>
          <a:p>
            <a:r>
              <a:rPr lang="tr-T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Haftalık ibadet </a:t>
            </a:r>
            <a:endParaRPr lang="tr-T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40" y="108201"/>
            <a:ext cx="5589786" cy="37265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700" y="3978279"/>
            <a:ext cx="5020866" cy="2786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Metin kutusu 5"/>
          <p:cNvSpPr txBox="1"/>
          <p:nvPr/>
        </p:nvSpPr>
        <p:spPr>
          <a:xfrm>
            <a:off x="329407" y="1739900"/>
            <a:ext cx="62357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400" dirty="0" smtClean="0"/>
              <a:t>Pazar günü icra edilmektedir.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400" dirty="0" smtClean="0"/>
              <a:t>Sabah ve akşam olmak üzere iki vakitte yapılır.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400" dirty="0" smtClean="0"/>
              <a:t>Pazar ibadetlerinde Katoliklere mecburiyet diğerlerinde ise serbestlik vardır.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400" dirty="0" smtClean="0"/>
              <a:t>Kutsal kitaptan </a:t>
            </a:r>
            <a:r>
              <a:rPr lang="tr-TR" sz="2400" dirty="0" err="1" smtClean="0"/>
              <a:t>parçalar,ilahiler,dualar</a:t>
            </a:r>
            <a:r>
              <a:rPr lang="tr-TR" sz="2400" dirty="0" smtClean="0"/>
              <a:t> okunur ve vaaz verilir.</a:t>
            </a:r>
            <a:r>
              <a:rPr lang="tr-TR" sz="2400" dirty="0"/>
              <a:t> </a:t>
            </a:r>
            <a:endParaRPr lang="tr-TR" sz="24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400" dirty="0" smtClean="0"/>
              <a:t>Ekmek-şarap </a:t>
            </a:r>
            <a:r>
              <a:rPr lang="tr-TR" sz="2400" dirty="0"/>
              <a:t>ayini </a:t>
            </a:r>
            <a:r>
              <a:rPr lang="tr-TR" sz="2400" dirty="0" smtClean="0"/>
              <a:t>düzenlenerek ibadet bitirilir.</a:t>
            </a:r>
            <a:endParaRPr lang="tr-TR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4686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496300" y="508000"/>
            <a:ext cx="3048000" cy="647699"/>
          </a:xfrm>
        </p:spPr>
        <p:txBody>
          <a:bodyPr>
            <a:noAutofit/>
          </a:bodyPr>
          <a:lstStyle/>
          <a:p>
            <a:r>
              <a:rPr lang="tr-TR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noel</a:t>
            </a:r>
            <a:endParaRPr lang="tr-TR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02" y="520700"/>
            <a:ext cx="6740298" cy="30305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Metin kutusu 4"/>
          <p:cNvSpPr txBox="1"/>
          <p:nvPr/>
        </p:nvSpPr>
        <p:spPr>
          <a:xfrm>
            <a:off x="7162800" y="1415608"/>
            <a:ext cx="51181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sz="2000" dirty="0" smtClean="0"/>
              <a:t>İsa’nın doğuşu hatırasına yapılan bir bayramdır.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sz="2000" dirty="0" smtClean="0"/>
              <a:t>Her </a:t>
            </a:r>
            <a:r>
              <a:rPr lang="tr-TR" sz="2000" dirty="0"/>
              <a:t>yıl 25 Aralık tarihinde </a:t>
            </a:r>
            <a:r>
              <a:rPr lang="tr-TR" sz="2000" dirty="0" smtClean="0"/>
              <a:t>kutlanır.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sz="2000" dirty="0" smtClean="0"/>
              <a:t>Noel Perhizi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sz="2000" dirty="0" smtClean="0"/>
              <a:t>Noel Bayramı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sz="2000" dirty="0" smtClean="0"/>
              <a:t>Kutsal Masumları Anma Töreni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sz="2000" dirty="0" smtClean="0"/>
              <a:t>Kutsal Aile Bayramı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sz="2000" dirty="0" smtClean="0"/>
              <a:t>İsa’nın Sünneti Bayramı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sz="2000" dirty="0" smtClean="0"/>
              <a:t>İsa’nın Kutsal Adı Bayramı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sz="2000" dirty="0" smtClean="0"/>
              <a:t>İsa’nın Vaftiz edilmesi gibi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sz="2000" dirty="0" smtClean="0"/>
              <a:t>Nur/Işık bayramına(2 şubat) kadar olan süreci kapsayan Hristiyan Bayramıdır.</a:t>
            </a:r>
            <a:endParaRPr lang="tr-TR" sz="20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tr-TR" sz="2000" dirty="0"/>
          </a:p>
        </p:txBody>
      </p:sp>
      <p:sp>
        <p:nvSpPr>
          <p:cNvPr id="6" name="Metin kutusu 5"/>
          <p:cNvSpPr txBox="1"/>
          <p:nvPr/>
        </p:nvSpPr>
        <p:spPr>
          <a:xfrm>
            <a:off x="509701" y="3812376"/>
            <a:ext cx="63881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 smtClean="0"/>
              <a:t>Bu çelenk sunağa yakın bir yere asılır.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 smtClean="0"/>
              <a:t>Devrenin ilk Pazar gününde 4 mumdan biri yakılır.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 smtClean="0"/>
              <a:t>Dört haftada da 4 mum yakılır.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76957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79412" y="165894"/>
            <a:ext cx="8534400" cy="774699"/>
          </a:xfrm>
        </p:spPr>
        <p:txBody>
          <a:bodyPr>
            <a:normAutofit/>
          </a:bodyPr>
          <a:lstStyle/>
          <a:p>
            <a:r>
              <a:rPr lang="tr-T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epifani</a:t>
            </a:r>
            <a:endParaRPr lang="tr-TR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900" y="165894"/>
            <a:ext cx="5589587" cy="314526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Metin kutusu 4"/>
          <p:cNvSpPr txBox="1"/>
          <p:nvPr/>
        </p:nvSpPr>
        <p:spPr>
          <a:xfrm>
            <a:off x="201612" y="1033601"/>
            <a:ext cx="61102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000" dirty="0" smtClean="0"/>
              <a:t>Noel ile ilgili ve onun devamı olarak kutlanan diğer bir bayramdır.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000" dirty="0" err="1" smtClean="0"/>
              <a:t>Başlangıcta</a:t>
            </a:r>
            <a:r>
              <a:rPr lang="tr-TR" sz="2000" dirty="0" smtClean="0"/>
              <a:t> </a:t>
            </a:r>
            <a:r>
              <a:rPr lang="tr-TR" sz="2000" dirty="0" err="1" smtClean="0"/>
              <a:t>noel</a:t>
            </a:r>
            <a:r>
              <a:rPr lang="tr-TR" sz="2000" dirty="0" smtClean="0"/>
              <a:t> </a:t>
            </a:r>
            <a:r>
              <a:rPr lang="tr-TR" sz="2000" dirty="0"/>
              <a:t>ile kutlanmış fakat Hristiyan mezhepleri arasında </a:t>
            </a:r>
            <a:r>
              <a:rPr lang="tr-TR" sz="2000" dirty="0" smtClean="0"/>
              <a:t>farklılıklardan dolayı ayrı kutlanmaya başlamıştır.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000" dirty="0" err="1" smtClean="0"/>
              <a:t>Görünme,beliriş</a:t>
            </a:r>
            <a:r>
              <a:rPr lang="tr-TR" sz="2000" dirty="0" smtClean="0"/>
              <a:t> anlamındadır.</a:t>
            </a:r>
            <a:endParaRPr lang="tr-TR" sz="2000" dirty="0"/>
          </a:p>
        </p:txBody>
      </p:sp>
      <p:sp>
        <p:nvSpPr>
          <p:cNvPr id="8" name="Metin kutusu 7"/>
          <p:cNvSpPr txBox="1"/>
          <p:nvPr/>
        </p:nvSpPr>
        <p:spPr>
          <a:xfrm>
            <a:off x="6090055" y="3404168"/>
            <a:ext cx="5194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PASKALYA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5930900" y="4093093"/>
            <a:ext cx="6489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000" dirty="0" smtClean="0"/>
              <a:t>İsa’nın çarmıhta öldükten sonra dirilişini anmak amacıyla yapılan bir kutlamadır.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000" dirty="0" smtClean="0"/>
              <a:t>Perşembe günü başlamakta ve 7 hafta sürmekte.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000" dirty="0"/>
              <a:t>Paskalya Günü için evlerde özel çörekler </a:t>
            </a:r>
            <a:r>
              <a:rPr lang="tr-TR" sz="2000" dirty="0" smtClean="0"/>
              <a:t>yapılır</a:t>
            </a:r>
            <a:r>
              <a:rPr lang="tr-TR" sz="2000" dirty="0"/>
              <a:t>; haşlanmış yumurtalar boyanır ; mumlar yakılır; dualar okunur.</a:t>
            </a: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95" y="3278711"/>
            <a:ext cx="4566832" cy="30996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0961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181600" y="1054100"/>
            <a:ext cx="6807200" cy="732368"/>
          </a:xfrm>
        </p:spPr>
        <p:txBody>
          <a:bodyPr>
            <a:noAutofit/>
          </a:bodyPr>
          <a:lstStyle/>
          <a:p>
            <a:r>
              <a:rPr lang="tr-T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İsa'nın göğe yükselişi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342900"/>
            <a:ext cx="4157133" cy="62357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Dikdörtgen 4"/>
          <p:cNvSpPr/>
          <p:nvPr/>
        </p:nvSpPr>
        <p:spPr>
          <a:xfrm>
            <a:off x="5181600" y="2002368"/>
            <a:ext cx="67833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sz="2000" dirty="0"/>
              <a:t> </a:t>
            </a:r>
            <a:r>
              <a:rPr lang="tr-TR" sz="2800" dirty="0"/>
              <a:t>Hristiyanlıkta İsa'nın Tanrı'nın yanına geri çekilmesi olayıdır. </a:t>
            </a:r>
            <a:r>
              <a:rPr lang="tr-TR" sz="2800" dirty="0" err="1"/>
              <a:t>Paskalya'dan</a:t>
            </a:r>
            <a:r>
              <a:rPr lang="tr-TR" sz="2800" dirty="0"/>
              <a:t> </a:t>
            </a:r>
            <a:r>
              <a:rPr lang="tr-TR" sz="2800" dirty="0" smtClean="0"/>
              <a:t>40 </a:t>
            </a:r>
            <a:r>
              <a:rPr lang="tr-TR" sz="2800" dirty="0"/>
              <a:t>gün sonra kutlanır. </a:t>
            </a:r>
            <a:endParaRPr lang="tr-TR" sz="28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sz="2800" dirty="0" smtClean="0"/>
              <a:t>İsa'nın </a:t>
            </a:r>
            <a:r>
              <a:rPr lang="tr-TR" sz="2800" dirty="0"/>
              <a:t>öldükten 3 gün sonra dirildiğine ve birçok insana görüldükten sonra, 40. günde havarilere görünüp, göğe, Tanrı'nın yanına yükseldiğine inanılır.</a:t>
            </a:r>
          </a:p>
        </p:txBody>
      </p:sp>
    </p:spTree>
    <p:extLst>
      <p:ext uri="{BB962C8B-B14F-4D97-AF65-F5344CB8AC3E}">
        <p14:creationId xmlns:p14="http://schemas.microsoft.com/office/powerpoint/2010/main" val="110831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131232"/>
            <a:ext cx="7050088" cy="986367"/>
          </a:xfrm>
        </p:spPr>
        <p:txBody>
          <a:bodyPr/>
          <a:lstStyle/>
          <a:p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Hamsin Yortusu 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Pentekost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00" y="131231"/>
            <a:ext cx="4832107" cy="35334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Dikdörtgen 4"/>
          <p:cNvSpPr/>
          <p:nvPr/>
        </p:nvSpPr>
        <p:spPr>
          <a:xfrm>
            <a:off x="477044" y="1117599"/>
            <a:ext cx="62285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000" dirty="0"/>
              <a:t> </a:t>
            </a:r>
            <a:r>
              <a:rPr lang="tr-TR" sz="2000" dirty="0" err="1"/>
              <a:t>Paskalya'dan</a:t>
            </a:r>
            <a:r>
              <a:rPr lang="tr-TR" sz="2000" dirty="0"/>
              <a:t> yedi hafta sonra, 50. günde kutlanır. </a:t>
            </a:r>
            <a:endParaRPr lang="tr-TR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000" dirty="0" smtClean="0"/>
              <a:t>Bu </a:t>
            </a:r>
            <a:r>
              <a:rPr lang="tr-TR" sz="2000" dirty="0"/>
              <a:t>günün İsa'nın ölüp tekrar dirilerek göğe yükselişinden sonra Kutsal </a:t>
            </a:r>
            <a:r>
              <a:rPr lang="tr-TR" sz="2000" dirty="0" err="1"/>
              <a:t>Ruh'un</a:t>
            </a:r>
            <a:r>
              <a:rPr lang="tr-TR" sz="2000" dirty="0"/>
              <a:t> Havarilerin üzerine çöktüğü gün olduğuna inanılır. </a:t>
            </a:r>
            <a:endParaRPr lang="tr-TR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000" dirty="0" smtClean="0"/>
              <a:t>Hristiyanlığın </a:t>
            </a:r>
            <a:r>
              <a:rPr lang="tr-TR" sz="2000" dirty="0"/>
              <a:t>dünyaya karşı vazifelerinin başladığı gün olarak kabul edilir.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44" y="3596695"/>
            <a:ext cx="5727700" cy="2983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Metin kutusu 6"/>
          <p:cNvSpPr txBox="1"/>
          <p:nvPr/>
        </p:nvSpPr>
        <p:spPr>
          <a:xfrm>
            <a:off x="6204744" y="3626346"/>
            <a:ext cx="598725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Haç Yortusu</a:t>
            </a:r>
          </a:p>
          <a:p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000" dirty="0" smtClean="0"/>
              <a:t>İsa’nın Çarmıha gerildiği </a:t>
            </a:r>
            <a:r>
              <a:rPr lang="tr-TR" sz="2000" dirty="0" err="1" smtClean="0"/>
              <a:t>ağaçların,tahminen</a:t>
            </a:r>
            <a:r>
              <a:rPr lang="tr-TR" sz="2000" dirty="0" smtClean="0"/>
              <a:t> 326 </a:t>
            </a:r>
            <a:r>
              <a:rPr lang="tr-TR" sz="2000" dirty="0" err="1" smtClean="0"/>
              <a:t>yılında,Konstantin</a:t>
            </a:r>
            <a:r>
              <a:rPr lang="tr-TR" sz="2000" dirty="0" smtClean="0"/>
              <a:t> İmparatorluğu döneminde bulunduğu savunulmuş ve bu olayın hatırasına HAÇ YORTUSU BAYRAMI denilmiştir.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8649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70212" y="-275168"/>
            <a:ext cx="8534400" cy="1507067"/>
          </a:xfrm>
        </p:spPr>
        <p:txBody>
          <a:bodyPr>
            <a:normAutofit/>
          </a:bodyPr>
          <a:lstStyle/>
          <a:p>
            <a:r>
              <a:rPr lang="tr-T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Meryem Ana </a:t>
            </a:r>
            <a:r>
              <a:rPr lang="tr-T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GÜNÜ</a:t>
            </a:r>
            <a:endParaRPr lang="tr-T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12" y="1578769"/>
            <a:ext cx="6382457" cy="3590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Metin kutusu 4"/>
          <p:cNvSpPr txBox="1"/>
          <p:nvPr/>
        </p:nvSpPr>
        <p:spPr>
          <a:xfrm>
            <a:off x="6749169" y="1426369"/>
            <a:ext cx="5328531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sz="2400" dirty="0"/>
              <a:t>Katolik ve Ortodoks geleneğine göre </a:t>
            </a:r>
            <a:r>
              <a:rPr lang="tr-TR" sz="2400" dirty="0" smtClean="0"/>
              <a:t>İsa, </a:t>
            </a:r>
            <a:r>
              <a:rPr lang="tr-TR" sz="2400" dirty="0"/>
              <a:t>Annesi Meryem’in bedeninin toprakta çürümesinin istemediği için onu ölümünden sonra aldığı kabul ediliyor. </a:t>
            </a:r>
            <a:endParaRPr lang="tr-TR" sz="24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tr-TR" sz="24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sz="2400" dirty="0"/>
              <a:t>Günümüzde Meryem’in Göğe Yükseltilmesi veya Meryem Ana Bayramı olarak kutlanan 15 Ağustos günü birçok ülkede </a:t>
            </a:r>
            <a:r>
              <a:rPr lang="tr-TR" sz="2400" dirty="0" smtClean="0"/>
              <a:t>her kilisede kutlanır.</a:t>
            </a:r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2748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lim">
  <a:themeElements>
    <a:clrScheme name="Dilim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Dilim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lim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1084</TotalTime>
  <Words>1494</Words>
  <Application>Microsoft Office PowerPoint</Application>
  <PresentationFormat>Geniş ekran</PresentationFormat>
  <Paragraphs>158</Paragraphs>
  <Slides>43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43</vt:i4>
      </vt:variant>
    </vt:vector>
  </HeadingPairs>
  <TitlesOfParts>
    <vt:vector size="50" baseType="lpstr">
      <vt:lpstr>Bahnschrift</vt:lpstr>
      <vt:lpstr>Calibri</vt:lpstr>
      <vt:lpstr>Century Gothic</vt:lpstr>
      <vt:lpstr>Linux Libertine</vt:lpstr>
      <vt:lpstr>Wingdings</vt:lpstr>
      <vt:lpstr>Wingdings 3</vt:lpstr>
      <vt:lpstr>Dilim</vt:lpstr>
      <vt:lpstr>DİNLER TARİHİ </vt:lpstr>
      <vt:lpstr>Hristiyanlıkta kutsal kitaplar</vt:lpstr>
      <vt:lpstr>Eski ahit </vt:lpstr>
      <vt:lpstr>Yeni Ahit </vt:lpstr>
      <vt:lpstr>İNCİLLER </vt:lpstr>
      <vt:lpstr>Matta İncili</vt:lpstr>
      <vt:lpstr>Markos İncili</vt:lpstr>
      <vt:lpstr>Luka İncili</vt:lpstr>
      <vt:lpstr>Yuhanna İncili</vt:lpstr>
      <vt:lpstr>Elçilerin İşleri </vt:lpstr>
      <vt:lpstr>MEKTUPLAR </vt:lpstr>
      <vt:lpstr>1)Pavlus'un mektupları</vt:lpstr>
      <vt:lpstr>PowerPoint Sunusu</vt:lpstr>
      <vt:lpstr>Pavlus'un Romalılara mektubu</vt:lpstr>
      <vt:lpstr>Pavlus’un Korintlilere birinci mektubu</vt:lpstr>
      <vt:lpstr>Pavlus'un Efeslilere Mektubu</vt:lpstr>
      <vt:lpstr>Pavlus'un Selaniklilere birinci Mektubu</vt:lpstr>
      <vt:lpstr>Pavlus’un Timoteosa Birinci Mektubu </vt:lpstr>
      <vt:lpstr>Pavlus’un Titusa Mektubu </vt:lpstr>
      <vt:lpstr>2)İBRANİLERE MEKTUP</vt:lpstr>
      <vt:lpstr>4)PETRUS’UN MEKTUPLARI</vt:lpstr>
      <vt:lpstr>Petrus'un birinci mektubu </vt:lpstr>
      <vt:lpstr>Yuhannanın mektupları</vt:lpstr>
      <vt:lpstr>Yuhanna'nın Birinci Mektubu</vt:lpstr>
      <vt:lpstr>Yahudanın mektubu </vt:lpstr>
      <vt:lpstr>Vahiy Kitabı</vt:lpstr>
      <vt:lpstr>HRİSTİYANLIKTA MABET VE İBADET UYGULAMALARI</vt:lpstr>
      <vt:lpstr>mabetler</vt:lpstr>
      <vt:lpstr>kilise</vt:lpstr>
      <vt:lpstr>PowerPoint Sunusu</vt:lpstr>
      <vt:lpstr>PowerPoint Sunusu</vt:lpstr>
      <vt:lpstr>PowerPoint Sunusu</vt:lpstr>
      <vt:lpstr>PowerPoint Sunusu</vt:lpstr>
      <vt:lpstr>PowerPoint Sunusu</vt:lpstr>
      <vt:lpstr>İbadet uygulamaları </vt:lpstr>
      <vt:lpstr>PowerPoint Sunusu</vt:lpstr>
      <vt:lpstr>Günlük ibadet </vt:lpstr>
      <vt:lpstr>Haftalık ibadet </vt:lpstr>
      <vt:lpstr>noel</vt:lpstr>
      <vt:lpstr>epifani</vt:lpstr>
      <vt:lpstr>İsa'nın göğe yükselişi</vt:lpstr>
      <vt:lpstr>Hamsin Yortusu (Pentekost)</vt:lpstr>
      <vt:lpstr>Meryem Ana GÜNÜ</vt:lpstr>
    </vt:vector>
  </TitlesOfParts>
  <Company>SilentAll Team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DİNLER TARİHİ</dc:title>
  <dc:creator>Asus</dc:creator>
  <cp:lastModifiedBy>Windows User</cp:lastModifiedBy>
  <cp:revision>61</cp:revision>
  <dcterms:created xsi:type="dcterms:W3CDTF">2019-10-18T09:47:29Z</dcterms:created>
  <dcterms:modified xsi:type="dcterms:W3CDTF">2020-01-11T10:05:54Z</dcterms:modified>
</cp:coreProperties>
</file>