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4" r:id="rId3"/>
    <p:sldId id="295" r:id="rId4"/>
    <p:sldId id="296" r:id="rId5"/>
    <p:sldId id="288" r:id="rId6"/>
    <p:sldId id="289" r:id="rId7"/>
    <p:sldId id="285" r:id="rId8"/>
    <p:sldId id="286" r:id="rId9"/>
    <p:sldId id="287" r:id="rId10"/>
    <p:sldId id="283" r:id="rId11"/>
    <p:sldId id="284" r:id="rId12"/>
    <p:sldId id="280" r:id="rId13"/>
    <p:sldId id="274" r:id="rId14"/>
    <p:sldId id="281" r:id="rId15"/>
    <p:sldId id="282" r:id="rId16"/>
    <p:sldId id="275" r:id="rId17"/>
    <p:sldId id="257" r:id="rId18"/>
    <p:sldId id="30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C51C79D9-1C11-4AEF-A42B-E4A6C1882817}"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7732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2407119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702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91FE736-C7A6-4402-B524-84030DE60684}" type="datetimeFigureOut">
              <a:rPr lang="tr-TR" smtClean="0"/>
              <a:t>10.12.2019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186434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91FE736-C7A6-4402-B524-84030DE60684}" type="datetimeFigureOut">
              <a:rPr lang="tr-TR" smtClean="0"/>
              <a:t>10.12.2019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1C79D9-1C11-4AEF-A42B-E4A6C1882817}"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5579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91FE736-C7A6-4402-B524-84030DE60684}" type="datetimeFigureOut">
              <a:rPr lang="tr-TR" smtClean="0"/>
              <a:t>10.12.2019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C79D9-1C11-4AEF-A42B-E4A6C1882817}"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2192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FE736-C7A6-4402-B524-84030DE60684}" type="datetimeFigureOut">
              <a:rPr lang="tr-TR" smtClean="0"/>
              <a:t>10.12.2019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2232102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91FE736-C7A6-4402-B524-84030DE60684}" type="datetimeFigureOut">
              <a:rPr lang="tr-TR" smtClean="0"/>
              <a:t>10.12.2019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C79D9-1C11-4AEF-A42B-E4A6C1882817}"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185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91FE736-C7A6-4402-B524-84030DE60684}" type="datetimeFigureOut">
              <a:rPr lang="tr-TR" smtClean="0"/>
              <a:t>10.12.2019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2188714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91FE736-C7A6-4402-B524-84030DE60684}" type="datetimeFigureOut">
              <a:rPr lang="tr-TR" smtClean="0"/>
              <a:t>10.12.2019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955206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515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735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spTree>
    <p:extLst>
      <p:ext uri="{BB962C8B-B14F-4D97-AF65-F5344CB8AC3E}">
        <p14:creationId xmlns:p14="http://schemas.microsoft.com/office/powerpoint/2010/main" val="3088072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6347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5829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9221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91FE736-C7A6-4402-B524-84030DE60684}" type="datetimeFigureOut">
              <a:rPr lang="tr-TR" smtClean="0"/>
              <a:t>10.12.2019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C79D9-1C11-4AEF-A42B-E4A6C1882817}"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854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91FE736-C7A6-4402-B524-84030DE60684}" type="datetimeFigureOut">
              <a:rPr lang="tr-TR" smtClean="0"/>
              <a:t>10.12.2019</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51C79D9-1C11-4AEF-A42B-E4A6C1882817}" type="slidenum">
              <a:rPr lang="tr-TR" smtClean="0"/>
              <a:t>‹#›</a:t>
            </a:fld>
            <a:endParaRPr lang="tr-TR"/>
          </a:p>
        </p:txBody>
      </p:sp>
    </p:spTree>
    <p:extLst>
      <p:ext uri="{BB962C8B-B14F-4D97-AF65-F5344CB8AC3E}">
        <p14:creationId xmlns:p14="http://schemas.microsoft.com/office/powerpoint/2010/main" val="2544147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tr.wikipedia.org/wiki/Kuzey_Amerika" TargetMode="External"/><Relationship Id="rId13" Type="http://schemas.openxmlformats.org/officeDocument/2006/relationships/hyperlink" Target="https://tr.wikipedia.org/wiki/T%C3%BCrkiye" TargetMode="External"/><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hyperlink" Target="https://tr.wikipedia.org/wiki/D%C3%BCnya_turizm_s%C4%B1ralamas%C4%B1#cite_note-2" TargetMode="External"/><Relationship Id="rId21" Type="http://schemas.openxmlformats.org/officeDocument/2006/relationships/image" Target="../media/image11.png"/><Relationship Id="rId7" Type="http://schemas.openxmlformats.org/officeDocument/2006/relationships/hyperlink" Target="https://tr.wikipedia.org/wiki/Amerika_Birle%C5%9Fik_Devletleri" TargetMode="External"/><Relationship Id="rId12" Type="http://schemas.openxmlformats.org/officeDocument/2006/relationships/hyperlink" Target="https://tr.wikipedia.org/wiki/Birle%C5%9Fik_Krall%C4%B1k" TargetMode="Externa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hyperlink" Target="https://tr.wikipedia.org/wiki/D%C3%BCnya_turizm_s%C4%B1ralamas%C4%B1#cite_note-1" TargetMode="External"/><Relationship Id="rId16" Type="http://schemas.openxmlformats.org/officeDocument/2006/relationships/hyperlink" Target="https://tr.wikipedia.org/wiki/Asya" TargetMode="External"/><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hyperlink" Target="https://tr.wikipedia.org/wiki/%C4%B0spanya" TargetMode="External"/><Relationship Id="rId11" Type="http://schemas.openxmlformats.org/officeDocument/2006/relationships/hyperlink" Target="https://tr.wikipedia.org/wiki/Meksika" TargetMode="External"/><Relationship Id="rId24" Type="http://schemas.openxmlformats.org/officeDocument/2006/relationships/image" Target="../media/image14.png"/><Relationship Id="rId5" Type="http://schemas.openxmlformats.org/officeDocument/2006/relationships/hyperlink" Target="https://tr.wikipedia.org/wiki/Avrupa" TargetMode="External"/><Relationship Id="rId15" Type="http://schemas.openxmlformats.org/officeDocument/2006/relationships/hyperlink" Target="https://tr.wikipedia.org/wiki/Tayland" TargetMode="External"/><Relationship Id="rId23" Type="http://schemas.openxmlformats.org/officeDocument/2006/relationships/image" Target="../media/image13.png"/><Relationship Id="rId28" Type="http://schemas.openxmlformats.org/officeDocument/2006/relationships/image" Target="../media/image18.png"/><Relationship Id="rId10" Type="http://schemas.openxmlformats.org/officeDocument/2006/relationships/hyperlink" Target="https://tr.wikipedia.org/wiki/%C4%B0talya" TargetMode="External"/><Relationship Id="rId19" Type="http://schemas.openxmlformats.org/officeDocument/2006/relationships/image" Target="../media/image9.png"/><Relationship Id="rId4" Type="http://schemas.openxmlformats.org/officeDocument/2006/relationships/hyperlink" Target="https://tr.wikipedia.org/wiki/Fransa" TargetMode="External"/><Relationship Id="rId9" Type="http://schemas.openxmlformats.org/officeDocument/2006/relationships/hyperlink" Target="https://tr.wikipedia.org/wiki/%C3%87in" TargetMode="External"/><Relationship Id="rId14" Type="http://schemas.openxmlformats.org/officeDocument/2006/relationships/hyperlink" Target="https://tr.wikipedia.org/wiki/Almanya" TargetMode="External"/><Relationship Id="rId22" Type="http://schemas.openxmlformats.org/officeDocument/2006/relationships/image" Target="../media/image12.png"/><Relationship Id="rId27"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FFAF9B-A2F3-488C-9039-6A9904BB34C1}"/>
              </a:ext>
            </a:extLst>
          </p:cNvPr>
          <p:cNvSpPr>
            <a:spLocks noGrp="1"/>
          </p:cNvSpPr>
          <p:nvPr>
            <p:ph type="ctrTitle"/>
          </p:nvPr>
        </p:nvSpPr>
        <p:spPr/>
        <p:txBody>
          <a:bodyPr/>
          <a:lstStyle/>
          <a:p>
            <a:br>
              <a:rPr lang="tr-TR" dirty="0"/>
            </a:br>
            <a:r>
              <a:rPr lang="tr-TR" dirty="0"/>
              <a:t>Turizmin Tanımı ve Özellikleri </a:t>
            </a:r>
          </a:p>
        </p:txBody>
      </p:sp>
    </p:spTree>
    <p:extLst>
      <p:ext uri="{BB962C8B-B14F-4D97-AF65-F5344CB8AC3E}">
        <p14:creationId xmlns:p14="http://schemas.microsoft.com/office/powerpoint/2010/main" val="4202819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normAutofit/>
          </a:bodyPr>
          <a:lstStyle/>
          <a:p>
            <a:pPr algn="just"/>
            <a:r>
              <a:rPr lang="tr-TR" sz="2800" dirty="0"/>
              <a:t>Turist turizm olayına katılan ve yön veren, sürekli yaşadığı yeri ticari kazanç dışı nedenlerle geçici olarak terk ederek seyahat eden ve konaklayan, psikolojik tatmin arayan sınırlı harcama gücü ve zamanı ile tüketici davranışlarında bulunan kişidir</a:t>
            </a:r>
          </a:p>
        </p:txBody>
      </p:sp>
    </p:spTree>
    <p:extLst>
      <p:ext uri="{BB962C8B-B14F-4D97-AF65-F5344CB8AC3E}">
        <p14:creationId xmlns:p14="http://schemas.microsoft.com/office/powerpoint/2010/main" val="385536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normAutofit/>
          </a:bodyPr>
          <a:lstStyle/>
          <a:p>
            <a:pPr marL="0" indent="0">
              <a:buNone/>
            </a:pPr>
            <a:r>
              <a:rPr lang="tr-TR" dirty="0"/>
              <a:t>Yani turistin özellikleri şu şekildedir:</a:t>
            </a:r>
          </a:p>
          <a:p>
            <a:r>
              <a:rPr lang="tr-TR" dirty="0"/>
              <a:t>Turist, turizm olayının öznesidir. Turizm hareketlerinin belirleyicisidir.</a:t>
            </a:r>
          </a:p>
          <a:p>
            <a:r>
              <a:rPr lang="tr-TR" dirty="0"/>
              <a:t>Turist sürekli yerleşme amacı olmaksızın  inanç, ailevi ilişki, sağlık, eğlenme ve dinlenme veya boş zamanlarını değerlendirme gibi ekonomik amaca hizmet etmeyen nedenlerle seyahat eder.</a:t>
            </a:r>
          </a:p>
          <a:p>
            <a:pPr marL="0" indent="0">
              <a:buNone/>
            </a:pPr>
            <a:br>
              <a:rPr lang="tr-TR" dirty="0"/>
            </a:br>
            <a:endParaRPr lang="tr-TR" dirty="0"/>
          </a:p>
        </p:txBody>
      </p:sp>
    </p:spTree>
    <p:extLst>
      <p:ext uri="{BB962C8B-B14F-4D97-AF65-F5344CB8AC3E}">
        <p14:creationId xmlns:p14="http://schemas.microsoft.com/office/powerpoint/2010/main" val="369420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lstStyle/>
          <a:p>
            <a:pPr algn="just"/>
            <a:r>
              <a:rPr lang="tr-TR" sz="2800" dirty="0"/>
              <a:t>Bunun yanı sıra bilimsel, idari, diplomatik, dini nedenlerle seyahat eden kişiler de turist olarak kabul edilir.</a:t>
            </a:r>
          </a:p>
          <a:p>
            <a:pPr algn="just"/>
            <a:r>
              <a:rPr lang="tr-TR" sz="2800" dirty="0"/>
              <a:t>Turist, psikolojik tatmin arayan, belirli düzeyde harcama gücüne sahip, zamanı sınırlı olan kişidir</a:t>
            </a:r>
          </a:p>
          <a:p>
            <a:endParaRPr lang="tr-TR" dirty="0"/>
          </a:p>
        </p:txBody>
      </p:sp>
    </p:spTree>
    <p:extLst>
      <p:ext uri="{BB962C8B-B14F-4D97-AF65-F5344CB8AC3E}">
        <p14:creationId xmlns:p14="http://schemas.microsoft.com/office/powerpoint/2010/main" val="139217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normAutofit fontScale="92500" lnSpcReduction="20000"/>
          </a:bodyPr>
          <a:lstStyle/>
          <a:p>
            <a:r>
              <a:rPr lang="tr-TR" dirty="0"/>
              <a:t>Bir ülkeye çalışma amacıyla gidenler</a:t>
            </a:r>
          </a:p>
          <a:p>
            <a:r>
              <a:rPr lang="tr-TR" dirty="0"/>
              <a:t>sürekli yerleşme amacı</a:t>
            </a:r>
          </a:p>
          <a:p>
            <a:r>
              <a:rPr lang="tr-TR" dirty="0"/>
              <a:t>eğitim öğretim görme amacı</a:t>
            </a:r>
          </a:p>
          <a:p>
            <a:r>
              <a:rPr lang="tr-TR" dirty="0"/>
              <a:t>bir ülkeden durmaksızın transit geçenler </a:t>
            </a:r>
          </a:p>
          <a:p>
            <a:pPr marL="0" indent="0">
              <a:buNone/>
            </a:pPr>
            <a:r>
              <a:rPr lang="tr-TR" dirty="0"/>
              <a:t>turist sayılmaz</a:t>
            </a:r>
          </a:p>
          <a:p>
            <a:r>
              <a:rPr lang="tr-TR" dirty="0"/>
              <a:t>Yalnız ülkede bir gece konaklayanlar veya günübirlikçiler turist sayılır</a:t>
            </a:r>
          </a:p>
          <a:p>
            <a:pPr marL="0" indent="0">
              <a:buNone/>
            </a:pPr>
            <a:br>
              <a:rPr lang="tr-TR" dirty="0"/>
            </a:br>
            <a:endParaRPr lang="tr-TR" dirty="0"/>
          </a:p>
        </p:txBody>
      </p:sp>
    </p:spTree>
    <p:extLst>
      <p:ext uri="{BB962C8B-B14F-4D97-AF65-F5344CB8AC3E}">
        <p14:creationId xmlns:p14="http://schemas.microsoft.com/office/powerpoint/2010/main" val="331964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lstStyle/>
          <a:p>
            <a:pPr marL="0" indent="0">
              <a:buNone/>
            </a:pPr>
            <a:r>
              <a:rPr lang="tr-TR" u="sng" dirty="0"/>
              <a:t>Yabancı Ziyaretçi</a:t>
            </a:r>
          </a:p>
          <a:p>
            <a:pPr marL="0" indent="0">
              <a:buNone/>
            </a:pPr>
            <a:r>
              <a:rPr lang="tr-TR" dirty="0"/>
              <a:t>Bir ülkeye gelen ve konaklama suresi 24 saati aşan veya 24 saatten az olan bütün yabancı kişilerdir.</a:t>
            </a:r>
          </a:p>
          <a:p>
            <a:pPr marL="0" indent="0">
              <a:buNone/>
            </a:pPr>
            <a:endParaRPr lang="tr-TR" u="sng" dirty="0"/>
          </a:p>
        </p:txBody>
      </p:sp>
    </p:spTree>
    <p:extLst>
      <p:ext uri="{BB962C8B-B14F-4D97-AF65-F5344CB8AC3E}">
        <p14:creationId xmlns:p14="http://schemas.microsoft.com/office/powerpoint/2010/main" val="3467344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normAutofit/>
          </a:bodyPr>
          <a:lstStyle/>
          <a:p>
            <a:pPr marL="0" indent="0">
              <a:buNone/>
            </a:pPr>
            <a:r>
              <a:rPr lang="tr-TR" u="sng" dirty="0"/>
              <a:t>Yabancı turist:</a:t>
            </a:r>
          </a:p>
          <a:p>
            <a:pPr marL="0" indent="0">
              <a:buNone/>
            </a:pPr>
            <a:r>
              <a:rPr lang="tr-TR" dirty="0"/>
              <a:t>iş, aile ziyareti, din, kültür, eğitim ve öğrenme, spor, dinlenme, eş dost ve akraba ziyaretleri nedeniyle bir ülkeden başka bir ülkeye giden ve burada 24 saatten fazla süreyle kalan ve ülkenin konaklama tesisinde en az bir gece konaklayan kişidir</a:t>
            </a:r>
            <a:br>
              <a:rPr lang="tr-TR" dirty="0"/>
            </a:br>
            <a:endParaRPr lang="tr-TR" dirty="0"/>
          </a:p>
        </p:txBody>
      </p:sp>
    </p:spTree>
    <p:extLst>
      <p:ext uri="{BB962C8B-B14F-4D97-AF65-F5344CB8AC3E}">
        <p14:creationId xmlns:p14="http://schemas.microsoft.com/office/powerpoint/2010/main" val="172483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TURİSTİN TANIMI VE ÖZELLİKLERİ</a:t>
            </a:r>
          </a:p>
        </p:txBody>
      </p:sp>
      <p:sp>
        <p:nvSpPr>
          <p:cNvPr id="3" name="İçerik Yer Tutucusu 2"/>
          <p:cNvSpPr>
            <a:spLocks noGrp="1"/>
          </p:cNvSpPr>
          <p:nvPr>
            <p:ph sz="quarter" idx="1"/>
          </p:nvPr>
        </p:nvSpPr>
        <p:spPr/>
        <p:txBody>
          <a:bodyPr>
            <a:normAutofit fontScale="47500" lnSpcReduction="20000"/>
          </a:bodyPr>
          <a:lstStyle/>
          <a:p>
            <a:pPr marL="0" indent="0">
              <a:buNone/>
            </a:pPr>
            <a:r>
              <a:rPr lang="tr-TR" u="sng" dirty="0"/>
              <a:t>Günübirlikçi</a:t>
            </a:r>
          </a:p>
          <a:p>
            <a:r>
              <a:rPr lang="tr-TR" dirty="0"/>
              <a:t>24 saatten az kalan</a:t>
            </a:r>
          </a:p>
          <a:p>
            <a:r>
              <a:rPr lang="tr-TR" dirty="0"/>
              <a:t>ve konaklamayan</a:t>
            </a:r>
          </a:p>
          <a:p>
            <a:pPr marL="0" indent="0">
              <a:buNone/>
            </a:pPr>
            <a:r>
              <a:rPr lang="tr-TR" dirty="0"/>
              <a:t>Buna göre:</a:t>
            </a:r>
          </a:p>
          <a:p>
            <a:r>
              <a:rPr lang="tr-TR" dirty="0"/>
              <a:t>uluslararası göçebeler</a:t>
            </a:r>
          </a:p>
          <a:p>
            <a:r>
              <a:rPr lang="tr-TR" dirty="0"/>
              <a:t>mülteciler</a:t>
            </a:r>
          </a:p>
          <a:p>
            <a:r>
              <a:rPr lang="tr-TR" dirty="0"/>
              <a:t>bir ülkedeki bulunan yabancı askerler</a:t>
            </a:r>
          </a:p>
          <a:p>
            <a:r>
              <a:rPr lang="tr-TR" dirty="0"/>
              <a:t>yabancı diplomatlar </a:t>
            </a:r>
          </a:p>
          <a:p>
            <a:r>
              <a:rPr lang="tr-TR" dirty="0"/>
              <a:t>sınır işçileri</a:t>
            </a:r>
          </a:p>
          <a:p>
            <a:r>
              <a:rPr lang="tr-TR" dirty="0"/>
              <a:t>transit yolcular </a:t>
            </a:r>
          </a:p>
          <a:p>
            <a:pPr marL="0" indent="0">
              <a:buNone/>
            </a:pPr>
            <a:r>
              <a:rPr lang="tr-TR" dirty="0"/>
              <a:t> turist ve günübirlikçi sayılmazlar.</a:t>
            </a:r>
          </a:p>
          <a:p>
            <a:pPr marL="0" indent="0">
              <a:buNone/>
            </a:pPr>
            <a:r>
              <a:rPr lang="tr-TR" dirty="0"/>
              <a:t> Turizm istatistiklerinde yer almazlar</a:t>
            </a:r>
          </a:p>
          <a:p>
            <a:pPr marL="0" indent="0">
              <a:buNone/>
            </a:pPr>
            <a:br>
              <a:rPr lang="tr-TR" dirty="0"/>
            </a:br>
            <a:endParaRPr lang="tr-TR" dirty="0"/>
          </a:p>
        </p:txBody>
      </p:sp>
    </p:spTree>
    <p:extLst>
      <p:ext uri="{BB962C8B-B14F-4D97-AF65-F5344CB8AC3E}">
        <p14:creationId xmlns:p14="http://schemas.microsoft.com/office/powerpoint/2010/main" val="70308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1000"/>
                                        <p:tgtEl>
                                          <p:spTgt spid="3">
                                            <p:txEl>
                                              <p:pRg st="8" end="8"/>
                                            </p:txEl>
                                          </p:spTgt>
                                        </p:tgtEl>
                                      </p:cBhvr>
                                    </p:animEffect>
                                    <p:anim calcmode="lin" valueType="num">
                                      <p:cBhvr>
                                        <p:cTn id="4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1000"/>
                                        <p:tgtEl>
                                          <p:spTgt spid="3">
                                            <p:txEl>
                                              <p:pRg st="9" end="9"/>
                                            </p:txEl>
                                          </p:spTgt>
                                        </p:tgtEl>
                                      </p:cBhvr>
                                    </p:animEffect>
                                    <p:anim calcmode="lin" valueType="num">
                                      <p:cBhvr>
                                        <p:cTn id="5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anim calcmode="lin" valueType="num">
                                      <p:cBhvr additive="base">
                                        <p:cTn id="5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11" end="11"/>
                                            </p:txEl>
                                          </p:spTgt>
                                        </p:tgtEl>
                                        <p:attrNameLst>
                                          <p:attrName>style.visibility</p:attrName>
                                        </p:attrNameLst>
                                      </p:cBhvr>
                                      <p:to>
                                        <p:strVal val="visible"/>
                                      </p:to>
                                    </p:set>
                                    <p:anim calcmode="lin" valueType="num">
                                      <p:cBhvr additive="base">
                                        <p:cTn id="64"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ULUSLARARASI TURİZM GELİR ve GİDERLERİ</a:t>
            </a:r>
          </a:p>
        </p:txBody>
      </p:sp>
      <p:sp>
        <p:nvSpPr>
          <p:cNvPr id="3" name="İçerik Yer Tutucusu 2"/>
          <p:cNvSpPr>
            <a:spLocks noGrp="1"/>
          </p:cNvSpPr>
          <p:nvPr>
            <p:ph sz="quarter" idx="1"/>
          </p:nvPr>
        </p:nvSpPr>
        <p:spPr/>
        <p:txBody>
          <a:bodyPr/>
          <a:lstStyle/>
          <a:p>
            <a:pPr marL="0" indent="0">
              <a:buNone/>
            </a:pPr>
            <a:r>
              <a:rPr lang="tr-TR" u="sng" dirty="0"/>
              <a:t>Uluslararası turizm gelirleri:</a:t>
            </a:r>
          </a:p>
          <a:p>
            <a:r>
              <a:rPr lang="tr-TR" dirty="0"/>
              <a:t>Bir ülkeye gelen yabancı turistler tarafından ziyaret edilen ülkede yapılan harcamalardan doğan ve döviz olarak sağlanan gelir</a:t>
            </a:r>
          </a:p>
          <a:p>
            <a:pPr marL="0" indent="0">
              <a:buNone/>
            </a:pPr>
            <a:br>
              <a:rPr lang="tr-TR" dirty="0"/>
            </a:br>
            <a:endParaRPr lang="tr-TR" dirty="0"/>
          </a:p>
        </p:txBody>
      </p:sp>
    </p:spTree>
    <p:extLst>
      <p:ext uri="{BB962C8B-B14F-4D97-AF65-F5344CB8AC3E}">
        <p14:creationId xmlns:p14="http://schemas.microsoft.com/office/powerpoint/2010/main" val="139997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ULUSLARARASI TURİZM GELİR ve GİDERLERİ</a:t>
            </a:r>
          </a:p>
        </p:txBody>
      </p:sp>
      <p:sp>
        <p:nvSpPr>
          <p:cNvPr id="3" name="İçerik Yer Tutucusu 2"/>
          <p:cNvSpPr>
            <a:spLocks noGrp="1"/>
          </p:cNvSpPr>
          <p:nvPr>
            <p:ph sz="quarter" idx="1"/>
          </p:nvPr>
        </p:nvSpPr>
        <p:spPr/>
        <p:txBody>
          <a:bodyPr>
            <a:normAutofit fontScale="92500" lnSpcReduction="20000"/>
          </a:bodyPr>
          <a:lstStyle/>
          <a:p>
            <a:pPr marL="0" indent="0">
              <a:buNone/>
            </a:pPr>
            <a:r>
              <a:rPr lang="tr-TR" dirty="0"/>
              <a:t>Turizm gelirlerinin başlıkları:</a:t>
            </a:r>
          </a:p>
          <a:p>
            <a:r>
              <a:rPr lang="tr-TR" dirty="0"/>
              <a:t>konaklama</a:t>
            </a:r>
          </a:p>
          <a:p>
            <a:r>
              <a:rPr lang="tr-TR" dirty="0"/>
              <a:t>yeme içme</a:t>
            </a:r>
          </a:p>
          <a:p>
            <a:r>
              <a:rPr lang="tr-TR" dirty="0"/>
              <a:t>yerel ulaştırma</a:t>
            </a:r>
          </a:p>
          <a:p>
            <a:r>
              <a:rPr lang="tr-TR" dirty="0"/>
              <a:t>alışveriş</a:t>
            </a:r>
          </a:p>
          <a:p>
            <a:r>
              <a:rPr lang="tr-TR" dirty="0"/>
              <a:t>eğlence ve diğer faaliyetler</a:t>
            </a:r>
          </a:p>
          <a:p>
            <a:pPr marL="0" indent="0">
              <a:buNone/>
            </a:pPr>
            <a:br>
              <a:rPr lang="tr-TR" dirty="0"/>
            </a:br>
            <a:endParaRPr lang="tr-TR" dirty="0"/>
          </a:p>
        </p:txBody>
      </p:sp>
    </p:spTree>
    <p:extLst>
      <p:ext uri="{BB962C8B-B14F-4D97-AF65-F5344CB8AC3E}">
        <p14:creationId xmlns:p14="http://schemas.microsoft.com/office/powerpoint/2010/main" val="174768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ULUSLARARASI TURİZM GELİR ve GİDERLERİ</a:t>
            </a:r>
          </a:p>
        </p:txBody>
      </p:sp>
      <p:sp>
        <p:nvSpPr>
          <p:cNvPr id="3" name="İçerik Yer Tutucusu 2"/>
          <p:cNvSpPr>
            <a:spLocks noGrp="1"/>
          </p:cNvSpPr>
          <p:nvPr>
            <p:ph sz="quarter" idx="1"/>
          </p:nvPr>
        </p:nvSpPr>
        <p:spPr/>
        <p:txBody>
          <a:bodyPr/>
          <a:lstStyle/>
          <a:p>
            <a:r>
              <a:rPr lang="tr-TR" dirty="0"/>
              <a:t>Bir ülke için uluslararası turizm talebinde aldığı payın en önemli göstergesi turizm gelirleridir. </a:t>
            </a:r>
          </a:p>
          <a:p>
            <a:endParaRPr lang="tr-TR" dirty="0"/>
          </a:p>
          <a:p>
            <a:r>
              <a:rPr lang="tr-TR" dirty="0"/>
              <a:t>yabancı turist sayısı ne kadar fazla olursa olsun, yeterli düzeyde gelir elde edilemiyorsa bazı şeylerin yanlış gittiğinin göstergesidir.</a:t>
            </a:r>
          </a:p>
        </p:txBody>
      </p:sp>
    </p:spTree>
    <p:extLst>
      <p:ext uri="{BB962C8B-B14F-4D97-AF65-F5344CB8AC3E}">
        <p14:creationId xmlns:p14="http://schemas.microsoft.com/office/powerpoint/2010/main" val="212254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extLst>
              <p:ext uri="{D42A27DB-BD31-4B8C-83A1-F6EECF244321}">
                <p14:modId xmlns:p14="http://schemas.microsoft.com/office/powerpoint/2010/main" val="140775524"/>
              </p:ext>
            </p:extLst>
          </p:nvPr>
        </p:nvGraphicFramePr>
        <p:xfrm>
          <a:off x="3381341" y="938096"/>
          <a:ext cx="5298769" cy="4787070"/>
        </p:xfrm>
        <a:graphic>
          <a:graphicData uri="http://schemas.openxmlformats.org/drawingml/2006/table">
            <a:tbl>
              <a:tblPr/>
              <a:tblGrid>
                <a:gridCol w="818266">
                  <a:extLst>
                    <a:ext uri="{9D8B030D-6E8A-4147-A177-3AD203B41FA5}">
                      <a16:colId xmlns:a16="http://schemas.microsoft.com/office/drawing/2014/main" val="20000"/>
                    </a:ext>
                  </a:extLst>
                </a:gridCol>
                <a:gridCol w="1367102">
                  <a:extLst>
                    <a:ext uri="{9D8B030D-6E8A-4147-A177-3AD203B41FA5}">
                      <a16:colId xmlns:a16="http://schemas.microsoft.com/office/drawing/2014/main" val="20001"/>
                    </a:ext>
                  </a:extLst>
                </a:gridCol>
                <a:gridCol w="1546721">
                  <a:extLst>
                    <a:ext uri="{9D8B030D-6E8A-4147-A177-3AD203B41FA5}">
                      <a16:colId xmlns:a16="http://schemas.microsoft.com/office/drawing/2014/main" val="20002"/>
                    </a:ext>
                  </a:extLst>
                </a:gridCol>
                <a:gridCol w="1566680">
                  <a:extLst>
                    <a:ext uri="{9D8B030D-6E8A-4147-A177-3AD203B41FA5}">
                      <a16:colId xmlns:a16="http://schemas.microsoft.com/office/drawing/2014/main" val="20003"/>
                    </a:ext>
                  </a:extLst>
                </a:gridCol>
              </a:tblGrid>
              <a:tr h="424724">
                <a:tc>
                  <a:txBody>
                    <a:bodyPr/>
                    <a:lstStyle/>
                    <a:p>
                      <a:pPr fontAlgn="base"/>
                      <a:r>
                        <a:rPr lang="tr-TR" sz="1200" b="1" dirty="0">
                          <a:solidFill>
                            <a:srgbClr val="373737"/>
                          </a:solidFill>
                          <a:effectLst/>
                          <a:latin typeface="inherit"/>
                        </a:rPr>
                        <a:t>YILLAR</a:t>
                      </a:r>
                      <a:endParaRPr lang="tr-TR" sz="1200" dirty="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a:noFill/>
                    </a:lnT>
                    <a:lnB w="9525" cap="flat" cmpd="sng" algn="ctr">
                      <a:solidFill>
                        <a:srgbClr val="E1E1E1"/>
                      </a:solidFill>
                      <a:prstDash val="solid"/>
                      <a:round/>
                      <a:headEnd type="none" w="med" len="med"/>
                      <a:tailEnd type="none" w="med" len="med"/>
                    </a:lnB>
                    <a:solidFill>
                      <a:srgbClr val="FFFFFF"/>
                    </a:solidFill>
                  </a:tcPr>
                </a:tc>
                <a:tc>
                  <a:txBody>
                    <a:bodyPr/>
                    <a:lstStyle/>
                    <a:p>
                      <a:pPr fontAlgn="base"/>
                      <a:r>
                        <a:rPr lang="tr-TR" sz="1200" b="1">
                          <a:solidFill>
                            <a:srgbClr val="373737"/>
                          </a:solidFill>
                          <a:effectLst/>
                          <a:latin typeface="inherit"/>
                        </a:rPr>
                        <a:t>      TURİZM GELİRİ (1000$)</a:t>
                      </a:r>
                      <a:endParaRPr lang="tr-TR" sz="1200">
                        <a:effectLst/>
                        <a:latin typeface="inherit"/>
                      </a:endParaRP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a:noFill/>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b="1">
                          <a:solidFill>
                            <a:srgbClr val="373737"/>
                          </a:solidFill>
                          <a:effectLst/>
                          <a:latin typeface="inherit"/>
                        </a:rPr>
                        <a:t>ZİYARETÇİ SAYISI</a:t>
                      </a:r>
                      <a:endParaRPr lang="tr-TR" sz="1200">
                        <a:effectLst/>
                        <a:latin typeface="inherit"/>
                      </a:endParaRP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a:noFill/>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b="1">
                          <a:solidFill>
                            <a:srgbClr val="373737"/>
                          </a:solidFill>
                          <a:effectLst/>
                          <a:latin typeface="inherit"/>
                        </a:rPr>
                        <a:t>ORTALAMA  HARCAMA ($)</a:t>
                      </a:r>
                      <a:endParaRPr lang="tr-TR" sz="1200">
                        <a:effectLst/>
                        <a:latin typeface="inherit"/>
                      </a:endParaRP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a:noFill/>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05270">
                <a:tc>
                  <a:txBody>
                    <a:bodyPr/>
                    <a:lstStyle/>
                    <a:p>
                      <a:pPr fontAlgn="base"/>
                      <a:r>
                        <a:rPr lang="tr-TR" sz="1200" b="1">
                          <a:solidFill>
                            <a:srgbClr val="373737"/>
                          </a:solidFill>
                          <a:effectLst/>
                          <a:latin typeface="inherit"/>
                        </a:rPr>
                        <a:t>2003</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13 854 866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16 302 053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850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5270">
                <a:tc>
                  <a:txBody>
                    <a:bodyPr/>
                    <a:lstStyle/>
                    <a:p>
                      <a:pPr fontAlgn="base"/>
                      <a:r>
                        <a:rPr lang="tr-TR" sz="1200" b="1">
                          <a:solidFill>
                            <a:srgbClr val="373737"/>
                          </a:solidFill>
                          <a:effectLst/>
                          <a:latin typeface="inherit"/>
                        </a:rPr>
                        <a:t>2004</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17 076 606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20 262 640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843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5270">
                <a:tc>
                  <a:txBody>
                    <a:bodyPr/>
                    <a:lstStyle/>
                    <a:p>
                      <a:pPr fontAlgn="base"/>
                      <a:r>
                        <a:rPr lang="tr-TR" sz="1200" b="1">
                          <a:solidFill>
                            <a:srgbClr val="373737"/>
                          </a:solidFill>
                          <a:effectLst/>
                          <a:latin typeface="inherit"/>
                        </a:rPr>
                        <a:t>2005</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20 322 112</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24 124 501</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dirty="0">
                          <a:effectLst/>
                          <a:latin typeface="inherit"/>
                        </a:rPr>
                        <a:t>    842</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5270">
                <a:tc>
                  <a:txBody>
                    <a:bodyPr/>
                    <a:lstStyle/>
                    <a:p>
                      <a:pPr fontAlgn="base"/>
                      <a:r>
                        <a:rPr lang="tr-TR" sz="1200" b="1">
                          <a:solidFill>
                            <a:srgbClr val="373737"/>
                          </a:solidFill>
                          <a:effectLst/>
                          <a:latin typeface="inherit"/>
                        </a:rPr>
                        <a:t>2006</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18 593 951</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23 148 669</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803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05270">
                <a:tc>
                  <a:txBody>
                    <a:bodyPr/>
                    <a:lstStyle/>
                    <a:p>
                      <a:pPr fontAlgn="base"/>
                      <a:r>
                        <a:rPr lang="tr-TR" sz="1200" b="1">
                          <a:solidFill>
                            <a:srgbClr val="373737"/>
                          </a:solidFill>
                          <a:effectLst/>
                          <a:latin typeface="inherit"/>
                        </a:rPr>
                        <a:t>2007</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20 942 500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dirty="0">
                          <a:effectLst/>
                          <a:latin typeface="inherit"/>
                        </a:rPr>
                        <a:t>  27 214 988</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770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5270">
                <a:tc>
                  <a:txBody>
                    <a:bodyPr/>
                    <a:lstStyle/>
                    <a:p>
                      <a:pPr fontAlgn="base"/>
                      <a:r>
                        <a:rPr lang="tr-TR" sz="1200" b="1">
                          <a:solidFill>
                            <a:srgbClr val="373737"/>
                          </a:solidFill>
                          <a:effectLst/>
                          <a:latin typeface="inherit"/>
                        </a:rPr>
                        <a:t>2008</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25 415 067</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30 979 979</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820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05270">
                <a:tc>
                  <a:txBody>
                    <a:bodyPr/>
                    <a:lstStyle/>
                    <a:p>
                      <a:pPr fontAlgn="base"/>
                      <a:r>
                        <a:rPr lang="tr-TR" sz="1200" b="1">
                          <a:solidFill>
                            <a:srgbClr val="373737"/>
                          </a:solidFill>
                          <a:effectLst/>
                          <a:latin typeface="inherit"/>
                        </a:rPr>
                        <a:t>2009</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25 064 482</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32 006 149</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783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5270">
                <a:tc>
                  <a:txBody>
                    <a:bodyPr/>
                    <a:lstStyle/>
                    <a:p>
                      <a:pPr fontAlgn="base"/>
                      <a:r>
                        <a:rPr lang="tr-TR" sz="1200" b="1">
                          <a:solidFill>
                            <a:srgbClr val="373737"/>
                          </a:solidFill>
                          <a:effectLst/>
                          <a:latin typeface="inherit"/>
                        </a:rPr>
                        <a:t>2010</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24 930 997</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33 027 943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755</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05270">
                <a:tc>
                  <a:txBody>
                    <a:bodyPr/>
                    <a:lstStyle/>
                    <a:p>
                      <a:pPr fontAlgn="base"/>
                      <a:r>
                        <a:rPr lang="tr-TR" sz="1200" b="1">
                          <a:solidFill>
                            <a:srgbClr val="373737"/>
                          </a:solidFill>
                          <a:effectLst/>
                          <a:latin typeface="inherit"/>
                        </a:rPr>
                        <a:t>2011</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28 115 692</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36 151 328</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778</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05270">
                <a:tc>
                  <a:txBody>
                    <a:bodyPr/>
                    <a:lstStyle/>
                    <a:p>
                      <a:pPr fontAlgn="base"/>
                      <a:r>
                        <a:rPr lang="tr-TR" sz="1200" b="1">
                          <a:solidFill>
                            <a:srgbClr val="373737"/>
                          </a:solidFill>
                          <a:effectLst/>
                          <a:latin typeface="inherit"/>
                        </a:rPr>
                        <a:t>2012</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29 007 003</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36 463 921</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795</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05270">
                <a:tc>
                  <a:txBody>
                    <a:bodyPr/>
                    <a:lstStyle/>
                    <a:p>
                      <a:pPr fontAlgn="base"/>
                      <a:r>
                        <a:rPr lang="tr-TR" sz="1200" b="1">
                          <a:solidFill>
                            <a:srgbClr val="373737"/>
                          </a:solidFill>
                          <a:effectLst/>
                          <a:latin typeface="inherit"/>
                        </a:rPr>
                        <a:t>2013</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32 310 424</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39 226 226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824</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85817">
                <a:tc>
                  <a:txBody>
                    <a:bodyPr/>
                    <a:lstStyle/>
                    <a:p>
                      <a:pPr fontAlgn="base"/>
                      <a:r>
                        <a:rPr lang="tr-TR" sz="1200" b="1">
                          <a:solidFill>
                            <a:srgbClr val="373737"/>
                          </a:solidFill>
                          <a:effectLst/>
                          <a:latin typeface="inherit"/>
                        </a:rPr>
                        <a:t>2014</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34 305 904</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41 415 070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828</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85817">
                <a:tc>
                  <a:txBody>
                    <a:bodyPr/>
                    <a:lstStyle/>
                    <a:p>
                      <a:pPr fontAlgn="base"/>
                      <a:r>
                        <a:rPr lang="tr-TR" sz="1200" b="1">
                          <a:solidFill>
                            <a:srgbClr val="373737"/>
                          </a:solidFill>
                          <a:effectLst/>
                          <a:latin typeface="inherit"/>
                        </a:rPr>
                        <a:t>2015</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31 464 777</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41 617 530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    756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85817">
                <a:tc>
                  <a:txBody>
                    <a:bodyPr/>
                    <a:lstStyle/>
                    <a:p>
                      <a:pPr fontAlgn="base"/>
                      <a:r>
                        <a:rPr lang="tr-TR" sz="1200" b="1">
                          <a:solidFill>
                            <a:srgbClr val="373737"/>
                          </a:solidFill>
                          <a:effectLst/>
                          <a:latin typeface="inherit"/>
                        </a:rPr>
                        <a:t>2016</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22 107 440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31 365 330</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dirty="0">
                          <a:effectLst/>
                          <a:latin typeface="inherit"/>
                        </a:rPr>
                        <a:t>    705</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85817">
                <a:tc>
                  <a:txBody>
                    <a:bodyPr/>
                    <a:lstStyle/>
                    <a:p>
                      <a:pPr fontAlgn="base"/>
                      <a:r>
                        <a:rPr lang="tr-TR" sz="1200" b="1">
                          <a:solidFill>
                            <a:srgbClr val="373737"/>
                          </a:solidFill>
                          <a:effectLst/>
                          <a:latin typeface="inherit"/>
                        </a:rPr>
                        <a:t>2017</a:t>
                      </a:r>
                      <a:endParaRPr lang="tr-TR" sz="1200">
                        <a:effectLst/>
                        <a:latin typeface="inherit"/>
                      </a:endParaRPr>
                    </a:p>
                  </a:txBody>
                  <a:tcPr marL="33182" marR="33182" marT="33182" marB="33182" anchor="ctr">
                    <a:lnL>
                      <a:noFill/>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26 283 656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a:effectLst/>
                          <a:latin typeface="inherit"/>
                        </a:rPr>
                        <a:t>38 620 346</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algn="ctr" fontAlgn="base"/>
                      <a:r>
                        <a:rPr lang="tr-TR" sz="1200" dirty="0">
                          <a:effectLst/>
                          <a:latin typeface="inherit"/>
                        </a:rPr>
                        <a:t>     681</a:t>
                      </a:r>
                    </a:p>
                  </a:txBody>
                  <a:tcPr marL="33182" marR="33182" marT="33182" marB="33182"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287200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extLst>
              <p:ext uri="{D42A27DB-BD31-4B8C-83A1-F6EECF244321}">
                <p14:modId xmlns:p14="http://schemas.microsoft.com/office/powerpoint/2010/main" val="1444745353"/>
              </p:ext>
            </p:extLst>
          </p:nvPr>
        </p:nvGraphicFramePr>
        <p:xfrm>
          <a:off x="2611643" y="703255"/>
          <a:ext cx="6649802" cy="5451490"/>
        </p:xfrm>
        <a:graphic>
          <a:graphicData uri="http://schemas.openxmlformats.org/drawingml/2006/table">
            <a:tbl>
              <a:tblPr/>
              <a:tblGrid>
                <a:gridCol w="555644">
                  <a:extLst>
                    <a:ext uri="{9D8B030D-6E8A-4147-A177-3AD203B41FA5}">
                      <a16:colId xmlns:a16="http://schemas.microsoft.com/office/drawing/2014/main" val="20000"/>
                    </a:ext>
                  </a:extLst>
                </a:gridCol>
                <a:gridCol w="966093">
                  <a:extLst>
                    <a:ext uri="{9D8B030D-6E8A-4147-A177-3AD203B41FA5}">
                      <a16:colId xmlns:a16="http://schemas.microsoft.com/office/drawing/2014/main" val="20001"/>
                    </a:ext>
                  </a:extLst>
                </a:gridCol>
                <a:gridCol w="760868">
                  <a:extLst>
                    <a:ext uri="{9D8B030D-6E8A-4147-A177-3AD203B41FA5}">
                      <a16:colId xmlns:a16="http://schemas.microsoft.com/office/drawing/2014/main" val="20002"/>
                    </a:ext>
                  </a:extLst>
                </a:gridCol>
                <a:gridCol w="760868">
                  <a:extLst>
                    <a:ext uri="{9D8B030D-6E8A-4147-A177-3AD203B41FA5}">
                      <a16:colId xmlns:a16="http://schemas.microsoft.com/office/drawing/2014/main" val="20003"/>
                    </a:ext>
                  </a:extLst>
                </a:gridCol>
                <a:gridCol w="1168667">
                  <a:extLst>
                    <a:ext uri="{9D8B030D-6E8A-4147-A177-3AD203B41FA5}">
                      <a16:colId xmlns:a16="http://schemas.microsoft.com/office/drawing/2014/main" val="20004"/>
                    </a:ext>
                  </a:extLst>
                </a:gridCol>
                <a:gridCol w="1218831">
                  <a:extLst>
                    <a:ext uri="{9D8B030D-6E8A-4147-A177-3AD203B41FA5}">
                      <a16:colId xmlns:a16="http://schemas.microsoft.com/office/drawing/2014/main" val="20005"/>
                    </a:ext>
                  </a:extLst>
                </a:gridCol>
                <a:gridCol w="1218831">
                  <a:extLst>
                    <a:ext uri="{9D8B030D-6E8A-4147-A177-3AD203B41FA5}">
                      <a16:colId xmlns:a16="http://schemas.microsoft.com/office/drawing/2014/main" val="20006"/>
                    </a:ext>
                  </a:extLst>
                </a:gridCol>
              </a:tblGrid>
              <a:tr h="1447553">
                <a:tc>
                  <a:txBody>
                    <a:bodyPr/>
                    <a:lstStyle/>
                    <a:p>
                      <a:pPr algn="ctr"/>
                      <a:br>
                        <a:rPr lang="tr-TR" sz="1000" dirty="0">
                          <a:effectLst/>
                        </a:rPr>
                      </a:br>
                      <a:r>
                        <a:rPr lang="tr-TR" sz="1000" dirty="0">
                          <a:effectLst/>
                        </a:rPr>
                        <a:t>Ülke</a:t>
                      </a: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000">
                          <a:effectLst/>
                        </a:rPr>
                        <a:t>Dünya </a:t>
                      </a:r>
                      <a:br>
                        <a:rPr lang="tr-TR" sz="1000">
                          <a:effectLst/>
                        </a:rPr>
                      </a:br>
                      <a:r>
                        <a:rPr lang="tr-TR" sz="1000">
                          <a:effectLst/>
                        </a:rPr>
                        <a:t>Turizm Örgütü </a:t>
                      </a:r>
                      <a:br>
                        <a:rPr lang="tr-TR" sz="1000">
                          <a:effectLst/>
                        </a:rPr>
                      </a:br>
                      <a:r>
                        <a:rPr lang="tr-TR" sz="1000">
                          <a:effectLst/>
                        </a:rPr>
                        <a:t>Bölgesi </a:t>
                      </a:r>
                      <a:br>
                        <a:rPr lang="tr-TR" sz="1000">
                          <a:effectLst/>
                        </a:rPr>
                      </a:br>
                      <a:r>
                        <a:rPr lang="tr-TR" sz="1000" b="0" i="0" u="none" strike="noStrike" baseline="30000">
                          <a:solidFill>
                            <a:srgbClr val="0B0080"/>
                          </a:solidFill>
                          <a:effectLst/>
                          <a:hlinkClick r:id="rId2"/>
                        </a:rPr>
                        <a:t>[1]</a:t>
                      </a:r>
                      <a:endParaRPr lang="tr-TR" sz="1000">
                        <a:effectLst/>
                      </a:endParaRP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nn-NO" sz="1000" dirty="0">
                          <a:effectLst/>
                        </a:rPr>
                        <a:t>Uluslararası </a:t>
                      </a:r>
                      <a:br>
                        <a:rPr lang="nn-NO" sz="1000" dirty="0">
                          <a:effectLst/>
                        </a:rPr>
                      </a:br>
                      <a:r>
                        <a:rPr lang="nn-NO" sz="1000" dirty="0">
                          <a:effectLst/>
                        </a:rPr>
                        <a:t>Gelen </a:t>
                      </a:r>
                      <a:br>
                        <a:rPr lang="nn-NO" sz="1000" dirty="0">
                          <a:effectLst/>
                        </a:rPr>
                      </a:br>
                      <a:r>
                        <a:rPr lang="nn-NO" sz="1000" dirty="0">
                          <a:effectLst/>
                        </a:rPr>
                        <a:t>Turist </a:t>
                      </a:r>
                      <a:br>
                        <a:rPr lang="nn-NO" sz="1000" dirty="0">
                          <a:effectLst/>
                        </a:rPr>
                      </a:br>
                      <a:r>
                        <a:rPr lang="nn-NO" sz="1000" dirty="0">
                          <a:effectLst/>
                        </a:rPr>
                        <a:t>sayısı </a:t>
                      </a:r>
                      <a:br>
                        <a:rPr lang="nn-NO" sz="1000" dirty="0">
                          <a:effectLst/>
                        </a:rPr>
                      </a:br>
                      <a:r>
                        <a:rPr lang="nn-NO" sz="1000" dirty="0">
                          <a:effectLst/>
                        </a:rPr>
                        <a:t>(2017)</a:t>
                      </a:r>
                      <a:r>
                        <a:rPr lang="nn-NO" sz="1000" b="0" i="0" u="none" strike="noStrike" baseline="30000" dirty="0">
                          <a:solidFill>
                            <a:srgbClr val="0B0080"/>
                          </a:solidFill>
                          <a:effectLst/>
                          <a:hlinkClick r:id="rId3"/>
                        </a:rPr>
                        <a:t>[2]</a:t>
                      </a:r>
                      <a:endParaRPr lang="nn-NO" sz="1000" dirty="0">
                        <a:effectLst/>
                      </a:endParaRP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nn-NO" sz="1000">
                          <a:effectLst/>
                        </a:rPr>
                        <a:t>Uluslararası </a:t>
                      </a:r>
                      <a:br>
                        <a:rPr lang="nn-NO" sz="1000">
                          <a:effectLst/>
                        </a:rPr>
                      </a:br>
                      <a:r>
                        <a:rPr lang="nn-NO" sz="1000">
                          <a:effectLst/>
                        </a:rPr>
                        <a:t>Gelen </a:t>
                      </a:r>
                      <a:br>
                        <a:rPr lang="nn-NO" sz="1000">
                          <a:effectLst/>
                        </a:rPr>
                      </a:br>
                      <a:r>
                        <a:rPr lang="nn-NO" sz="1000">
                          <a:effectLst/>
                        </a:rPr>
                        <a:t>Turist </a:t>
                      </a:r>
                      <a:br>
                        <a:rPr lang="nn-NO" sz="1000">
                          <a:effectLst/>
                        </a:rPr>
                      </a:br>
                      <a:r>
                        <a:rPr lang="nn-NO" sz="1000">
                          <a:effectLst/>
                        </a:rPr>
                        <a:t>sayısı </a:t>
                      </a:r>
                      <a:br>
                        <a:rPr lang="nn-NO" sz="1000">
                          <a:effectLst/>
                        </a:rPr>
                      </a:br>
                      <a:r>
                        <a:rPr lang="nn-NO" sz="1000">
                          <a:effectLst/>
                        </a:rPr>
                        <a:t>(2016)</a:t>
                      </a: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000">
                          <a:effectLst/>
                        </a:rPr>
                        <a:t>2017'nin </a:t>
                      </a:r>
                      <a:br>
                        <a:rPr lang="tr-TR" sz="1000">
                          <a:effectLst/>
                        </a:rPr>
                      </a:br>
                      <a:r>
                        <a:rPr lang="tr-TR" sz="1000">
                          <a:effectLst/>
                        </a:rPr>
                        <a:t>2016'ya göre </a:t>
                      </a:r>
                      <a:br>
                        <a:rPr lang="tr-TR" sz="1000">
                          <a:effectLst/>
                        </a:rPr>
                      </a:br>
                      <a:r>
                        <a:rPr lang="tr-TR" sz="1000">
                          <a:effectLst/>
                        </a:rPr>
                        <a:t>değişim </a:t>
                      </a:r>
                      <a:br>
                        <a:rPr lang="tr-TR" sz="1000">
                          <a:effectLst/>
                        </a:rPr>
                      </a:br>
                      <a:r>
                        <a:rPr lang="tr-TR" sz="1000">
                          <a:effectLst/>
                        </a:rPr>
                        <a:t>oranı </a:t>
                      </a:r>
                      <a:br>
                        <a:rPr lang="tr-TR" sz="1000">
                          <a:effectLst/>
                        </a:rPr>
                      </a:br>
                      <a:r>
                        <a:rPr lang="tr-TR" sz="1000">
                          <a:effectLst/>
                        </a:rPr>
                        <a:t>(%)</a:t>
                      </a: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000" dirty="0">
                          <a:effectLst/>
                        </a:rPr>
                        <a:t>2016'nın </a:t>
                      </a:r>
                      <a:br>
                        <a:rPr lang="tr-TR" sz="1000" dirty="0">
                          <a:effectLst/>
                        </a:rPr>
                      </a:br>
                      <a:r>
                        <a:rPr lang="tr-TR" sz="1000" dirty="0">
                          <a:effectLst/>
                        </a:rPr>
                        <a:t>2015'e göre </a:t>
                      </a:r>
                      <a:br>
                        <a:rPr lang="tr-TR" sz="1000" dirty="0">
                          <a:effectLst/>
                        </a:rPr>
                      </a:br>
                      <a:r>
                        <a:rPr lang="tr-TR" sz="1000" dirty="0">
                          <a:effectLst/>
                        </a:rPr>
                        <a:t>değişim </a:t>
                      </a:r>
                      <a:br>
                        <a:rPr lang="tr-TR" sz="1000" dirty="0">
                          <a:effectLst/>
                        </a:rPr>
                      </a:br>
                      <a:r>
                        <a:rPr lang="tr-TR" sz="1000" dirty="0">
                          <a:effectLst/>
                        </a:rPr>
                        <a:t>oranı </a:t>
                      </a:r>
                      <a:br>
                        <a:rPr lang="tr-TR" sz="1000" dirty="0">
                          <a:effectLst/>
                        </a:rPr>
                      </a:br>
                      <a:r>
                        <a:rPr lang="tr-TR" sz="1000" dirty="0">
                          <a:effectLst/>
                        </a:rPr>
                        <a:t>(%)</a:t>
                      </a:r>
                    </a:p>
                  </a:txBody>
                  <a:tcPr marL="51301" marR="112222"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endParaRPr lang="tr-TR" sz="1000"/>
                    </a:p>
                  </a:txBody>
                  <a:tcPr marL="51301" marR="51301" marT="25651" marB="25651">
                    <a:lnL w="9525" cap="flat" cmpd="sng" algn="ctr">
                      <a:solidFill>
                        <a:srgbClr val="A2A9B1"/>
                      </a:solidFill>
                      <a:prstDash val="solid"/>
                      <a:round/>
                      <a:headEnd type="none" w="med" len="med"/>
                      <a:tailEnd type="none" w="med" len="med"/>
                    </a:lnL>
                    <a:lnB w="9525" cap="flat" cmpd="sng" algn="ctr">
                      <a:solidFill>
                        <a:srgbClr val="A2A9B1"/>
                      </a:solidFill>
                      <a:prstDash val="solid"/>
                      <a:round/>
                      <a:headEnd type="none" w="med" len="med"/>
                      <a:tailEnd type="none" w="med" len="med"/>
                    </a:lnB>
                  </a:tcPr>
                </a:tc>
                <a:extLst>
                  <a:ext uri="{0D108BD9-81ED-4DB2-BD59-A6C34878D82A}">
                    <a16:rowId xmlns:a16="http://schemas.microsoft.com/office/drawing/2014/main" val="10000"/>
                  </a:ext>
                </a:extLst>
              </a:tr>
              <a:tr h="405315">
                <a:tc>
                  <a:txBody>
                    <a:bodyPr/>
                    <a:lstStyle/>
                    <a:p>
                      <a:pPr algn="ctr"/>
                      <a:r>
                        <a:rPr lang="tr-TR" sz="1000">
                          <a:effectLst/>
                        </a:rPr>
                        <a:t>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4" tooltip="Fransa"/>
                        </a:rPr>
                        <a:t>Fransa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u="none" strike="noStrike">
                          <a:solidFill>
                            <a:srgbClr val="0B0080"/>
                          </a:solidFill>
                          <a:effectLst/>
                          <a:hlinkClick r:id="rId5" tooltip="Avrupa"/>
                        </a:rPr>
                        <a:t>Avrupa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86.9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82.7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5.1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2.1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405315">
                <a:tc>
                  <a:txBody>
                    <a:bodyPr/>
                    <a:lstStyle/>
                    <a:p>
                      <a:pPr algn="ctr"/>
                      <a:r>
                        <a:rPr lang="tr-TR" sz="1000" dirty="0">
                          <a:effectLst/>
                        </a:rPr>
                        <a:t>2</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6" tooltip="İspanya"/>
                        </a:rPr>
                        <a:t>İspanya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Avrupa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81.8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75.3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8.6</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10.5</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0">
                <a:tc>
                  <a:txBody>
                    <a:bodyPr/>
                    <a:lstStyle/>
                    <a:p>
                      <a:pPr algn="ctr"/>
                      <a:r>
                        <a:rPr lang="tr-TR" sz="1000">
                          <a:effectLst/>
                        </a:rPr>
                        <a:t>3</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7" tooltip="Amerika Birleşik Devletleri"/>
                        </a:rPr>
                        <a:t>ABD</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u="none" strike="noStrike">
                          <a:solidFill>
                            <a:srgbClr val="0B0080"/>
                          </a:solidFill>
                          <a:effectLst/>
                          <a:hlinkClick r:id="rId8" tooltip="Kuzey Amerika"/>
                        </a:rPr>
                        <a:t>Kuzey Amerika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75.9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75.8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3.8</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2.1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405315">
                <a:tc>
                  <a:txBody>
                    <a:bodyPr/>
                    <a:lstStyle/>
                    <a:p>
                      <a:pPr algn="ctr"/>
                      <a:r>
                        <a:rPr lang="tr-TR" sz="1000">
                          <a:effectLst/>
                        </a:rPr>
                        <a:t>4</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9" tooltip="Çin"/>
                        </a:rPr>
                        <a:t>Çin</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Asya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60.7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59.2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2.5</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4.2</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r h="405315">
                <a:tc>
                  <a:txBody>
                    <a:bodyPr/>
                    <a:lstStyle/>
                    <a:p>
                      <a:pPr algn="ctr"/>
                      <a:r>
                        <a:rPr lang="tr-TR" sz="1000">
                          <a:effectLst/>
                        </a:rPr>
                        <a:t>5</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0" tooltip="İtalya"/>
                        </a:rPr>
                        <a:t>İtalya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Avrupa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58.3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52.3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11.2</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3.2</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5"/>
                  </a:ext>
                </a:extLst>
              </a:tr>
              <a:tr h="405315">
                <a:tc>
                  <a:txBody>
                    <a:bodyPr/>
                    <a:lstStyle/>
                    <a:p>
                      <a:pPr algn="ctr"/>
                      <a:r>
                        <a:rPr lang="tr-TR" sz="1000">
                          <a:effectLst/>
                        </a:rPr>
                        <a:t>6</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1" tooltip="Meksika"/>
                        </a:rPr>
                        <a:t>Meksika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Kuzey Amerika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39.3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35.0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12.0</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9.3</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6"/>
                  </a:ext>
                </a:extLst>
              </a:tr>
              <a:tr h="405315">
                <a:tc>
                  <a:txBody>
                    <a:bodyPr/>
                    <a:lstStyle/>
                    <a:p>
                      <a:pPr algn="ctr"/>
                      <a:r>
                        <a:rPr lang="tr-TR" sz="1000">
                          <a:effectLst/>
                        </a:rPr>
                        <a:t>7</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2" tooltip="Birleşik Krallık"/>
                        </a:rPr>
                        <a:t>Birleşik Krallık</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Avrupa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37.7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35.8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5.1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4.0</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7"/>
                  </a:ext>
                </a:extLst>
              </a:tr>
              <a:tr h="405315">
                <a:tc>
                  <a:txBody>
                    <a:bodyPr/>
                    <a:lstStyle/>
                    <a:p>
                      <a:pPr algn="ctr"/>
                      <a:r>
                        <a:rPr lang="tr-TR" sz="1000">
                          <a:effectLst/>
                        </a:rPr>
                        <a:t>8</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3" tooltip="Türkiye"/>
                        </a:rPr>
                        <a:t>Türkiye</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Avrupa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37.6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30.2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24.1</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23.3</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8"/>
                  </a:ext>
                </a:extLst>
              </a:tr>
              <a:tr h="405315">
                <a:tc>
                  <a:txBody>
                    <a:bodyPr/>
                    <a:lstStyle/>
                    <a:p>
                      <a:pPr algn="ctr"/>
                      <a:r>
                        <a:rPr lang="tr-TR" sz="1000">
                          <a:effectLst/>
                        </a:rPr>
                        <a:t>9</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4" tooltip="Almanya"/>
                        </a:rPr>
                        <a:t>Almanya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Avrupa</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37.5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35.5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5.2</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1.8</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9"/>
                  </a:ext>
                </a:extLst>
              </a:tr>
              <a:tr h="405315">
                <a:tc>
                  <a:txBody>
                    <a:bodyPr/>
                    <a:lstStyle/>
                    <a:p>
                      <a:pPr algn="ctr"/>
                      <a:r>
                        <a:rPr lang="tr-TR" sz="1000">
                          <a:effectLst/>
                        </a:rPr>
                        <a:t>10</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a:t>
                      </a:r>
                      <a:r>
                        <a:rPr lang="tr-TR" sz="1000" u="none" strike="noStrike">
                          <a:solidFill>
                            <a:srgbClr val="0B0080"/>
                          </a:solidFill>
                          <a:effectLst/>
                          <a:hlinkClick r:id="rId15" tooltip="Tayland"/>
                        </a:rPr>
                        <a:t>Tayland</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u="none" strike="noStrike">
                          <a:solidFill>
                            <a:srgbClr val="0B0080"/>
                          </a:solidFill>
                          <a:effectLst/>
                          <a:hlinkClick r:id="rId16" tooltip="Asya"/>
                        </a:rPr>
                        <a:t>Asya</a:t>
                      </a:r>
                      <a:endParaRPr lang="tr-TR" sz="1000">
                        <a:effectLst/>
                      </a:endParaRP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35.4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1000">
                          <a:effectLst/>
                        </a:rPr>
                        <a:t>32.5 milyon</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a:effectLst/>
                        </a:rPr>
                        <a:t> 8.6</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a:r>
                        <a:rPr lang="tr-TR" sz="1000" dirty="0">
                          <a:effectLst/>
                        </a:rPr>
                        <a:t> 8.9</a:t>
                      </a:r>
                    </a:p>
                  </a:txBody>
                  <a:tcPr marL="51301" marR="51301" marT="25651" marB="256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10"/>
                  </a:ext>
                </a:extLst>
              </a:tr>
            </a:tbl>
          </a:graphicData>
        </a:graphic>
      </p:graphicFrame>
      <p:pic>
        <p:nvPicPr>
          <p:cNvPr id="1026" name="Picture 2" descr="https://upload.wikimedia.org/wikipedia/commons/thumb/c/c3/Flag_of_France.svg/22px-Flag_of_France.svg.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zalış"/>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upload.wikimedia.org/wikipedia/commons/thumb/9/9a/Flag_of_Spain.svg/22px-Flag_of_Spain.svg.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upload.wikimedia.org/wikipedia/commons/thumb/a/a4/Flag_of_the_United_States.svg/22px-Flag_of_the_United_States.svg.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619500" y="1600200"/>
            <a:ext cx="20955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azalış"/>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zalış"/>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s://upload.wikimedia.org/wikipedia/commons/thumb/f/fa/Flag_of_the_People%27s_Republic_of_China.svg/22px-Flag_of_the_People%27s_Republic_of_China.svg.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upload.wikimedia.org/wikipedia/commons/thumb/0/03/Flag_of_Italy.svg/22px-Flag_of_Italy.svg.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s://upload.wikimedia.org/wikipedia/commons/thumb/f/fc/Flag_of_Mexico.svg/22px-Flag_of_Mexico.svg.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619500" y="1600201"/>
            <a:ext cx="2095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upload.wikimedia.org/wikipedia/commons/thumb/a/ae/Flag_of_the_United_Kingdom.svg/22px-Flag_of_the_United_Kingdom.svg.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19500" y="1600201"/>
            <a:ext cx="209550"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https://upload.wikimedia.org/wikipedia/commons/thumb/b/b4/Flag_of_Turkey.svg/22px-Flag_of_Turkey.svg.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azalış"/>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upload.wikimedia.org/wikipedia/commons/thumb/b/ba/Flag_of_Germany.svg/22px-Flag_of_Germany.svg.pn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19500" y="1600201"/>
            <a:ext cx="2095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29" descr="https://upload.wikimedia.org/wikipedia/commons/thumb/a/a9/Flag_of_Thailand.svg/22px-Flag_of_Thailand.svg.pn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619500" y="1600201"/>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artış"/>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19501" y="1600201"/>
            <a:ext cx="104775" cy="10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998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83155" y="988790"/>
            <a:ext cx="8064896" cy="4880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2683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179" y="750814"/>
            <a:ext cx="7141828" cy="5356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69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ULUSLARARASI TURİZM GELİR ve GİDERLERİ</a:t>
            </a:r>
          </a:p>
        </p:txBody>
      </p:sp>
      <p:sp>
        <p:nvSpPr>
          <p:cNvPr id="3" name="İçerik Yer Tutucusu 2"/>
          <p:cNvSpPr>
            <a:spLocks noGrp="1"/>
          </p:cNvSpPr>
          <p:nvPr>
            <p:ph sz="quarter" idx="1"/>
          </p:nvPr>
        </p:nvSpPr>
        <p:spPr/>
        <p:txBody>
          <a:bodyPr/>
          <a:lstStyle/>
          <a:p>
            <a:pPr marL="0" indent="0">
              <a:buNone/>
            </a:pPr>
            <a:r>
              <a:rPr lang="tr-TR" u="sng" dirty="0"/>
              <a:t>Uluslararası Turizm Giderleri</a:t>
            </a:r>
          </a:p>
          <a:p>
            <a:pPr marL="0" indent="0">
              <a:buNone/>
            </a:pPr>
            <a:r>
              <a:rPr lang="tr-TR" dirty="0"/>
              <a:t>Bir ülke vatandaşlarının yabancı bir ülkeye ziyaretleri sırasında satın aldıkları mal ve hizmet için yaptıkları harcamalardır. </a:t>
            </a:r>
          </a:p>
          <a:p>
            <a:endParaRPr lang="tr-TR" dirty="0"/>
          </a:p>
        </p:txBody>
      </p:sp>
    </p:spTree>
    <p:extLst>
      <p:ext uri="{BB962C8B-B14F-4D97-AF65-F5344CB8AC3E}">
        <p14:creationId xmlns:p14="http://schemas.microsoft.com/office/powerpoint/2010/main" val="321775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Türkler en çok hangi ülkelere gitti ?</a:t>
            </a:r>
          </a:p>
        </p:txBody>
      </p:sp>
      <p:sp>
        <p:nvSpPr>
          <p:cNvPr id="3" name="İçerik Yer Tutucusu 2"/>
          <p:cNvSpPr>
            <a:spLocks noGrp="1"/>
          </p:cNvSpPr>
          <p:nvPr>
            <p:ph sz="quarter" idx="1"/>
          </p:nvPr>
        </p:nvSpPr>
        <p:spPr/>
        <p:txBody>
          <a:bodyPr>
            <a:normAutofit fontScale="70000" lnSpcReduction="20000"/>
          </a:bodyPr>
          <a:lstStyle/>
          <a:p>
            <a:r>
              <a:rPr lang="tr-TR" b="1" dirty="0"/>
              <a:t>Gürcistan                                                  </a:t>
            </a:r>
            <a:r>
              <a:rPr lang="tr-TR" dirty="0"/>
              <a:t>1.173.000 </a:t>
            </a:r>
          </a:p>
          <a:p>
            <a:r>
              <a:rPr lang="tr-TR" b="1" dirty="0"/>
              <a:t>Yunanistan                                               </a:t>
            </a:r>
            <a:r>
              <a:rPr lang="tr-TR" dirty="0"/>
              <a:t>785.905 </a:t>
            </a:r>
          </a:p>
          <a:p>
            <a:r>
              <a:rPr lang="tr-TR" b="1" dirty="0"/>
              <a:t>Bulgaristan                                               782.997</a:t>
            </a:r>
            <a:r>
              <a:rPr lang="tr-TR" dirty="0"/>
              <a:t> </a:t>
            </a:r>
          </a:p>
          <a:p>
            <a:r>
              <a:rPr lang="tr-TR" b="1" dirty="0"/>
              <a:t>Almanya                                                    531.933</a:t>
            </a:r>
            <a:endParaRPr lang="tr-TR" dirty="0"/>
          </a:p>
          <a:p>
            <a:r>
              <a:rPr lang="tr-TR" b="1" dirty="0"/>
              <a:t>Amerika Birleşik Devletleri                   </a:t>
            </a:r>
            <a:r>
              <a:rPr lang="tr-TR" dirty="0"/>
              <a:t>313.654.</a:t>
            </a:r>
            <a:br>
              <a:rPr lang="tr-TR" dirty="0"/>
            </a:br>
            <a:r>
              <a:rPr lang="tr-TR" b="1" dirty="0"/>
              <a:t>İran                                                             </a:t>
            </a:r>
            <a:r>
              <a:rPr lang="tr-TR" dirty="0"/>
              <a:t>243.559 </a:t>
            </a:r>
          </a:p>
          <a:p>
            <a:r>
              <a:rPr lang="tr-TR" b="1" dirty="0"/>
              <a:t>İtalya                                                           215.390 </a:t>
            </a:r>
            <a:endParaRPr lang="tr-TR" dirty="0"/>
          </a:p>
          <a:p>
            <a:r>
              <a:rPr lang="tr-TR" b="1" dirty="0"/>
              <a:t>Azerbaycan                                               212.273</a:t>
            </a:r>
            <a:r>
              <a:rPr lang="tr-TR" dirty="0"/>
              <a:t> </a:t>
            </a:r>
          </a:p>
          <a:p>
            <a:r>
              <a:rPr lang="tr-TR" b="1" dirty="0"/>
              <a:t>Fransa                                                        136.130</a:t>
            </a:r>
            <a:br>
              <a:rPr lang="tr-TR" dirty="0"/>
            </a:br>
            <a:endParaRPr lang="tr-TR" dirty="0"/>
          </a:p>
        </p:txBody>
      </p:sp>
    </p:spTree>
    <p:extLst>
      <p:ext uri="{BB962C8B-B14F-4D97-AF65-F5344CB8AC3E}">
        <p14:creationId xmlns:p14="http://schemas.microsoft.com/office/powerpoint/2010/main" val="341982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5540" y="830235"/>
            <a:ext cx="8280920" cy="5197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01445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TotalTime>
  <Words>848</Words>
  <Application>Microsoft Office PowerPoint</Application>
  <PresentationFormat>Geniş ekran</PresentationFormat>
  <Paragraphs>207</Paragraphs>
  <Slides>18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Garamond</vt:lpstr>
      <vt:lpstr>inherit</vt:lpstr>
      <vt:lpstr>Organik</vt:lpstr>
      <vt:lpstr> Turizmin Tanımı ve Özellikleri </vt:lpstr>
      <vt:lpstr>TURİSTİN TANIMI VE ÖZELLİKLERİ</vt:lpstr>
      <vt:lpstr>TURİSTİN TANIMI VE ÖZELLİKLERİ</vt:lpstr>
      <vt:lpstr>TURİSTİN TANIMI VE ÖZELLİKLERİ</vt:lpstr>
      <vt:lpstr>TURİSTİN TANIMI VE ÖZELLİKLERİ</vt:lpstr>
      <vt:lpstr>TURİSTİN TANIMI VE ÖZELLİKLERİ</vt:lpstr>
      <vt:lpstr>TURİSTİN TANIMI VE ÖZELLİKLERİ</vt:lpstr>
      <vt:lpstr>TURİSTİN TANIMI VE ÖZELLİKLERİ</vt:lpstr>
      <vt:lpstr>ULUSLARARASI TURİZM GELİR ve GİDERLERİ</vt:lpstr>
      <vt:lpstr>ULUSLARARASI TURİZM GELİR ve GİDERLERİ</vt:lpstr>
      <vt:lpstr>ULUSLARARASI TURİZM GELİR ve GİDERLERİ</vt:lpstr>
      <vt:lpstr>PowerPoint Sunusu</vt:lpstr>
      <vt:lpstr>PowerPoint Sunusu</vt:lpstr>
      <vt:lpstr>PowerPoint Sunusu</vt:lpstr>
      <vt:lpstr>PowerPoint Sunusu</vt:lpstr>
      <vt:lpstr>ULUSLARARASI TURİZM GELİR ve GİDERLERİ</vt:lpstr>
      <vt:lpstr>Türkler en çok hangi ülkelere gitti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Turizmin Tanımı ve Özellikleri </dc:title>
  <dc:creator>Acer</dc:creator>
  <cp:lastModifiedBy>Acer</cp:lastModifiedBy>
  <cp:revision>1</cp:revision>
  <dcterms:created xsi:type="dcterms:W3CDTF">2019-12-10T13:21:44Z</dcterms:created>
  <dcterms:modified xsi:type="dcterms:W3CDTF">2019-12-10T13:24:06Z</dcterms:modified>
</cp:coreProperties>
</file>