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61350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226486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3725625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3059283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E2AF176-961A-4108-B670-DCB345542390}" type="datetimeFigureOut">
              <a:rPr lang="tr-TR" smtClean="0"/>
              <a:t>23.12.2019</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507424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FE2AF176-961A-4108-B670-DCB345542390}" type="datetimeFigureOut">
              <a:rPr lang="tr-TR" smtClean="0"/>
              <a:t>23.12.2019</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4259633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AF176-961A-4108-B670-DCB345542390}" type="datetimeFigureOut">
              <a:rPr lang="tr-TR" smtClean="0"/>
              <a:t>23.12.2019</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3507967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044624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404555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296476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09B66F1-BC12-48F5-8F58-C821614F80A8}"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91505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82042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09B66F1-BC12-48F5-8F58-C821614F80A8}"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06210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E2AF176-961A-4108-B670-DCB345542390}" type="datetimeFigureOut">
              <a:rPr lang="tr-TR" smtClean="0"/>
              <a:t>23.12.2019</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383621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351638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E2AF176-961A-4108-B670-DCB345542390}" type="datetimeFigureOut">
              <a:rPr lang="tr-TR" smtClean="0"/>
              <a:t>23.12.2019</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9B66F1-BC12-48F5-8F58-C821614F80A8}" type="slidenum">
              <a:rPr lang="tr-TR" smtClean="0"/>
              <a:t>‹#›</a:t>
            </a:fld>
            <a:endParaRPr lang="tr-TR"/>
          </a:p>
        </p:txBody>
      </p:sp>
    </p:spTree>
    <p:extLst>
      <p:ext uri="{BB962C8B-B14F-4D97-AF65-F5344CB8AC3E}">
        <p14:creationId xmlns:p14="http://schemas.microsoft.com/office/powerpoint/2010/main" val="2679871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E2AF176-961A-4108-B670-DCB345542390}" type="datetimeFigureOut">
              <a:rPr lang="tr-TR" smtClean="0"/>
              <a:t>23.12.2019</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09B66F1-BC12-48F5-8F58-C821614F80A8}" type="slidenum">
              <a:rPr lang="tr-TR" smtClean="0"/>
              <a:t>‹#›</a:t>
            </a:fld>
            <a:endParaRPr lang="tr-TR"/>
          </a:p>
        </p:txBody>
      </p:sp>
    </p:spTree>
    <p:extLst>
      <p:ext uri="{BB962C8B-B14F-4D97-AF65-F5344CB8AC3E}">
        <p14:creationId xmlns:p14="http://schemas.microsoft.com/office/powerpoint/2010/main" val="2011055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pPr algn="ctr"/>
            <a:r>
              <a:rPr lang="tr-TR" sz="4800" b="1" i="1" dirty="0" smtClean="0"/>
              <a:t>Destinasyon Pazarlaması</a:t>
            </a:r>
            <a:endParaRPr lang="tr-TR" sz="4800" b="1" i="1" dirty="0"/>
          </a:p>
        </p:txBody>
      </p:sp>
    </p:spTree>
    <p:extLst>
      <p:ext uri="{BB962C8B-B14F-4D97-AF65-F5344CB8AC3E}">
        <p14:creationId xmlns:p14="http://schemas.microsoft.com/office/powerpoint/2010/main" val="1200727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i="1" dirty="0" smtClean="0"/>
              <a:t>Destinasyon Pazarlama Kavramı</a:t>
            </a:r>
            <a:endParaRPr lang="tr-TR" sz="4000" i="1" dirty="0"/>
          </a:p>
        </p:txBody>
      </p:sp>
      <p:sp>
        <p:nvSpPr>
          <p:cNvPr id="3" name="İçerik Yer Tutucusu 2"/>
          <p:cNvSpPr>
            <a:spLocks noGrp="1"/>
          </p:cNvSpPr>
          <p:nvPr>
            <p:ph idx="1"/>
          </p:nvPr>
        </p:nvSpPr>
        <p:spPr>
          <a:xfrm>
            <a:off x="866899" y="1905000"/>
            <a:ext cx="10780217" cy="4949321"/>
          </a:xfrm>
        </p:spPr>
        <p:txBody>
          <a:bodyPr>
            <a:normAutofit/>
          </a:bodyPr>
          <a:lstStyle/>
          <a:p>
            <a:pPr fontAlgn="base"/>
            <a:endParaRPr lang="tr-TR" dirty="0" smtClean="0"/>
          </a:p>
          <a:p>
            <a:pPr fontAlgn="base"/>
            <a:endParaRPr lang="tr-TR" dirty="0" smtClean="0"/>
          </a:p>
          <a:p>
            <a:pPr>
              <a:lnSpc>
                <a:spcPct val="150000"/>
              </a:lnSpc>
            </a:pPr>
            <a:r>
              <a:rPr lang="tr-TR" b="1" i="1" dirty="0">
                <a:solidFill>
                  <a:srgbClr val="FF0000"/>
                </a:solidFill>
              </a:rPr>
              <a:t>Destinasyon pazarlaması</a:t>
            </a:r>
            <a:r>
              <a:rPr lang="tr-TR" dirty="0"/>
              <a:t>, bir yerin öz niteliklerine uygun olarak </a:t>
            </a:r>
            <a:r>
              <a:rPr lang="tr-TR" dirty="0" smtClean="0"/>
              <a:t>oluşturulan bir </a:t>
            </a:r>
            <a:r>
              <a:rPr lang="tr-TR" dirty="0"/>
              <a:t>destinasyon kimliğinin seçili hedef kitlelere dönük olarak etkin iletişim </a:t>
            </a:r>
            <a:r>
              <a:rPr lang="tr-TR" dirty="0" smtClean="0"/>
              <a:t>çalışmaları ile </a:t>
            </a:r>
            <a:r>
              <a:rPr lang="tr-TR" dirty="0"/>
              <a:t>daha çekici hale </a:t>
            </a:r>
            <a:r>
              <a:rPr lang="tr-TR" dirty="0" smtClean="0"/>
              <a:t>getirilmesidir. Destinasyon</a:t>
            </a:r>
            <a:r>
              <a:rPr lang="tr-TR" dirty="0"/>
              <a:t> </a:t>
            </a:r>
            <a:r>
              <a:rPr lang="tr-TR" dirty="0" smtClean="0"/>
              <a:t>pazarlaması </a:t>
            </a:r>
            <a:r>
              <a:rPr lang="tr-TR" dirty="0"/>
              <a:t>belirli bir yerin gelişimi ve desteklenmesinde yapı </a:t>
            </a:r>
            <a:r>
              <a:rPr lang="tr-TR" dirty="0" smtClean="0"/>
              <a:t>taşıdır</a:t>
            </a:r>
            <a:endParaRPr lang="tr-TR" dirty="0"/>
          </a:p>
          <a:p>
            <a:pPr fontAlgn="base">
              <a:lnSpc>
                <a:spcPct val="150000"/>
              </a:lnSpc>
            </a:pPr>
            <a:r>
              <a:rPr lang="tr-TR" dirty="0" smtClean="0"/>
              <a:t>Destinasyonu </a:t>
            </a:r>
            <a:r>
              <a:rPr lang="tr-TR" dirty="0"/>
              <a:t>ziyaret etmek amacıyla gelen turistlere, o destinasyonu pazarlayan kuruluşlar ve yerel halk </a:t>
            </a:r>
            <a:r>
              <a:rPr lang="tr-TR" dirty="0" smtClean="0"/>
              <a:t>için de </a:t>
            </a:r>
            <a:r>
              <a:rPr lang="tr-TR" dirty="0"/>
              <a:t>gerekli olan tüm etkinlik ve içeriklerin pazarlanmasına </a:t>
            </a:r>
            <a:r>
              <a:rPr lang="tr-TR" b="1" i="1" dirty="0" smtClean="0">
                <a:solidFill>
                  <a:srgbClr val="FF0000"/>
                </a:solidFill>
              </a:rPr>
              <a:t>destinasyon pazarlanması </a:t>
            </a:r>
            <a:r>
              <a:rPr lang="tr-TR" dirty="0" smtClean="0"/>
              <a:t>adı </a:t>
            </a:r>
            <a:r>
              <a:rPr lang="tr-TR" dirty="0"/>
              <a:t>verilmektedir.</a:t>
            </a:r>
          </a:p>
          <a:p>
            <a:endParaRPr lang="tr-TR" dirty="0"/>
          </a:p>
        </p:txBody>
      </p:sp>
    </p:spTree>
    <p:extLst>
      <p:ext uri="{BB962C8B-B14F-4D97-AF65-F5344CB8AC3E}">
        <p14:creationId xmlns:p14="http://schemas.microsoft.com/office/powerpoint/2010/main" val="3515578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45673" y="973777"/>
            <a:ext cx="9758939" cy="4937445"/>
          </a:xfrm>
        </p:spPr>
        <p:txBody>
          <a:bodyPr>
            <a:normAutofit/>
          </a:bodyPr>
          <a:lstStyle/>
          <a:p>
            <a:pPr algn="just" fontAlgn="base"/>
            <a:endParaRPr lang="tr-TR" dirty="0" smtClean="0"/>
          </a:p>
          <a:p>
            <a:pPr algn="just" fontAlgn="base"/>
            <a:r>
              <a:rPr lang="tr-TR" dirty="0" smtClean="0"/>
              <a:t>Destinasyon </a:t>
            </a:r>
            <a:r>
              <a:rPr lang="tr-TR" dirty="0"/>
              <a:t>pazarlamasının yönetiminde, o destinasyonda yaşayan, destinasyonu iyi tanıyan ve destinasyonun geleceği hakkında bir takım hayalleri ve beklentileri olan özel ve/veya tüzel kişilikler bulunduğundan bu pazarlama türü, destinasyon rakiplerinden </a:t>
            </a:r>
            <a:r>
              <a:rPr lang="tr-TR" dirty="0" smtClean="0"/>
              <a:t>farklılaşmak </a:t>
            </a:r>
            <a:r>
              <a:rPr lang="tr-TR" dirty="0"/>
              <a:t>için daha esnek, hızlı ve yaratıcı çözümler sunabilme ve olası riskleri en aza indirebilme potansiyeline sahip bir </a:t>
            </a:r>
            <a:r>
              <a:rPr lang="tr-TR" dirty="0" smtClean="0"/>
              <a:t>stratejidir.</a:t>
            </a:r>
          </a:p>
          <a:p>
            <a:pPr algn="just" fontAlgn="base"/>
            <a:r>
              <a:rPr lang="tr-TR" dirty="0" smtClean="0"/>
              <a:t> “</a:t>
            </a:r>
            <a:r>
              <a:rPr lang="tr-TR" i="1" dirty="0"/>
              <a:t>Bir destinasyonun pazarlanması konusu ürün geliştirme, uygun fiyatlandırma politikaları oluşturma, etkili dağıtım kanalları kurma ve ürün sunumu gibi bir takım tanıtım ile ilgili faaliyetlerle ilişkilidir. Bu konu, ayrıca uygun hedef pazarlarının seçimini de içerir. Destinasyonda üretilen ve elde edilen hizmet ve </a:t>
            </a:r>
            <a:r>
              <a:rPr lang="tr-TR" i="1" dirty="0" err="1" smtClean="0"/>
              <a:t>deneyimLerin</a:t>
            </a:r>
            <a:r>
              <a:rPr lang="tr-TR" i="1" dirty="0" smtClean="0"/>
              <a:t> </a:t>
            </a:r>
            <a:r>
              <a:rPr lang="tr-TR" i="1" dirty="0"/>
              <a:t>kalitesi de destinasyon yönetim </a:t>
            </a:r>
            <a:r>
              <a:rPr lang="tr-TR" i="1" dirty="0" err="1"/>
              <a:t>faaliyetleti</a:t>
            </a:r>
            <a:r>
              <a:rPr lang="tr-TR" i="1" dirty="0"/>
              <a:t> içerisinde gözetilen diğer önemli bir </a:t>
            </a:r>
            <a:r>
              <a:rPr lang="tr-TR" i="1" dirty="0" smtClean="0"/>
              <a:t>bileşendir</a:t>
            </a:r>
            <a:r>
              <a:rPr lang="tr-TR" i="1" dirty="0"/>
              <a:t>. </a:t>
            </a:r>
            <a:endParaRPr lang="tr-TR" i="1" dirty="0" smtClean="0"/>
          </a:p>
          <a:p>
            <a:pPr algn="just" fontAlgn="base"/>
            <a:r>
              <a:rPr lang="tr-TR" i="1" dirty="0" smtClean="0"/>
              <a:t>Hizmet </a:t>
            </a:r>
            <a:r>
              <a:rPr lang="tr-TR" i="1" dirty="0"/>
              <a:t>kalitesinin iyileştirilmesinin, turist tatminin arttırdığı </a:t>
            </a:r>
            <a:r>
              <a:rPr lang="tr-TR" i="1" dirty="0" smtClean="0"/>
              <a:t>bilinmelidir. </a:t>
            </a:r>
            <a:endParaRPr lang="tr-TR" dirty="0"/>
          </a:p>
        </p:txBody>
      </p:sp>
    </p:spTree>
    <p:extLst>
      <p:ext uri="{BB962C8B-B14F-4D97-AF65-F5344CB8AC3E}">
        <p14:creationId xmlns:p14="http://schemas.microsoft.com/office/powerpoint/2010/main" val="1809973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8764" y="1294410"/>
            <a:ext cx="11005848" cy="4616812"/>
          </a:xfrm>
        </p:spPr>
        <p:txBody>
          <a:bodyPr>
            <a:normAutofit/>
          </a:bodyPr>
          <a:lstStyle/>
          <a:p>
            <a:endParaRPr lang="tr-TR" b="1" i="1" dirty="0" smtClean="0"/>
          </a:p>
          <a:p>
            <a:endParaRPr lang="tr-TR" b="1" i="1" dirty="0"/>
          </a:p>
          <a:p>
            <a:endParaRPr lang="tr-TR" b="1" i="1" dirty="0" smtClean="0"/>
          </a:p>
          <a:p>
            <a:pPr algn="just"/>
            <a:r>
              <a:rPr lang="tr-TR" sz="2400" b="1" i="1" dirty="0" smtClean="0"/>
              <a:t>Destinasyon </a:t>
            </a:r>
            <a:r>
              <a:rPr lang="tr-TR" sz="2400" b="1" i="1" dirty="0"/>
              <a:t>pazarlaması ile ilgili temel kavramlar; </a:t>
            </a:r>
            <a:r>
              <a:rPr lang="tr-TR" sz="2400" dirty="0"/>
              <a:t>destinasyon seçimi, destinasyon imajı, destinasyon markalaması, destinasyon yönetimi ve destinasyon tanıtımı şeklinde sıralayabiliriz. Bu kavramlar üzerinden destinasyon pazarlaması üzerine birçok çalışma yapıldığı yerli ve yabancı çalışmaların çoğunda görülmektedir.</a:t>
            </a:r>
          </a:p>
          <a:p>
            <a:endParaRPr lang="tr-TR" dirty="0"/>
          </a:p>
        </p:txBody>
      </p:sp>
    </p:spTree>
    <p:extLst>
      <p:ext uri="{BB962C8B-B14F-4D97-AF65-F5344CB8AC3E}">
        <p14:creationId xmlns:p14="http://schemas.microsoft.com/office/powerpoint/2010/main" val="2189558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08165" y="178128"/>
            <a:ext cx="9939647" cy="641269"/>
          </a:xfrm>
        </p:spPr>
        <p:txBody>
          <a:bodyPr>
            <a:noAutofit/>
          </a:bodyPr>
          <a:lstStyle/>
          <a:p>
            <a:r>
              <a:rPr lang="tr-TR" b="1" i="1" dirty="0"/>
              <a:t>Destinasyonlarda Dışsal Pazarlama Süreci</a:t>
            </a:r>
            <a:br>
              <a:rPr lang="tr-TR" b="1" i="1" dirty="0"/>
            </a:br>
            <a:r>
              <a:rPr lang="tr-TR" b="1" dirty="0" smtClean="0"/>
              <a:t/>
            </a:r>
            <a:br>
              <a:rPr lang="tr-TR" b="1" dirty="0" smtClean="0"/>
            </a:br>
            <a:endParaRPr lang="tr-TR" b="1" dirty="0"/>
          </a:p>
        </p:txBody>
      </p:sp>
      <p:sp>
        <p:nvSpPr>
          <p:cNvPr id="3" name="İçerik Yer Tutucusu 2"/>
          <p:cNvSpPr>
            <a:spLocks noGrp="1"/>
          </p:cNvSpPr>
          <p:nvPr>
            <p:ph idx="1"/>
          </p:nvPr>
        </p:nvSpPr>
        <p:spPr>
          <a:xfrm>
            <a:off x="973777" y="1009404"/>
            <a:ext cx="9426039" cy="6092040"/>
          </a:xfrm>
        </p:spPr>
        <p:txBody>
          <a:bodyPr>
            <a:normAutofit/>
          </a:bodyPr>
          <a:lstStyle/>
          <a:p>
            <a:pPr marL="0" indent="0" algn="ctr">
              <a:buNone/>
            </a:pPr>
            <a:r>
              <a:rPr lang="tr-TR" b="1" i="1" dirty="0" smtClean="0">
                <a:solidFill>
                  <a:srgbClr val="FF0000"/>
                </a:solidFill>
              </a:rPr>
              <a:t>Destinasyon Pazarlama Karması </a:t>
            </a:r>
          </a:p>
          <a:p>
            <a:pPr marL="0" indent="0" algn="ctr">
              <a:buNone/>
            </a:pPr>
            <a:endParaRPr lang="tr-TR" b="1" i="1" dirty="0">
              <a:solidFill>
                <a:srgbClr val="FF0000"/>
              </a:solidFill>
            </a:endParaRPr>
          </a:p>
          <a:p>
            <a:r>
              <a:rPr lang="tr-TR" b="1" dirty="0" smtClean="0"/>
              <a:t>Ürün</a:t>
            </a:r>
          </a:p>
          <a:p>
            <a:r>
              <a:rPr lang="tr-TR" b="1" dirty="0" smtClean="0"/>
              <a:t>Fiyat</a:t>
            </a:r>
            <a:endParaRPr lang="tr-TR" b="1" dirty="0"/>
          </a:p>
          <a:p>
            <a:r>
              <a:rPr lang="tr-TR" b="1" dirty="0" smtClean="0"/>
              <a:t>Dağıtım- </a:t>
            </a:r>
            <a:r>
              <a:rPr lang="tr-TR" b="1" dirty="0"/>
              <a:t>Satış </a:t>
            </a:r>
            <a:r>
              <a:rPr lang="tr-TR" b="1" dirty="0" smtClean="0"/>
              <a:t>Yeri</a:t>
            </a:r>
            <a:endParaRPr lang="tr-TR" b="1" dirty="0"/>
          </a:p>
          <a:p>
            <a:r>
              <a:rPr lang="tr-TR" b="1" dirty="0" smtClean="0"/>
              <a:t>Tutundurma</a:t>
            </a:r>
            <a:endParaRPr lang="tr-TR" b="1" dirty="0"/>
          </a:p>
          <a:p>
            <a:r>
              <a:rPr lang="tr-TR" b="1" dirty="0" smtClean="0"/>
              <a:t>       </a:t>
            </a:r>
            <a:r>
              <a:rPr lang="tr-TR" b="1" i="1" dirty="0" smtClean="0"/>
              <a:t>Reklam </a:t>
            </a:r>
          </a:p>
          <a:p>
            <a:r>
              <a:rPr lang="tr-TR" b="1" i="1" dirty="0"/>
              <a:t> </a:t>
            </a:r>
            <a:r>
              <a:rPr lang="tr-TR" b="1" i="1" dirty="0" smtClean="0"/>
              <a:t>      Kişisel </a:t>
            </a:r>
            <a:r>
              <a:rPr lang="tr-TR" b="1" i="1" dirty="0"/>
              <a:t>Satış </a:t>
            </a:r>
          </a:p>
          <a:p>
            <a:r>
              <a:rPr lang="tr-TR" b="1" i="1" dirty="0" smtClean="0"/>
              <a:t>       Halkla </a:t>
            </a:r>
            <a:r>
              <a:rPr lang="tr-TR" b="1" i="1" dirty="0"/>
              <a:t>İlişkiler </a:t>
            </a:r>
            <a:endParaRPr lang="tr-TR" b="1" i="1" dirty="0" smtClean="0"/>
          </a:p>
          <a:p>
            <a:r>
              <a:rPr lang="tr-TR" b="1" i="1" dirty="0"/>
              <a:t> </a:t>
            </a:r>
            <a:r>
              <a:rPr lang="tr-TR" b="1" i="1" dirty="0" smtClean="0"/>
              <a:t>      Satış </a:t>
            </a:r>
            <a:r>
              <a:rPr lang="tr-TR" b="1" i="1" dirty="0"/>
              <a:t>Geliştirme </a:t>
            </a:r>
            <a:endParaRPr lang="tr-TR" b="1" i="1" dirty="0" smtClean="0"/>
          </a:p>
          <a:p>
            <a:r>
              <a:rPr lang="tr-TR" b="1" i="1" dirty="0"/>
              <a:t> </a:t>
            </a:r>
            <a:r>
              <a:rPr lang="tr-TR" b="1" i="1" dirty="0" smtClean="0"/>
              <a:t>      Doğrudan Pazarlama</a:t>
            </a:r>
          </a:p>
          <a:p>
            <a:r>
              <a:rPr lang="tr-TR" b="1" i="1" dirty="0" smtClean="0">
                <a:solidFill>
                  <a:srgbClr val="FF0000"/>
                </a:solidFill>
              </a:rPr>
              <a:t>İnsan</a:t>
            </a:r>
          </a:p>
          <a:p>
            <a:r>
              <a:rPr lang="tr-TR" b="1" i="1" dirty="0" smtClean="0">
                <a:solidFill>
                  <a:srgbClr val="FF0000"/>
                </a:solidFill>
              </a:rPr>
              <a:t>Fiziksel Kaynaklar </a:t>
            </a:r>
          </a:p>
          <a:p>
            <a:r>
              <a:rPr lang="tr-TR" b="1" i="1" dirty="0" smtClean="0">
                <a:solidFill>
                  <a:srgbClr val="FF0000"/>
                </a:solidFill>
              </a:rPr>
              <a:t>Süreçler   </a:t>
            </a:r>
            <a:endParaRPr lang="tr-TR" b="1" i="1" dirty="0">
              <a:solidFill>
                <a:srgbClr val="FF0000"/>
              </a:solidFill>
            </a:endParaRPr>
          </a:p>
        </p:txBody>
      </p:sp>
      <p:pic>
        <p:nvPicPr>
          <p:cNvPr id="4" name="Resim 3"/>
          <p:cNvPicPr>
            <a:picLocks noChangeAspect="1"/>
          </p:cNvPicPr>
          <p:nvPr/>
        </p:nvPicPr>
        <p:blipFill>
          <a:blip r:embed="rId2"/>
          <a:stretch>
            <a:fillRect/>
          </a:stretch>
        </p:blipFill>
        <p:spPr>
          <a:xfrm>
            <a:off x="4341966" y="1793173"/>
            <a:ext cx="7850034" cy="3835731"/>
          </a:xfrm>
          <a:prstGeom prst="rect">
            <a:avLst/>
          </a:prstGeom>
        </p:spPr>
      </p:pic>
    </p:spTree>
    <p:extLst>
      <p:ext uri="{BB962C8B-B14F-4D97-AF65-F5344CB8AC3E}">
        <p14:creationId xmlns:p14="http://schemas.microsoft.com/office/powerpoint/2010/main" val="195228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izmet pazarlama karmasÄ±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1999" cy="698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18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62545" y="624110"/>
            <a:ext cx="9842067" cy="1280890"/>
          </a:xfrm>
        </p:spPr>
        <p:txBody>
          <a:bodyPr/>
          <a:lstStyle/>
          <a:p>
            <a:pPr algn="ctr"/>
            <a:r>
              <a:rPr lang="tr-TR" dirty="0" smtClean="0"/>
              <a:t>Destinasyon Satış Geliştirme Çalışmaları </a:t>
            </a:r>
            <a:br>
              <a:rPr lang="tr-TR" dirty="0" smtClean="0"/>
            </a:br>
            <a:r>
              <a:rPr lang="tr-TR" b="1" dirty="0" smtClean="0"/>
              <a:t>(</a:t>
            </a:r>
            <a:r>
              <a:rPr lang="tr-TR" b="1" dirty="0" err="1" smtClean="0"/>
              <a:t>Promasyon</a:t>
            </a:r>
            <a:r>
              <a:rPr lang="tr-TR" b="1" dirty="0" smtClean="0"/>
              <a:t>)</a:t>
            </a:r>
            <a:endParaRPr lang="tr-TR" b="1" dirty="0"/>
          </a:p>
        </p:txBody>
      </p:sp>
      <p:sp>
        <p:nvSpPr>
          <p:cNvPr id="3" name="İçerik Yer Tutucusu 2"/>
          <p:cNvSpPr>
            <a:spLocks noGrp="1"/>
          </p:cNvSpPr>
          <p:nvPr>
            <p:ph idx="1"/>
          </p:nvPr>
        </p:nvSpPr>
        <p:spPr>
          <a:xfrm>
            <a:off x="688769" y="1905000"/>
            <a:ext cx="10815843" cy="4006222"/>
          </a:xfrm>
        </p:spPr>
        <p:txBody>
          <a:bodyPr>
            <a:normAutofit fontScale="77500" lnSpcReduction="20000"/>
          </a:bodyPr>
          <a:lstStyle/>
          <a:p>
            <a:pPr algn="just">
              <a:lnSpc>
                <a:spcPct val="160000"/>
              </a:lnSpc>
            </a:pPr>
            <a:r>
              <a:rPr lang="tr-TR" sz="2400" dirty="0"/>
              <a:t>Promosyon markanızı, firmanızı, logonuzu, ürünlerinizi reklamınızın yapılacağı hedef kitleye tanıtan bir reklam aracıdır</a:t>
            </a:r>
            <a:r>
              <a:rPr lang="tr-TR" sz="2400" dirty="0" smtClean="0"/>
              <a:t>.</a:t>
            </a:r>
          </a:p>
          <a:p>
            <a:pPr algn="just">
              <a:lnSpc>
                <a:spcPct val="160000"/>
              </a:lnSpc>
            </a:pPr>
            <a:r>
              <a:rPr lang="tr-TR" sz="2400" dirty="0"/>
              <a:t>Promosyon malzemeleri sizin ürünlerinizi </a:t>
            </a:r>
            <a:r>
              <a:rPr lang="tr-TR" sz="2400" dirty="0" smtClean="0"/>
              <a:t>tanıtmak firmanızı </a:t>
            </a:r>
            <a:r>
              <a:rPr lang="tr-TR" sz="2400" dirty="0"/>
              <a:t>duyurmak ve marka değerinizi yükseltmek için mutlaka kullanılır. Promosyon mal, ürün ve hizmetlerinizle ilgili reklam kampanyalarınızı daha aktif ve  etkin potansiyel müşterilerinize duyurabilmeniz adına dikkat çekici kalıcı bir etkendir. Promosyonun amaçlarından biri de ürünün satışına katkıda bulunmaktır. Ürünün yanında veya satın almasından sonra ücretsiz olarak verilen promosyonlar ürünün satışında olumlu bir etki yaratmaktadır.</a:t>
            </a:r>
          </a:p>
          <a:p>
            <a:endParaRPr lang="tr-TR" dirty="0"/>
          </a:p>
        </p:txBody>
      </p:sp>
    </p:spTree>
    <p:extLst>
      <p:ext uri="{BB962C8B-B14F-4D97-AF65-F5344CB8AC3E}">
        <p14:creationId xmlns:p14="http://schemas.microsoft.com/office/powerpoint/2010/main" val="1218580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63781" y="0"/>
            <a:ext cx="9842067" cy="765303"/>
          </a:xfrm>
        </p:spPr>
        <p:txBody>
          <a:bodyPr>
            <a:normAutofit fontScale="90000"/>
          </a:bodyPr>
          <a:lstStyle/>
          <a:p>
            <a:pPr algn="ctr"/>
            <a:r>
              <a:rPr lang="tr-TR" dirty="0"/>
              <a:t>Destinasyon Satış Geliştirme Çalışmaları </a:t>
            </a:r>
            <a:br>
              <a:rPr lang="tr-TR" dirty="0"/>
            </a:br>
            <a:r>
              <a:rPr lang="tr-TR" b="1" dirty="0"/>
              <a:t>(</a:t>
            </a:r>
            <a:r>
              <a:rPr lang="tr-TR" b="1" dirty="0" err="1"/>
              <a:t>Promasyon</a:t>
            </a:r>
            <a:r>
              <a:rPr lang="tr-TR" b="1" dirty="0"/>
              <a:t>)</a:t>
            </a:r>
            <a:endParaRPr lang="tr-TR" dirty="0"/>
          </a:p>
        </p:txBody>
      </p:sp>
      <p:sp>
        <p:nvSpPr>
          <p:cNvPr id="3" name="İçerik Yer Tutucusu 2"/>
          <p:cNvSpPr>
            <a:spLocks noGrp="1"/>
          </p:cNvSpPr>
          <p:nvPr>
            <p:ph idx="1"/>
          </p:nvPr>
        </p:nvSpPr>
        <p:spPr>
          <a:xfrm>
            <a:off x="237506" y="765303"/>
            <a:ext cx="11768447" cy="6092697"/>
          </a:xfrm>
        </p:spPr>
        <p:txBody>
          <a:bodyPr>
            <a:normAutofit/>
          </a:bodyPr>
          <a:lstStyle/>
          <a:p>
            <a:pPr marL="0" indent="0">
              <a:lnSpc>
                <a:spcPct val="150000"/>
              </a:lnSpc>
              <a:buNone/>
            </a:pPr>
            <a:endParaRPr lang="tr-TR" sz="2400" dirty="0" smtClean="0"/>
          </a:p>
          <a:p>
            <a:pPr>
              <a:lnSpc>
                <a:spcPct val="150000"/>
              </a:lnSpc>
            </a:pPr>
            <a:r>
              <a:rPr lang="tr-TR" sz="2400" dirty="0" smtClean="0"/>
              <a:t>Kurumların </a:t>
            </a:r>
            <a:r>
              <a:rPr lang="tr-TR" sz="2400" dirty="0"/>
              <a:t>promosyonları kullanmasındaki amaç ise firmasını geniş kitlelere duyurmak adına çeşitli ürünlerle reklamını yapmaktır</a:t>
            </a:r>
            <a:r>
              <a:rPr lang="tr-TR" sz="2400" dirty="0" smtClean="0"/>
              <a:t>.</a:t>
            </a:r>
          </a:p>
          <a:p>
            <a:pPr>
              <a:lnSpc>
                <a:spcPct val="150000"/>
              </a:lnSpc>
            </a:pPr>
            <a:r>
              <a:rPr lang="tr-TR" sz="2400" dirty="0" smtClean="0"/>
              <a:t>Ürün- Hizmet Promosyonu, Fiyat Promosyonu, </a:t>
            </a:r>
          </a:p>
          <a:p>
            <a:pPr marL="0" indent="0">
              <a:buNone/>
            </a:pPr>
            <a:r>
              <a:rPr lang="tr-TR" sz="2400" b="1" i="1" dirty="0"/>
              <a:t>Promosyon yaptırmak aslında kurum ve ürün için çok avantajlı ve kesinlikle yarar sağlayacak bir durumdur.</a:t>
            </a:r>
          </a:p>
          <a:p>
            <a:r>
              <a:rPr lang="tr-TR" sz="2400" dirty="0"/>
              <a:t>Promosyon ürünleri kalıcıdır, böylelikle markanızı ve reklamınızı kalıcı kılarsınız. </a:t>
            </a:r>
            <a:endParaRPr lang="tr-TR" sz="2400" dirty="0" smtClean="0"/>
          </a:p>
          <a:p>
            <a:r>
              <a:rPr lang="tr-TR" sz="2400" dirty="0" smtClean="0"/>
              <a:t>Müşterilerle </a:t>
            </a:r>
            <a:r>
              <a:rPr lang="tr-TR" sz="2400" dirty="0"/>
              <a:t>iç içe olursunuz. Müşterinin yanında bulundurduğu promosyon ürünlerle  hep yanında olduğunuzu hissettirir. </a:t>
            </a:r>
          </a:p>
          <a:p>
            <a:r>
              <a:rPr lang="tr-TR" sz="2400" dirty="0"/>
              <a:t>En önemlisi de müşterilerinize değer verdiğinizi gösterirsiniz</a:t>
            </a:r>
          </a:p>
          <a:p>
            <a:pPr>
              <a:lnSpc>
                <a:spcPct val="150000"/>
              </a:lnSpc>
            </a:pPr>
            <a:endParaRPr lang="tr-TR" sz="2400" dirty="0"/>
          </a:p>
        </p:txBody>
      </p:sp>
    </p:spTree>
    <p:extLst>
      <p:ext uri="{BB962C8B-B14F-4D97-AF65-F5344CB8AC3E}">
        <p14:creationId xmlns:p14="http://schemas.microsoft.com/office/powerpoint/2010/main" val="2937475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4000" b="1" i="1" dirty="0" smtClean="0"/>
              <a:t>Destinasyonlarda İçsel Pazarlama Süreci</a:t>
            </a:r>
            <a:endParaRPr lang="tr-TR" sz="4000" b="1" i="1" dirty="0"/>
          </a:p>
        </p:txBody>
      </p:sp>
      <p:pic>
        <p:nvPicPr>
          <p:cNvPr id="4" name="İçerik Yer Tutucusu 3"/>
          <p:cNvPicPr>
            <a:picLocks noGrp="1" noChangeAspect="1"/>
          </p:cNvPicPr>
          <p:nvPr>
            <p:ph idx="1"/>
          </p:nvPr>
        </p:nvPicPr>
        <p:blipFill rotWithShape="1">
          <a:blip r:embed="rId2"/>
          <a:srcRect t="30907"/>
          <a:stretch/>
        </p:blipFill>
        <p:spPr>
          <a:xfrm>
            <a:off x="1531917" y="2101932"/>
            <a:ext cx="9797143" cy="4548250"/>
          </a:xfrm>
          <a:prstGeom prst="rect">
            <a:avLst/>
          </a:prstGeom>
        </p:spPr>
      </p:pic>
    </p:spTree>
    <p:extLst>
      <p:ext uri="{BB962C8B-B14F-4D97-AF65-F5344CB8AC3E}">
        <p14:creationId xmlns:p14="http://schemas.microsoft.com/office/powerpoint/2010/main" val="815745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262</Words>
  <Application>Microsoft Office PowerPoint</Application>
  <PresentationFormat>Geniş ekran</PresentationFormat>
  <Paragraphs>41</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Century Gothic</vt:lpstr>
      <vt:lpstr>Wingdings 3</vt:lpstr>
      <vt:lpstr>Duman</vt:lpstr>
      <vt:lpstr>Destinasyon Pazarlaması</vt:lpstr>
      <vt:lpstr>Destinasyon Pazarlama Kavramı</vt:lpstr>
      <vt:lpstr>PowerPoint Sunusu</vt:lpstr>
      <vt:lpstr>PowerPoint Sunusu</vt:lpstr>
      <vt:lpstr>Destinasyonlarda Dışsal Pazarlama Süreci  </vt:lpstr>
      <vt:lpstr>PowerPoint Sunusu</vt:lpstr>
      <vt:lpstr>Destinasyon Satış Geliştirme Çalışmaları  (Promasyon)</vt:lpstr>
      <vt:lpstr>Destinasyon Satış Geliştirme Çalışmaları  (Promasyon)</vt:lpstr>
      <vt:lpstr>Destinasyonlarda İçsel Pazarlama Süreci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Destinasyon Pazarlaması</dc:title>
  <dc:creator>Windows User</dc:creator>
  <cp:lastModifiedBy>Windows User</cp:lastModifiedBy>
  <cp:revision>1</cp:revision>
  <dcterms:created xsi:type="dcterms:W3CDTF">2019-12-23T17:24:18Z</dcterms:created>
  <dcterms:modified xsi:type="dcterms:W3CDTF">2019-12-23T17:24:46Z</dcterms:modified>
</cp:coreProperties>
</file>