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176393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842965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47991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3724786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F83644B-666E-4DF5-AA69-A4A1B33AAC8C}" type="datetimeFigureOut">
              <a:rPr lang="tr-TR" smtClean="0"/>
              <a:t>23.12.2019</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189409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F83644B-666E-4DF5-AA69-A4A1B33AAC8C}" type="datetimeFigureOut">
              <a:rPr lang="tr-TR" smtClean="0"/>
              <a:t>23.12.2019</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1068051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3644B-666E-4DF5-AA69-A4A1B33AAC8C}" type="datetimeFigureOut">
              <a:rPr lang="tr-TR" smtClean="0"/>
              <a:t>23.12.2019</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3117354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1370855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25766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2375674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8CA54-716A-4813-9825-93457793F804}"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8084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1828250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8CA54-716A-4813-9825-93457793F804}"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1298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2F83644B-666E-4DF5-AA69-A4A1B33AAC8C}"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554682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995262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F83644B-666E-4DF5-AA69-A4A1B33AAC8C}"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8CA54-716A-4813-9825-93457793F804}" type="slidenum">
              <a:rPr lang="tr-TR" smtClean="0"/>
              <a:t>‹#›</a:t>
            </a:fld>
            <a:endParaRPr lang="tr-TR"/>
          </a:p>
        </p:txBody>
      </p:sp>
    </p:spTree>
    <p:extLst>
      <p:ext uri="{BB962C8B-B14F-4D97-AF65-F5344CB8AC3E}">
        <p14:creationId xmlns:p14="http://schemas.microsoft.com/office/powerpoint/2010/main" val="413938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F83644B-666E-4DF5-AA69-A4A1B33AAC8C}" type="datetimeFigureOut">
              <a:rPr lang="tr-TR" smtClean="0"/>
              <a:t>23.12.2019</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368CA54-716A-4813-9825-93457793F804}" type="slidenum">
              <a:rPr lang="tr-TR" smtClean="0"/>
              <a:t>‹#›</a:t>
            </a:fld>
            <a:endParaRPr lang="tr-TR"/>
          </a:p>
        </p:txBody>
      </p:sp>
    </p:spTree>
    <p:extLst>
      <p:ext uri="{BB962C8B-B14F-4D97-AF65-F5344CB8AC3E}">
        <p14:creationId xmlns:p14="http://schemas.microsoft.com/office/powerpoint/2010/main" val="2308691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pPr algn="ctr"/>
            <a:r>
              <a:rPr lang="tr-TR" dirty="0" smtClean="0"/>
              <a:t>Destinasyon Tanımı ve Özellikleri</a:t>
            </a:r>
            <a:endParaRPr lang="tr-TR" dirty="0"/>
          </a:p>
        </p:txBody>
      </p:sp>
    </p:spTree>
    <p:extLst>
      <p:ext uri="{BB962C8B-B14F-4D97-AF65-F5344CB8AC3E}">
        <p14:creationId xmlns:p14="http://schemas.microsoft.com/office/powerpoint/2010/main" val="304236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28156" y="624110"/>
            <a:ext cx="10842171" cy="1280890"/>
          </a:xfrm>
        </p:spPr>
        <p:txBody>
          <a:bodyPr/>
          <a:lstStyle/>
          <a:p>
            <a:r>
              <a:rPr lang="tr-TR" b="1" i="1" dirty="0" smtClean="0"/>
              <a:t>Destinasyon Yönetimi-  Destinasyon Pazarlaması </a:t>
            </a:r>
            <a:endParaRPr lang="tr-TR" b="1" i="1" dirty="0"/>
          </a:p>
        </p:txBody>
      </p:sp>
      <p:sp>
        <p:nvSpPr>
          <p:cNvPr id="3" name="İçerik Yer Tutucusu 2"/>
          <p:cNvSpPr>
            <a:spLocks noGrp="1"/>
          </p:cNvSpPr>
          <p:nvPr>
            <p:ph idx="1"/>
          </p:nvPr>
        </p:nvSpPr>
        <p:spPr>
          <a:xfrm>
            <a:off x="1626919" y="1579417"/>
            <a:ext cx="9877693" cy="4726379"/>
          </a:xfrm>
        </p:spPr>
        <p:txBody>
          <a:bodyPr>
            <a:normAutofit/>
          </a:bodyPr>
          <a:lstStyle/>
          <a:p>
            <a:pPr fontAlgn="base"/>
            <a:endParaRPr lang="tr-TR" b="1" dirty="0" smtClean="0"/>
          </a:p>
          <a:p>
            <a:pPr fontAlgn="base"/>
            <a:r>
              <a:rPr lang="tr-TR" b="1" dirty="0" smtClean="0"/>
              <a:t>“</a:t>
            </a:r>
            <a:r>
              <a:rPr lang="tr-TR" b="1" dirty="0"/>
              <a:t>Destinasyon yönetimi</a:t>
            </a:r>
            <a:r>
              <a:rPr lang="tr-TR" dirty="0"/>
              <a:t> ile destinasyon pazarlaması birbirlerine kimi zaman karıştırılan kavramlar olarak karsımıza çıkmaktadır. Destinasyon içerisinde yer alan özel, tüzel veya kamu kuruluşlarının her biri kendi yöneticileri tarafından belirlenen kurallar ve stratejiler ışığında yönetilmektedir. Oysa destinasyon yönetiminde; yukarıdaki kişi, kurum ve kuruluşların destinasyonun başarısı için bir araya gelerek işbirliği ve stratejiler oluşturması gerekmektedir.</a:t>
            </a:r>
          </a:p>
          <a:p>
            <a:pPr fontAlgn="base"/>
            <a:r>
              <a:rPr lang="tr-TR" dirty="0"/>
              <a:t>Destinasyon yönetimi stratejik, örgütsel ve yönetsel kararlardan oluşmakta, turizm ürünlerini tanımlama, tutundurma ve ticarileştirme sürecinden meydana gelmektedir.</a:t>
            </a:r>
          </a:p>
          <a:p>
            <a:pPr fontAlgn="base"/>
            <a:r>
              <a:rPr lang="tr-TR" i="1" dirty="0"/>
              <a:t>D</a:t>
            </a:r>
            <a:r>
              <a:rPr lang="tr-TR" dirty="0"/>
              <a:t>estinasyon yönetiminin enformasyon bileşeni, etkili ürün gelişiminin sağlanması ile ziyaretçilerin gereksinimlerini belirlemek için arzu edilen bilginin yöneticilere iletilmesinde kullanılan bir faktördür.</a:t>
            </a:r>
          </a:p>
          <a:p>
            <a:endParaRPr lang="tr-TR" dirty="0"/>
          </a:p>
        </p:txBody>
      </p:sp>
    </p:spTree>
    <p:extLst>
      <p:ext uri="{BB962C8B-B14F-4D97-AF65-F5344CB8AC3E}">
        <p14:creationId xmlns:p14="http://schemas.microsoft.com/office/powerpoint/2010/main" val="1685689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87534" y="588484"/>
            <a:ext cx="10863344" cy="1280890"/>
          </a:xfrm>
        </p:spPr>
        <p:txBody>
          <a:bodyPr/>
          <a:lstStyle/>
          <a:p>
            <a:r>
              <a:rPr lang="tr-TR" b="1" i="1" dirty="0"/>
              <a:t>Destinasyon Yönetimi-  Destinasyon Pazarlaması </a:t>
            </a:r>
            <a:endParaRPr lang="tr-TR" dirty="0"/>
          </a:p>
        </p:txBody>
      </p:sp>
      <p:sp>
        <p:nvSpPr>
          <p:cNvPr id="3" name="İçerik Yer Tutucusu 2"/>
          <p:cNvSpPr>
            <a:spLocks noGrp="1"/>
          </p:cNvSpPr>
          <p:nvPr>
            <p:ph idx="1"/>
          </p:nvPr>
        </p:nvSpPr>
        <p:spPr/>
        <p:txBody>
          <a:bodyPr/>
          <a:lstStyle/>
          <a:p>
            <a:pPr fontAlgn="base"/>
            <a:r>
              <a:rPr lang="tr-TR" dirty="0"/>
              <a:t>Destinasyon yönetimi, ülkelere göre değişiklik gösterebilmektedir. Bazı ülkelerde destinasyon yönetimi tamamen kamuya bağlı iken (Türkiye ve İspanya gibi), bazı ülkelerde ise, kamu ve özel kuruluşlar bir arada yönetmektedirler (İtalya, İngiltere gibi) bazı ülkelerde ise, kamu ve özel kuruluşlar ülkeyi bölgesel ve yöresel olarak ayırarak tek tek yönetmeyi üstlenmektedirler (ABD ve Kanada gibi).</a:t>
            </a:r>
            <a:r>
              <a:rPr lang="tr-TR" dirty="0" smtClean="0"/>
              <a:t>Turizmde </a:t>
            </a:r>
            <a:r>
              <a:rPr lang="tr-TR" dirty="0"/>
              <a:t>ortaya çıkan çelişkili konularda, destinasyon yönetimi kilit rol oynamaktadır. </a:t>
            </a:r>
          </a:p>
        </p:txBody>
      </p:sp>
    </p:spTree>
    <p:extLst>
      <p:ext uri="{BB962C8B-B14F-4D97-AF65-F5344CB8AC3E}">
        <p14:creationId xmlns:p14="http://schemas.microsoft.com/office/powerpoint/2010/main" val="4069324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99409" y="624110"/>
            <a:ext cx="10898970" cy="1280890"/>
          </a:xfrm>
        </p:spPr>
        <p:txBody>
          <a:bodyPr/>
          <a:lstStyle/>
          <a:p>
            <a:r>
              <a:rPr lang="tr-TR" b="1" i="1" dirty="0"/>
              <a:t>Destinasyon Yönetimi-  Destinasyon Pazarlaması </a:t>
            </a:r>
            <a:endParaRPr lang="tr-TR" dirty="0"/>
          </a:p>
        </p:txBody>
      </p:sp>
      <p:sp>
        <p:nvSpPr>
          <p:cNvPr id="3" name="İçerik Yer Tutucusu 2"/>
          <p:cNvSpPr>
            <a:spLocks noGrp="1"/>
          </p:cNvSpPr>
          <p:nvPr>
            <p:ph idx="1"/>
          </p:nvPr>
        </p:nvSpPr>
        <p:spPr>
          <a:xfrm>
            <a:off x="700644" y="1626919"/>
            <a:ext cx="10803968" cy="4284303"/>
          </a:xfrm>
        </p:spPr>
        <p:txBody>
          <a:bodyPr/>
          <a:lstStyle/>
          <a:p>
            <a:endParaRPr lang="tr-TR" dirty="0" smtClean="0"/>
          </a:p>
          <a:p>
            <a:endParaRPr lang="tr-TR" dirty="0" smtClean="0"/>
          </a:p>
          <a:p>
            <a:endParaRPr lang="tr-TR" dirty="0"/>
          </a:p>
          <a:p>
            <a:pPr algn="just"/>
            <a:r>
              <a:rPr lang="tr-TR" dirty="0" smtClean="0"/>
              <a:t>Destinasyonlar</a:t>
            </a:r>
            <a:r>
              <a:rPr lang="tr-TR" dirty="0"/>
              <a:t>, farklı ihtiyaçlara sahip turistlere, yerel halka ve endüstrilere cevap vermek zorunda olduğu için karmaşık bir yapı göstermekte bu da destinasyon yönetimini ve gelişimini zorlaştırmaktadır. Destinasyon yönetimi stratejik, örgütsel ve yönetsel kararlardan oluşan, turizm ürünlerini tanımlama, tanıtma ve ticarileştirme sürecinden meydana </a:t>
            </a:r>
            <a:r>
              <a:rPr lang="tr-TR" dirty="0" smtClean="0"/>
              <a:t>gelmektedir.</a:t>
            </a:r>
            <a:endParaRPr lang="tr-TR" dirty="0"/>
          </a:p>
        </p:txBody>
      </p:sp>
    </p:spTree>
    <p:extLst>
      <p:ext uri="{BB962C8B-B14F-4D97-AF65-F5344CB8AC3E}">
        <p14:creationId xmlns:p14="http://schemas.microsoft.com/office/powerpoint/2010/main" val="1104066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416" y="522515"/>
            <a:ext cx="10020196" cy="5388708"/>
          </a:xfrm>
        </p:spPr>
        <p:txBody>
          <a:bodyPr>
            <a:normAutofit/>
          </a:bodyPr>
          <a:lstStyle/>
          <a:p>
            <a:endParaRPr lang="tr-TR" dirty="0" smtClean="0"/>
          </a:p>
          <a:p>
            <a:pPr algn="just"/>
            <a:r>
              <a:rPr lang="tr-TR" dirty="0" smtClean="0"/>
              <a:t>Destinasyon </a:t>
            </a:r>
            <a:r>
              <a:rPr lang="tr-TR" dirty="0"/>
              <a:t>pazarlamasında </a:t>
            </a:r>
            <a:r>
              <a:rPr lang="tr-TR" dirty="0" smtClean="0"/>
              <a:t>yer alan en önemli kavram ise destinasyon yönetiminde tutundurma faaliyeti adı altında değerlendirilen tanıtım kavramıdır. </a:t>
            </a:r>
            <a:r>
              <a:rPr lang="tr-TR" b="1" dirty="0"/>
              <a:t> </a:t>
            </a:r>
            <a:endParaRPr lang="tr-TR" b="1" dirty="0" smtClean="0"/>
          </a:p>
          <a:p>
            <a:pPr algn="just"/>
            <a:endParaRPr lang="tr-TR" b="1" dirty="0"/>
          </a:p>
          <a:p>
            <a:pPr algn="just"/>
            <a:r>
              <a:rPr lang="tr-TR" dirty="0" smtClean="0"/>
              <a:t>Tanıtım; özellikle </a:t>
            </a:r>
            <a:r>
              <a:rPr lang="tr-TR" dirty="0"/>
              <a:t>destinasyonların rekabet gücünü artırmada en önemli araçtır. Turizm sektöründe rekabetin farkına varan veya turizm sektörüne girmek isteyen ülkeler, sahip olduğu önem dolayısıyla, turizmin geliştirilmesi için ulusal düzeyli genel turizm tanıtım çalışmaları </a:t>
            </a:r>
            <a:r>
              <a:rPr lang="tr-TR" dirty="0" smtClean="0"/>
              <a:t>sürdürmüştür.</a:t>
            </a:r>
          </a:p>
          <a:p>
            <a:pPr marL="0" indent="0" algn="just">
              <a:buNone/>
            </a:pPr>
            <a:r>
              <a:rPr lang="tr-TR" dirty="0" smtClean="0"/>
              <a:t> </a:t>
            </a:r>
          </a:p>
          <a:p>
            <a:pPr algn="just"/>
            <a:r>
              <a:rPr lang="tr-TR" dirty="0" smtClean="0"/>
              <a:t>Destinasyon </a:t>
            </a:r>
            <a:r>
              <a:rPr lang="tr-TR" dirty="0"/>
              <a:t>tanıtımında bilindik tanıtım faaliyetlerinden ziyade, diğer pazarlama çeşitlerinin kullanılması da önemli yer kapsamaktadır. </a:t>
            </a:r>
            <a:r>
              <a:rPr lang="tr-TR" dirty="0" smtClean="0"/>
              <a:t>Ağızdan ağıza pazarlama gibi..</a:t>
            </a:r>
          </a:p>
          <a:p>
            <a:pPr algn="just"/>
            <a:endParaRPr lang="tr-TR" dirty="0"/>
          </a:p>
          <a:p>
            <a:pPr algn="just"/>
            <a:r>
              <a:rPr lang="tr-TR" dirty="0" smtClean="0"/>
              <a:t>Bunun </a:t>
            </a:r>
            <a:r>
              <a:rPr lang="tr-TR" dirty="0"/>
              <a:t>yanında destinasyonlarda ziyaretçilere unutulmaz deneyimlerin yaşatılması ile bir deneyim pazarlaması, destinasyonların tanıtımın da ve tekrar ziyaret edilmesinde önemli yer tutmaktadır.</a:t>
            </a:r>
          </a:p>
          <a:p>
            <a:endParaRPr lang="tr-TR" dirty="0"/>
          </a:p>
        </p:txBody>
      </p:sp>
    </p:spTree>
    <p:extLst>
      <p:ext uri="{BB962C8B-B14F-4D97-AF65-F5344CB8AC3E}">
        <p14:creationId xmlns:p14="http://schemas.microsoft.com/office/powerpoint/2010/main" val="4229433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sz="4000" b="1" dirty="0"/>
              <a:t>Destinasyonun Kelime Anlamı Nedir ?</a:t>
            </a:r>
          </a:p>
        </p:txBody>
      </p:sp>
      <p:sp>
        <p:nvSpPr>
          <p:cNvPr id="3" name="İçerik Yer Tutucusu 2"/>
          <p:cNvSpPr>
            <a:spLocks noGrp="1"/>
          </p:cNvSpPr>
          <p:nvPr>
            <p:ph idx="1"/>
          </p:nvPr>
        </p:nvSpPr>
        <p:spPr/>
        <p:txBody>
          <a:bodyPr/>
          <a:lstStyle/>
          <a:p>
            <a:pPr fontAlgn="base"/>
            <a:endParaRPr lang="tr-TR" b="1" dirty="0" smtClean="0"/>
          </a:p>
          <a:p>
            <a:pPr fontAlgn="base"/>
            <a:endParaRPr lang="tr-TR" b="1" dirty="0"/>
          </a:p>
          <a:p>
            <a:pPr fontAlgn="base"/>
            <a:r>
              <a:rPr lang="tr-TR" b="1" dirty="0" smtClean="0"/>
              <a:t>Destinasyon</a:t>
            </a:r>
            <a:r>
              <a:rPr lang="tr-TR" dirty="0"/>
              <a:t>, turizm sektörünün en önemli bileşimlerinden biridir. Kelime anlamı ile destinasyon, varış yeri, gidilecek yer anlamını taşımaktadır.</a:t>
            </a:r>
          </a:p>
          <a:p>
            <a:pPr fontAlgn="base"/>
            <a:r>
              <a:rPr lang="tr-TR" dirty="0"/>
              <a:t>Destinasyon kavramı ise </a:t>
            </a:r>
            <a:r>
              <a:rPr lang="tr-TR" dirty="0" err="1"/>
              <a:t>Coltman’ın</a:t>
            </a:r>
            <a:r>
              <a:rPr lang="tr-TR" dirty="0"/>
              <a:t> (1989) yaptığı tanıma göre içinde turistler için cazip kabul edilecek farklı doğal çekicilikleri ve özellikleri barındıran yerlerdir.</a:t>
            </a:r>
          </a:p>
          <a:p>
            <a:endParaRPr lang="tr-TR" dirty="0"/>
          </a:p>
        </p:txBody>
      </p:sp>
    </p:spTree>
    <p:extLst>
      <p:ext uri="{BB962C8B-B14F-4D97-AF65-F5344CB8AC3E}">
        <p14:creationId xmlns:p14="http://schemas.microsoft.com/office/powerpoint/2010/main" val="12925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i="1" dirty="0" smtClean="0"/>
              <a:t>Turizm Destinasyonu ?</a:t>
            </a:r>
            <a:endParaRPr lang="tr-TR" b="1" i="1" dirty="0"/>
          </a:p>
        </p:txBody>
      </p:sp>
      <p:sp>
        <p:nvSpPr>
          <p:cNvPr id="3" name="İçerik Yer Tutucusu 2"/>
          <p:cNvSpPr>
            <a:spLocks noGrp="1"/>
          </p:cNvSpPr>
          <p:nvPr>
            <p:ph idx="1"/>
          </p:nvPr>
        </p:nvSpPr>
        <p:spPr/>
        <p:txBody>
          <a:bodyPr/>
          <a:lstStyle/>
          <a:p>
            <a:pPr marL="0" indent="0">
              <a:buNone/>
            </a:pPr>
            <a:endParaRPr lang="tr-TR" dirty="0"/>
          </a:p>
          <a:p>
            <a:pPr algn="just"/>
            <a:r>
              <a:rPr lang="tr-TR" dirty="0" err="1" smtClean="0"/>
              <a:t>Buhalis</a:t>
            </a:r>
            <a:r>
              <a:rPr lang="tr-TR" dirty="0" smtClean="0"/>
              <a:t> </a:t>
            </a:r>
            <a:r>
              <a:rPr lang="tr-TR" dirty="0"/>
              <a:t>tarafından yapılan bir başka tanıma göre destinasyon ise yerel ölçekte sunulan mal, hizmet ve tatil deneyimlerinin birleşimidir. Ayrıca </a:t>
            </a:r>
            <a:r>
              <a:rPr lang="tr-TR" dirty="0" err="1"/>
              <a:t>Buhalis</a:t>
            </a:r>
            <a:r>
              <a:rPr lang="tr-TR" dirty="0"/>
              <a:t> (2000), destinasyon kavramının tüketicilerin seyahat güzergahlarına, kültürel geçmişlerine, ziyaret amaçlarına, eğitim seviyelerine ve geçmiş tecrübelerine göre öznel olarak yorumlanabilen, algısal bir kavram olduğunu belirtmiştir</a:t>
            </a:r>
            <a:r>
              <a:rPr lang="tr-TR" dirty="0" smtClean="0"/>
              <a:t>.</a:t>
            </a:r>
          </a:p>
          <a:p>
            <a:pPr algn="just"/>
            <a:r>
              <a:rPr lang="tr-TR" dirty="0"/>
              <a:t>Bu iki tanımı da incelediğimiz de bir destinasyon kavramının ve turistik faaliyetlerinin iççice olduğu görülmektedir.  Bu sebepten dolayı turizm destinasyonu kavramını açıklamakta yarar vardır.</a:t>
            </a:r>
          </a:p>
          <a:p>
            <a:endParaRPr lang="tr-TR" dirty="0"/>
          </a:p>
        </p:txBody>
      </p:sp>
    </p:spTree>
    <p:extLst>
      <p:ext uri="{BB962C8B-B14F-4D97-AF65-F5344CB8AC3E}">
        <p14:creationId xmlns:p14="http://schemas.microsoft.com/office/powerpoint/2010/main" val="2336968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i="1" dirty="0"/>
              <a:t>Turizm Destinasyonu ?</a:t>
            </a:r>
          </a:p>
        </p:txBody>
      </p:sp>
      <p:sp>
        <p:nvSpPr>
          <p:cNvPr id="3" name="İçerik Yer Tutucusu 2"/>
          <p:cNvSpPr>
            <a:spLocks noGrp="1"/>
          </p:cNvSpPr>
          <p:nvPr>
            <p:ph idx="1"/>
          </p:nvPr>
        </p:nvSpPr>
        <p:spPr/>
        <p:txBody>
          <a:bodyPr/>
          <a:lstStyle/>
          <a:p>
            <a:pPr fontAlgn="base"/>
            <a:endParaRPr lang="tr-TR" dirty="0" smtClean="0"/>
          </a:p>
          <a:p>
            <a:pPr fontAlgn="base"/>
            <a:r>
              <a:rPr lang="tr-TR" dirty="0" smtClean="0"/>
              <a:t>Bahar </a:t>
            </a:r>
            <a:r>
              <a:rPr lang="tr-TR" dirty="0"/>
              <a:t>ve Kozak’a (2005) göre bir turizm destinasyonundan söz edebilmek için aynı kültür, iklim ve doğa koşullarına sahip, doğal ve kültürel zenginlikleri olan, müşterilere sunulabilecek o bölgeye özgü aktiviteler geliştirmiş, konaklama, beslenme, ulaşım ve iletişim olanaklarına sahip, kamusal hizmetlerin sunulduğu turist çekim merkezlerinden oluşan, belli bir marka ve imajı bulunan coğrafik alan olmalıdır. Turizm de çekicilik, turistin seyahat etmek istediği yeri, diğer bir yere tercih etmesini etkileyen unsurlar veya turistik harekete neden olan çekici yöre ve olaylar olabilir.</a:t>
            </a:r>
          </a:p>
          <a:p>
            <a:pPr fontAlgn="base"/>
            <a:r>
              <a:rPr lang="tr-TR" dirty="0"/>
              <a:t>Tanımları incelediğimizde destinasyon kavramının turistik faaliyetlerle iççice olduğu görülmektedir.</a:t>
            </a:r>
          </a:p>
          <a:p>
            <a:endParaRPr lang="tr-TR" dirty="0"/>
          </a:p>
        </p:txBody>
      </p:sp>
    </p:spTree>
    <p:extLst>
      <p:ext uri="{BB962C8B-B14F-4D97-AF65-F5344CB8AC3E}">
        <p14:creationId xmlns:p14="http://schemas.microsoft.com/office/powerpoint/2010/main" val="3046888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66" name="AutoShape 4"/>
          <p:cNvCxnSpPr>
            <a:cxnSpLocks noChangeShapeType="1"/>
          </p:cNvCxnSpPr>
          <p:nvPr/>
        </p:nvCxnSpPr>
        <p:spPr bwMode="auto">
          <a:xfrm flipH="1">
            <a:off x="2711450" y="4365625"/>
            <a:ext cx="6000750" cy="0"/>
          </a:xfrm>
          <a:prstGeom prst="straightConnector1">
            <a:avLst/>
          </a:prstGeom>
          <a:noFill/>
          <a:ln w="9525">
            <a:solidFill>
              <a:srgbClr val="66FF33"/>
            </a:solidFill>
            <a:round/>
            <a:headEnd/>
            <a:tailEnd type="triangle" w="med" len="med"/>
          </a:ln>
          <a:extLst>
            <a:ext uri="{909E8E84-426E-40DD-AFC4-6F175D3DCCD1}">
              <a14:hiddenFill xmlns:a14="http://schemas.microsoft.com/office/drawing/2010/main">
                <a:noFill/>
              </a14:hiddenFill>
            </a:ext>
          </a:extLst>
        </p:spPr>
      </p:cxnSp>
      <p:cxnSp>
        <p:nvCxnSpPr>
          <p:cNvPr id="11267" name="AutoShape 3"/>
          <p:cNvCxnSpPr>
            <a:cxnSpLocks noChangeShapeType="1"/>
          </p:cNvCxnSpPr>
          <p:nvPr/>
        </p:nvCxnSpPr>
        <p:spPr bwMode="auto">
          <a:xfrm flipV="1">
            <a:off x="7104064" y="4076700"/>
            <a:ext cx="771525" cy="24765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1268" name="AutoShape 2"/>
          <p:cNvCxnSpPr>
            <a:cxnSpLocks noChangeShapeType="1"/>
          </p:cNvCxnSpPr>
          <p:nvPr/>
        </p:nvCxnSpPr>
        <p:spPr bwMode="auto">
          <a:xfrm flipV="1">
            <a:off x="6096000" y="3644900"/>
            <a:ext cx="1733550" cy="70485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1269" name="AutoShape 5"/>
          <p:cNvCxnSpPr>
            <a:cxnSpLocks noChangeShapeType="1"/>
          </p:cNvCxnSpPr>
          <p:nvPr/>
        </p:nvCxnSpPr>
        <p:spPr bwMode="auto">
          <a:xfrm flipV="1">
            <a:off x="5159376" y="3141663"/>
            <a:ext cx="2790825" cy="120015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1270" name="AutoShape 6"/>
          <p:cNvCxnSpPr>
            <a:cxnSpLocks noChangeShapeType="1"/>
          </p:cNvCxnSpPr>
          <p:nvPr/>
        </p:nvCxnSpPr>
        <p:spPr bwMode="auto">
          <a:xfrm flipV="1">
            <a:off x="4224338" y="2708275"/>
            <a:ext cx="3790950" cy="163830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271" name="AutoShape 1"/>
          <p:cNvSpPr>
            <a:spLocks noChangeArrowheads="1"/>
          </p:cNvSpPr>
          <p:nvPr/>
        </p:nvSpPr>
        <p:spPr bwMode="auto">
          <a:xfrm>
            <a:off x="2711451" y="4508500"/>
            <a:ext cx="6124575" cy="509588"/>
          </a:xfrm>
          <a:prstGeom prst="leftArrow">
            <a:avLst>
              <a:gd name="adj1" fmla="val 50000"/>
              <a:gd name="adj2" fmla="val 300467"/>
            </a:avLst>
          </a:prstGeom>
          <a:solidFill>
            <a:srgbClr val="FF0000"/>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100">
                <a:solidFill>
                  <a:schemeClr val="bg1"/>
                </a:solidFill>
                <a:latin typeface="Arial" panose="020B0604020202020204" pitchFamily="34" charset="0"/>
                <a:ea typeface="Calibri" panose="020F0502020204030204" pitchFamily="34" charset="0"/>
                <a:cs typeface="Times New Roman" panose="02020603050405020304" pitchFamily="18" charset="0"/>
              </a:rPr>
              <a:t>                                                        Daha Uzun Mesafe Daha Büyük Destinasyon</a:t>
            </a:r>
            <a:endParaRPr lang="tr-TR" altLang="tr-TR" sz="1800">
              <a:solidFill>
                <a:schemeClr val="bg1"/>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1272" name="Rectangle 7"/>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latin typeface="Arial" panose="020B0604020202020204" pitchFamily="34" charset="0"/>
            </a:endParaRPr>
          </a:p>
        </p:txBody>
      </p:sp>
      <p:sp>
        <p:nvSpPr>
          <p:cNvPr id="11273" name="Rectangle 8"/>
          <p:cNvSpPr>
            <a:spLocks noChangeArrowheads="1"/>
          </p:cNvSpPr>
          <p:nvPr/>
        </p:nvSpPr>
        <p:spPr bwMode="auto">
          <a:xfrm>
            <a:off x="1524001" y="224135"/>
            <a:ext cx="1847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a:latin typeface="Arial" panose="020B0604020202020204" pitchFamily="34" charset="0"/>
              </a:rPr>
              <a:t/>
            </a:r>
            <a:br>
              <a:rPr lang="tr-TR" altLang="tr-TR" sz="1800">
                <a:latin typeface="Arial" panose="020B0604020202020204" pitchFamily="34" charset="0"/>
              </a:rPr>
            </a:br>
            <a:endParaRPr lang="tr-TR" altLang="tr-TR" sz="1800">
              <a:latin typeface="Arial" panose="020B0604020202020204" pitchFamily="34" charset="0"/>
            </a:endParaRPr>
          </a:p>
          <a:p>
            <a:pPr>
              <a:spcBef>
                <a:spcPct val="0"/>
              </a:spcBef>
              <a:buFontTx/>
              <a:buNone/>
            </a:pPr>
            <a:endParaRPr lang="tr-TR" altLang="tr-TR" sz="1800">
              <a:latin typeface="Arial" panose="020B0604020202020204" pitchFamily="34" charset="0"/>
            </a:endParaRPr>
          </a:p>
        </p:txBody>
      </p:sp>
      <p:sp>
        <p:nvSpPr>
          <p:cNvPr id="11274" name="Rectangle 9"/>
          <p:cNvSpPr>
            <a:spLocks noChangeArrowheads="1"/>
          </p:cNvSpPr>
          <p:nvPr/>
        </p:nvSpPr>
        <p:spPr bwMode="auto">
          <a:xfrm>
            <a:off x="2927351" y="3141663"/>
            <a:ext cx="1223963" cy="64611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b="1">
                <a:latin typeface="Arial" panose="020B0604020202020204" pitchFamily="34" charset="0"/>
                <a:ea typeface="Calibri" panose="020F0502020204030204" pitchFamily="34" charset="0"/>
                <a:cs typeface="Times New Roman" panose="02020603050405020304" pitchFamily="18" charset="0"/>
              </a:rPr>
              <a:t>    </a:t>
            </a:r>
            <a:r>
              <a:rPr lang="tr-TR" altLang="tr-TR" sz="1800" b="1">
                <a:solidFill>
                  <a:schemeClr val="bg1"/>
                </a:solidFill>
                <a:latin typeface="Arial" panose="020B0604020202020204" pitchFamily="34" charset="0"/>
                <a:ea typeface="Calibri" panose="020F0502020204030204" pitchFamily="34" charset="0"/>
                <a:cs typeface="Times New Roman" panose="02020603050405020304" pitchFamily="18" charset="0"/>
              </a:rPr>
              <a:t>Mesafe</a:t>
            </a:r>
            <a:endParaRPr lang="tr-TR" altLang="tr-TR" sz="60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spcBef>
                <a:spcPct val="0"/>
              </a:spcBef>
              <a:buFontTx/>
              <a:buNone/>
            </a:pPr>
            <a:endParaRPr lang="tr-TR" altLang="tr-TR" sz="1800">
              <a:latin typeface="Arial" panose="020B0604020202020204" pitchFamily="34" charset="0"/>
              <a:ea typeface="Calibri" panose="020F0502020204030204" pitchFamily="34" charset="0"/>
              <a:cs typeface="Times New Roman" panose="02020603050405020304" pitchFamily="18" charset="0"/>
            </a:endParaRPr>
          </a:p>
        </p:txBody>
      </p:sp>
      <p:sp>
        <p:nvSpPr>
          <p:cNvPr id="11275" name="Rectangle 11"/>
          <p:cNvSpPr>
            <a:spLocks noChangeArrowheads="1"/>
          </p:cNvSpPr>
          <p:nvPr/>
        </p:nvSpPr>
        <p:spPr bwMode="auto">
          <a:xfrm>
            <a:off x="1524001" y="14155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latin typeface="Arial" panose="020B0604020202020204" pitchFamily="34" charset="0"/>
            </a:endParaRPr>
          </a:p>
        </p:txBody>
      </p:sp>
      <p:graphicFrame>
        <p:nvGraphicFramePr>
          <p:cNvPr id="12" name="11 Tablo"/>
          <p:cNvGraphicFramePr>
            <a:graphicFrameLocks noGrp="1"/>
          </p:cNvGraphicFramePr>
          <p:nvPr/>
        </p:nvGraphicFramePr>
        <p:xfrm>
          <a:off x="7967663" y="2420939"/>
          <a:ext cx="1909762" cy="1909761"/>
        </p:xfrm>
        <a:graphic>
          <a:graphicData uri="http://schemas.openxmlformats.org/drawingml/2006/table">
            <a:tbl>
              <a:tblPr/>
              <a:tblGrid>
                <a:gridCol w="1909762"/>
              </a:tblGrid>
              <a:tr h="531441">
                <a:tc>
                  <a:txBody>
                    <a:bodyPr/>
                    <a:lstStyle/>
                    <a:p>
                      <a:pPr algn="just">
                        <a:lnSpc>
                          <a:spcPct val="115000"/>
                        </a:lnSpc>
                        <a:spcAft>
                          <a:spcPts val="1000"/>
                        </a:spcAft>
                      </a:pPr>
                      <a:r>
                        <a:rPr lang="tr-TR" sz="1800" b="1" dirty="0">
                          <a:solidFill>
                            <a:schemeClr val="bg1"/>
                          </a:solidFill>
                          <a:latin typeface="Calibri"/>
                          <a:ea typeface="Calibri"/>
                          <a:cs typeface="Times New Roman"/>
                        </a:rPr>
                        <a:t>        Kıta</a:t>
                      </a:r>
                      <a:endParaRPr lang="tr-TR" sz="1100" dirty="0">
                        <a:solidFill>
                          <a:schemeClr val="bg1"/>
                        </a:solidFill>
                        <a:latin typeface="Calibri"/>
                        <a:ea typeface="Calibri"/>
                        <a:cs typeface="Times New Roman"/>
                      </a:endParaRPr>
                    </a:p>
                  </a:txBody>
                  <a:tcPr marL="68569" marR="685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59440">
                <a:tc>
                  <a:txBody>
                    <a:bodyPr/>
                    <a:lstStyle/>
                    <a:p>
                      <a:pPr algn="just">
                        <a:lnSpc>
                          <a:spcPct val="115000"/>
                        </a:lnSpc>
                        <a:spcAft>
                          <a:spcPts val="1000"/>
                        </a:spcAft>
                      </a:pPr>
                      <a:r>
                        <a:rPr lang="tr-TR" sz="1800" b="1" dirty="0">
                          <a:solidFill>
                            <a:schemeClr val="bg1"/>
                          </a:solidFill>
                          <a:latin typeface="Calibri"/>
                          <a:ea typeface="Calibri"/>
                          <a:cs typeface="Times New Roman"/>
                        </a:rPr>
                        <a:t>       Ülke</a:t>
                      </a:r>
                      <a:endParaRPr lang="tr-TR" sz="1100" dirty="0">
                        <a:solidFill>
                          <a:schemeClr val="bg1"/>
                        </a:solidFill>
                        <a:latin typeface="Calibri"/>
                        <a:ea typeface="Calibri"/>
                        <a:cs typeface="Times New Roman"/>
                      </a:endParaRPr>
                    </a:p>
                  </a:txBody>
                  <a:tcPr marL="68569" marR="685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59440">
                <a:tc>
                  <a:txBody>
                    <a:bodyPr/>
                    <a:lstStyle/>
                    <a:p>
                      <a:pPr algn="just">
                        <a:lnSpc>
                          <a:spcPct val="115000"/>
                        </a:lnSpc>
                        <a:spcAft>
                          <a:spcPts val="1000"/>
                        </a:spcAft>
                      </a:pPr>
                      <a:r>
                        <a:rPr lang="tr-TR" sz="1800" b="1" dirty="0">
                          <a:solidFill>
                            <a:schemeClr val="bg1"/>
                          </a:solidFill>
                          <a:latin typeface="Calibri"/>
                          <a:ea typeface="Calibri"/>
                          <a:cs typeface="Times New Roman"/>
                        </a:rPr>
                        <a:t>       Bölge</a:t>
                      </a:r>
                      <a:endParaRPr lang="tr-TR" sz="1100" dirty="0">
                        <a:solidFill>
                          <a:schemeClr val="bg1"/>
                        </a:solidFill>
                        <a:latin typeface="Calibri"/>
                        <a:ea typeface="Calibri"/>
                        <a:cs typeface="Times New Roman"/>
                      </a:endParaRPr>
                    </a:p>
                  </a:txBody>
                  <a:tcPr marL="68569" marR="685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59440">
                <a:tc>
                  <a:txBody>
                    <a:bodyPr/>
                    <a:lstStyle/>
                    <a:p>
                      <a:pPr algn="just">
                        <a:lnSpc>
                          <a:spcPct val="115000"/>
                        </a:lnSpc>
                        <a:spcAft>
                          <a:spcPts val="1000"/>
                        </a:spcAft>
                      </a:pPr>
                      <a:r>
                        <a:rPr lang="tr-TR" sz="1800" b="1" dirty="0">
                          <a:solidFill>
                            <a:schemeClr val="bg1"/>
                          </a:solidFill>
                          <a:latin typeface="Calibri"/>
                          <a:ea typeface="Calibri"/>
                          <a:cs typeface="Times New Roman"/>
                        </a:rPr>
                        <a:t>        Şehir</a:t>
                      </a:r>
                      <a:endParaRPr lang="tr-TR" sz="1100" dirty="0">
                        <a:solidFill>
                          <a:schemeClr val="bg1"/>
                        </a:solidFill>
                        <a:latin typeface="Calibri"/>
                        <a:ea typeface="Calibri"/>
                        <a:cs typeface="Times New Roman"/>
                      </a:endParaRPr>
                    </a:p>
                  </a:txBody>
                  <a:tcPr marL="68569" marR="685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spTree>
    <p:extLst>
      <p:ext uri="{BB962C8B-B14F-4D97-AF65-F5344CB8AC3E}">
        <p14:creationId xmlns:p14="http://schemas.microsoft.com/office/powerpoint/2010/main" val="41334779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b="1" dirty="0"/>
              <a:t>Destinasyonun Özellikleri </a:t>
            </a:r>
          </a:p>
        </p:txBody>
      </p:sp>
      <p:sp>
        <p:nvSpPr>
          <p:cNvPr id="3" name="İçerik Yer Tutucusu 2"/>
          <p:cNvSpPr>
            <a:spLocks noGrp="1"/>
          </p:cNvSpPr>
          <p:nvPr>
            <p:ph idx="1"/>
          </p:nvPr>
        </p:nvSpPr>
        <p:spPr/>
        <p:txBody>
          <a:bodyPr/>
          <a:lstStyle/>
          <a:p>
            <a:pPr marL="0" indent="0">
              <a:buNone/>
            </a:pPr>
            <a:r>
              <a:rPr lang="tr-TR" dirty="0"/>
              <a:t>Destinasyonlar eğer ürün olarak ele alınacak olursa farklı yapıları gereği özellikleri aşağıdaki gibi sıralanmaktadır </a:t>
            </a:r>
            <a:endParaRPr lang="tr-TR" dirty="0" smtClean="0"/>
          </a:p>
          <a:p>
            <a:endParaRPr lang="tr-TR" dirty="0"/>
          </a:p>
          <a:p>
            <a:r>
              <a:rPr lang="tr-TR" dirty="0" smtClean="0"/>
              <a:t>Destinasyon ürünü doğrudan ve dolaylı olarak turizme ilgili olan ürünler olmak üzere iki parçadan oluşur. </a:t>
            </a:r>
          </a:p>
          <a:p>
            <a:r>
              <a:rPr lang="tr-TR" dirty="0" smtClean="0"/>
              <a:t>Destinasyon deneyimi ürün deneyiminden farklıdır.</a:t>
            </a:r>
          </a:p>
          <a:p>
            <a:r>
              <a:rPr lang="tr-TR" dirty="0" smtClean="0"/>
              <a:t>Destinasyonlar bulundukları yere göre yerel, bölgesel ve ulusal bağlamda farklı şekillerde değerlendirilirler.</a:t>
            </a:r>
          </a:p>
          <a:p>
            <a:r>
              <a:rPr lang="tr-TR" dirty="0" smtClean="0"/>
              <a:t>Destinasyonlar çoklu satışa uygundur</a:t>
            </a:r>
          </a:p>
          <a:p>
            <a:endParaRPr lang="tr-TR" dirty="0"/>
          </a:p>
        </p:txBody>
      </p:sp>
    </p:spTree>
    <p:extLst>
      <p:ext uri="{BB962C8B-B14F-4D97-AF65-F5344CB8AC3E}">
        <p14:creationId xmlns:p14="http://schemas.microsoft.com/office/powerpoint/2010/main" val="3728672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39782" y="350978"/>
            <a:ext cx="8911687" cy="1280890"/>
          </a:xfrm>
        </p:spPr>
        <p:txBody>
          <a:bodyPr/>
          <a:lstStyle/>
          <a:p>
            <a:pPr algn="ctr"/>
            <a:r>
              <a:rPr lang="tr-TR" b="1" dirty="0"/>
              <a:t>Destinasyonun Özellikleri </a:t>
            </a:r>
            <a:endParaRPr lang="tr-TR" dirty="0"/>
          </a:p>
        </p:txBody>
      </p:sp>
      <p:sp>
        <p:nvSpPr>
          <p:cNvPr id="3" name="İçerik Yer Tutucusu 2"/>
          <p:cNvSpPr>
            <a:spLocks noGrp="1"/>
          </p:cNvSpPr>
          <p:nvPr>
            <p:ph idx="1"/>
          </p:nvPr>
        </p:nvSpPr>
        <p:spPr>
          <a:xfrm>
            <a:off x="1626919" y="1520042"/>
            <a:ext cx="9877693" cy="4391180"/>
          </a:xfrm>
        </p:spPr>
        <p:txBody>
          <a:bodyPr/>
          <a:lstStyle/>
          <a:p>
            <a:pPr marL="0" indent="0" fontAlgn="base">
              <a:buNone/>
            </a:pPr>
            <a:r>
              <a:rPr lang="tr-TR" sz="2000" dirty="0" err="1"/>
              <a:t>Laitinen</a:t>
            </a:r>
            <a:r>
              <a:rPr lang="tr-TR" sz="2000" dirty="0"/>
              <a:t> (2004), turistik destinasyonlarında bulunması gereken temel özellikleri ise şu şekilde </a:t>
            </a:r>
            <a:r>
              <a:rPr lang="tr-TR" sz="2000" dirty="0" smtClean="0"/>
              <a:t>sıralamıştır;</a:t>
            </a:r>
          </a:p>
          <a:p>
            <a:pPr marL="0" indent="0" fontAlgn="base">
              <a:buNone/>
            </a:pPr>
            <a:endParaRPr lang="tr-TR" sz="2000" dirty="0" smtClean="0"/>
          </a:p>
          <a:p>
            <a:pPr fontAlgn="base"/>
            <a:r>
              <a:rPr lang="tr-TR" sz="2000" dirty="0" smtClean="0"/>
              <a:t>Destinasyon </a:t>
            </a:r>
            <a:r>
              <a:rPr lang="tr-TR" sz="2000" dirty="0"/>
              <a:t>mutlaka turizm gelişimini sağlayacak altyapıya sahip olmalıdır. Altyapıyı oluşturan etmenler ise kamu hizmetleri, ulaşım ve diğer sosyal hizmetleri turistlerin kullanımına sunmaktadır.</a:t>
            </a:r>
          </a:p>
          <a:p>
            <a:pPr fontAlgn="base"/>
            <a:r>
              <a:rPr lang="tr-TR" sz="2000" dirty="0" smtClean="0"/>
              <a:t>Destinasyon </a:t>
            </a:r>
            <a:r>
              <a:rPr lang="tr-TR" sz="2000" dirty="0"/>
              <a:t>turistlerin seçiminde göz önünde bulundurabileceği çekiciliklere sahip olmalı ve sahip olunan bu çekicilikler geliştirile bilinmelidir.</a:t>
            </a:r>
          </a:p>
          <a:p>
            <a:pPr fontAlgn="base"/>
            <a:r>
              <a:rPr lang="tr-TR" sz="2000" dirty="0" smtClean="0"/>
              <a:t>Destinasyon </a:t>
            </a:r>
            <a:r>
              <a:rPr lang="tr-TR" sz="2000" dirty="0"/>
              <a:t>turizm pazarlaması ve planlanması konularında etkin olmalıdır.</a:t>
            </a:r>
          </a:p>
          <a:p>
            <a:pPr fontAlgn="base"/>
            <a:r>
              <a:rPr lang="tr-TR" sz="2000" dirty="0" smtClean="0"/>
              <a:t>Destinasyon </a:t>
            </a:r>
            <a:r>
              <a:rPr lang="tr-TR" sz="2000" dirty="0"/>
              <a:t>ulaşılabilirlik özelliğine sahip olmalıdır.</a:t>
            </a:r>
          </a:p>
          <a:p>
            <a:endParaRPr lang="tr-TR" dirty="0"/>
          </a:p>
        </p:txBody>
      </p:sp>
    </p:spTree>
    <p:extLst>
      <p:ext uri="{BB962C8B-B14F-4D97-AF65-F5344CB8AC3E}">
        <p14:creationId xmlns:p14="http://schemas.microsoft.com/office/powerpoint/2010/main" val="2448425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TotalTime>
  <Words>496</Words>
  <Application>Microsoft Office PowerPoint</Application>
  <PresentationFormat>Geniş ekran</PresentationFormat>
  <Paragraphs>55</Paragraphs>
  <Slides>11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Century Gothic</vt:lpstr>
      <vt:lpstr>Times New Roman</vt:lpstr>
      <vt:lpstr>Wingdings 3</vt:lpstr>
      <vt:lpstr>Duman</vt:lpstr>
      <vt:lpstr>Destinasyon Tanımı ve Özellikleri</vt:lpstr>
      <vt:lpstr>Destinasyon Yönetimi-  Destinasyon Pazarlaması </vt:lpstr>
      <vt:lpstr>Destinasyon Yönetimi-  Destinasyon Pazarlaması </vt:lpstr>
      <vt:lpstr>Destinasyon Yönetimi-  Destinasyon Pazarlaması </vt:lpstr>
      <vt:lpstr>PowerPoint Sunusu</vt:lpstr>
      <vt:lpstr>Destinasyonun Kelime Anlamı Nedir ?</vt:lpstr>
      <vt:lpstr>Turizm Destinasyonu ?</vt:lpstr>
      <vt:lpstr>Turizm Destinasyonu ?</vt:lpstr>
      <vt:lpstr>PowerPoint Sunusu</vt:lpstr>
      <vt:lpstr>Destinasyonun Özellikleri </vt:lpstr>
      <vt:lpstr>Destinasyonun Özellikleri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Destinasyon Tanımı ve Özellikleri</dc:title>
  <dc:creator>Windows User</dc:creator>
  <cp:lastModifiedBy>Windows User</cp:lastModifiedBy>
  <cp:revision>1</cp:revision>
  <dcterms:created xsi:type="dcterms:W3CDTF">2019-12-23T17:11:08Z</dcterms:created>
  <dcterms:modified xsi:type="dcterms:W3CDTF">2019-12-23T17:12:44Z</dcterms:modified>
</cp:coreProperties>
</file>