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0" d="100"/>
          <a:sy n="80" d="100"/>
        </p:scale>
        <p:origin x="3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502927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39539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371208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FAF0669-2B38-4EC1-8A1B-FE8BB00BAF3A}"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242709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FAF0669-2B38-4EC1-8A1B-FE8BB00BAF3A}" type="datetimeFigureOut">
              <a:rPr lang="tr-TR" smtClean="0"/>
              <a:t>23.12.2019</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262261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FAF0669-2B38-4EC1-8A1B-FE8BB00BAF3A}" type="datetimeFigureOut">
              <a:rPr lang="tr-TR" smtClean="0"/>
              <a:t>23.12.2019</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587121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AF0669-2B38-4EC1-8A1B-FE8BB00BAF3A}" type="datetimeFigureOut">
              <a:rPr lang="tr-TR" smtClean="0"/>
              <a:t>23.12.2019</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156320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FAF0669-2B38-4EC1-8A1B-FE8BB00BAF3A}"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06260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FAF0669-2B38-4EC1-8A1B-FE8BB00BAF3A}"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354702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054084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4AFF3A-3691-4DD8-BA81-8EA8C3E344EE}"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1615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FAF0669-2B38-4EC1-8A1B-FE8BB00BAF3A}"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704828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FAF0669-2B38-4EC1-8A1B-FE8BB00BAF3A}"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4AFF3A-3691-4DD8-BA81-8EA8C3E344EE}"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58172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FAF0669-2B38-4EC1-8A1B-FE8BB00BAF3A}"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4019963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1610338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FAF0669-2B38-4EC1-8A1B-FE8BB00BAF3A}"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4AFF3A-3691-4DD8-BA81-8EA8C3E344EE}" type="slidenum">
              <a:rPr lang="tr-TR" smtClean="0"/>
              <a:t>‹#›</a:t>
            </a:fld>
            <a:endParaRPr lang="tr-TR"/>
          </a:p>
        </p:txBody>
      </p:sp>
    </p:spTree>
    <p:extLst>
      <p:ext uri="{BB962C8B-B14F-4D97-AF65-F5344CB8AC3E}">
        <p14:creationId xmlns:p14="http://schemas.microsoft.com/office/powerpoint/2010/main" val="2981193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FAF0669-2B38-4EC1-8A1B-FE8BB00BAF3A}" type="datetimeFigureOut">
              <a:rPr lang="tr-TR" smtClean="0"/>
              <a:t>23.12.2019</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04AFF3A-3691-4DD8-BA81-8EA8C3E344EE}" type="slidenum">
              <a:rPr lang="tr-TR" smtClean="0"/>
              <a:t>‹#›</a:t>
            </a:fld>
            <a:endParaRPr lang="tr-TR"/>
          </a:p>
        </p:txBody>
      </p:sp>
    </p:spTree>
    <p:extLst>
      <p:ext uri="{BB962C8B-B14F-4D97-AF65-F5344CB8AC3E}">
        <p14:creationId xmlns:p14="http://schemas.microsoft.com/office/powerpoint/2010/main" val="1943618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pPr algn="ctr"/>
            <a:r>
              <a:rPr lang="tr-TR" sz="4800" b="1" dirty="0" smtClean="0"/>
              <a:t>Destinasyon Yönetimi</a:t>
            </a:r>
            <a:endParaRPr lang="tr-TR" sz="4800" b="1" dirty="0"/>
          </a:p>
        </p:txBody>
      </p:sp>
    </p:spTree>
    <p:extLst>
      <p:ext uri="{BB962C8B-B14F-4D97-AF65-F5344CB8AC3E}">
        <p14:creationId xmlns:p14="http://schemas.microsoft.com/office/powerpoint/2010/main" val="40784982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08168" y="588484"/>
            <a:ext cx="10293328" cy="1280890"/>
          </a:xfrm>
        </p:spPr>
        <p:txBody>
          <a:bodyPr/>
          <a:lstStyle/>
          <a:p>
            <a:r>
              <a:rPr lang="tr-TR" b="1" dirty="0"/>
              <a:t>Destinasyon </a:t>
            </a:r>
            <a:r>
              <a:rPr lang="tr-TR" b="1" dirty="0" smtClean="0"/>
              <a:t>Yönetimi Kavramı ?</a:t>
            </a:r>
            <a:endParaRPr lang="tr-TR" dirty="0"/>
          </a:p>
        </p:txBody>
      </p:sp>
      <p:sp>
        <p:nvSpPr>
          <p:cNvPr id="3" name="İçerik Yer Tutucusu 2"/>
          <p:cNvSpPr>
            <a:spLocks noGrp="1"/>
          </p:cNvSpPr>
          <p:nvPr>
            <p:ph idx="1"/>
          </p:nvPr>
        </p:nvSpPr>
        <p:spPr>
          <a:xfrm>
            <a:off x="665018" y="1401288"/>
            <a:ext cx="10839594" cy="5456711"/>
          </a:xfrm>
        </p:spPr>
        <p:txBody>
          <a:bodyPr>
            <a:normAutofit/>
          </a:bodyPr>
          <a:lstStyle/>
          <a:p>
            <a:pPr algn="just"/>
            <a:endParaRPr lang="tr-TR" sz="2000" dirty="0" smtClean="0"/>
          </a:p>
          <a:p>
            <a:pPr marL="0" indent="0" algn="just">
              <a:buNone/>
            </a:pPr>
            <a:endParaRPr lang="tr-TR" sz="2000" dirty="0" smtClean="0"/>
          </a:p>
          <a:p>
            <a:pPr algn="just"/>
            <a:r>
              <a:rPr lang="tr-TR" sz="2000" dirty="0" smtClean="0"/>
              <a:t>Turizmin, </a:t>
            </a:r>
            <a:r>
              <a:rPr lang="tr-TR" sz="2000" dirty="0"/>
              <a:t>turist çekmek ve turistlerin ihtiyaçlarına hitap etmek üzerine yoğunlaştığı küresel bir ekonomi endüstrisi olduğu çoğu ülke tarafından kabul edilmiştir. Destinasyon yönetimi de bu endüstrinin temelini oluşturuyor</a:t>
            </a:r>
            <a:r>
              <a:rPr lang="tr-TR" sz="2000" dirty="0" smtClean="0"/>
              <a:t>.</a:t>
            </a:r>
          </a:p>
          <a:p>
            <a:pPr marL="0" indent="0" algn="just">
              <a:buNone/>
            </a:pPr>
            <a:endParaRPr lang="tr-TR" sz="2000" dirty="0"/>
          </a:p>
          <a:p>
            <a:pPr algn="just"/>
            <a:r>
              <a:rPr lang="tr-TR" sz="2000" dirty="0"/>
              <a:t>Destinasyona talep arttıkça, turistlerin tercihlerinin artmaya devam edeceği tartışılmaz bir gerçek. Bu talep artışı, turistik destinasyonlar arasında bir rekabet doğurdu. Turizm destinasyonlarının rakipleri karşısında bir avantaj elde etmek için kendilerini farklı kılan argümanlar ortaya koymak durumunda kaldıkları da aşikar bir nokta haline geldi</a:t>
            </a:r>
            <a:r>
              <a:rPr lang="tr-TR" sz="2000" dirty="0" smtClean="0"/>
              <a:t>.</a:t>
            </a:r>
          </a:p>
          <a:p>
            <a:pPr marL="0" indent="0" algn="just">
              <a:buNone/>
            </a:pPr>
            <a:endParaRPr lang="tr-TR" sz="2000" dirty="0"/>
          </a:p>
          <a:p>
            <a:pPr algn="just"/>
            <a:r>
              <a:rPr lang="tr-TR" sz="2000" dirty="0"/>
              <a:t>Bunun yapılabilmesinin başlıca yolları potansiyel ziyaretçilere sunulacak argümanı olabildiğince cazip hale getirmek için destinasyonu tanıtmak ve anlatmaktır.</a:t>
            </a:r>
          </a:p>
          <a:p>
            <a:pPr algn="just"/>
            <a:endParaRPr lang="tr-TR" sz="2000" dirty="0"/>
          </a:p>
          <a:p>
            <a:pPr algn="just"/>
            <a:endParaRPr lang="tr-TR" sz="2000" dirty="0" smtClean="0"/>
          </a:p>
          <a:p>
            <a:pPr algn="just"/>
            <a:endParaRPr lang="tr-TR" sz="2000" dirty="0"/>
          </a:p>
          <a:p>
            <a:pPr algn="just"/>
            <a:endParaRPr lang="tr-TR" sz="2000" dirty="0" smtClean="0"/>
          </a:p>
          <a:p>
            <a:pPr algn="just"/>
            <a:endParaRPr lang="tr-TR" sz="2000" dirty="0"/>
          </a:p>
          <a:p>
            <a:pPr algn="just"/>
            <a:endParaRPr lang="tr-TR" sz="2000" dirty="0"/>
          </a:p>
          <a:p>
            <a:pPr algn="just"/>
            <a:endParaRPr lang="tr-TR" sz="2000" dirty="0"/>
          </a:p>
        </p:txBody>
      </p:sp>
    </p:spTree>
    <p:extLst>
      <p:ext uri="{BB962C8B-B14F-4D97-AF65-F5344CB8AC3E}">
        <p14:creationId xmlns:p14="http://schemas.microsoft.com/office/powerpoint/2010/main" val="4252416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65663" y="624110"/>
            <a:ext cx="10138950" cy="1280890"/>
          </a:xfrm>
        </p:spPr>
        <p:txBody>
          <a:bodyPr/>
          <a:lstStyle/>
          <a:p>
            <a:r>
              <a:rPr lang="tr-TR" b="1" dirty="0" smtClean="0"/>
              <a:t> Destinasyon </a:t>
            </a:r>
            <a:r>
              <a:rPr lang="tr-TR" b="1" dirty="0"/>
              <a:t>Yönetimi Kavramı ?</a:t>
            </a:r>
            <a:endParaRPr lang="tr-TR" dirty="0"/>
          </a:p>
        </p:txBody>
      </p:sp>
      <p:sp>
        <p:nvSpPr>
          <p:cNvPr id="3" name="İçerik Yer Tutucusu 2"/>
          <p:cNvSpPr>
            <a:spLocks noGrp="1"/>
          </p:cNvSpPr>
          <p:nvPr>
            <p:ph idx="1"/>
          </p:nvPr>
        </p:nvSpPr>
        <p:spPr>
          <a:xfrm>
            <a:off x="878774" y="2133600"/>
            <a:ext cx="10625838" cy="3777622"/>
          </a:xfrm>
        </p:spPr>
        <p:txBody>
          <a:bodyPr/>
          <a:lstStyle/>
          <a:p>
            <a:pPr algn="just"/>
            <a:endParaRPr lang="tr-TR" dirty="0" smtClean="0"/>
          </a:p>
          <a:p>
            <a:pPr algn="just"/>
            <a:endParaRPr lang="tr-TR" dirty="0"/>
          </a:p>
          <a:p>
            <a:pPr marL="0" indent="0" algn="just">
              <a:buNone/>
            </a:pPr>
            <a:endParaRPr lang="tr-TR" dirty="0" smtClean="0"/>
          </a:p>
          <a:p>
            <a:pPr algn="just"/>
            <a:r>
              <a:rPr lang="tr-TR" sz="2000" dirty="0" smtClean="0"/>
              <a:t>Turizm </a:t>
            </a:r>
            <a:r>
              <a:rPr lang="tr-TR" sz="2000" dirty="0"/>
              <a:t>alanlarının yönetilmesi, turizmin çevresel etkilerinin kontrol altına alınmasının önemli bir parçasıdır. Destinasyon yönetimi, arazi kullanım planlaması, işletme izni ve imar kontrolleri, çevre ve diğer düzenlemeler, iş birliği girişimleri ve turizmle ilgili faaliyetlerin gelişimi ve günlük operasyonunu şekillendiren bir dizi başka teknikleri içeren bir sistemdir.</a:t>
            </a:r>
          </a:p>
        </p:txBody>
      </p:sp>
    </p:spTree>
    <p:extLst>
      <p:ext uri="{BB962C8B-B14F-4D97-AF65-F5344CB8AC3E}">
        <p14:creationId xmlns:p14="http://schemas.microsoft.com/office/powerpoint/2010/main" val="4279424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000" i="1" dirty="0" smtClean="0"/>
              <a:t>Destinasyon Yönetim Fonksiyonları</a:t>
            </a:r>
            <a:endParaRPr lang="tr-TR" sz="4000" i="1" dirty="0"/>
          </a:p>
        </p:txBody>
      </p:sp>
      <p:sp>
        <p:nvSpPr>
          <p:cNvPr id="3" name="İçerik Yer Tutucusu 2"/>
          <p:cNvSpPr>
            <a:spLocks noGrp="1"/>
          </p:cNvSpPr>
          <p:nvPr>
            <p:ph idx="1"/>
          </p:nvPr>
        </p:nvSpPr>
        <p:spPr>
          <a:xfrm>
            <a:off x="581891" y="2133600"/>
            <a:ext cx="11447813" cy="4516582"/>
          </a:xfrm>
        </p:spPr>
        <p:txBody>
          <a:bodyPr>
            <a:normAutofit fontScale="92500" lnSpcReduction="10000"/>
          </a:bodyPr>
          <a:lstStyle/>
          <a:p>
            <a:pPr marL="0" indent="0">
              <a:buNone/>
            </a:pPr>
            <a:r>
              <a:rPr lang="tr-TR" sz="2400" dirty="0" smtClean="0"/>
              <a:t>Destinasyon yönetiminin; </a:t>
            </a:r>
          </a:p>
          <a:p>
            <a:r>
              <a:rPr lang="tr-TR" sz="2400" dirty="0" smtClean="0"/>
              <a:t> </a:t>
            </a:r>
            <a:r>
              <a:rPr lang="tr-TR" sz="2400" b="1" i="1" dirty="0" smtClean="0">
                <a:solidFill>
                  <a:srgbClr val="FF0000"/>
                </a:solidFill>
              </a:rPr>
              <a:t>Destinasyon pazarlaması ve destinasyon gelişimi  </a:t>
            </a:r>
            <a:r>
              <a:rPr lang="tr-TR" sz="2400" dirty="0" smtClean="0"/>
              <a:t>olmak üzere iki fonksiyonu vardır.</a:t>
            </a:r>
          </a:p>
          <a:p>
            <a:endParaRPr lang="tr-TR" sz="2400" dirty="0"/>
          </a:p>
          <a:p>
            <a:pPr marL="0" indent="0">
              <a:buNone/>
            </a:pPr>
            <a:endParaRPr lang="tr-TR" sz="2400" dirty="0" smtClean="0"/>
          </a:p>
          <a:p>
            <a:pPr marL="0" indent="0">
              <a:buNone/>
            </a:pPr>
            <a:r>
              <a:rPr lang="tr-TR" sz="2400" b="1" i="1" dirty="0" smtClean="0">
                <a:solidFill>
                  <a:srgbClr val="FF0000"/>
                </a:solidFill>
              </a:rPr>
              <a:t>Destinasyon pazarlaması</a:t>
            </a:r>
            <a:r>
              <a:rPr lang="tr-TR" sz="2400" dirty="0" smtClean="0"/>
              <a:t>; destinasyona turistleri çekmeye yönelik her türlü faaliyetlerdir.</a:t>
            </a:r>
          </a:p>
          <a:p>
            <a:pPr marL="0" indent="0">
              <a:buNone/>
            </a:pPr>
            <a:endParaRPr lang="tr-TR" sz="2400" dirty="0" smtClean="0"/>
          </a:p>
          <a:p>
            <a:pPr marL="0" indent="0">
              <a:buNone/>
            </a:pPr>
            <a:r>
              <a:rPr lang="tr-TR" sz="2400" b="1" i="1" dirty="0" smtClean="0">
                <a:solidFill>
                  <a:srgbClr val="FF0000"/>
                </a:solidFill>
              </a:rPr>
              <a:t>Destinasyon gelişimi ise; </a:t>
            </a:r>
            <a:r>
              <a:rPr lang="tr-TR" sz="2400" dirty="0" smtClean="0"/>
              <a:t>destinasyon yönetimi örgütü tarafından turizmi geliştirmek ve korumak için ele alınan pazarlama dışındaki tüm faaliyet şekilleridir. </a:t>
            </a:r>
          </a:p>
          <a:p>
            <a:pPr marL="0" indent="0">
              <a:buNone/>
            </a:pPr>
            <a:r>
              <a:rPr lang="tr-TR" sz="2000" dirty="0" smtClean="0"/>
              <a:t> </a:t>
            </a:r>
          </a:p>
        </p:txBody>
      </p:sp>
    </p:spTree>
    <p:extLst>
      <p:ext uri="{BB962C8B-B14F-4D97-AF65-F5344CB8AC3E}">
        <p14:creationId xmlns:p14="http://schemas.microsoft.com/office/powerpoint/2010/main" val="1656606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83265" y="315351"/>
            <a:ext cx="9948181" cy="1280890"/>
          </a:xfrm>
        </p:spPr>
        <p:txBody>
          <a:bodyPr>
            <a:noAutofit/>
          </a:bodyPr>
          <a:lstStyle/>
          <a:p>
            <a:pPr algn="ctr"/>
            <a:r>
              <a:rPr lang="tr-TR" b="1" i="1" dirty="0" smtClean="0"/>
              <a:t>Destinasyon Yönetim Bilişim Sistemleri</a:t>
            </a:r>
            <a:endParaRPr lang="tr-TR" b="1" i="1" dirty="0"/>
          </a:p>
        </p:txBody>
      </p:sp>
      <p:sp>
        <p:nvSpPr>
          <p:cNvPr id="3" name="İçerik Yer Tutucusu 2"/>
          <p:cNvSpPr>
            <a:spLocks noGrp="1"/>
          </p:cNvSpPr>
          <p:nvPr>
            <p:ph idx="1"/>
          </p:nvPr>
        </p:nvSpPr>
        <p:spPr>
          <a:xfrm>
            <a:off x="510638" y="1425039"/>
            <a:ext cx="11483439" cy="5432961"/>
          </a:xfrm>
        </p:spPr>
        <p:txBody>
          <a:bodyPr>
            <a:noAutofit/>
          </a:bodyPr>
          <a:lstStyle/>
          <a:p>
            <a:pPr algn="just"/>
            <a:endParaRPr lang="tr-TR" sz="2400" dirty="0" smtClean="0"/>
          </a:p>
          <a:p>
            <a:pPr algn="just"/>
            <a:r>
              <a:rPr lang="tr-TR" sz="2400" dirty="0" smtClean="0"/>
              <a:t>Destinasyon pazarlama ve yönetiminde bilişim sistemlerinde son derece faydalanılmaktadır. Bilişim sistemleri turistlerin istek ve beklentilerini saptamak konusunda önemli ve etkin bir araç olarak pazarlama faaliyetlerine katkı sağlar. </a:t>
            </a:r>
          </a:p>
          <a:p>
            <a:pPr algn="just"/>
            <a:r>
              <a:rPr lang="tr-TR" sz="2400" dirty="0" smtClean="0"/>
              <a:t>Destinasyon yönetim bilişim sistemleri, destinasyon yönetim örgütlerinin özel olarak hazırlanmış bilgi teknoloji alt yapısını tarif etmek üzere kullanılan bir terimdir.</a:t>
            </a:r>
          </a:p>
          <a:p>
            <a:pPr algn="just"/>
            <a:r>
              <a:rPr lang="tr-TR" sz="2400" dirty="0" smtClean="0"/>
              <a:t>Bir destinasyon yönetim bilişim sistemi; yalnızca web sitesi olarak değil, </a:t>
            </a:r>
            <a:r>
              <a:rPr lang="tr-TR" sz="2400" b="1" i="1" dirty="0" smtClean="0">
                <a:solidFill>
                  <a:srgbClr val="FF0000"/>
                </a:solidFill>
              </a:rPr>
              <a:t>promosyon, pazarlama ve satış</a:t>
            </a:r>
            <a:r>
              <a:rPr lang="tr-TR" sz="2400" dirty="0" smtClean="0"/>
              <a:t> uygulamalarına da olanak tanıyan yapılanmaya donatılmış bir sistemdir. </a:t>
            </a:r>
            <a:endParaRPr lang="tr-TR" sz="2400" dirty="0"/>
          </a:p>
        </p:txBody>
      </p:sp>
    </p:spTree>
    <p:extLst>
      <p:ext uri="{BB962C8B-B14F-4D97-AF65-F5344CB8AC3E}">
        <p14:creationId xmlns:p14="http://schemas.microsoft.com/office/powerpoint/2010/main" val="2500448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76000" y="457856"/>
            <a:ext cx="8911687" cy="1280890"/>
          </a:xfrm>
        </p:spPr>
        <p:txBody>
          <a:bodyPr>
            <a:normAutofit/>
          </a:bodyPr>
          <a:lstStyle/>
          <a:p>
            <a:pPr algn="ctr"/>
            <a:r>
              <a:rPr lang="tr-TR" sz="4000" b="1" i="1" dirty="0" smtClean="0"/>
              <a:t>Destinasyon Kriz Yönetimi</a:t>
            </a:r>
            <a:endParaRPr lang="tr-TR" sz="4000" b="1" i="1" dirty="0"/>
          </a:p>
        </p:txBody>
      </p:sp>
      <p:sp>
        <p:nvSpPr>
          <p:cNvPr id="3" name="İçerik Yer Tutucusu 2"/>
          <p:cNvSpPr>
            <a:spLocks noGrp="1"/>
          </p:cNvSpPr>
          <p:nvPr>
            <p:ph idx="1"/>
          </p:nvPr>
        </p:nvSpPr>
        <p:spPr>
          <a:xfrm>
            <a:off x="1104405" y="1905000"/>
            <a:ext cx="10400207" cy="4006222"/>
          </a:xfrm>
        </p:spPr>
        <p:txBody>
          <a:bodyPr/>
          <a:lstStyle/>
          <a:p>
            <a:r>
              <a:rPr lang="tr-TR" dirty="0" smtClean="0"/>
              <a:t>Barış, güvenlik ve sağlık bir destinasyonun, bölgenin ya da ülkenin turizm gelişimi için öncelikli unsurlarındandır ve turizmde büyümenin de temel belirleyicilerindendir.  Bu unsurlar olmadan turistik destinasyonların başarılı olması söz konusu değildir. </a:t>
            </a:r>
          </a:p>
          <a:p>
            <a:endParaRPr lang="tr-TR" dirty="0"/>
          </a:p>
          <a:p>
            <a:r>
              <a:rPr lang="tr-TR" dirty="0" smtClean="0"/>
              <a:t>Her gün, her dakika dünyanın bir yerinde bir destinasyonda suç ya da şiddet meydana gelmektedir. Bu olaylarda hem turizmde hem de günlük yaşamda risk unsuru olarak görülmektedir. Bu risklerin farkına varan insanlar tatil destinasyonu olarak bu tür bölgeleri terci etmek istemezler.</a:t>
            </a:r>
          </a:p>
          <a:p>
            <a:r>
              <a:rPr lang="tr-TR" dirty="0" smtClean="0"/>
              <a:t>Krizler yaşamın normal bir olayı haline gelmiştir ve turizmde bu konunun dışında kalan bir olgu değildir. </a:t>
            </a:r>
            <a:endParaRPr lang="tr-TR" dirty="0"/>
          </a:p>
        </p:txBody>
      </p:sp>
    </p:spTree>
    <p:extLst>
      <p:ext uri="{BB962C8B-B14F-4D97-AF65-F5344CB8AC3E}">
        <p14:creationId xmlns:p14="http://schemas.microsoft.com/office/powerpoint/2010/main" val="1591399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3175" y="624110"/>
            <a:ext cx="9711438" cy="1280890"/>
          </a:xfrm>
        </p:spPr>
        <p:txBody>
          <a:bodyPr/>
          <a:lstStyle/>
          <a:p>
            <a:r>
              <a:rPr lang="tr-TR" b="1" i="1" dirty="0"/>
              <a:t>Destinasyon Kriz Yönetimi</a:t>
            </a:r>
            <a:endParaRPr lang="tr-TR" b="1" dirty="0"/>
          </a:p>
        </p:txBody>
      </p:sp>
      <p:sp>
        <p:nvSpPr>
          <p:cNvPr id="3" name="İçerik Yer Tutucusu 2"/>
          <p:cNvSpPr>
            <a:spLocks noGrp="1"/>
          </p:cNvSpPr>
          <p:nvPr>
            <p:ph idx="1"/>
          </p:nvPr>
        </p:nvSpPr>
        <p:spPr>
          <a:xfrm>
            <a:off x="427513" y="1650670"/>
            <a:ext cx="11329058" cy="4999512"/>
          </a:xfrm>
        </p:spPr>
        <p:txBody>
          <a:bodyPr>
            <a:normAutofit/>
          </a:bodyPr>
          <a:lstStyle/>
          <a:p>
            <a:pPr marL="0" indent="0" algn="just">
              <a:buNone/>
            </a:pPr>
            <a:r>
              <a:rPr lang="tr-TR" sz="2400" dirty="0" smtClean="0"/>
              <a:t>Turizmde dalgalanmalara yol açan krizlerin sonuçları, kriz yönetiminin başarısıyla doğru orantılı olarak kısa ya da uzun bir zaman dilimi gerektirebilir. </a:t>
            </a:r>
          </a:p>
          <a:p>
            <a:pPr marL="0" indent="0" algn="just">
              <a:buNone/>
            </a:pPr>
            <a:r>
              <a:rPr lang="tr-TR" sz="2400" b="1" i="1" dirty="0" smtClean="0"/>
              <a:t>Krizlerden;</a:t>
            </a:r>
          </a:p>
          <a:p>
            <a:pPr marL="0" indent="0" algn="just">
              <a:buNone/>
            </a:pPr>
            <a:endParaRPr lang="tr-TR" sz="2400" b="1" i="1" dirty="0" smtClean="0"/>
          </a:p>
          <a:p>
            <a:pPr algn="just"/>
            <a:r>
              <a:rPr lang="tr-TR" sz="2400" dirty="0" smtClean="0"/>
              <a:t>Turizm işletmeleri</a:t>
            </a:r>
          </a:p>
          <a:p>
            <a:pPr algn="just"/>
            <a:r>
              <a:rPr lang="tr-TR" sz="2400" dirty="0" smtClean="0"/>
              <a:t>Aldığı vergilerden dolayı devlet</a:t>
            </a:r>
          </a:p>
          <a:p>
            <a:pPr algn="just"/>
            <a:r>
              <a:rPr lang="tr-TR" sz="2400" dirty="0" smtClean="0"/>
              <a:t>Turizme girdi sağlayan pay sahipleri</a:t>
            </a:r>
          </a:p>
          <a:p>
            <a:pPr algn="just"/>
            <a:r>
              <a:rPr lang="tr-TR" sz="2400" dirty="0" smtClean="0"/>
              <a:t>Turizm personeli krizlerden payını alır.</a:t>
            </a:r>
            <a:endParaRPr lang="tr-TR" sz="2400" dirty="0"/>
          </a:p>
        </p:txBody>
      </p:sp>
    </p:spTree>
    <p:extLst>
      <p:ext uri="{BB962C8B-B14F-4D97-AF65-F5344CB8AC3E}">
        <p14:creationId xmlns:p14="http://schemas.microsoft.com/office/powerpoint/2010/main" val="264766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2509" y="588484"/>
            <a:ext cx="10435834" cy="872181"/>
          </a:xfrm>
        </p:spPr>
        <p:txBody>
          <a:bodyPr/>
          <a:lstStyle/>
          <a:p>
            <a:pPr algn="ctr"/>
            <a:r>
              <a:rPr lang="tr-TR" b="1" i="1" dirty="0"/>
              <a:t>Destinasyon Kriz Yönetimi</a:t>
            </a:r>
            <a:endParaRPr lang="tr-TR" dirty="0"/>
          </a:p>
        </p:txBody>
      </p:sp>
      <p:sp>
        <p:nvSpPr>
          <p:cNvPr id="3" name="İçerik Yer Tutucusu 2"/>
          <p:cNvSpPr>
            <a:spLocks noGrp="1"/>
          </p:cNvSpPr>
          <p:nvPr>
            <p:ph idx="1"/>
          </p:nvPr>
        </p:nvSpPr>
        <p:spPr>
          <a:xfrm>
            <a:off x="961900" y="1258785"/>
            <a:ext cx="10711543" cy="5486400"/>
          </a:xfrm>
        </p:spPr>
        <p:txBody>
          <a:bodyPr/>
          <a:lstStyle/>
          <a:p>
            <a:pPr marL="0" indent="0">
              <a:buNone/>
            </a:pPr>
            <a:r>
              <a:rPr lang="tr-TR" sz="2400" dirty="0" smtClean="0"/>
              <a:t>Olası kriz tipleri;</a:t>
            </a:r>
          </a:p>
          <a:p>
            <a:pPr marL="0" indent="0">
              <a:buNone/>
            </a:pPr>
            <a:endParaRPr lang="tr-TR" sz="2400" dirty="0" smtClean="0"/>
          </a:p>
          <a:p>
            <a:r>
              <a:rPr lang="tr-TR" sz="2400" dirty="0" smtClean="0"/>
              <a:t>İnsan kaynaklı krizler (savaş, iç huzursuzluk, suç, şiddeti ayaklanma)</a:t>
            </a:r>
          </a:p>
          <a:p>
            <a:r>
              <a:rPr lang="tr-TR" sz="2400" dirty="0" smtClean="0"/>
              <a:t>Doğal felaketler </a:t>
            </a:r>
          </a:p>
          <a:p>
            <a:r>
              <a:rPr lang="tr-TR" sz="2400" dirty="0" smtClean="0"/>
              <a:t>İnsan ya da teknik hatalı felaketler </a:t>
            </a:r>
          </a:p>
          <a:p>
            <a:r>
              <a:rPr lang="tr-TR" sz="2400" dirty="0" smtClean="0"/>
              <a:t>Kriz boyutları</a:t>
            </a:r>
          </a:p>
          <a:p>
            <a:r>
              <a:rPr lang="tr-TR" sz="2400" dirty="0" smtClean="0"/>
              <a:t>Krizin tahmin edilen süresi</a:t>
            </a:r>
          </a:p>
          <a:p>
            <a:r>
              <a:rPr lang="tr-TR" sz="2400" dirty="0" smtClean="0"/>
              <a:t>Krizin sonuçları</a:t>
            </a:r>
          </a:p>
          <a:p>
            <a:r>
              <a:rPr lang="tr-TR" sz="2400" dirty="0" smtClean="0"/>
              <a:t>Turist gönderen ülkenin hükümet kararları</a:t>
            </a:r>
          </a:p>
          <a:p>
            <a:r>
              <a:rPr lang="tr-TR" sz="2400" dirty="0" smtClean="0"/>
              <a:t>Destinasyonda tur operatörünün sahip olduğu iş alanları</a:t>
            </a:r>
          </a:p>
          <a:p>
            <a:endParaRPr lang="tr-TR" dirty="0"/>
          </a:p>
        </p:txBody>
      </p:sp>
    </p:spTree>
    <p:extLst>
      <p:ext uri="{BB962C8B-B14F-4D97-AF65-F5344CB8AC3E}">
        <p14:creationId xmlns:p14="http://schemas.microsoft.com/office/powerpoint/2010/main" val="2920129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1273" y="172847"/>
            <a:ext cx="11065225" cy="1280890"/>
          </a:xfrm>
        </p:spPr>
        <p:txBody>
          <a:bodyPr>
            <a:noAutofit/>
          </a:bodyPr>
          <a:lstStyle/>
          <a:p>
            <a:pPr algn="ctr"/>
            <a:r>
              <a:rPr lang="tr-TR" b="1" i="1" dirty="0" smtClean="0"/>
              <a:t>Destinasyon Kıyaslama Yöntemi (Benchmarking</a:t>
            </a:r>
            <a:r>
              <a:rPr lang="tr-TR" i="1" dirty="0" smtClean="0"/>
              <a:t>)</a:t>
            </a:r>
            <a:endParaRPr lang="tr-TR" i="1" dirty="0"/>
          </a:p>
        </p:txBody>
      </p:sp>
      <p:sp>
        <p:nvSpPr>
          <p:cNvPr id="3" name="İçerik Yer Tutucusu 2"/>
          <p:cNvSpPr>
            <a:spLocks noGrp="1"/>
          </p:cNvSpPr>
          <p:nvPr>
            <p:ph idx="1"/>
          </p:nvPr>
        </p:nvSpPr>
        <p:spPr>
          <a:xfrm>
            <a:off x="415637" y="1781299"/>
            <a:ext cx="11480862" cy="4129923"/>
          </a:xfrm>
        </p:spPr>
        <p:txBody>
          <a:bodyPr/>
          <a:lstStyle/>
          <a:p>
            <a:endParaRPr lang="tr-TR" dirty="0" smtClean="0"/>
          </a:p>
          <a:p>
            <a:endParaRPr lang="tr-TR" dirty="0"/>
          </a:p>
          <a:p>
            <a:endParaRPr lang="tr-TR" dirty="0" smtClean="0"/>
          </a:p>
          <a:p>
            <a:endParaRPr lang="tr-TR" dirty="0" smtClean="0"/>
          </a:p>
          <a:p>
            <a:pPr algn="just"/>
            <a:r>
              <a:rPr lang="tr-TR" sz="2800" dirty="0" smtClean="0"/>
              <a:t>Rakiplerden </a:t>
            </a:r>
            <a:r>
              <a:rPr lang="tr-TR" sz="2800" dirty="0"/>
              <a:t>veya rakip olmayan başka sektörlerden kıyaslama yoluyla öğrenme çok eski zamanlardan beri süregelmiştir. Örneğin; Ford ve Toyota gibi.</a:t>
            </a:r>
          </a:p>
          <a:p>
            <a:endParaRPr lang="tr-TR" dirty="0"/>
          </a:p>
        </p:txBody>
      </p:sp>
      <p:pic>
        <p:nvPicPr>
          <p:cNvPr id="4" name="Resim 3"/>
          <p:cNvPicPr>
            <a:picLocks noChangeAspect="1"/>
          </p:cNvPicPr>
          <p:nvPr/>
        </p:nvPicPr>
        <p:blipFill>
          <a:blip r:embed="rId2"/>
          <a:stretch>
            <a:fillRect/>
          </a:stretch>
        </p:blipFill>
        <p:spPr>
          <a:xfrm>
            <a:off x="5307105" y="1011850"/>
            <a:ext cx="4950381" cy="2432515"/>
          </a:xfrm>
          <a:prstGeom prst="rect">
            <a:avLst/>
          </a:prstGeom>
        </p:spPr>
      </p:pic>
    </p:spTree>
    <p:extLst>
      <p:ext uri="{BB962C8B-B14F-4D97-AF65-F5344CB8AC3E}">
        <p14:creationId xmlns:p14="http://schemas.microsoft.com/office/powerpoint/2010/main" val="2780398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68135" y="78919"/>
            <a:ext cx="11136478" cy="1280890"/>
          </a:xfrm>
        </p:spPr>
        <p:txBody>
          <a:bodyPr/>
          <a:lstStyle/>
          <a:p>
            <a:r>
              <a:rPr lang="tr-TR" b="1" i="1" dirty="0"/>
              <a:t>Destinasyon Kıyaslama Yöntemi (Benchmarking</a:t>
            </a:r>
            <a:r>
              <a:rPr lang="tr-TR" i="1" dirty="0"/>
              <a:t>)</a:t>
            </a:r>
            <a:endParaRPr lang="tr-TR" dirty="0"/>
          </a:p>
        </p:txBody>
      </p:sp>
      <p:pic>
        <p:nvPicPr>
          <p:cNvPr id="4" name="Picture 2" descr="http://www.arabtexts.com/wp-content/uploads/2013/07/bench.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361"/>
          <a:stretch/>
        </p:blipFill>
        <p:spPr bwMode="auto">
          <a:xfrm>
            <a:off x="6943725" y="719364"/>
            <a:ext cx="5248275" cy="304412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5" name="Dikdörtgen 4"/>
          <p:cNvSpPr/>
          <p:nvPr/>
        </p:nvSpPr>
        <p:spPr>
          <a:xfrm>
            <a:off x="368135" y="1258784"/>
            <a:ext cx="11020301" cy="4985980"/>
          </a:xfrm>
          <a:prstGeom prst="rect">
            <a:avLst/>
          </a:prstGeom>
        </p:spPr>
        <p:txBody>
          <a:bodyPr wrap="square">
            <a:spAutoFit/>
          </a:bodyPr>
          <a:lstStyle/>
          <a:p>
            <a:pPr algn="just"/>
            <a:endParaRPr lang="tr-TR" dirty="0" smtClean="0"/>
          </a:p>
          <a:p>
            <a:pPr algn="just"/>
            <a:endParaRPr lang="tr-TR" dirty="0"/>
          </a:p>
          <a:p>
            <a:pPr algn="just"/>
            <a:endParaRPr lang="tr-TR" dirty="0" smtClean="0"/>
          </a:p>
          <a:p>
            <a:pPr algn="just"/>
            <a:r>
              <a:rPr lang="tr-TR" sz="2400" dirty="0" smtClean="0"/>
              <a:t>Kıyaslama </a:t>
            </a:r>
            <a:r>
              <a:rPr lang="tr-TR" sz="2400" dirty="0"/>
              <a:t>üç boyut altında ele alınacak olursa</a:t>
            </a:r>
            <a:r>
              <a:rPr lang="tr-TR" sz="2400" dirty="0" smtClean="0"/>
              <a:t>;</a:t>
            </a:r>
          </a:p>
          <a:p>
            <a:pPr algn="just"/>
            <a:endParaRPr lang="tr-TR" sz="2400" dirty="0"/>
          </a:p>
          <a:p>
            <a:pPr algn="just"/>
            <a:endParaRPr lang="tr-TR" sz="2400" dirty="0"/>
          </a:p>
          <a:p>
            <a:pPr algn="just"/>
            <a:r>
              <a:rPr lang="tr-TR" sz="2400" b="1" dirty="0"/>
              <a:t>İlk boyut</a:t>
            </a:r>
            <a:r>
              <a:rPr lang="tr-TR" sz="2400" dirty="0"/>
              <a:t>; kıyaslama yapılacak işletmenin en azından o endüstri dalındaki en başarılı işletme olmasıdır. </a:t>
            </a:r>
            <a:endParaRPr lang="tr-TR" sz="2400" dirty="0" smtClean="0"/>
          </a:p>
          <a:p>
            <a:pPr algn="just"/>
            <a:endParaRPr lang="tr-TR" sz="2400" dirty="0"/>
          </a:p>
          <a:p>
            <a:pPr algn="just"/>
            <a:r>
              <a:rPr lang="tr-TR" sz="2400" b="1" dirty="0"/>
              <a:t>İkinci boyut</a:t>
            </a:r>
            <a:r>
              <a:rPr lang="tr-TR" sz="2400" dirty="0"/>
              <a:t>; kıyaslamanın sadece aynı endüstri dalındaki işletmelerle sınırlı kalmaması gerektiğidir. </a:t>
            </a:r>
            <a:endParaRPr lang="tr-TR" sz="2400" dirty="0" smtClean="0"/>
          </a:p>
          <a:p>
            <a:pPr algn="just"/>
            <a:endParaRPr lang="tr-TR" sz="2400" dirty="0"/>
          </a:p>
          <a:p>
            <a:pPr algn="just"/>
            <a:r>
              <a:rPr lang="tr-TR" sz="2400" b="1" dirty="0"/>
              <a:t>Üçüncü boyut </a:t>
            </a:r>
            <a:r>
              <a:rPr lang="tr-TR" sz="2400" dirty="0"/>
              <a:t>ise; bu karşılaştırma ve kıyaslama işlemlerinin müşteri tatmini ve kalite artırımı için sistemli bir şekilde yapılması gerektiğidir </a:t>
            </a:r>
            <a:endParaRPr lang="en-US" sz="2400" dirty="0"/>
          </a:p>
        </p:txBody>
      </p:sp>
    </p:spTree>
    <p:extLst>
      <p:ext uri="{BB962C8B-B14F-4D97-AF65-F5344CB8AC3E}">
        <p14:creationId xmlns:p14="http://schemas.microsoft.com/office/powerpoint/2010/main" val="1743390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97527" y="126336"/>
            <a:ext cx="11065225" cy="1280890"/>
          </a:xfrm>
        </p:spPr>
        <p:txBody>
          <a:bodyPr/>
          <a:lstStyle/>
          <a:p>
            <a:r>
              <a:rPr lang="tr-TR" b="1" i="1" dirty="0"/>
              <a:t>Destinasyon Kıyaslama Yöntemi (Benchmarking</a:t>
            </a:r>
            <a:r>
              <a:rPr lang="tr-TR" i="1" dirty="0"/>
              <a:t>)</a:t>
            </a:r>
            <a:endParaRPr lang="tr-TR" dirty="0"/>
          </a:p>
        </p:txBody>
      </p:sp>
      <p:sp>
        <p:nvSpPr>
          <p:cNvPr id="3" name="İçerik Yer Tutucusu 2"/>
          <p:cNvSpPr>
            <a:spLocks noGrp="1"/>
          </p:cNvSpPr>
          <p:nvPr>
            <p:ph idx="1"/>
          </p:nvPr>
        </p:nvSpPr>
        <p:spPr>
          <a:xfrm>
            <a:off x="178130" y="1626919"/>
            <a:ext cx="7825839" cy="5367647"/>
          </a:xfrm>
        </p:spPr>
        <p:txBody>
          <a:bodyPr>
            <a:normAutofit lnSpcReduction="10000"/>
          </a:bodyPr>
          <a:lstStyle/>
          <a:p>
            <a:pPr marL="0" indent="0" algn="just">
              <a:buNone/>
            </a:pPr>
            <a:endParaRPr lang="tr-TR" dirty="0" smtClean="0"/>
          </a:p>
          <a:p>
            <a:pPr marL="0" indent="0" algn="just">
              <a:buNone/>
            </a:pPr>
            <a:endParaRPr lang="tr-TR" dirty="0"/>
          </a:p>
          <a:p>
            <a:pPr marL="0" indent="0" algn="just">
              <a:buNone/>
            </a:pPr>
            <a:r>
              <a:rPr lang="tr-TR" sz="2400" dirty="0" smtClean="0"/>
              <a:t>Kıyaslamanın </a:t>
            </a:r>
            <a:r>
              <a:rPr lang="tr-TR" sz="2400" dirty="0"/>
              <a:t>yönetsel bir araç olarak kullanılmaya başlanmasının altında yatan felsefe </a:t>
            </a:r>
            <a:r>
              <a:rPr lang="tr-TR" sz="2400" b="1" dirty="0"/>
              <a:t>Uzak Doğu </a:t>
            </a:r>
            <a:r>
              <a:rPr lang="tr-TR" sz="2400" dirty="0"/>
              <a:t>kökenlidir. </a:t>
            </a:r>
            <a:endParaRPr lang="tr-TR" sz="2400" dirty="0" smtClean="0"/>
          </a:p>
          <a:p>
            <a:pPr marL="0" indent="0" algn="just">
              <a:buNone/>
            </a:pPr>
            <a:endParaRPr lang="tr-TR" sz="2400" dirty="0"/>
          </a:p>
          <a:p>
            <a:pPr marL="0" indent="0" algn="just">
              <a:buNone/>
            </a:pPr>
            <a:r>
              <a:rPr lang="tr-TR" sz="2400" dirty="0"/>
              <a:t>Bir Çin Generali olan Sun </a:t>
            </a:r>
            <a:r>
              <a:rPr lang="tr-TR" sz="2400" dirty="0" err="1"/>
              <a:t>Tzu</a:t>
            </a:r>
            <a:r>
              <a:rPr lang="tr-TR" sz="2400" dirty="0"/>
              <a:t> “</a:t>
            </a:r>
            <a:r>
              <a:rPr lang="tr-TR" sz="2400" b="1" dirty="0"/>
              <a:t>Eğer düşmanınızı ve kendinizi tanıyorsanız yüzlerce savaşın sonucundan korkmanız gerekmez</a:t>
            </a:r>
            <a:r>
              <a:rPr lang="tr-TR" sz="2400" dirty="0"/>
              <a:t>” demiştir</a:t>
            </a:r>
            <a:r>
              <a:rPr lang="tr-TR" sz="2400" dirty="0" smtClean="0"/>
              <a:t>.</a:t>
            </a:r>
          </a:p>
          <a:p>
            <a:pPr marL="0" indent="0" algn="just">
              <a:buNone/>
            </a:pPr>
            <a:endParaRPr lang="tr-TR" sz="2400" dirty="0"/>
          </a:p>
          <a:p>
            <a:pPr marL="0" indent="0" algn="just">
              <a:buNone/>
            </a:pPr>
            <a:r>
              <a:rPr lang="tr-TR" sz="2400" dirty="0"/>
              <a:t>Bu sözler işletmeler için de geçerlidir. Kendilerini ve rakiplerini iyi tanıyan işletmeler daha başarılı olacaklardır. </a:t>
            </a:r>
            <a:endParaRPr lang="en-US" sz="2400" dirty="0"/>
          </a:p>
          <a:p>
            <a:endParaRPr lang="tr-TR" dirty="0"/>
          </a:p>
        </p:txBody>
      </p:sp>
      <p:pic>
        <p:nvPicPr>
          <p:cNvPr id="4" name="Picture 2" descr="http://allnewspipeline.com/images/Know-thy-Enem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1460" y="1626919"/>
            <a:ext cx="5168360" cy="395131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491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63782" y="160972"/>
            <a:ext cx="10210201" cy="765303"/>
          </a:xfrm>
        </p:spPr>
        <p:txBody>
          <a:bodyPr>
            <a:normAutofit fontScale="90000"/>
          </a:bodyPr>
          <a:lstStyle/>
          <a:p>
            <a:r>
              <a:rPr lang="tr-TR" b="1" i="1" dirty="0"/>
              <a:t>Destinasyon Kıyaslama Yöntemi (Benchmarking</a:t>
            </a:r>
            <a:endParaRPr lang="tr-TR" dirty="0"/>
          </a:p>
        </p:txBody>
      </p:sp>
      <p:sp>
        <p:nvSpPr>
          <p:cNvPr id="3" name="İçerik Yer Tutucusu 2"/>
          <p:cNvSpPr>
            <a:spLocks noGrp="1"/>
          </p:cNvSpPr>
          <p:nvPr>
            <p:ph idx="1"/>
          </p:nvPr>
        </p:nvSpPr>
        <p:spPr>
          <a:xfrm>
            <a:off x="498765" y="1812967"/>
            <a:ext cx="10875218" cy="4540332"/>
          </a:xfrm>
        </p:spPr>
        <p:txBody>
          <a:bodyPr/>
          <a:lstStyle/>
          <a:p>
            <a:pPr marL="0" indent="0" algn="just">
              <a:buNone/>
            </a:pPr>
            <a:r>
              <a:rPr lang="tr-TR" sz="2400" dirty="0" smtClean="0"/>
              <a:t>Destinasyon kıyaslama yönteminde destinasyon performansı diğer destinasyonlarla karşılaştırılarak  bir ok yönden değerlendirilir. Destinasyon performansında;</a:t>
            </a:r>
          </a:p>
          <a:p>
            <a:pPr marL="0" indent="0" algn="just">
              <a:buNone/>
            </a:pPr>
            <a:endParaRPr lang="tr-TR" sz="2400" dirty="0" smtClean="0"/>
          </a:p>
          <a:p>
            <a:pPr algn="just"/>
            <a:r>
              <a:rPr lang="tr-TR" sz="2400" dirty="0" smtClean="0"/>
              <a:t>Kalite </a:t>
            </a:r>
          </a:p>
          <a:p>
            <a:pPr algn="just"/>
            <a:r>
              <a:rPr lang="tr-TR" sz="2400" dirty="0" smtClean="0"/>
              <a:t>Olanakların ve çekim merkezlerinin varlığı-çeşidi</a:t>
            </a:r>
          </a:p>
          <a:p>
            <a:pPr algn="just"/>
            <a:r>
              <a:rPr lang="tr-TR" sz="2400" dirty="0" smtClean="0"/>
              <a:t>Doğal çevre</a:t>
            </a:r>
          </a:p>
          <a:p>
            <a:pPr algn="just"/>
            <a:r>
              <a:rPr lang="tr-TR" sz="2400" dirty="0" smtClean="0"/>
              <a:t>Cana yakın atmosfer gibi özellikler karşılaştırma ölçütü olarak ele alınır. </a:t>
            </a:r>
          </a:p>
          <a:p>
            <a:pPr marL="0" indent="0">
              <a:buNone/>
            </a:pPr>
            <a:endParaRPr lang="tr-TR" dirty="0" smtClean="0"/>
          </a:p>
          <a:p>
            <a:endParaRPr lang="tr-TR" dirty="0" smtClean="0"/>
          </a:p>
          <a:p>
            <a:endParaRPr lang="tr-TR" dirty="0" smtClean="0"/>
          </a:p>
          <a:p>
            <a:pPr marL="0" indent="0">
              <a:buNone/>
            </a:pPr>
            <a:endParaRPr lang="tr-TR" dirty="0"/>
          </a:p>
        </p:txBody>
      </p:sp>
    </p:spTree>
    <p:extLst>
      <p:ext uri="{BB962C8B-B14F-4D97-AF65-F5344CB8AC3E}">
        <p14:creationId xmlns:p14="http://schemas.microsoft.com/office/powerpoint/2010/main" val="14705430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35849" y="564734"/>
            <a:ext cx="9854468" cy="836554"/>
          </a:xfrm>
        </p:spPr>
        <p:txBody>
          <a:bodyPr>
            <a:normAutofit/>
          </a:bodyPr>
          <a:lstStyle/>
          <a:p>
            <a:pPr algn="ctr"/>
            <a:r>
              <a:rPr lang="tr-TR" sz="4000" b="1" i="1" dirty="0" smtClean="0"/>
              <a:t>Destinasyonlarda Ziyaretçi Yönetimi</a:t>
            </a:r>
            <a:endParaRPr lang="tr-TR" sz="4000" b="1" i="1" dirty="0"/>
          </a:p>
        </p:txBody>
      </p:sp>
      <p:sp>
        <p:nvSpPr>
          <p:cNvPr id="3" name="İçerik Yer Tutucusu 2"/>
          <p:cNvSpPr>
            <a:spLocks noGrp="1"/>
          </p:cNvSpPr>
          <p:nvPr>
            <p:ph idx="1"/>
          </p:nvPr>
        </p:nvSpPr>
        <p:spPr>
          <a:xfrm>
            <a:off x="926274" y="1531917"/>
            <a:ext cx="10578337" cy="5094514"/>
          </a:xfrm>
        </p:spPr>
        <p:txBody>
          <a:bodyPr>
            <a:normAutofit/>
          </a:bodyPr>
          <a:lstStyle/>
          <a:p>
            <a:pPr algn="just"/>
            <a:r>
              <a:rPr lang="tr-TR" sz="2400" dirty="0"/>
              <a:t>Ziyaretçi yönetimi, ziyaretçi gezilerinin kontrol altında tutulabilmesi ve bu şekilde yapıların korunması için tavsiye edilebilecek en iyi seçeneklerden </a:t>
            </a:r>
            <a:r>
              <a:rPr lang="tr-TR" sz="2400" dirty="0" smtClean="0"/>
              <a:t>birisidir. Özellikle </a:t>
            </a:r>
            <a:r>
              <a:rPr lang="tr-TR" sz="2400" dirty="0"/>
              <a:t>dinsel alanlarda </a:t>
            </a:r>
            <a:r>
              <a:rPr lang="tr-TR" sz="2400" dirty="0" err="1"/>
              <a:t>rekreasyonel</a:t>
            </a:r>
            <a:r>
              <a:rPr lang="tr-TR" sz="2400" dirty="0"/>
              <a:t> arz ile talebin dengede tutulması ve olumsuz etkilerin asgariye indirilmesi yalnızca ziyaretçi yönetim planlarının yapılması, ziyaretçi kapasitesinin bilinmesi ve takip edilmesi ile mümkün </a:t>
            </a:r>
            <a:r>
              <a:rPr lang="tr-TR" sz="2400" dirty="0" smtClean="0"/>
              <a:t>olacaktır.</a:t>
            </a:r>
          </a:p>
          <a:p>
            <a:pPr marL="0" indent="0" algn="just">
              <a:buNone/>
            </a:pPr>
            <a:endParaRPr lang="tr-TR" sz="2400" dirty="0" smtClean="0"/>
          </a:p>
          <a:p>
            <a:pPr algn="just"/>
            <a:r>
              <a:rPr lang="tr-TR" sz="2400" dirty="0" smtClean="0"/>
              <a:t>Ziyaretçileri </a:t>
            </a:r>
            <a:r>
              <a:rPr lang="tr-TR" sz="2400" dirty="0"/>
              <a:t>yönetmek, özellikle çevresel açısından olduğu kadar aynı zamanda ekonomik, toplumsal ve kültürel açıdan da etkileri yönetme noktasında etkili yollarından biri olmaktadır. Ziyaretçi yönetimi turizmin olumsuz etkilerini azaltmanın önemli bir yolu olarak görülmektedir</a:t>
            </a:r>
          </a:p>
        </p:txBody>
      </p:sp>
    </p:spTree>
    <p:extLst>
      <p:ext uri="{BB962C8B-B14F-4D97-AF65-F5344CB8AC3E}">
        <p14:creationId xmlns:p14="http://schemas.microsoft.com/office/powerpoint/2010/main" val="430772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67543" y="481606"/>
            <a:ext cx="9937069" cy="694051"/>
          </a:xfrm>
        </p:spPr>
        <p:txBody>
          <a:bodyPr/>
          <a:lstStyle/>
          <a:p>
            <a:r>
              <a:rPr lang="tr-TR" i="1" dirty="0"/>
              <a:t>Destinasyonlarda Ziyaretçi </a:t>
            </a:r>
            <a:r>
              <a:rPr lang="tr-TR" i="1" dirty="0" smtClean="0"/>
              <a:t>Yönetimi</a:t>
            </a:r>
            <a:endParaRPr lang="tr-TR" dirty="0"/>
          </a:p>
        </p:txBody>
      </p:sp>
      <p:sp>
        <p:nvSpPr>
          <p:cNvPr id="3" name="İçerik Yer Tutucusu 2"/>
          <p:cNvSpPr>
            <a:spLocks noGrp="1"/>
          </p:cNvSpPr>
          <p:nvPr>
            <p:ph idx="1"/>
          </p:nvPr>
        </p:nvSpPr>
        <p:spPr>
          <a:xfrm>
            <a:off x="843147" y="1852551"/>
            <a:ext cx="11091553" cy="4058671"/>
          </a:xfrm>
        </p:spPr>
        <p:txBody>
          <a:bodyPr>
            <a:noAutofit/>
          </a:bodyPr>
          <a:lstStyle/>
          <a:p>
            <a:pPr marL="0" indent="0" algn="just">
              <a:buNone/>
            </a:pPr>
            <a:endParaRPr lang="tr-TR" sz="2400" dirty="0" smtClean="0"/>
          </a:p>
          <a:p>
            <a:pPr marL="0" indent="0" algn="just">
              <a:buNone/>
            </a:pPr>
            <a:endParaRPr lang="tr-TR" sz="2400" dirty="0"/>
          </a:p>
          <a:p>
            <a:pPr marL="0" indent="0" algn="just">
              <a:buNone/>
            </a:pPr>
            <a:r>
              <a:rPr lang="tr-TR" sz="2400" dirty="0" smtClean="0"/>
              <a:t>Örnek </a:t>
            </a:r>
            <a:r>
              <a:rPr lang="tr-TR" sz="2400" dirty="0"/>
              <a:t>vermek gerekirse; ziyaretçi sayısının yoğun olduğu vakitlerde korunması gerekli mekanları ve eserleri uğrayabilecekleri muhtemel bir zarardan korumak için </a:t>
            </a:r>
            <a:r>
              <a:rPr lang="tr-TR" sz="2400" b="1" i="1" dirty="0">
                <a:solidFill>
                  <a:srgbClr val="FF0000"/>
                </a:solidFill>
              </a:rPr>
              <a:t>İngiltere’deki </a:t>
            </a:r>
            <a:r>
              <a:rPr lang="tr-TR" sz="2400" b="1" i="1" dirty="0" err="1">
                <a:solidFill>
                  <a:srgbClr val="FF0000"/>
                </a:solidFill>
              </a:rPr>
              <a:t>Stonhenge</a:t>
            </a:r>
            <a:r>
              <a:rPr lang="tr-TR" sz="2400" b="1" i="1" dirty="0">
                <a:solidFill>
                  <a:srgbClr val="FF0000"/>
                </a:solidFill>
              </a:rPr>
              <a:t> </a:t>
            </a:r>
            <a:r>
              <a:rPr lang="tr-TR" sz="2400" dirty="0"/>
              <a:t>gibi girilmesi yasak alanların oluşturulması gerekmektedir. Bu noktada, zaman </a:t>
            </a:r>
            <a:r>
              <a:rPr lang="tr-TR" sz="2400" dirty="0" err="1"/>
              <a:t>kısıtı</a:t>
            </a:r>
            <a:r>
              <a:rPr lang="tr-TR" sz="2400" dirty="0"/>
              <a:t> olan biletlerin satılması veya ziyaretçilerin randevu sistemi ile alınması önem taşımaktadır. </a:t>
            </a:r>
          </a:p>
        </p:txBody>
      </p:sp>
    </p:spTree>
    <p:extLst>
      <p:ext uri="{BB962C8B-B14F-4D97-AF65-F5344CB8AC3E}">
        <p14:creationId xmlns:p14="http://schemas.microsoft.com/office/powerpoint/2010/main" val="42333183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50669" y="517232"/>
            <a:ext cx="10032072" cy="1280890"/>
          </a:xfrm>
        </p:spPr>
        <p:txBody>
          <a:bodyPr/>
          <a:lstStyle/>
          <a:p>
            <a:r>
              <a:rPr lang="tr-TR" b="1" i="1" dirty="0"/>
              <a:t>Destinasyonlarda Ziyaretçi Yönetimi</a:t>
            </a:r>
            <a:endParaRPr lang="tr-TR" dirty="0"/>
          </a:p>
        </p:txBody>
      </p:sp>
      <p:sp>
        <p:nvSpPr>
          <p:cNvPr id="3" name="İçerik Yer Tutucusu 2"/>
          <p:cNvSpPr>
            <a:spLocks noGrp="1"/>
          </p:cNvSpPr>
          <p:nvPr>
            <p:ph idx="1"/>
          </p:nvPr>
        </p:nvSpPr>
        <p:spPr>
          <a:xfrm>
            <a:off x="486889" y="1401288"/>
            <a:ext cx="11317184" cy="5248894"/>
          </a:xfrm>
        </p:spPr>
        <p:txBody>
          <a:bodyPr>
            <a:normAutofit/>
          </a:bodyPr>
          <a:lstStyle/>
          <a:p>
            <a:pPr marL="0" indent="0" algn="just">
              <a:buNone/>
            </a:pPr>
            <a:endParaRPr lang="tr-TR" sz="2400" dirty="0" smtClean="0"/>
          </a:p>
          <a:p>
            <a:pPr marL="0" indent="0" algn="just">
              <a:buNone/>
            </a:pPr>
            <a:endParaRPr lang="tr-TR" sz="2400" dirty="0"/>
          </a:p>
          <a:p>
            <a:pPr marL="0" indent="0" algn="just">
              <a:buNone/>
            </a:pPr>
            <a:r>
              <a:rPr lang="tr-TR" sz="2400" dirty="0" smtClean="0"/>
              <a:t>Ziyaretçi </a:t>
            </a:r>
            <a:r>
              <a:rPr lang="tr-TR" sz="2400" dirty="0"/>
              <a:t>sayısının fazla olması ve bu ziyaretçilerin aynı anda gelmiş olması ilk başta ziyaretçilere zarar vermekte, yerel halkın yöresine yabancılaşmasına ve/veya ziyaretçilerin bu destinasyonu tavsiye etme niyetine olumsuz yönde katkıda bulunmasına neden olmaktadır. Hizmet kalitesinin düşmesi tercih edilmeme sebebi olabilir. Böylece destinasyonların ekonomik canlılığı tehdit altında kalabilmektedir. Hassas çevrelerin farklı birtakım nedenlerle doğrudan ziyareti engellenmesi sürdürülebilir turizm ilkesinin gereğidir. Bu bağlamda, ziyaretçilerin yer ve vakit konularında hareketlerini etkilemek şarttır. Bu da ziyaretçi yönetimini etkin bir şekilde uygulanması ile mümkün olacaktır. </a:t>
            </a:r>
          </a:p>
          <a:p>
            <a:endParaRPr lang="tr-TR" dirty="0"/>
          </a:p>
        </p:txBody>
      </p:sp>
    </p:spTree>
    <p:extLst>
      <p:ext uri="{BB962C8B-B14F-4D97-AF65-F5344CB8AC3E}">
        <p14:creationId xmlns:p14="http://schemas.microsoft.com/office/powerpoint/2010/main" val="34943454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82410" y="635985"/>
            <a:ext cx="8911687" cy="1280890"/>
          </a:xfrm>
        </p:spPr>
        <p:txBody>
          <a:bodyPr/>
          <a:lstStyle/>
          <a:p>
            <a:r>
              <a:rPr lang="tr-TR" b="1" i="1" dirty="0"/>
              <a:t>Destinasyonlarda Ziyaretçi Yönetimi</a:t>
            </a:r>
            <a:endParaRPr lang="tr-TR" dirty="0"/>
          </a:p>
        </p:txBody>
      </p:sp>
      <p:sp>
        <p:nvSpPr>
          <p:cNvPr id="3" name="İçerik Yer Tutucusu 2"/>
          <p:cNvSpPr>
            <a:spLocks noGrp="1"/>
          </p:cNvSpPr>
          <p:nvPr>
            <p:ph idx="1"/>
          </p:nvPr>
        </p:nvSpPr>
        <p:spPr>
          <a:xfrm>
            <a:off x="771896" y="2133600"/>
            <a:ext cx="10732716" cy="3777622"/>
          </a:xfrm>
        </p:spPr>
        <p:txBody>
          <a:bodyPr>
            <a:noAutofit/>
          </a:bodyPr>
          <a:lstStyle/>
          <a:p>
            <a:pPr algn="just"/>
            <a:r>
              <a:rPr lang="tr-TR" sz="2400" dirty="0"/>
              <a:t>Ziyaretçi yönetimi, çevreyi, kültürel, tarihsel ve dinsel mekanları ve eserleri kollayarak ve ziyaretçi ve yerel halkı mutlu edecek şeyler sunarak destinasyon kapasitesini etkili bir biçimde </a:t>
            </a:r>
            <a:r>
              <a:rPr lang="tr-TR" sz="2400" dirty="0" smtClean="0"/>
              <a:t>artırmaktadır. Ayrıca</a:t>
            </a:r>
            <a:r>
              <a:rPr lang="tr-TR" sz="2400" dirty="0"/>
              <a:t>, etkin bir ziyaretçi yönetimi ile ziyaretçi deneyimlerinin kalitesini arttırmak mümkündür </a:t>
            </a:r>
            <a:r>
              <a:rPr lang="tr-TR" sz="2400" dirty="0" smtClean="0"/>
              <a:t>. Ziyaretçilerin </a:t>
            </a:r>
            <a:r>
              <a:rPr lang="tr-TR" sz="2400" dirty="0"/>
              <a:t>sahip olduğu deneyimin kalitesi yönetilmekten ziyade ölçülmesi gerekli olan bir unsurdur. Deneyim kalitesinin değerlendirilmesi ziyaretçi memnuniyeti araştırmaları ışığında yapılmakta ve ziyaretçi yönetimi kapsamında ele </a:t>
            </a:r>
            <a:r>
              <a:rPr lang="tr-TR" sz="2400" dirty="0" smtClean="0"/>
              <a:t>alınmaktadır. </a:t>
            </a:r>
            <a:endParaRPr lang="tr-TR" sz="2400" dirty="0"/>
          </a:p>
        </p:txBody>
      </p:sp>
    </p:spTree>
    <p:extLst>
      <p:ext uri="{BB962C8B-B14F-4D97-AF65-F5344CB8AC3E}">
        <p14:creationId xmlns:p14="http://schemas.microsoft.com/office/powerpoint/2010/main" val="708228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58659" y="517232"/>
            <a:ext cx="8911687" cy="1280890"/>
          </a:xfrm>
        </p:spPr>
        <p:txBody>
          <a:bodyPr/>
          <a:lstStyle/>
          <a:p>
            <a:r>
              <a:rPr lang="tr-TR" b="1" i="1" dirty="0"/>
              <a:t>Destinasyonlarda Ziyaretçi Yönetimi</a:t>
            </a:r>
            <a:endParaRPr lang="tr-TR" dirty="0"/>
          </a:p>
        </p:txBody>
      </p:sp>
      <p:sp>
        <p:nvSpPr>
          <p:cNvPr id="3" name="İçerik Yer Tutucusu 2"/>
          <p:cNvSpPr>
            <a:spLocks noGrp="1"/>
          </p:cNvSpPr>
          <p:nvPr>
            <p:ph idx="1"/>
          </p:nvPr>
        </p:nvSpPr>
        <p:spPr>
          <a:xfrm>
            <a:off x="724395" y="2149434"/>
            <a:ext cx="10780217" cy="3761788"/>
          </a:xfrm>
        </p:spPr>
        <p:txBody>
          <a:bodyPr>
            <a:normAutofit lnSpcReduction="10000"/>
          </a:bodyPr>
          <a:lstStyle/>
          <a:p>
            <a:endParaRPr lang="tr-TR" dirty="0" smtClean="0"/>
          </a:p>
          <a:p>
            <a:endParaRPr lang="tr-TR" dirty="0"/>
          </a:p>
          <a:p>
            <a:pPr algn="just"/>
            <a:r>
              <a:rPr lang="tr-TR" sz="2400" dirty="0" smtClean="0"/>
              <a:t>Ziyaretçi </a:t>
            </a:r>
            <a:r>
              <a:rPr lang="tr-TR" sz="2400" dirty="0"/>
              <a:t>yönetiminde, genel koruma sorunlarının yanı sıra, kültürel, tarihsel ve dinsel mekanların veya eserlerin varlığının ehemmiyetine zarar vermeyecek bir biçimde oluşturulan bilgilendirme ve eğitim ile ilgili uygulamalara da yer verilmektedir. Ayrıca ziyaretçi yönetiminin önemli ve gerekli olduğu, muhtemel memnuniyetsizliği asgariye indirme, belli bir destinasyona gelen ziyaretçilere verilen hizmetin kalitesini iyileştirme ve turistik ürün ve hizmetlerin oluşturduğu arzı turistlere tanıtma konularında kendini göstermektedir. </a:t>
            </a:r>
          </a:p>
          <a:p>
            <a:endParaRPr lang="tr-TR" dirty="0"/>
          </a:p>
        </p:txBody>
      </p:sp>
    </p:spTree>
    <p:extLst>
      <p:ext uri="{BB962C8B-B14F-4D97-AF65-F5344CB8AC3E}">
        <p14:creationId xmlns:p14="http://schemas.microsoft.com/office/powerpoint/2010/main" val="2517899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1048</Words>
  <Application>Microsoft Office PowerPoint</Application>
  <PresentationFormat>Geniş ekran</PresentationFormat>
  <Paragraphs>110</Paragraphs>
  <Slides>17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Century Gothic</vt:lpstr>
      <vt:lpstr>Wingdings 3</vt:lpstr>
      <vt:lpstr>Duman</vt:lpstr>
      <vt:lpstr>Destinasyon Yönetimi</vt:lpstr>
      <vt:lpstr>Destinasyon Yönetimi Kavramı ?</vt:lpstr>
      <vt:lpstr> Destinasyon Yönetimi Kavramı ?</vt:lpstr>
      <vt:lpstr>Destinasyon Yönetim Fonksiyonları</vt:lpstr>
      <vt:lpstr>Destinasyon Yönetim Bilişim Sistemleri</vt:lpstr>
      <vt:lpstr>Destinasyon Kriz Yönetimi</vt:lpstr>
      <vt:lpstr>Destinasyon Kriz Yönetimi</vt:lpstr>
      <vt:lpstr>Destinasyon Kriz Yönetimi</vt:lpstr>
      <vt:lpstr>Destinasyon Kıyaslama Yöntemi (Benchmarking)</vt:lpstr>
      <vt:lpstr>Destinasyon Kıyaslama Yöntemi (Benchmarking)</vt:lpstr>
      <vt:lpstr>Destinasyon Kıyaslama Yöntemi (Benchmarking)</vt:lpstr>
      <vt:lpstr>Destinasyon Kıyaslama Yöntemi (Benchmarking</vt:lpstr>
      <vt:lpstr>Destinasyonlarda Ziyaretçi Yönetimi</vt:lpstr>
      <vt:lpstr>Destinasyonlarda Ziyaretçi Yönetimi</vt:lpstr>
      <vt:lpstr>Destinasyonlarda Ziyaretçi Yönetimi</vt:lpstr>
      <vt:lpstr>Destinasyonlarda Ziyaretçi Yönetimi</vt:lpstr>
      <vt:lpstr>Destinasyonlarda Ziyaretçi Yönetimi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Destinasyon Yönetimi</dc:title>
  <dc:creator>Windows User</dc:creator>
  <cp:lastModifiedBy>Windows User</cp:lastModifiedBy>
  <cp:revision>1</cp:revision>
  <dcterms:created xsi:type="dcterms:W3CDTF">2019-12-23T17:22:49Z</dcterms:created>
  <dcterms:modified xsi:type="dcterms:W3CDTF">2019-12-23T17:23:15Z</dcterms:modified>
</cp:coreProperties>
</file>