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1" r:id="rId16"/>
    <p:sldId id="280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816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00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6275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8236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063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33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48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770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0109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094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1231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526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815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7090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3624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499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CC5A2-64D1-4B8E-83C5-5CF8A887D9F2}" type="datetimeFigureOut">
              <a:rPr lang="tr-TR" smtClean="0"/>
              <a:t>11.1.2020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3EC19F-2F0B-42B4-99D5-78B530063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305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Kongre Kavramı, Tanımı ve </a:t>
            </a:r>
            <a:br>
              <a:rPr lang="tr-TR" dirty="0" smtClean="0"/>
            </a:br>
            <a:r>
              <a:rPr lang="tr-TR" dirty="0" smtClean="0"/>
              <a:t>Tarihçesi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951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2"/>
          <a:srcRect l="4762" r="5757"/>
          <a:stretch/>
        </p:blipFill>
        <p:spPr>
          <a:xfrm>
            <a:off x="1959428" y="0"/>
            <a:ext cx="8182099" cy="6858000"/>
          </a:xfrm>
          <a:prstGeom prst="rect">
            <a:avLst/>
          </a:prstGeom>
        </p:spPr>
      </p:pic>
      <p:sp>
        <p:nvSpPr>
          <p:cNvPr id="2" name="TextBox 10"/>
          <p:cNvSpPr txBox="1"/>
          <p:nvPr/>
        </p:nvSpPr>
        <p:spPr>
          <a:xfrm>
            <a:off x="2155190" y="545519"/>
            <a:ext cx="7905956" cy="5188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57250"/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TEMEL</a:t>
            </a:r>
            <a:r>
              <a:rPr lang="en-US" altLang="zh-CN" sz="44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KAVRAMLAR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04"/>
              </a:lnSpc>
            </a:pPr>
            <a:endParaRPr lang="en-US" dirty="0"/>
          </a:p>
          <a:p>
            <a:pPr>
              <a:lnSpc>
                <a:spcPct val="100416"/>
              </a:lnSpc>
            </a:pPr>
            <a:r>
              <a:rPr lang="en-US" altLang="zh-CN" sz="3200" spc="3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32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3200" b="1" spc="44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32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b="1" spc="44" dirty="0">
                <a:solidFill>
                  <a:srgbClr val="000000"/>
                </a:solidFill>
                <a:latin typeface="Calibri"/>
                <a:ea typeface="Calibri"/>
              </a:rPr>
              <a:t>Kavramı</a:t>
            </a:r>
          </a:p>
          <a:p>
            <a:pPr>
              <a:lnSpc>
                <a:spcPts val="1135"/>
              </a:lnSpc>
            </a:pPr>
            <a:endParaRPr lang="en-US" dirty="0"/>
          </a:p>
          <a:p>
            <a:pPr marL="342899" hangingPunct="0">
              <a:lnSpc>
                <a:spcPct val="99583"/>
              </a:lnSpc>
            </a:pP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Dinlenmek,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öğrenmek,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tartışmak,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oylamak</a:t>
            </a:r>
            <a:r>
              <a:rPr lang="en-US" altLang="zh-CN" sz="3200" spc="-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karara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varmak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için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düzenlenen</a:t>
            </a:r>
            <a:r>
              <a:rPr lang="en-US" altLang="zh-CN" sz="32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toplantılar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zamanla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seminer,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sempozyum,</a:t>
            </a:r>
            <a:r>
              <a:rPr lang="en-US" altLang="zh-CN"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konferans,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gibi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sınıflandırmalara</a:t>
            </a:r>
            <a:r>
              <a:rPr lang="en-US" altLang="zh-CN" sz="32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tabii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spc="-5" dirty="0">
                <a:solidFill>
                  <a:srgbClr val="000000"/>
                </a:solidFill>
                <a:latin typeface="Calibri"/>
                <a:ea typeface="Calibri"/>
              </a:rPr>
              <a:t>tutulmuşla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95"/>
              </a:lnSpc>
            </a:pPr>
            <a:endParaRPr lang="en-US" dirty="0"/>
          </a:p>
          <a:p>
            <a:r>
              <a:rPr lang="en-US" altLang="zh-CN" sz="12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Calibri"/>
                <a:ea typeface="Calibri"/>
              </a:rPr>
              <a:t>2010,</a:t>
            </a:r>
            <a:r>
              <a:rPr lang="en-US" altLang="zh-CN" sz="12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Calibri"/>
                <a:ea typeface="Calibri"/>
              </a:rPr>
              <a:t>s.1)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96478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2"/>
          <a:srcRect l="5282" r="4979"/>
          <a:stretch/>
        </p:blipFill>
        <p:spPr>
          <a:xfrm>
            <a:off x="2006930" y="0"/>
            <a:ext cx="8205849" cy="6858000"/>
          </a:xfrm>
          <a:prstGeom prst="rect">
            <a:avLst/>
          </a:prstGeom>
        </p:spPr>
      </p:pic>
      <p:sp>
        <p:nvSpPr>
          <p:cNvPr id="2" name="TextBox 13"/>
          <p:cNvSpPr txBox="1"/>
          <p:nvPr/>
        </p:nvSpPr>
        <p:spPr>
          <a:xfrm>
            <a:off x="2442210" y="545519"/>
            <a:ext cx="6827402" cy="383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570229"/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TEMEL</a:t>
            </a:r>
            <a:r>
              <a:rPr lang="en-US" altLang="zh-CN" sz="44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dirty="0">
                <a:solidFill>
                  <a:srgbClr val="000000"/>
                </a:solidFill>
                <a:latin typeface="Times New Roman"/>
                <a:ea typeface="Times New Roman"/>
              </a:rPr>
              <a:t>KAVRAMLAR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85"/>
              </a:lnSpc>
            </a:pPr>
            <a:endParaRPr lang="en-US" dirty="0"/>
          </a:p>
          <a:p>
            <a:pPr>
              <a:lnSpc>
                <a:spcPct val="100416"/>
              </a:lnSpc>
            </a:pPr>
            <a:r>
              <a:rPr lang="en-US" altLang="zh-CN" sz="3200" spc="3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32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3200" b="1" spc="44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32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b="1" spc="44" dirty="0">
                <a:solidFill>
                  <a:srgbClr val="000000"/>
                </a:solidFill>
                <a:latin typeface="Calibri"/>
                <a:ea typeface="Calibri"/>
              </a:rPr>
              <a:t>Kavramı</a:t>
            </a:r>
          </a:p>
          <a:p>
            <a:pPr>
              <a:lnSpc>
                <a:spcPts val="1439"/>
              </a:lnSpc>
            </a:pPr>
            <a:endParaRPr lang="en-US" dirty="0"/>
          </a:p>
          <a:p>
            <a:pPr marL="342900" hangingPunct="0">
              <a:lnSpc>
                <a:spcPct val="95416"/>
              </a:lnSpc>
            </a:pP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2.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Dünya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Savaşı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sonrası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ülkeler</a:t>
            </a:r>
            <a:r>
              <a:rPr lang="en-US" altLang="zh-CN" sz="32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arası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ilişkilerin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gelişmesi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kongreciliğin</a:t>
            </a:r>
            <a:r>
              <a:rPr lang="en-US" altLang="zh-CN" sz="3200" spc="-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sektör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ortaya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çıkmasına</a:t>
            </a:r>
            <a:r>
              <a:rPr lang="en-US" altLang="zh-CN" sz="3200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neden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3200" spc="-5" dirty="0">
                <a:solidFill>
                  <a:srgbClr val="000000"/>
                </a:solidFill>
                <a:latin typeface="Calibri"/>
                <a:ea typeface="Calibri"/>
              </a:rPr>
              <a:t>olmuşt</a:t>
            </a:r>
            <a:r>
              <a:rPr lang="en-US" altLang="zh-CN" sz="3200" dirty="0">
                <a:solidFill>
                  <a:srgbClr val="000000"/>
                </a:solidFill>
                <a:latin typeface="Calibri"/>
                <a:ea typeface="Calibri"/>
              </a:rPr>
              <a:t>ur.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53170" y="6484619"/>
            <a:ext cx="1394231" cy="1920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3750"/>
              </a:lnSpc>
              <a:tabLst>
                <a:tab pos="1189990" algn="l"/>
              </a:tabLst>
            </a:pPr>
            <a:r>
              <a:rPr lang="en-US" altLang="zh-CN" sz="1100" dirty="0">
                <a:solidFill>
                  <a:srgbClr val="000000"/>
                </a:solidFill>
                <a:latin typeface="Calibri"/>
                <a:ea typeface="Calibri"/>
              </a:rPr>
              <a:t>Mısırlı,</a:t>
            </a:r>
            <a:r>
              <a:rPr lang="en-US" altLang="zh-CN" sz="11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100" dirty="0">
                <a:solidFill>
                  <a:srgbClr val="000000"/>
                </a:solidFill>
                <a:latin typeface="Calibri"/>
                <a:ea typeface="Calibri"/>
              </a:rPr>
              <a:t>2010	</a:t>
            </a:r>
            <a:r>
              <a:rPr lang="en-US" altLang="zh-CN" sz="1200" spc="-45" dirty="0">
                <a:solidFill>
                  <a:srgbClr val="878787"/>
                </a:solidFill>
                <a:latin typeface="Calibri"/>
                <a:ea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0600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 rotWithShape="1">
          <a:blip r:embed="rId2"/>
          <a:srcRect l="6061" r="5368"/>
          <a:stretch/>
        </p:blipFill>
        <p:spPr>
          <a:xfrm>
            <a:off x="2078182" y="0"/>
            <a:ext cx="8098971" cy="6858000"/>
          </a:xfrm>
          <a:prstGeom prst="rect">
            <a:avLst/>
          </a:prstGeom>
        </p:spPr>
      </p:pic>
      <p:sp>
        <p:nvSpPr>
          <p:cNvPr id="2" name="TextBox 99"/>
          <p:cNvSpPr txBox="1"/>
          <p:nvPr/>
        </p:nvSpPr>
        <p:spPr>
          <a:xfrm>
            <a:off x="2155191" y="481369"/>
            <a:ext cx="8023905" cy="61708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260600"/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Kongreciliğin</a:t>
            </a:r>
            <a:r>
              <a:rPr lang="en-US" altLang="zh-CN" sz="320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Tarihi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35"/>
              </a:lnSpc>
            </a:pPr>
            <a:endParaRPr lang="en-US" dirty="0"/>
          </a:p>
          <a:p>
            <a:pPr>
              <a:lnSpc>
                <a:spcPct val="100416"/>
              </a:lnSpc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1681’de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ilk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uluslar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arası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tıp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alanında</a:t>
            </a:r>
            <a:r>
              <a:rPr lang="en-US" altLang="zh-CN" sz="2200" b="1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yapılmıştır.</a:t>
            </a:r>
          </a:p>
          <a:p>
            <a:pPr>
              <a:lnSpc>
                <a:spcPts val="534"/>
              </a:lnSpc>
            </a:pPr>
            <a:endParaRPr lang="en-US" dirty="0"/>
          </a:p>
          <a:p>
            <a:pPr>
              <a:lnSpc>
                <a:spcPct val="100416"/>
              </a:lnSpc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1914-1915’de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yapılan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Viyana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Kongresi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modern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anlamdaki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ilk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200" b="1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</a:p>
          <a:p>
            <a:pPr indent="342899">
              <a:spcBef>
                <a:spcPts val="229"/>
              </a:spcBef>
            </a:pPr>
            <a:r>
              <a:rPr lang="en-US" altLang="zh-CN" sz="2200" b="1" spc="-5" dirty="0">
                <a:solidFill>
                  <a:srgbClr val="000000"/>
                </a:solidFill>
                <a:latin typeface="Calibri"/>
                <a:ea typeface="Calibri"/>
              </a:rPr>
              <a:t>uzun</a:t>
            </a:r>
            <a:r>
              <a:rPr lang="en-US" altLang="zh-CN" sz="22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kongredir.</a:t>
            </a:r>
          </a:p>
          <a:p>
            <a:pPr>
              <a:lnSpc>
                <a:spcPct val="100416"/>
              </a:lnSpc>
              <a:spcBef>
                <a:spcPts val="304"/>
              </a:spcBef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19.yy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başında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yıllık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sayısı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ortalama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100’e</a:t>
            </a:r>
            <a:r>
              <a:rPr lang="en-US" altLang="zh-CN" sz="2200" b="1" spc="-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çıkmıştır.</a:t>
            </a:r>
          </a:p>
          <a:p>
            <a:pPr>
              <a:lnSpc>
                <a:spcPts val="534"/>
              </a:lnSpc>
            </a:pPr>
            <a:endParaRPr lang="en-US" dirty="0"/>
          </a:p>
          <a:p>
            <a:pPr marL="342899" indent="-342899" hangingPunct="0">
              <a:lnSpc>
                <a:spcPct val="105833"/>
              </a:lnSpc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Türkiye’nin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Turizmi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kavramı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ile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ciddi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biçimde</a:t>
            </a:r>
            <a:r>
              <a:rPr lang="en-US" altLang="zh-CN" sz="2200" b="1" spc="-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tanışması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1995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yılında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HABİTAT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II’nin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İstanbul’da</a:t>
            </a:r>
            <a:r>
              <a:rPr lang="en-US" altLang="zh-CN" sz="2200" b="1" spc="-1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gerçekleştirilmesine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spc="-10" dirty="0">
                <a:solidFill>
                  <a:srgbClr val="000000"/>
                </a:solidFill>
                <a:latin typeface="Calibri"/>
                <a:ea typeface="Calibri"/>
              </a:rPr>
              <a:t>dayanma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ktadır.</a:t>
            </a:r>
          </a:p>
          <a:p>
            <a:pPr marL="342899" indent="-342899" hangingPunct="0">
              <a:lnSpc>
                <a:spcPct val="105833"/>
              </a:lnSpc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spc="-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Türkiye</a:t>
            </a:r>
            <a:r>
              <a:rPr lang="en-US" altLang="zh-CN" sz="22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ilk</a:t>
            </a:r>
            <a:r>
              <a:rPr lang="en-US" altLang="zh-CN" sz="2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ciddi</a:t>
            </a:r>
            <a:r>
              <a:rPr lang="en-US" altLang="zh-CN" sz="22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merkezine</a:t>
            </a:r>
            <a:r>
              <a:rPr lang="en-US" altLang="zh-CN" sz="22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Habitat</a:t>
            </a:r>
            <a:r>
              <a:rPr lang="en-US" altLang="zh-CN" sz="2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nedeniyle</a:t>
            </a:r>
            <a:r>
              <a:rPr lang="en-US" altLang="zh-CN" sz="2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tamamlanan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spor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salonundan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dönüştürülen</a:t>
            </a:r>
            <a:r>
              <a:rPr lang="en-US" altLang="zh-CN" sz="22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Lütfü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Kırdar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Sergi</a:t>
            </a:r>
            <a:r>
              <a:rPr lang="en-US" altLang="zh-CN" sz="22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Sarayı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ile</a:t>
            </a:r>
            <a:r>
              <a:rPr lang="en-US" altLang="zh-CN" sz="22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spc="-5" dirty="0">
                <a:solidFill>
                  <a:srgbClr val="000000"/>
                </a:solidFill>
                <a:latin typeface="Calibri"/>
                <a:ea typeface="Calibri"/>
              </a:rPr>
              <a:t>kavuşmuştur.</a:t>
            </a:r>
          </a:p>
          <a:p>
            <a:pPr>
              <a:lnSpc>
                <a:spcPct val="100416"/>
              </a:lnSpc>
            </a:pPr>
            <a:r>
              <a:rPr lang="en-US" altLang="zh-CN" sz="22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Günümüzde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çeşitli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alanlarda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(tıp,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ekonomi,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politika,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çevre…)</a:t>
            </a:r>
            <a:r>
              <a:rPr lang="en-US" altLang="zh-CN" sz="2200" b="1" spc="-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</a:p>
          <a:p>
            <a:pPr indent="342899">
              <a:spcBef>
                <a:spcPts val="229"/>
              </a:spcBef>
            </a:pP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yılda</a:t>
            </a:r>
            <a:r>
              <a:rPr lang="en-US" altLang="zh-CN" sz="22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yüzlerce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ulusal,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uluslar</a:t>
            </a:r>
            <a:r>
              <a:rPr lang="en-US" altLang="zh-CN" sz="2200" b="1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arası</a:t>
            </a:r>
            <a:r>
              <a:rPr lang="en-US" altLang="zh-CN" sz="22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2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200" b="1" dirty="0">
                <a:solidFill>
                  <a:srgbClr val="000000"/>
                </a:solidFill>
                <a:latin typeface="Calibri"/>
                <a:ea typeface="Calibri"/>
              </a:rPr>
              <a:t>düzenlenmektedir.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39"/>
              </a:lnSpc>
            </a:pPr>
            <a:endParaRPr lang="en-US" dirty="0"/>
          </a:p>
          <a:p>
            <a:pPr indent="163829"/>
            <a:r>
              <a:rPr lang="en-US" altLang="zh-CN" sz="1000" dirty="0" smtClean="0">
                <a:solidFill>
                  <a:srgbClr val="000000"/>
                </a:solidFill>
                <a:latin typeface="Calibri"/>
                <a:ea typeface="Calibri"/>
              </a:rPr>
              <a:t>(</a:t>
            </a:r>
            <a:endParaRPr lang="en-US" dirty="0"/>
          </a:p>
          <a:p>
            <a:pPr indent="7810500"/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81929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2"/>
          <a:srcRect l="5801" r="5627"/>
          <a:stretch/>
        </p:blipFill>
        <p:spPr>
          <a:xfrm>
            <a:off x="2054430" y="0"/>
            <a:ext cx="8098973" cy="6858000"/>
          </a:xfrm>
          <a:prstGeom prst="rect">
            <a:avLst/>
          </a:prstGeom>
        </p:spPr>
      </p:pic>
      <p:sp>
        <p:nvSpPr>
          <p:cNvPr id="2" name="TextBox 16"/>
          <p:cNvSpPr txBox="1"/>
          <p:nvPr/>
        </p:nvSpPr>
        <p:spPr>
          <a:xfrm>
            <a:off x="2155191" y="481370"/>
            <a:ext cx="5640337" cy="2089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566670"/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19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Katılımcı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Sayılarına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Göre</a:t>
            </a:r>
            <a:r>
              <a:rPr lang="en-US" altLang="zh-CN" sz="2800" b="1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Toplantılar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75"/>
              </a:lnSpc>
            </a:pPr>
            <a:endParaRPr lang="en-US" dirty="0"/>
          </a:p>
          <a:p>
            <a:pPr indent="3919219"/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Katılımcı</a:t>
            </a:r>
            <a:r>
              <a:rPr lang="en-US" altLang="zh-CN" b="1" spc="-10" dirty="0">
                <a:solidFill>
                  <a:srgbClr val="FEFEFE"/>
                </a:solidFill>
                <a:latin typeface="Calibri"/>
                <a:cs typeface="Calibri"/>
              </a:rPr>
              <a:t> 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Sayısı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20440" y="2980689"/>
            <a:ext cx="5950365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tabLst>
                <a:tab pos="3168650" algn="l"/>
                <a:tab pos="4699000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50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Kişiye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Kadar	50-300	300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üzeri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25041" y="3686811"/>
            <a:ext cx="798993" cy="552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b="1" spc="-5" dirty="0">
                <a:solidFill>
                  <a:srgbClr val="FEFEFE"/>
                </a:solidFill>
                <a:latin typeface="Calibri"/>
                <a:ea typeface="Calibri"/>
              </a:rPr>
              <a:t>To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plantı</a:t>
            </a:r>
          </a:p>
          <a:p>
            <a:r>
              <a:rPr lang="en-US" altLang="zh-CN" b="1" spc="-5" dirty="0">
                <a:solidFill>
                  <a:srgbClr val="FEFEFE"/>
                </a:solidFill>
                <a:latin typeface="Calibri"/>
                <a:ea typeface="Calibri"/>
              </a:rPr>
              <a:t>Adı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20439" y="3669062"/>
            <a:ext cx="2747264" cy="16694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eminer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Kolok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yum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Atölye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Çalışması</a:t>
            </a:r>
            <a:r>
              <a:rPr lang="en-US" altLang="zh-CN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(Workshop)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Pa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nel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Komisyon</a:t>
            </a:r>
            <a:r>
              <a:rPr lang="en-US" altLang="zh-CN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Toplantıları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Denetim</a:t>
            </a:r>
            <a:r>
              <a:rPr lang="en-US" altLang="zh-CN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Kurulu</a:t>
            </a:r>
            <a:r>
              <a:rPr lang="en-US" altLang="zh-CN" spc="-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Toplantıları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89090" y="3669063"/>
            <a:ext cx="1231556" cy="1111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Genel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Kurul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Kon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ferans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mpozyum</a:t>
            </a:r>
          </a:p>
          <a:p>
            <a:r>
              <a:rPr lang="en-US" altLang="zh-CN" spc="-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Zir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19440" y="3669062"/>
            <a:ext cx="1270546" cy="8324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Kon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gre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Genel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Kurul</a:t>
            </a:r>
          </a:p>
          <a:p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Kon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vansiyon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19020" y="6231890"/>
            <a:ext cx="1094133" cy="152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920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2"/>
          <a:srcRect l="6320" r="5368"/>
          <a:stretch/>
        </p:blipFill>
        <p:spPr>
          <a:xfrm>
            <a:off x="2101932" y="0"/>
            <a:ext cx="8075221" cy="6858000"/>
          </a:xfrm>
          <a:prstGeom prst="rect">
            <a:avLst/>
          </a:prstGeom>
        </p:spPr>
      </p:pic>
      <p:sp>
        <p:nvSpPr>
          <p:cNvPr id="2" name="TextBox 25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55191" y="1543714"/>
            <a:ext cx="7638977" cy="48931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Birden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insan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belli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amaçla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araya</a:t>
            </a:r>
            <a:r>
              <a:rPr lang="en-US" altLang="zh-CN" sz="2400" b="1" spc="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gelmesidir.</a:t>
            </a:r>
          </a:p>
          <a:p>
            <a:pPr>
              <a:lnSpc>
                <a:spcPts val="694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Miting</a:t>
            </a:r>
            <a:r>
              <a:rPr lang="en-US" altLang="zh-CN" sz="2800" b="1" spc="9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(Meeting)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Siyasi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partilerin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liderlerinin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düzenlediği</a:t>
            </a:r>
            <a:r>
              <a:rPr lang="en-US" altLang="zh-CN" sz="2400" b="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açıkhava</a:t>
            </a:r>
          </a:p>
          <a:p>
            <a:pPr indent="742949">
              <a:spcBef>
                <a:spcPts val="245"/>
              </a:spcBef>
            </a:pP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toplantıla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10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43160" y="6469379"/>
            <a:ext cx="204241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09288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>
            <a:picLocks noChangeAspect="1"/>
          </p:cNvPicPr>
          <p:nvPr/>
        </p:nvPicPr>
        <p:blipFill rotWithShape="1">
          <a:blip r:embed="rId2"/>
          <a:srcRect l="5801" r="6537"/>
          <a:stretch/>
        </p:blipFill>
        <p:spPr>
          <a:xfrm>
            <a:off x="2054430" y="0"/>
            <a:ext cx="8015845" cy="6858000"/>
          </a:xfrm>
          <a:prstGeom prst="rect">
            <a:avLst/>
          </a:prstGeom>
        </p:spPr>
      </p:pic>
      <p:sp>
        <p:nvSpPr>
          <p:cNvPr id="2" name="TextBox 29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55190" y="1543714"/>
            <a:ext cx="7985706" cy="5165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Konferans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Özel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sorunlar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ve/veya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gelişmeler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üzerine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yapılan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küçük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çalışma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gruplu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grupsuz</a:t>
            </a:r>
            <a:r>
              <a:rPr lang="en-US" altLang="zh-CN" sz="2400" b="1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444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Forum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yönetici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başkanlığında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panelistlerin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</a:t>
            </a:r>
            <a:r>
              <a:rPr lang="en-US" altLang="zh-CN" sz="2400" b="1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hakkında</a:t>
            </a:r>
          </a:p>
          <a:p>
            <a:pPr indent="742949">
              <a:spcBef>
                <a:spcPts val="245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yaptıkları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ayrıntılı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tartışmalardan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oluşan</a:t>
            </a:r>
            <a:r>
              <a:rPr lang="en-US" altLang="zh-CN" sz="2400" b="1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30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  <a:p>
            <a:pPr>
              <a:lnSpc>
                <a:spcPts val="665"/>
              </a:lnSpc>
            </a:pPr>
            <a:endParaRPr lang="en-US" dirty="0"/>
          </a:p>
          <a:p>
            <a:pPr indent="7887969"/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7607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 rotWithShape="1">
          <a:blip r:embed="rId2"/>
          <a:srcRect l="5410" r="6278"/>
          <a:stretch/>
        </p:blipFill>
        <p:spPr>
          <a:xfrm>
            <a:off x="2018805" y="0"/>
            <a:ext cx="8075222" cy="6858000"/>
          </a:xfrm>
          <a:prstGeom prst="rect">
            <a:avLst/>
          </a:prstGeom>
        </p:spPr>
      </p:pic>
      <p:sp>
        <p:nvSpPr>
          <p:cNvPr id="2" name="TextBox 32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55191" y="1543714"/>
            <a:ext cx="7977911" cy="5190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Sempozyum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Birçok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uzmanın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ile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ilgili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tebliğler</a:t>
            </a:r>
            <a:r>
              <a:rPr lang="en-US" altLang="zh-CN" sz="2400" b="1" spc="1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sunduğu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toplantıla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79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00"/>
                </a:solidFill>
                <a:latin typeface="Calibri"/>
                <a:ea typeface="Calibri"/>
              </a:rPr>
              <a:t>http://www.you</a:t>
            </a:r>
            <a:r>
              <a:rPr lang="en-US" altLang="zh-CN" sz="1400" b="1" dirty="0">
                <a:solidFill>
                  <a:srgbClr val="000000"/>
                </a:solidFill>
                <a:latin typeface="Calibri"/>
                <a:ea typeface="Calibri"/>
              </a:rPr>
              <a:t>tube.com/watch?v=7BmLhpt0Nzc&amp;feature=relmfu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25"/>
              </a:lnSpc>
            </a:pPr>
            <a:endParaRPr lang="en-US" dirty="0"/>
          </a:p>
          <a:p>
            <a:pPr>
              <a:lnSpc>
                <a:spcPct val="100416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Seminer</a:t>
            </a:r>
          </a:p>
          <a:p>
            <a:pPr>
              <a:lnSpc>
                <a:spcPts val="565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Forum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sempozyumdan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küçük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grupların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katıldığı,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bilgi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deneyimlerin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paylaşıldığı</a:t>
            </a:r>
            <a:r>
              <a:rPr lang="en-US" altLang="zh-CN" sz="2400" b="1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70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00"/>
                </a:solidFill>
                <a:latin typeface="Calibri"/>
                <a:ea typeface="Calibri"/>
              </a:rPr>
              <a:t>http://w</a:t>
            </a:r>
            <a:r>
              <a:rPr lang="en-US" altLang="zh-CN" sz="1400" b="1" dirty="0">
                <a:solidFill>
                  <a:srgbClr val="000000"/>
                </a:solidFill>
                <a:latin typeface="Calibri"/>
                <a:ea typeface="Calibri"/>
              </a:rPr>
              <a:t>ww.youtube.com/watch?v=xMRA6cKSqjg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50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  <a:p>
            <a:pPr>
              <a:lnSpc>
                <a:spcPts val="665"/>
              </a:lnSpc>
            </a:pPr>
            <a:endParaRPr lang="en-US" dirty="0"/>
          </a:p>
          <a:p>
            <a:pPr indent="7887969"/>
            <a:r>
              <a:rPr lang="en-US" altLang="zh-CN" sz="1200" spc="-10" dirty="0">
                <a:solidFill>
                  <a:srgbClr val="878787"/>
                </a:solidFill>
                <a:latin typeface="Calibri"/>
                <a:ea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141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5"/>
          <p:cNvPicPr>
            <a:picLocks noChangeAspect="1"/>
          </p:cNvPicPr>
          <p:nvPr/>
        </p:nvPicPr>
        <p:blipFill rotWithShape="1">
          <a:blip r:embed="rId2"/>
          <a:srcRect l="5541" r="5498"/>
          <a:stretch/>
        </p:blipFill>
        <p:spPr>
          <a:xfrm>
            <a:off x="2030681" y="0"/>
            <a:ext cx="8134598" cy="6858000"/>
          </a:xfrm>
          <a:prstGeom prst="rect">
            <a:avLst/>
          </a:prstGeom>
        </p:spPr>
      </p:pic>
      <p:sp>
        <p:nvSpPr>
          <p:cNvPr id="2" name="TextBox 35"/>
          <p:cNvSpPr txBox="1"/>
          <p:nvPr/>
        </p:nvSpPr>
        <p:spPr>
          <a:xfrm>
            <a:off x="2155191" y="481369"/>
            <a:ext cx="7977709" cy="6255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566670"/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19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Atölye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Çalışması</a:t>
            </a:r>
            <a:r>
              <a:rPr lang="en-US" altLang="zh-CN" sz="2800" b="1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(Workshop)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Özel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konuda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küçük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grupların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konuyu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tartışarak</a:t>
            </a:r>
            <a:r>
              <a:rPr lang="en-US" altLang="zh-CN" sz="2400" b="1" spc="1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bazen</a:t>
            </a:r>
          </a:p>
          <a:p>
            <a:pPr indent="742949">
              <a:spcBef>
                <a:spcPts val="245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uygulama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yaparak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ele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aldığı</a:t>
            </a:r>
            <a:r>
              <a:rPr lang="en-US" altLang="zh-CN" sz="2400" b="1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64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00"/>
                </a:solidFill>
                <a:latin typeface="Calibri"/>
                <a:ea typeface="Calibri"/>
              </a:rPr>
              <a:t>http:/</a:t>
            </a:r>
            <a:r>
              <a:rPr lang="en-US" altLang="zh-CN" sz="1400" b="1" dirty="0">
                <a:solidFill>
                  <a:srgbClr val="000000"/>
                </a:solidFill>
                <a:latin typeface="Calibri"/>
                <a:ea typeface="Calibri"/>
              </a:rPr>
              <a:t>/www.youtube.com/watch?v=Cdewym0f4Eg</a:t>
            </a:r>
          </a:p>
          <a:p>
            <a:pPr>
              <a:lnSpc>
                <a:spcPts val="594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Panel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Panel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yöneticisinin,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2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daha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konuşmacının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panelist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yer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aldığı,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dinleyiciye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açık</a:t>
            </a:r>
            <a:r>
              <a:rPr lang="en-US" altLang="zh-CN" sz="2400" b="1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79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00"/>
                </a:solidFill>
                <a:latin typeface="Calibri"/>
                <a:ea typeface="Calibri"/>
              </a:rPr>
              <a:t>http://www.vo</a:t>
            </a:r>
            <a:r>
              <a:rPr lang="en-US" altLang="zh-CN" sz="1400" b="1" dirty="0">
                <a:solidFill>
                  <a:srgbClr val="000000"/>
                </a:solidFill>
                <a:latin typeface="Calibri"/>
                <a:ea typeface="Calibri"/>
              </a:rPr>
              <a:t>ctest.org/news/detail.aspx?id=17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70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  <a:p>
            <a:pPr>
              <a:lnSpc>
                <a:spcPts val="665"/>
              </a:lnSpc>
            </a:pPr>
            <a:endParaRPr lang="en-US" dirty="0"/>
          </a:p>
          <a:p>
            <a:pPr indent="7810500"/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3775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 rotWithShape="1">
          <a:blip r:embed="rId2"/>
          <a:srcRect l="5930" r="6538"/>
          <a:stretch/>
        </p:blipFill>
        <p:spPr>
          <a:xfrm>
            <a:off x="2066306" y="0"/>
            <a:ext cx="8003969" cy="6858000"/>
          </a:xfrm>
          <a:prstGeom prst="rect">
            <a:avLst/>
          </a:prstGeom>
        </p:spPr>
      </p:pic>
      <p:sp>
        <p:nvSpPr>
          <p:cNvPr id="2" name="TextBox 37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155190" y="1543714"/>
            <a:ext cx="7356302" cy="490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Zirve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Yüksek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seviyedeki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resmi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görevlilerin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katıldığı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(devlet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başkanları,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bakanlar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v.b.)</a:t>
            </a:r>
            <a:r>
              <a:rPr lang="en-US" altLang="zh-CN" sz="2400" b="1" spc="-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79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FE"/>
                </a:solidFill>
                <a:latin typeface="Calibri"/>
                <a:ea typeface="Calibri"/>
              </a:rPr>
              <a:t>http://w</a:t>
            </a:r>
            <a:r>
              <a:rPr lang="en-US" altLang="zh-CN" sz="1400" b="1" dirty="0">
                <a:solidFill>
                  <a:srgbClr val="0000FE"/>
                </a:solidFill>
                <a:latin typeface="Calibri"/>
                <a:ea typeface="Calibri"/>
              </a:rPr>
              <a:t>ww.youtube.com/watch?v=oYaxdOJcmLE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45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5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Kolokyum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Akademisyenlerin</a:t>
            </a:r>
            <a:r>
              <a:rPr lang="en-US" altLang="zh-CN" sz="2400" b="1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uzmanlık</a:t>
            </a:r>
            <a:r>
              <a:rPr lang="en-US" altLang="zh-CN" sz="2400" b="1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alanlarında</a:t>
            </a:r>
            <a:r>
              <a:rPr lang="en-US" altLang="zh-CN" sz="2400" b="1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konuşmalar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yapıp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soru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yanıtladıkları</a:t>
            </a:r>
            <a:r>
              <a:rPr lang="en-US" altLang="zh-CN" sz="2400" b="1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79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965691" y="6469379"/>
            <a:ext cx="2815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927517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 rotWithShape="1">
          <a:blip r:embed="rId2"/>
          <a:srcRect l="6189" r="6797"/>
          <a:stretch/>
        </p:blipFill>
        <p:spPr>
          <a:xfrm>
            <a:off x="2090056" y="0"/>
            <a:ext cx="7956469" cy="6858000"/>
          </a:xfrm>
          <a:prstGeom prst="rect">
            <a:avLst/>
          </a:prstGeom>
        </p:spPr>
      </p:pic>
      <p:sp>
        <p:nvSpPr>
          <p:cNvPr id="2" name="TextBox 41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55190" y="1543714"/>
            <a:ext cx="7416364" cy="48926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Konvansiyon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marL="742949" indent="-285750" hangingPunct="0">
              <a:lnSpc>
                <a:spcPct val="10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Küçük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grupların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belli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amaçla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belli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yerde</a:t>
            </a:r>
            <a:r>
              <a:rPr lang="en-US" altLang="zh-CN" sz="2400" b="1" spc="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başka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yüzlerce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binlerce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insanla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araya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gelmesidir.</a:t>
            </a:r>
            <a:r>
              <a:rPr lang="en-US" altLang="zh-CN" sz="2400" b="1" spc="-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Mega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olayl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25"/>
              </a:lnSpc>
            </a:pPr>
            <a:endParaRPr lang="en-US" dirty="0"/>
          </a:p>
          <a:p>
            <a:pPr indent="163829"/>
            <a:r>
              <a:rPr lang="en-US" altLang="zh-CN" sz="1000" dirty="0">
                <a:solidFill>
                  <a:srgbClr val="000000"/>
                </a:solidFill>
                <a:latin typeface="Calibri"/>
                <a:ea typeface="Calibri"/>
              </a:rPr>
              <a:t>(Aymankuy,</a:t>
            </a:r>
            <a:r>
              <a:rPr lang="en-US" altLang="zh-CN" sz="1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1000" spc="-5" dirty="0">
                <a:solidFill>
                  <a:srgbClr val="000000"/>
                </a:solidFill>
                <a:latin typeface="Calibri"/>
                <a:ea typeface="Calibri"/>
              </a:rPr>
              <a:t>2010,)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965691" y="6469379"/>
            <a:ext cx="2815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3749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 rotWithShape="1">
          <a:blip r:embed="rId2"/>
          <a:srcRect l="6450" r="5369"/>
          <a:stretch/>
        </p:blipFill>
        <p:spPr>
          <a:xfrm>
            <a:off x="2113808" y="0"/>
            <a:ext cx="8063345" cy="6858000"/>
          </a:xfrm>
          <a:prstGeom prst="rect">
            <a:avLst/>
          </a:prstGeom>
        </p:spPr>
      </p:pic>
      <p:sp>
        <p:nvSpPr>
          <p:cNvPr id="2" name="TextBox 45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155190" y="1543715"/>
            <a:ext cx="7433176" cy="4840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marL="742949" indent="-285750" hangingPunct="0">
              <a:lnSpc>
                <a:spcPct val="10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Bilgilenmek,</a:t>
            </a:r>
            <a:r>
              <a:rPr lang="en-US" altLang="zh-CN" sz="2400" b="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bilgilendirmek,</a:t>
            </a:r>
            <a:r>
              <a:rPr lang="en-US" altLang="zh-CN" sz="2400" b="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müzakere</a:t>
            </a:r>
            <a:r>
              <a:rPr lang="en-US" altLang="zh-CN" sz="2400" b="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etmek</a:t>
            </a:r>
            <a:r>
              <a:rPr lang="en-US" altLang="zh-CN" sz="2400" b="1" spc="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tartışmak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gibi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amaçlarla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yapılan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toplantılara</a:t>
            </a:r>
            <a:r>
              <a:rPr lang="en-US" altLang="zh-CN" sz="2400" b="1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konferans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konvansiyon</a:t>
            </a:r>
            <a:r>
              <a:rPr lang="en-US" altLang="zh-CN" sz="2400" b="1" spc="-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denilmektedir.</a:t>
            </a:r>
          </a:p>
          <a:p>
            <a:pPr marL="457199" hangingPunct="0">
              <a:lnSpc>
                <a:spcPct val="120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geçici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spc="1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toplantıdır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/>
              <a:t/>
            </a:r>
            <a:br>
              <a:rPr dirty="0"/>
            </a:b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Kısa</a:t>
            </a:r>
            <a:r>
              <a:rPr lang="en-US" altLang="zh-CN" sz="2400" b="1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sınırlandırılmıştır.</a:t>
            </a:r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Kesin</a:t>
            </a:r>
            <a:r>
              <a:rPr lang="en-US" altLang="zh-CN" sz="2400" b="1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programı</a:t>
            </a:r>
            <a:r>
              <a:rPr lang="en-US" altLang="zh-CN" sz="2400" b="1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29"/>
              </a:lnSpc>
            </a:pPr>
            <a:endParaRPr lang="en-US" dirty="0"/>
          </a:p>
          <a:p>
            <a:pPr indent="457199"/>
            <a:r>
              <a:rPr lang="en-US" altLang="zh-CN" sz="1400" b="1" spc="5" dirty="0">
                <a:solidFill>
                  <a:srgbClr val="000000"/>
                </a:solidFill>
                <a:latin typeface="Calibri"/>
                <a:ea typeface="Calibri"/>
              </a:rPr>
              <a:t>http://ulusalturizmkongresi.n</a:t>
            </a:r>
            <a:r>
              <a:rPr lang="en-US" altLang="zh-CN" sz="1400" b="1" dirty="0">
                <a:solidFill>
                  <a:srgbClr val="000000"/>
                </a:solidFill>
                <a:latin typeface="Calibri"/>
                <a:ea typeface="Calibri"/>
              </a:rPr>
              <a:t>et/SfCmsB2CuiAkd/pages/kongreprogrami.aspx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69"/>
              </a:lnSpc>
            </a:pPr>
            <a:endParaRPr lang="en-US" dirty="0"/>
          </a:p>
        </p:txBody>
      </p:sp>
      <p:sp>
        <p:nvSpPr>
          <p:cNvPr id="47" name="TextBox 47"/>
          <p:cNvSpPr txBox="1"/>
          <p:nvPr/>
        </p:nvSpPr>
        <p:spPr>
          <a:xfrm>
            <a:off x="9965691" y="6469379"/>
            <a:ext cx="281509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90285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9"/>
          <p:cNvPicPr>
            <a:picLocks noChangeAspect="1"/>
          </p:cNvPicPr>
          <p:nvPr/>
        </p:nvPicPr>
        <p:blipFill rotWithShape="1">
          <a:blip r:embed="rId2"/>
          <a:srcRect l="6060" r="4849"/>
          <a:stretch/>
        </p:blipFill>
        <p:spPr>
          <a:xfrm>
            <a:off x="2078182" y="0"/>
            <a:ext cx="8146473" cy="6858000"/>
          </a:xfrm>
          <a:prstGeom prst="rect">
            <a:avLst/>
          </a:prstGeom>
        </p:spPr>
      </p:pic>
      <p:sp>
        <p:nvSpPr>
          <p:cNvPr id="2" name="TextBox 49"/>
          <p:cNvSpPr txBox="1"/>
          <p:nvPr/>
        </p:nvSpPr>
        <p:spPr>
          <a:xfrm>
            <a:off x="4721861" y="481369"/>
            <a:ext cx="2872163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155191" y="1543714"/>
            <a:ext cx="7977709" cy="4918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Ulusal</a:t>
            </a:r>
            <a:r>
              <a:rPr lang="en-US" altLang="zh-CN" sz="2800" b="1" spc="1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marL="742949" indent="-285750" hangingPunct="0">
              <a:lnSpc>
                <a:spcPct val="10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sahibinin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Türkiye’den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kurum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katılımcılarının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tamamının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Türkiye’den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olduğu</a:t>
            </a:r>
            <a:r>
              <a:rPr lang="en-US" altLang="zh-CN" sz="2400" b="1" spc="-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kongreler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sz="24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kapsamdadır.</a:t>
            </a:r>
          </a:p>
          <a:p>
            <a:pPr marL="742949" indent="-285750" hangingPunct="0">
              <a:lnSpc>
                <a:spcPct val="10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Sayısının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çokluğu,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katılımcı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sayısının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belli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büyüklüğü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aşmaması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nedeniyle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salonu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olanağı</a:t>
            </a:r>
            <a:r>
              <a:rPr lang="en-US" altLang="zh-CN" sz="2400" b="1" spc="-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bulunan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çeşitli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otellerde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yapılan</a:t>
            </a:r>
            <a:r>
              <a:rPr lang="en-US" altLang="zh-CN" sz="2400" b="1" spc="-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organizasyonlardır.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85"/>
              </a:lnSpc>
            </a:pPr>
            <a:endParaRPr lang="en-US" dirty="0"/>
          </a:p>
          <a:p>
            <a:pPr indent="7810500"/>
            <a:r>
              <a:rPr lang="en-US" altLang="zh-CN" sz="1200" spc="-5" dirty="0" smtClean="0">
                <a:solidFill>
                  <a:srgbClr val="878787"/>
                </a:solidFill>
                <a:latin typeface="Calibri"/>
                <a:ea typeface="Calibri"/>
              </a:rPr>
              <a:t>14</a:t>
            </a:r>
            <a:endParaRPr lang="en-US" altLang="zh-CN" sz="1200" spc="-5" dirty="0">
              <a:solidFill>
                <a:srgbClr val="878787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935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 rotWithShape="1">
          <a:blip r:embed="rId2"/>
          <a:srcRect l="5541" r="4719"/>
          <a:stretch/>
        </p:blipFill>
        <p:spPr>
          <a:xfrm>
            <a:off x="2030681" y="0"/>
            <a:ext cx="8205850" cy="6858000"/>
          </a:xfrm>
          <a:prstGeom prst="rect">
            <a:avLst/>
          </a:prstGeom>
        </p:spPr>
      </p:pic>
      <p:sp>
        <p:nvSpPr>
          <p:cNvPr id="2" name="TextBox 52"/>
          <p:cNvSpPr txBox="1"/>
          <p:nvPr/>
        </p:nvSpPr>
        <p:spPr>
          <a:xfrm>
            <a:off x="2155191" y="481369"/>
            <a:ext cx="8008229" cy="62366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566670"/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19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Uluslararası</a:t>
            </a:r>
            <a:r>
              <a:rPr lang="en-US" altLang="zh-CN" sz="2800" b="1" spc="44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marL="742949" indent="-285750" hangingPunct="0">
              <a:lnSpc>
                <a:spcPct val="10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Türkiye’de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organizasyon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sahibi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sahibini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temsilen</a:t>
            </a:r>
            <a:r>
              <a:rPr lang="en-US" altLang="zh-CN" sz="2400" b="1" spc="1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bir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kurumun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var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olduğu,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katılımcılarının</a:t>
            </a:r>
            <a:r>
              <a:rPr lang="en-US" altLang="zh-CN" sz="2400" b="1" spc="-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Türkiye’den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dışından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katılanlardan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oluştuğu</a:t>
            </a:r>
            <a:r>
              <a:rPr lang="en-US" altLang="zh-CN" sz="2400" b="1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kongrelerdir.</a:t>
            </a:r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turizminin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önemli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kısmını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bu</a:t>
            </a:r>
            <a:r>
              <a:rPr lang="en-US" altLang="zh-CN" sz="2400" b="1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kongreler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oluşturu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r.</a:t>
            </a:r>
          </a:p>
          <a:p>
            <a:pPr indent="457199">
              <a:lnSpc>
                <a:spcPct val="100416"/>
              </a:lnSpc>
              <a:spcBef>
                <a:spcPts val="334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Genellikle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büyük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merkezlerinde</a:t>
            </a:r>
            <a:r>
              <a:rPr lang="en-US" altLang="zh-CN" sz="2400" b="1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düzenlenir.</a:t>
            </a:r>
          </a:p>
          <a:p>
            <a:pPr>
              <a:lnSpc>
                <a:spcPts val="584"/>
              </a:lnSpc>
            </a:pPr>
            <a:endParaRPr lang="en-US" dirty="0"/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Ön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hazırlığı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çok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aşamalı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yorucu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,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ticari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riski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olan</a:t>
            </a:r>
            <a:r>
              <a:rPr lang="en-US" altLang="zh-CN" sz="24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kongrelerdir.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70"/>
              </a:lnSpc>
            </a:pPr>
            <a:endParaRPr lang="en-US" dirty="0"/>
          </a:p>
          <a:p>
            <a:pPr indent="167640"/>
            <a:endParaRPr lang="en-US" dirty="0"/>
          </a:p>
          <a:p>
            <a:pPr indent="7810500"/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44197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 rotWithShape="1">
          <a:blip r:embed="rId2"/>
          <a:srcRect l="6450" r="5109"/>
          <a:stretch/>
        </p:blipFill>
        <p:spPr>
          <a:xfrm>
            <a:off x="2113808" y="0"/>
            <a:ext cx="8087096" cy="6858000"/>
          </a:xfrm>
          <a:prstGeom prst="rect">
            <a:avLst/>
          </a:prstGeom>
        </p:spPr>
      </p:pic>
      <p:sp>
        <p:nvSpPr>
          <p:cNvPr id="2" name="TextBox 54"/>
          <p:cNvSpPr txBox="1"/>
          <p:nvPr/>
        </p:nvSpPr>
        <p:spPr>
          <a:xfrm>
            <a:off x="2155191" y="481370"/>
            <a:ext cx="8091481" cy="58515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566670"/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Kongre</a:t>
            </a:r>
            <a:r>
              <a:rPr lang="en-US" altLang="zh-CN" sz="320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Times New Roman"/>
                <a:ea typeface="Times New Roman"/>
              </a:rPr>
              <a:t>Kavramı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19"/>
              </a:lnSpc>
            </a:pPr>
            <a:endParaRPr lang="en-US" dirty="0"/>
          </a:p>
          <a:p>
            <a:pPr>
              <a:lnSpc>
                <a:spcPct val="100833"/>
              </a:lnSpc>
            </a:pP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Yabancı</a:t>
            </a:r>
            <a:r>
              <a:rPr lang="en-US" altLang="zh-CN" sz="2800" b="1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</a:p>
          <a:p>
            <a:pPr>
              <a:lnSpc>
                <a:spcPts val="550"/>
              </a:lnSpc>
            </a:pPr>
            <a:endParaRPr lang="en-US" dirty="0"/>
          </a:p>
          <a:p>
            <a:pPr marL="742949" indent="-285750" hangingPunct="0">
              <a:lnSpc>
                <a:spcPct val="10458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sahibinin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katılımcıların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</a:t>
            </a:r>
            <a:r>
              <a:rPr lang="en-US" altLang="zh-CN" sz="2400" b="1" spc="15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dışından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olduğu,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toplanılacak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yer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olarak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Türkiye’nin</a:t>
            </a:r>
            <a:r>
              <a:rPr lang="en-US" altLang="zh-CN" sz="2400" b="1" spc="-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seçildiği,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genellikle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meslek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örgütlerinin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seçimli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veya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seçimsiz</a:t>
            </a:r>
            <a:r>
              <a:rPr lang="en-US" altLang="zh-CN" sz="2400" b="1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Genel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Kurul</a:t>
            </a:r>
            <a:r>
              <a:rPr lang="en-US" altLang="zh-CN" sz="24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toplantılarıdır.</a:t>
            </a:r>
          </a:p>
          <a:p>
            <a:pPr indent="457199">
              <a:lnSpc>
                <a:spcPct val="10041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Katılım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ve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getirisi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uluslararası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kongreler</a:t>
            </a:r>
            <a:r>
              <a:rPr lang="en-US" altLang="zh-CN" sz="24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kadar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olmasa</a:t>
            </a:r>
            <a:r>
              <a:rPr lang="en-US" altLang="zh-CN" sz="2400" b="1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da</a:t>
            </a:r>
          </a:p>
          <a:p>
            <a:pPr indent="742949">
              <a:spcBef>
                <a:spcPts val="25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itibari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değeri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oldukça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fazla</a:t>
            </a:r>
            <a:r>
              <a:rPr lang="en-US" altLang="zh-CN" sz="2400" b="1" spc="-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olmaktadır.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665"/>
              </a:lnSpc>
            </a:pPr>
            <a:endParaRPr lang="en-US" dirty="0"/>
          </a:p>
          <a:p>
            <a:pPr indent="7810500"/>
            <a:r>
              <a:rPr lang="en-US" altLang="zh-CN" sz="1200" spc="-5" dirty="0">
                <a:solidFill>
                  <a:srgbClr val="878787"/>
                </a:solidFill>
                <a:latin typeface="Calibri"/>
                <a:ea typeface="Calibr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49115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930400" y="471944"/>
            <a:ext cx="7772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i="1" dirty="0">
                <a:solidFill>
                  <a:srgbClr val="FF0000"/>
                </a:solidFill>
              </a:rPr>
              <a:t>2017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27 bin 170 kişi katılımlı 16 kongre planlanıyor.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9 bin 230 kişi katılımlı 7 kongre iptal edildi.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1.850 kişi katılımlı 2 kongre ertelendi.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>
                <a:solidFill>
                  <a:srgbClr val="FF0000"/>
                </a:solidFill>
              </a:rPr>
              <a:t>2018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5 bin 835 kişi katılımlı 13 kongre planlanıyor.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2 bin 800 kişi katılımlı 2 kongre iptal edildi.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5 bin kişi katılımlı 1 kongre ertelendi.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>
                <a:solidFill>
                  <a:srgbClr val="FF0000"/>
                </a:solidFill>
              </a:rPr>
              <a:t>2019</a:t>
            </a:r>
          </a:p>
          <a:p>
            <a:pPr algn="just"/>
            <a:endParaRPr lang="tr-TR" sz="2000" b="1" i="1" dirty="0"/>
          </a:p>
          <a:p>
            <a:pPr algn="just"/>
            <a:r>
              <a:rPr lang="tr-TR" sz="2000" b="1" i="1" dirty="0"/>
              <a:t>1.200 kişi katılımlı 1 kongre iptal edildi.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0" y="4152901"/>
            <a:ext cx="4089400" cy="270510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401" y="1438772"/>
            <a:ext cx="3911600" cy="22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54411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712</Words>
  <Application>Microsoft Office PowerPoint</Application>
  <PresentationFormat>Geniş ekran</PresentationFormat>
  <Paragraphs>342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Wingdings 3</vt:lpstr>
      <vt:lpstr>幼圆</vt:lpstr>
      <vt:lpstr>Duman</vt:lpstr>
      <vt:lpstr>Kongre Kavramı, Tanımı ve  Tarihçesi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Kongre Kavramı, Tanımı ve  Tarihçesi</dc:title>
  <dc:creator>Windows User</dc:creator>
  <cp:lastModifiedBy>Windows User</cp:lastModifiedBy>
  <cp:revision>1</cp:revision>
  <dcterms:created xsi:type="dcterms:W3CDTF">2020-01-11T10:16:50Z</dcterms:created>
  <dcterms:modified xsi:type="dcterms:W3CDTF">2020-01-11T10:21:57Z</dcterms:modified>
</cp:coreProperties>
</file>