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9" r:id="rId3"/>
    <p:sldId id="261" r:id="rId4"/>
    <p:sldId id="260" r:id="rId5"/>
    <p:sldId id="287" r:id="rId6"/>
    <p:sldId id="262" r:id="rId7"/>
    <p:sldId id="263" r:id="rId8"/>
    <p:sldId id="264" r:id="rId9"/>
    <p:sldId id="267" r:id="rId10"/>
    <p:sldId id="265" r:id="rId11"/>
    <p:sldId id="266" r:id="rId12"/>
    <p:sldId id="271" r:id="rId13"/>
    <p:sldId id="268" r:id="rId14"/>
    <p:sldId id="272" r:id="rId15"/>
    <p:sldId id="276" r:id="rId16"/>
    <p:sldId id="273" r:id="rId17"/>
    <p:sldId id="275" r:id="rId18"/>
    <p:sldId id="269" r:id="rId19"/>
    <p:sldId id="277" r:id="rId20"/>
    <p:sldId id="270" r:id="rId21"/>
    <p:sldId id="278" r:id="rId22"/>
    <p:sldId id="279" r:id="rId23"/>
    <p:sldId id="280" r:id="rId24"/>
    <p:sldId id="281" r:id="rId25"/>
    <p:sldId id="282" r:id="rId26"/>
    <p:sldId id="283"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285A410E-89A5-4724-9468-7BD4B77F2BC8}">
          <p14:sldIdLst>
            <p14:sldId id="256"/>
            <p14:sldId id="259"/>
            <p14:sldId id="261"/>
            <p14:sldId id="260"/>
            <p14:sldId id="287"/>
            <p14:sldId id="262"/>
            <p14:sldId id="263"/>
            <p14:sldId id="264"/>
            <p14:sldId id="267"/>
            <p14:sldId id="265"/>
            <p14:sldId id="266"/>
            <p14:sldId id="271"/>
            <p14:sldId id="268"/>
            <p14:sldId id="272"/>
            <p14:sldId id="276"/>
            <p14:sldId id="273"/>
            <p14:sldId id="275"/>
            <p14:sldId id="269"/>
            <p14:sldId id="277"/>
            <p14:sldId id="270"/>
            <p14:sldId id="278"/>
            <p14:sldId id="279"/>
            <p14:sldId id="280"/>
            <p14:sldId id="281"/>
            <p14:sldId id="282"/>
            <p14:sldId id="283"/>
          </p14:sldIdLst>
        </p14:section>
        <p14:section name="Başlıksız Bölüm" id="{0AF2A510-DA94-4D46-BFDC-6622B9FE294F}">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0157"/>
    <a:srgbClr val="AC1D52"/>
    <a:srgbClr val="9CD7EF"/>
    <a:srgbClr val="ABEDEF"/>
    <a:srgbClr val="9AD9E8"/>
    <a:srgbClr val="FFCCCC"/>
    <a:srgbClr val="F0A6C2"/>
    <a:srgbClr val="C9BED2"/>
    <a:srgbClr val="F7F5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4660"/>
  </p:normalViewPr>
  <p:slideViewPr>
    <p:cSldViewPr snapToGrid="0">
      <p:cViewPr varScale="1">
        <p:scale>
          <a:sx n="76" d="100"/>
          <a:sy n="76"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9D2D92-0E98-4657-B1BD-375D30EB1250}" type="datetimeFigureOut">
              <a:rPr lang="tr-TR" smtClean="0"/>
              <a:t>24.12.2019</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A363E4-E5FA-45D4-9E48-A9836901989C}" type="slidenum">
              <a:rPr lang="tr-TR" smtClean="0"/>
              <a:t>‹#›</a:t>
            </a:fld>
            <a:endParaRPr lang="tr-TR"/>
          </a:p>
        </p:txBody>
      </p:sp>
    </p:spTree>
    <p:extLst>
      <p:ext uri="{BB962C8B-B14F-4D97-AF65-F5344CB8AC3E}">
        <p14:creationId xmlns:p14="http://schemas.microsoft.com/office/powerpoint/2010/main" val="4288588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1A81BFE-CDEE-48BF-9FE5-55CF365F723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DBD70B96-4525-4354-80A8-4013A874F5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DECF03E-8B2A-4CE7-9955-78F8DF326F26}"/>
              </a:ext>
            </a:extLst>
          </p:cNvPr>
          <p:cNvSpPr>
            <a:spLocks noGrp="1"/>
          </p:cNvSpPr>
          <p:nvPr>
            <p:ph type="dt" sz="half" idx="10"/>
          </p:nvPr>
        </p:nvSpPr>
        <p:spPr/>
        <p:txBody>
          <a:bodyPr/>
          <a:lstStyle/>
          <a:p>
            <a:r>
              <a:rPr lang="tr-TR"/>
              <a:t>6.11.2019</a:t>
            </a:r>
          </a:p>
        </p:txBody>
      </p:sp>
      <p:sp>
        <p:nvSpPr>
          <p:cNvPr id="5" name="Alt Bilgi Yer Tutucusu 4">
            <a:extLst>
              <a:ext uri="{FF2B5EF4-FFF2-40B4-BE49-F238E27FC236}">
                <a16:creationId xmlns:a16="http://schemas.microsoft.com/office/drawing/2014/main" id="{0ACAD2F2-EBC5-478D-A0D9-149257F0A46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50A8A36-0721-4E5C-B5C8-5E7098DE3853}"/>
              </a:ext>
            </a:extLst>
          </p:cNvPr>
          <p:cNvSpPr>
            <a:spLocks noGrp="1"/>
          </p:cNvSpPr>
          <p:nvPr>
            <p:ph type="sldNum" sz="quarter" idx="12"/>
          </p:nvPr>
        </p:nvSpPr>
        <p:spPr/>
        <p:txBody>
          <a:bodyPr/>
          <a:lstStyle/>
          <a:p>
            <a:fld id="{C1429F41-EBFD-43F5-8ECD-068FFC54D021}" type="slidenum">
              <a:rPr lang="tr-TR" smtClean="0"/>
              <a:t>‹#›</a:t>
            </a:fld>
            <a:endParaRPr lang="tr-TR"/>
          </a:p>
        </p:txBody>
      </p:sp>
    </p:spTree>
    <p:extLst>
      <p:ext uri="{BB962C8B-B14F-4D97-AF65-F5344CB8AC3E}">
        <p14:creationId xmlns:p14="http://schemas.microsoft.com/office/powerpoint/2010/main" val="2450137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BADC70-C6BA-4B32-9EEF-AA3ABBAFD2A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FDCD6C2-5F76-46F9-B8C5-EFCDEDE6F760}"/>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C0B1580-472D-48B1-9C61-14C2A089D9AC}"/>
              </a:ext>
            </a:extLst>
          </p:cNvPr>
          <p:cNvSpPr>
            <a:spLocks noGrp="1"/>
          </p:cNvSpPr>
          <p:nvPr>
            <p:ph type="dt" sz="half" idx="10"/>
          </p:nvPr>
        </p:nvSpPr>
        <p:spPr/>
        <p:txBody>
          <a:bodyPr/>
          <a:lstStyle/>
          <a:p>
            <a:r>
              <a:rPr lang="tr-TR"/>
              <a:t>6.11.2019</a:t>
            </a:r>
          </a:p>
        </p:txBody>
      </p:sp>
      <p:sp>
        <p:nvSpPr>
          <p:cNvPr id="5" name="Alt Bilgi Yer Tutucusu 4">
            <a:extLst>
              <a:ext uri="{FF2B5EF4-FFF2-40B4-BE49-F238E27FC236}">
                <a16:creationId xmlns:a16="http://schemas.microsoft.com/office/drawing/2014/main" id="{D925B4D0-97D2-48F0-946D-F257CF40199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E372CDC-04F2-482D-8B60-DE5EFE4FDE5D}"/>
              </a:ext>
            </a:extLst>
          </p:cNvPr>
          <p:cNvSpPr>
            <a:spLocks noGrp="1"/>
          </p:cNvSpPr>
          <p:nvPr>
            <p:ph type="sldNum" sz="quarter" idx="12"/>
          </p:nvPr>
        </p:nvSpPr>
        <p:spPr/>
        <p:txBody>
          <a:bodyPr/>
          <a:lstStyle/>
          <a:p>
            <a:fld id="{C1429F41-EBFD-43F5-8ECD-068FFC54D021}" type="slidenum">
              <a:rPr lang="tr-TR" smtClean="0"/>
              <a:t>‹#›</a:t>
            </a:fld>
            <a:endParaRPr lang="tr-TR"/>
          </a:p>
        </p:txBody>
      </p:sp>
    </p:spTree>
    <p:extLst>
      <p:ext uri="{BB962C8B-B14F-4D97-AF65-F5344CB8AC3E}">
        <p14:creationId xmlns:p14="http://schemas.microsoft.com/office/powerpoint/2010/main" val="2071524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C8E2DF-2276-4AE6-9249-642D9859C1F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6CC2F04-21E7-4DB8-85BF-8C45B6258B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EFD5C3CA-212D-4D9A-97EA-A3D9A9DB3D7E}"/>
              </a:ext>
            </a:extLst>
          </p:cNvPr>
          <p:cNvSpPr>
            <a:spLocks noGrp="1"/>
          </p:cNvSpPr>
          <p:nvPr>
            <p:ph type="dt" sz="half" idx="10"/>
          </p:nvPr>
        </p:nvSpPr>
        <p:spPr/>
        <p:txBody>
          <a:bodyPr/>
          <a:lstStyle/>
          <a:p>
            <a:r>
              <a:rPr lang="tr-TR"/>
              <a:t>6.11.2019</a:t>
            </a:r>
          </a:p>
        </p:txBody>
      </p:sp>
      <p:sp>
        <p:nvSpPr>
          <p:cNvPr id="5" name="Alt Bilgi Yer Tutucusu 4">
            <a:extLst>
              <a:ext uri="{FF2B5EF4-FFF2-40B4-BE49-F238E27FC236}">
                <a16:creationId xmlns:a16="http://schemas.microsoft.com/office/drawing/2014/main" id="{CB7CCBE2-C9BC-426E-B12C-C7F230BFA2D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9C2EE0B-F3B4-4EFF-8929-4C34B468D4DE}"/>
              </a:ext>
            </a:extLst>
          </p:cNvPr>
          <p:cNvSpPr>
            <a:spLocks noGrp="1"/>
          </p:cNvSpPr>
          <p:nvPr>
            <p:ph type="sldNum" sz="quarter" idx="12"/>
          </p:nvPr>
        </p:nvSpPr>
        <p:spPr/>
        <p:txBody>
          <a:bodyPr/>
          <a:lstStyle/>
          <a:p>
            <a:fld id="{C1429F41-EBFD-43F5-8ECD-068FFC54D021}" type="slidenum">
              <a:rPr lang="tr-TR" smtClean="0"/>
              <a:t>‹#›</a:t>
            </a:fld>
            <a:endParaRPr lang="tr-TR"/>
          </a:p>
        </p:txBody>
      </p:sp>
    </p:spTree>
    <p:extLst>
      <p:ext uri="{BB962C8B-B14F-4D97-AF65-F5344CB8AC3E}">
        <p14:creationId xmlns:p14="http://schemas.microsoft.com/office/powerpoint/2010/main" val="2966088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225EA3-AC08-4EED-B799-38ED4DBC874A}"/>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D813B49-DC75-488F-8E98-F1851EA8C59D}"/>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245A4BC8-FF36-4D96-B166-4C4F4999C919}"/>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339F3326-0919-4DC6-B3D2-7AA15742CE85}"/>
              </a:ext>
            </a:extLst>
          </p:cNvPr>
          <p:cNvSpPr>
            <a:spLocks noGrp="1"/>
          </p:cNvSpPr>
          <p:nvPr>
            <p:ph type="dt" sz="half" idx="10"/>
          </p:nvPr>
        </p:nvSpPr>
        <p:spPr/>
        <p:txBody>
          <a:bodyPr/>
          <a:lstStyle/>
          <a:p>
            <a:r>
              <a:rPr lang="tr-TR"/>
              <a:t>6.11.2019</a:t>
            </a:r>
          </a:p>
        </p:txBody>
      </p:sp>
      <p:sp>
        <p:nvSpPr>
          <p:cNvPr id="6" name="Alt Bilgi Yer Tutucusu 5">
            <a:extLst>
              <a:ext uri="{FF2B5EF4-FFF2-40B4-BE49-F238E27FC236}">
                <a16:creationId xmlns:a16="http://schemas.microsoft.com/office/drawing/2014/main" id="{CCE3047E-DC67-4912-A6E0-5BCF54C5BB8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8C894EE-5D26-4474-BAD4-0A82771A5120}"/>
              </a:ext>
            </a:extLst>
          </p:cNvPr>
          <p:cNvSpPr>
            <a:spLocks noGrp="1"/>
          </p:cNvSpPr>
          <p:nvPr>
            <p:ph type="sldNum" sz="quarter" idx="12"/>
          </p:nvPr>
        </p:nvSpPr>
        <p:spPr/>
        <p:txBody>
          <a:bodyPr/>
          <a:lstStyle/>
          <a:p>
            <a:fld id="{C1429F41-EBFD-43F5-8ECD-068FFC54D021}" type="slidenum">
              <a:rPr lang="tr-TR" smtClean="0"/>
              <a:t>‹#›</a:t>
            </a:fld>
            <a:endParaRPr lang="tr-TR"/>
          </a:p>
        </p:txBody>
      </p:sp>
    </p:spTree>
    <p:extLst>
      <p:ext uri="{BB962C8B-B14F-4D97-AF65-F5344CB8AC3E}">
        <p14:creationId xmlns:p14="http://schemas.microsoft.com/office/powerpoint/2010/main" val="3419149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312D37-CFA0-438B-B3FC-E244E15DFD19}"/>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A1061E4-B70B-4157-B017-EC9C6627DC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B18402C-5F74-4460-813B-C61EC9CA9A3C}"/>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7CE5FD8B-0FB1-40AD-A480-8B03EA3180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5D1FC883-B468-4BD8-AF2B-36E96B33FF8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7A950565-5099-48A5-A0BF-A86C78E73907}"/>
              </a:ext>
            </a:extLst>
          </p:cNvPr>
          <p:cNvSpPr>
            <a:spLocks noGrp="1"/>
          </p:cNvSpPr>
          <p:nvPr>
            <p:ph type="dt" sz="half" idx="10"/>
          </p:nvPr>
        </p:nvSpPr>
        <p:spPr/>
        <p:txBody>
          <a:bodyPr/>
          <a:lstStyle/>
          <a:p>
            <a:r>
              <a:rPr lang="tr-TR"/>
              <a:t>6.11.2019</a:t>
            </a:r>
          </a:p>
        </p:txBody>
      </p:sp>
      <p:sp>
        <p:nvSpPr>
          <p:cNvPr id="8" name="Alt Bilgi Yer Tutucusu 7">
            <a:extLst>
              <a:ext uri="{FF2B5EF4-FFF2-40B4-BE49-F238E27FC236}">
                <a16:creationId xmlns:a16="http://schemas.microsoft.com/office/drawing/2014/main" id="{2488C5D1-B6F4-4368-8FA4-2D8B3E9FA59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C6BA84B4-7554-4A7F-A739-2D054100B0B8}"/>
              </a:ext>
            </a:extLst>
          </p:cNvPr>
          <p:cNvSpPr>
            <a:spLocks noGrp="1"/>
          </p:cNvSpPr>
          <p:nvPr>
            <p:ph type="sldNum" sz="quarter" idx="12"/>
          </p:nvPr>
        </p:nvSpPr>
        <p:spPr/>
        <p:txBody>
          <a:bodyPr/>
          <a:lstStyle/>
          <a:p>
            <a:fld id="{C1429F41-EBFD-43F5-8ECD-068FFC54D021}" type="slidenum">
              <a:rPr lang="tr-TR" smtClean="0"/>
              <a:t>‹#›</a:t>
            </a:fld>
            <a:endParaRPr lang="tr-TR"/>
          </a:p>
        </p:txBody>
      </p:sp>
    </p:spTree>
    <p:extLst>
      <p:ext uri="{BB962C8B-B14F-4D97-AF65-F5344CB8AC3E}">
        <p14:creationId xmlns:p14="http://schemas.microsoft.com/office/powerpoint/2010/main" val="3896070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186276-B780-41C5-9873-AA1406FF4FF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BA47997E-4E6D-4BBE-BBAE-2FBBFADB9C36}"/>
              </a:ext>
            </a:extLst>
          </p:cNvPr>
          <p:cNvSpPr>
            <a:spLocks noGrp="1"/>
          </p:cNvSpPr>
          <p:nvPr>
            <p:ph type="dt" sz="half" idx="10"/>
          </p:nvPr>
        </p:nvSpPr>
        <p:spPr/>
        <p:txBody>
          <a:bodyPr/>
          <a:lstStyle/>
          <a:p>
            <a:r>
              <a:rPr lang="tr-TR"/>
              <a:t>6.11.2019</a:t>
            </a:r>
          </a:p>
        </p:txBody>
      </p:sp>
      <p:sp>
        <p:nvSpPr>
          <p:cNvPr id="4" name="Alt Bilgi Yer Tutucusu 3">
            <a:extLst>
              <a:ext uri="{FF2B5EF4-FFF2-40B4-BE49-F238E27FC236}">
                <a16:creationId xmlns:a16="http://schemas.microsoft.com/office/drawing/2014/main" id="{C9C127F8-DD79-4463-8DAA-09641C6D9C82}"/>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25061704-0179-4F63-AE6C-5082F2BC08EC}"/>
              </a:ext>
            </a:extLst>
          </p:cNvPr>
          <p:cNvSpPr>
            <a:spLocks noGrp="1"/>
          </p:cNvSpPr>
          <p:nvPr>
            <p:ph type="sldNum" sz="quarter" idx="12"/>
          </p:nvPr>
        </p:nvSpPr>
        <p:spPr/>
        <p:txBody>
          <a:bodyPr/>
          <a:lstStyle/>
          <a:p>
            <a:fld id="{C1429F41-EBFD-43F5-8ECD-068FFC54D021}" type="slidenum">
              <a:rPr lang="tr-TR" smtClean="0"/>
              <a:t>‹#›</a:t>
            </a:fld>
            <a:endParaRPr lang="tr-TR"/>
          </a:p>
        </p:txBody>
      </p:sp>
    </p:spTree>
    <p:extLst>
      <p:ext uri="{BB962C8B-B14F-4D97-AF65-F5344CB8AC3E}">
        <p14:creationId xmlns:p14="http://schemas.microsoft.com/office/powerpoint/2010/main" val="299227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EDA874BF-3246-47F8-9365-08296EEA104E}"/>
              </a:ext>
            </a:extLst>
          </p:cNvPr>
          <p:cNvSpPr>
            <a:spLocks noGrp="1"/>
          </p:cNvSpPr>
          <p:nvPr>
            <p:ph type="dt" sz="half" idx="10"/>
          </p:nvPr>
        </p:nvSpPr>
        <p:spPr/>
        <p:txBody>
          <a:bodyPr/>
          <a:lstStyle/>
          <a:p>
            <a:r>
              <a:rPr lang="tr-TR"/>
              <a:t>6.11.2019</a:t>
            </a:r>
          </a:p>
        </p:txBody>
      </p:sp>
      <p:sp>
        <p:nvSpPr>
          <p:cNvPr id="3" name="Alt Bilgi Yer Tutucusu 2">
            <a:extLst>
              <a:ext uri="{FF2B5EF4-FFF2-40B4-BE49-F238E27FC236}">
                <a16:creationId xmlns:a16="http://schemas.microsoft.com/office/drawing/2014/main" id="{FF3B3751-58A2-442C-A8DC-BD1C2BF8264A}"/>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DBBFAAFD-68BC-42B9-BFB2-798305CD4F31}"/>
              </a:ext>
            </a:extLst>
          </p:cNvPr>
          <p:cNvSpPr>
            <a:spLocks noGrp="1"/>
          </p:cNvSpPr>
          <p:nvPr>
            <p:ph type="sldNum" sz="quarter" idx="12"/>
          </p:nvPr>
        </p:nvSpPr>
        <p:spPr/>
        <p:txBody>
          <a:bodyPr/>
          <a:lstStyle/>
          <a:p>
            <a:fld id="{C1429F41-EBFD-43F5-8ECD-068FFC54D021}" type="slidenum">
              <a:rPr lang="tr-TR" smtClean="0"/>
              <a:t>‹#›</a:t>
            </a:fld>
            <a:endParaRPr lang="tr-TR"/>
          </a:p>
        </p:txBody>
      </p:sp>
    </p:spTree>
    <p:extLst>
      <p:ext uri="{BB962C8B-B14F-4D97-AF65-F5344CB8AC3E}">
        <p14:creationId xmlns:p14="http://schemas.microsoft.com/office/powerpoint/2010/main" val="3953605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4342BA3-507A-4919-970C-FDAB1BF8253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1774FF24-15E9-41AE-9566-FDB36CAFE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F0DAE1B8-8211-4FB5-839B-CA27019ABA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BAE604F-9291-49A6-AFA8-780F588E47CB}"/>
              </a:ext>
            </a:extLst>
          </p:cNvPr>
          <p:cNvSpPr>
            <a:spLocks noGrp="1"/>
          </p:cNvSpPr>
          <p:nvPr>
            <p:ph type="dt" sz="half" idx="10"/>
          </p:nvPr>
        </p:nvSpPr>
        <p:spPr/>
        <p:txBody>
          <a:bodyPr/>
          <a:lstStyle/>
          <a:p>
            <a:r>
              <a:rPr lang="tr-TR"/>
              <a:t>6.11.2019</a:t>
            </a:r>
          </a:p>
        </p:txBody>
      </p:sp>
      <p:sp>
        <p:nvSpPr>
          <p:cNvPr id="6" name="Alt Bilgi Yer Tutucusu 5">
            <a:extLst>
              <a:ext uri="{FF2B5EF4-FFF2-40B4-BE49-F238E27FC236}">
                <a16:creationId xmlns:a16="http://schemas.microsoft.com/office/drawing/2014/main" id="{736D4E55-45E3-4F28-A730-36E9019350D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813777E-42ED-4F39-9B99-1DC92D422D8C}"/>
              </a:ext>
            </a:extLst>
          </p:cNvPr>
          <p:cNvSpPr>
            <a:spLocks noGrp="1"/>
          </p:cNvSpPr>
          <p:nvPr>
            <p:ph type="sldNum" sz="quarter" idx="12"/>
          </p:nvPr>
        </p:nvSpPr>
        <p:spPr/>
        <p:txBody>
          <a:bodyPr/>
          <a:lstStyle/>
          <a:p>
            <a:fld id="{C1429F41-EBFD-43F5-8ECD-068FFC54D021}" type="slidenum">
              <a:rPr lang="tr-TR" smtClean="0"/>
              <a:t>‹#›</a:t>
            </a:fld>
            <a:endParaRPr lang="tr-TR"/>
          </a:p>
        </p:txBody>
      </p:sp>
    </p:spTree>
    <p:extLst>
      <p:ext uri="{BB962C8B-B14F-4D97-AF65-F5344CB8AC3E}">
        <p14:creationId xmlns:p14="http://schemas.microsoft.com/office/powerpoint/2010/main" val="218908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5C0B2FD-0427-4B22-AA9D-C879C0414FF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0AE25ED9-9512-4752-8765-C483FA55A1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FA5185EA-F9C0-4D9E-A351-5DADE600F6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81B1E58-BE02-4B22-8198-2290337B655B}"/>
              </a:ext>
            </a:extLst>
          </p:cNvPr>
          <p:cNvSpPr>
            <a:spLocks noGrp="1"/>
          </p:cNvSpPr>
          <p:nvPr>
            <p:ph type="dt" sz="half" idx="10"/>
          </p:nvPr>
        </p:nvSpPr>
        <p:spPr/>
        <p:txBody>
          <a:bodyPr/>
          <a:lstStyle/>
          <a:p>
            <a:r>
              <a:rPr lang="tr-TR"/>
              <a:t>6.11.2019</a:t>
            </a:r>
          </a:p>
        </p:txBody>
      </p:sp>
      <p:sp>
        <p:nvSpPr>
          <p:cNvPr id="6" name="Alt Bilgi Yer Tutucusu 5">
            <a:extLst>
              <a:ext uri="{FF2B5EF4-FFF2-40B4-BE49-F238E27FC236}">
                <a16:creationId xmlns:a16="http://schemas.microsoft.com/office/drawing/2014/main" id="{D54A28BD-407D-4B8E-933D-42B619A8D0C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3E35C90-9F73-48A6-8AF0-08A0783579B2}"/>
              </a:ext>
            </a:extLst>
          </p:cNvPr>
          <p:cNvSpPr>
            <a:spLocks noGrp="1"/>
          </p:cNvSpPr>
          <p:nvPr>
            <p:ph type="sldNum" sz="quarter" idx="12"/>
          </p:nvPr>
        </p:nvSpPr>
        <p:spPr/>
        <p:txBody>
          <a:bodyPr/>
          <a:lstStyle/>
          <a:p>
            <a:fld id="{C1429F41-EBFD-43F5-8ECD-068FFC54D021}" type="slidenum">
              <a:rPr lang="tr-TR" smtClean="0"/>
              <a:t>‹#›</a:t>
            </a:fld>
            <a:endParaRPr lang="tr-TR"/>
          </a:p>
        </p:txBody>
      </p:sp>
    </p:spTree>
    <p:extLst>
      <p:ext uri="{BB962C8B-B14F-4D97-AF65-F5344CB8AC3E}">
        <p14:creationId xmlns:p14="http://schemas.microsoft.com/office/powerpoint/2010/main" val="3927698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939DE8-67F3-4E0B-8664-75171B032F5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1F08F0C5-6FCE-4224-B97E-5A09222837B2}"/>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6AEBF0B-7BEB-474E-8A64-BDE6CDFA6905}"/>
              </a:ext>
            </a:extLst>
          </p:cNvPr>
          <p:cNvSpPr>
            <a:spLocks noGrp="1"/>
          </p:cNvSpPr>
          <p:nvPr>
            <p:ph type="dt" sz="half" idx="10"/>
          </p:nvPr>
        </p:nvSpPr>
        <p:spPr/>
        <p:txBody>
          <a:bodyPr/>
          <a:lstStyle/>
          <a:p>
            <a:r>
              <a:rPr lang="tr-TR"/>
              <a:t>6.11.2019</a:t>
            </a:r>
          </a:p>
        </p:txBody>
      </p:sp>
      <p:sp>
        <p:nvSpPr>
          <p:cNvPr id="5" name="Alt Bilgi Yer Tutucusu 4">
            <a:extLst>
              <a:ext uri="{FF2B5EF4-FFF2-40B4-BE49-F238E27FC236}">
                <a16:creationId xmlns:a16="http://schemas.microsoft.com/office/drawing/2014/main" id="{E61E0411-795C-4CE4-ADD7-08CAC37BC9F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E20BE65-5920-4ACF-8345-90F35B1E22C4}"/>
              </a:ext>
            </a:extLst>
          </p:cNvPr>
          <p:cNvSpPr>
            <a:spLocks noGrp="1"/>
          </p:cNvSpPr>
          <p:nvPr>
            <p:ph type="sldNum" sz="quarter" idx="12"/>
          </p:nvPr>
        </p:nvSpPr>
        <p:spPr/>
        <p:txBody>
          <a:bodyPr/>
          <a:lstStyle/>
          <a:p>
            <a:fld id="{C1429F41-EBFD-43F5-8ECD-068FFC54D021}" type="slidenum">
              <a:rPr lang="tr-TR" smtClean="0"/>
              <a:t>‹#›</a:t>
            </a:fld>
            <a:endParaRPr lang="tr-TR"/>
          </a:p>
        </p:txBody>
      </p:sp>
    </p:spTree>
    <p:extLst>
      <p:ext uri="{BB962C8B-B14F-4D97-AF65-F5344CB8AC3E}">
        <p14:creationId xmlns:p14="http://schemas.microsoft.com/office/powerpoint/2010/main" val="42077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A60B0E9E-7AE2-47D9-A338-9A484ED987B7}"/>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FAAEC286-0B61-49BC-B036-8B82688D6B20}"/>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74A8694-197D-48A4-B589-3AA814369B5B}"/>
              </a:ext>
            </a:extLst>
          </p:cNvPr>
          <p:cNvSpPr>
            <a:spLocks noGrp="1"/>
          </p:cNvSpPr>
          <p:nvPr>
            <p:ph type="dt" sz="half" idx="10"/>
          </p:nvPr>
        </p:nvSpPr>
        <p:spPr/>
        <p:txBody>
          <a:bodyPr/>
          <a:lstStyle/>
          <a:p>
            <a:r>
              <a:rPr lang="tr-TR"/>
              <a:t>6.11.2019</a:t>
            </a:r>
          </a:p>
        </p:txBody>
      </p:sp>
      <p:sp>
        <p:nvSpPr>
          <p:cNvPr id="5" name="Alt Bilgi Yer Tutucusu 4">
            <a:extLst>
              <a:ext uri="{FF2B5EF4-FFF2-40B4-BE49-F238E27FC236}">
                <a16:creationId xmlns:a16="http://schemas.microsoft.com/office/drawing/2014/main" id="{2DA00609-7729-4D88-8BFF-4212DC106AC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2C85F2F-77C9-4FDA-BF2D-2FC62C57B7C8}"/>
              </a:ext>
            </a:extLst>
          </p:cNvPr>
          <p:cNvSpPr>
            <a:spLocks noGrp="1"/>
          </p:cNvSpPr>
          <p:nvPr>
            <p:ph type="sldNum" sz="quarter" idx="12"/>
          </p:nvPr>
        </p:nvSpPr>
        <p:spPr/>
        <p:txBody>
          <a:bodyPr/>
          <a:lstStyle/>
          <a:p>
            <a:fld id="{C1429F41-EBFD-43F5-8ECD-068FFC54D021}" type="slidenum">
              <a:rPr lang="tr-TR" smtClean="0"/>
              <a:t>‹#›</a:t>
            </a:fld>
            <a:endParaRPr lang="tr-TR"/>
          </a:p>
        </p:txBody>
      </p:sp>
    </p:spTree>
    <p:extLst>
      <p:ext uri="{BB962C8B-B14F-4D97-AF65-F5344CB8AC3E}">
        <p14:creationId xmlns:p14="http://schemas.microsoft.com/office/powerpoint/2010/main" val="3009596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7996887E-8F27-4A3B-B916-779E07B545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03B06FA-9EBD-415E-B607-AC9488B3AD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2367FA7-9F2D-41C1-B3DE-5709048253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tr-TR"/>
              <a:t>6.11.2019</a:t>
            </a:r>
          </a:p>
        </p:txBody>
      </p:sp>
      <p:sp>
        <p:nvSpPr>
          <p:cNvPr id="5" name="Alt Bilgi Yer Tutucusu 4">
            <a:extLst>
              <a:ext uri="{FF2B5EF4-FFF2-40B4-BE49-F238E27FC236}">
                <a16:creationId xmlns:a16="http://schemas.microsoft.com/office/drawing/2014/main" id="{389A6822-36D4-4FE8-8472-4EA21F55EF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67A2E86C-854A-457E-90EB-F134DF35DD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429F41-EBFD-43F5-8ECD-068FFC54D021}" type="slidenum">
              <a:rPr lang="tr-TR" smtClean="0"/>
              <a:t>‹#›</a:t>
            </a:fld>
            <a:endParaRPr lang="tr-TR"/>
          </a:p>
        </p:txBody>
      </p:sp>
    </p:spTree>
    <p:extLst>
      <p:ext uri="{BB962C8B-B14F-4D97-AF65-F5344CB8AC3E}">
        <p14:creationId xmlns:p14="http://schemas.microsoft.com/office/powerpoint/2010/main" val="877792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image" Target="../media/image21.sv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g"/><Relationship Id="rId1" Type="http://schemas.openxmlformats.org/officeDocument/2006/relationships/slideLayout" Target="../slideLayouts/slideLayout2.xml"/><Relationship Id="rId5" Type="http://schemas.openxmlformats.org/officeDocument/2006/relationships/image" Target="../media/image21.sv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g"/><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9.sv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9.svg"/><Relationship Id="rId2" Type="http://schemas.openxmlformats.org/officeDocument/2006/relationships/image" Target="../media/image28.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9.sv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jpg"/><Relationship Id="rId1" Type="http://schemas.openxmlformats.org/officeDocument/2006/relationships/slideLayout" Target="../slideLayouts/slideLayout2.xml"/><Relationship Id="rId5" Type="http://schemas.openxmlformats.org/officeDocument/2006/relationships/image" Target="../media/image39.sv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9.sv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7320EBA-BEBB-496B-8BCE-4AD555AAB6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112500"/>
          </a:effectLst>
        </p:spPr>
      </p:pic>
      <p:sp>
        <p:nvSpPr>
          <p:cNvPr id="2" name="Metin kutusu 1">
            <a:extLst>
              <a:ext uri="{FF2B5EF4-FFF2-40B4-BE49-F238E27FC236}">
                <a16:creationId xmlns:a16="http://schemas.microsoft.com/office/drawing/2014/main" id="{030B72A0-A9EE-4CAA-B40A-06170016E9C4}"/>
              </a:ext>
            </a:extLst>
          </p:cNvPr>
          <p:cNvSpPr txBox="1"/>
          <p:nvPr/>
        </p:nvSpPr>
        <p:spPr>
          <a:xfrm>
            <a:off x="689112" y="5996226"/>
            <a:ext cx="5406888" cy="861774"/>
          </a:xfrm>
          <a:prstGeom prst="rect">
            <a:avLst/>
          </a:prstGeom>
          <a:noFill/>
        </p:spPr>
        <p:txBody>
          <a:bodyPr wrap="square" rtlCol="0">
            <a:spAutoFit/>
          </a:bodyPr>
          <a:lstStyle/>
          <a:p>
            <a:r>
              <a:rPr lang="tr-TR" sz="5000" b="1" i="1" dirty="0">
                <a:ln w="9525">
                  <a:solidFill>
                    <a:srgbClr val="9CD7EF"/>
                  </a:solidFill>
                  <a:prstDash val="solid"/>
                </a:ln>
                <a:solidFill>
                  <a:srgbClr val="9AD9E8"/>
                </a:solidFill>
                <a:effectLst>
                  <a:glow rad="139700">
                    <a:schemeClr val="accent1">
                      <a:satMod val="175000"/>
                      <a:alpha val="40000"/>
                    </a:schemeClr>
                  </a:glow>
                  <a:outerShdw blurRad="12700" dist="38100" dir="2700000" algn="tl" rotWithShape="0">
                    <a:schemeClr val="bg1">
                      <a:lumMod val="50000"/>
                    </a:schemeClr>
                  </a:outerShdw>
                </a:effectLst>
              </a:rPr>
              <a:t>DUYGUSAL ZEKA</a:t>
            </a:r>
          </a:p>
        </p:txBody>
      </p:sp>
      <p:sp>
        <p:nvSpPr>
          <p:cNvPr id="4" name="Veri Yer Tutucusu 3">
            <a:extLst>
              <a:ext uri="{FF2B5EF4-FFF2-40B4-BE49-F238E27FC236}">
                <a16:creationId xmlns:a16="http://schemas.microsoft.com/office/drawing/2014/main" id="{39F0B95A-8EF4-4B9C-8B89-B752BB2488D2}"/>
              </a:ext>
            </a:extLst>
          </p:cNvPr>
          <p:cNvSpPr>
            <a:spLocks noGrp="1"/>
          </p:cNvSpPr>
          <p:nvPr>
            <p:ph type="dt" sz="half" idx="10"/>
          </p:nvPr>
        </p:nvSpPr>
        <p:spPr/>
        <p:txBody>
          <a:bodyPr/>
          <a:lstStyle/>
          <a:p>
            <a:r>
              <a:rPr lang="tr-TR"/>
              <a:t>6.11.2019</a:t>
            </a:r>
          </a:p>
        </p:txBody>
      </p:sp>
      <p:sp>
        <p:nvSpPr>
          <p:cNvPr id="5" name="Slayt Numarası Yer Tutucusu 4">
            <a:extLst>
              <a:ext uri="{FF2B5EF4-FFF2-40B4-BE49-F238E27FC236}">
                <a16:creationId xmlns:a16="http://schemas.microsoft.com/office/drawing/2014/main" id="{1CC6DB51-0288-4C6F-8C03-A04BC5A9CFFE}"/>
              </a:ext>
            </a:extLst>
          </p:cNvPr>
          <p:cNvSpPr>
            <a:spLocks noGrp="1"/>
          </p:cNvSpPr>
          <p:nvPr>
            <p:ph type="sldNum" sz="quarter" idx="12"/>
          </p:nvPr>
        </p:nvSpPr>
        <p:spPr/>
        <p:txBody>
          <a:bodyPr/>
          <a:lstStyle/>
          <a:p>
            <a:fld id="{C1429F41-EBFD-43F5-8ECD-068FFC54D021}" type="slidenum">
              <a:rPr lang="tr-TR" smtClean="0"/>
              <a:t>1</a:t>
            </a:fld>
            <a:endParaRPr lang="tr-TR"/>
          </a:p>
        </p:txBody>
      </p:sp>
    </p:spTree>
    <p:extLst>
      <p:ext uri="{BB962C8B-B14F-4D97-AF65-F5344CB8AC3E}">
        <p14:creationId xmlns:p14="http://schemas.microsoft.com/office/powerpoint/2010/main" val="130772812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a:scene3d>
              <a:camera prst="orthographicFront"/>
              <a:lightRig rig="threePt" dir="t"/>
            </a:scene3d>
          </a:bodyPr>
          <a:lstStyle/>
          <a:p>
            <a:r>
              <a:rPr lang="tr-TR" sz="6400" b="1" i="1" dirty="0">
                <a:ln w="0"/>
                <a:effectLst>
                  <a:outerShdw blurRad="38100" dist="19050" dir="2700000" algn="tl" rotWithShape="0">
                    <a:schemeClr val="dk1">
                      <a:alpha val="40000"/>
                    </a:schemeClr>
                  </a:outerShdw>
                </a:effectLst>
                <a:latin typeface="Gabriola" panose="04040605051002020D02" pitchFamily="82" charset="0"/>
              </a:rPr>
              <a:t>SUNUM PLANI</a:t>
            </a:r>
          </a:p>
        </p:txBody>
      </p:sp>
      <p:sp>
        <p:nvSpPr>
          <p:cNvPr id="3" name="Metin kutusu 2">
            <a:extLst>
              <a:ext uri="{FF2B5EF4-FFF2-40B4-BE49-F238E27FC236}">
                <a16:creationId xmlns:a16="http://schemas.microsoft.com/office/drawing/2014/main" id="{C5D8AEFB-7876-428C-BD91-9E4B7EFA9A0B}"/>
              </a:ext>
            </a:extLst>
          </p:cNvPr>
          <p:cNvSpPr txBox="1"/>
          <p:nvPr/>
        </p:nvSpPr>
        <p:spPr>
          <a:xfrm>
            <a:off x="5593556" y="2693194"/>
            <a:ext cx="914400" cy="914400"/>
          </a:xfrm>
          <a:prstGeom prst="rect">
            <a:avLst/>
          </a:prstGeom>
          <a:noFill/>
        </p:spPr>
        <p:txBody>
          <a:bodyPr wrap="square" rtlCol="0">
            <a:spAutoFit/>
          </a:bodyPr>
          <a:lstStyle/>
          <a:p>
            <a:endParaRPr lang="tr-TR" dirty="0"/>
          </a:p>
        </p:txBody>
      </p:sp>
      <p:sp>
        <p:nvSpPr>
          <p:cNvPr id="4" name="Metin kutusu 3">
            <a:extLst>
              <a:ext uri="{FF2B5EF4-FFF2-40B4-BE49-F238E27FC236}">
                <a16:creationId xmlns:a16="http://schemas.microsoft.com/office/drawing/2014/main" id="{3B5DC6C8-C43A-4F71-9328-2996E652AF69}"/>
              </a:ext>
            </a:extLst>
          </p:cNvPr>
          <p:cNvSpPr txBox="1"/>
          <p:nvPr/>
        </p:nvSpPr>
        <p:spPr>
          <a:xfrm>
            <a:off x="2175878" y="1690688"/>
            <a:ext cx="6835355" cy="5370701"/>
          </a:xfrm>
          <a:prstGeom prst="rect">
            <a:avLst/>
          </a:prstGeom>
          <a:noFill/>
        </p:spPr>
        <p:txBody>
          <a:bodyPr wrap="square" rtlCol="0">
            <a:spAutoFit/>
          </a:bodyPr>
          <a:lstStyle/>
          <a:p>
            <a:pPr marL="285750" indent="-285750">
              <a:buBlip>
                <a:blip r:embed="rId3">
                  <a:extLst>
                    <a:ext uri="{96DAC541-7B7A-43D3-8B79-37D633B846F1}">
                      <asvg:svgBlip xmlns:asvg="http://schemas.microsoft.com/office/drawing/2016/SVG/main" r:embed="rId4"/>
                    </a:ext>
                  </a:extLst>
                </a:blip>
              </a:buBlip>
            </a:pPr>
            <a:r>
              <a:rPr lang="tr-TR" sz="2500" i="1" dirty="0"/>
              <a:t>Duygusal Zeka Tanımı</a:t>
            </a:r>
          </a:p>
          <a:p>
            <a:pPr marL="285750" indent="-285750">
              <a:buBlip>
                <a:blip r:embed="rId3">
                  <a:extLst>
                    <a:ext uri="{96DAC541-7B7A-43D3-8B79-37D633B846F1}">
                      <asvg:svgBlip xmlns:asvg="http://schemas.microsoft.com/office/drawing/2016/SVG/main" r:embed="rId4"/>
                    </a:ext>
                  </a:extLst>
                </a:blip>
              </a:buBlip>
            </a:pPr>
            <a:r>
              <a:rPr lang="tr-TR" sz="2500" i="1" dirty="0"/>
              <a:t>Duygusal Zekanın Temelleri</a:t>
            </a:r>
          </a:p>
          <a:p>
            <a:pPr marL="285750" indent="-285750">
              <a:buBlip>
                <a:blip r:embed="rId3">
                  <a:extLst>
                    <a:ext uri="{96DAC541-7B7A-43D3-8B79-37D633B846F1}">
                      <asvg:svgBlip xmlns:asvg="http://schemas.microsoft.com/office/drawing/2016/SVG/main" r:embed="rId4"/>
                    </a:ext>
                  </a:extLst>
                </a:blip>
              </a:buBlip>
            </a:pPr>
            <a:r>
              <a:rPr lang="tr-TR" sz="2500" i="1" dirty="0"/>
              <a:t>Duygusal Zeka Unsurları</a:t>
            </a:r>
          </a:p>
          <a:p>
            <a:pPr marL="285750" indent="-285750">
              <a:buBlip>
                <a:blip r:embed="rId3">
                  <a:extLst>
                    <a:ext uri="{96DAC541-7B7A-43D3-8B79-37D633B846F1}">
                      <asvg:svgBlip xmlns:asvg="http://schemas.microsoft.com/office/drawing/2016/SVG/main" r:embed="rId4"/>
                    </a:ext>
                  </a:extLst>
                </a:blip>
              </a:buBlip>
            </a:pPr>
            <a:r>
              <a:rPr lang="tr-TR" sz="2500" i="1" dirty="0"/>
              <a:t>Duygusal Zihnin Özellikleri</a:t>
            </a:r>
          </a:p>
          <a:p>
            <a:pPr marL="285750" indent="-285750">
              <a:buBlip>
                <a:blip r:embed="rId3">
                  <a:extLst>
                    <a:ext uri="{96DAC541-7B7A-43D3-8B79-37D633B846F1}">
                      <asvg:svgBlip xmlns:asvg="http://schemas.microsoft.com/office/drawing/2016/SVG/main" r:embed="rId4"/>
                    </a:ext>
                  </a:extLst>
                </a:blip>
              </a:buBlip>
            </a:pPr>
            <a:r>
              <a:rPr lang="tr-TR" sz="2500" i="1" dirty="0"/>
              <a:t>Duygusal Zeka Modelleri</a:t>
            </a:r>
          </a:p>
          <a:p>
            <a:endParaRPr lang="tr-TR" sz="2500" i="1" dirty="0"/>
          </a:p>
          <a:p>
            <a:pPr marL="1200150" lvl="2" indent="-285750">
              <a:buBlip>
                <a:blip r:embed="rId3">
                  <a:extLst>
                    <a:ext uri="{96DAC541-7B7A-43D3-8B79-37D633B846F1}">
                      <asvg:svgBlip xmlns:asvg="http://schemas.microsoft.com/office/drawing/2016/SVG/main" r:embed="rId4"/>
                    </a:ext>
                  </a:extLst>
                </a:blip>
              </a:buBlip>
            </a:pPr>
            <a:r>
              <a:rPr lang="tr-TR" sz="2500" i="1" dirty="0"/>
              <a:t>John D. </a:t>
            </a:r>
            <a:r>
              <a:rPr lang="tr-TR" sz="2500" i="1" dirty="0" err="1"/>
              <a:t>Mayer</a:t>
            </a:r>
            <a:r>
              <a:rPr lang="tr-TR" sz="2500" i="1" dirty="0"/>
              <a:t> &amp; Peter </a:t>
            </a:r>
            <a:r>
              <a:rPr lang="tr-TR" sz="2500" i="1" dirty="0" err="1"/>
              <a:t>Salovery</a:t>
            </a:r>
            <a:r>
              <a:rPr lang="tr-TR" sz="2500" i="1" dirty="0"/>
              <a:t> Modeli</a:t>
            </a:r>
          </a:p>
          <a:p>
            <a:pPr marL="1200150" lvl="2" indent="-285750">
              <a:buBlip>
                <a:blip r:embed="rId3">
                  <a:extLst>
                    <a:ext uri="{96DAC541-7B7A-43D3-8B79-37D633B846F1}">
                      <asvg:svgBlip xmlns:asvg="http://schemas.microsoft.com/office/drawing/2016/SVG/main" r:embed="rId4"/>
                    </a:ext>
                  </a:extLst>
                </a:blip>
              </a:buBlip>
            </a:pPr>
            <a:r>
              <a:rPr lang="tr-TR" sz="2500" i="1" dirty="0" err="1"/>
              <a:t>Reuven</a:t>
            </a:r>
            <a:r>
              <a:rPr lang="tr-TR" sz="2500" i="1" dirty="0"/>
              <a:t> Bar- On Modeli</a:t>
            </a:r>
          </a:p>
          <a:p>
            <a:pPr marL="1200150" lvl="2" indent="-285750">
              <a:buBlip>
                <a:blip r:embed="rId3">
                  <a:extLst>
                    <a:ext uri="{96DAC541-7B7A-43D3-8B79-37D633B846F1}">
                      <asvg:svgBlip xmlns:asvg="http://schemas.microsoft.com/office/drawing/2016/SVG/main" r:embed="rId4"/>
                    </a:ext>
                  </a:extLst>
                </a:blip>
              </a:buBlip>
            </a:pPr>
            <a:r>
              <a:rPr lang="tr-TR" sz="2500" i="1" dirty="0"/>
              <a:t>Robert K. Cooper &amp; Ayman </a:t>
            </a:r>
            <a:r>
              <a:rPr lang="tr-TR" sz="2500" i="1" dirty="0" err="1"/>
              <a:t>Sawaf</a:t>
            </a:r>
            <a:r>
              <a:rPr lang="tr-TR" sz="2500" i="1" dirty="0"/>
              <a:t> Modeli </a:t>
            </a:r>
          </a:p>
          <a:p>
            <a:pPr marL="1200150" lvl="2" indent="-285750">
              <a:buBlip>
                <a:blip r:embed="rId3">
                  <a:extLst>
                    <a:ext uri="{96DAC541-7B7A-43D3-8B79-37D633B846F1}">
                      <asvg:svgBlip xmlns:asvg="http://schemas.microsoft.com/office/drawing/2016/SVG/main" r:embed="rId4"/>
                    </a:ext>
                  </a:extLst>
                </a:blip>
              </a:buBlip>
            </a:pPr>
            <a:r>
              <a:rPr lang="tr-TR" sz="2500" i="1" dirty="0"/>
              <a:t>Daniel </a:t>
            </a:r>
            <a:r>
              <a:rPr lang="tr-TR" sz="2500" i="1" dirty="0" err="1"/>
              <a:t>Goleman</a:t>
            </a:r>
            <a:r>
              <a:rPr lang="tr-TR" sz="2500" i="1" dirty="0"/>
              <a:t> Modeli</a:t>
            </a:r>
          </a:p>
          <a:p>
            <a:pPr lvl="2"/>
            <a:endParaRPr lang="tr-TR" sz="2500" i="1" dirty="0"/>
          </a:p>
          <a:p>
            <a:pPr marL="285750" indent="-285750">
              <a:buBlip>
                <a:blip r:embed="rId3">
                  <a:extLst>
                    <a:ext uri="{96DAC541-7B7A-43D3-8B79-37D633B846F1}">
                      <asvg:svgBlip xmlns:asvg="http://schemas.microsoft.com/office/drawing/2016/SVG/main" r:embed="rId4"/>
                    </a:ext>
                  </a:extLst>
                </a:blip>
              </a:buBlip>
            </a:pPr>
            <a:r>
              <a:rPr lang="tr-TR" sz="2500" i="1" dirty="0"/>
              <a:t>Duygusal Zekanın Ölçülmesi</a:t>
            </a:r>
          </a:p>
          <a:p>
            <a:pPr marL="285750" indent="-285750">
              <a:buBlip>
                <a:blip r:embed="rId3">
                  <a:extLst>
                    <a:ext uri="{96DAC541-7B7A-43D3-8B79-37D633B846F1}">
                      <asvg:svgBlip xmlns:asvg="http://schemas.microsoft.com/office/drawing/2016/SVG/main" r:embed="rId4"/>
                    </a:ext>
                  </a:extLst>
                </a:blip>
              </a:buBlip>
            </a:pPr>
            <a:r>
              <a:rPr lang="tr-TR" sz="2500" i="1" dirty="0"/>
              <a:t>Turizmde Duygusal Zekanın Önemi</a:t>
            </a:r>
          </a:p>
          <a:p>
            <a:pPr marL="285750" indent="-285750">
              <a:buBlip>
                <a:blip r:embed="rId3">
                  <a:extLst>
                    <a:ext uri="{96DAC541-7B7A-43D3-8B79-37D633B846F1}">
                      <asvg:svgBlip xmlns:asvg="http://schemas.microsoft.com/office/drawing/2016/SVG/main" r:embed="rId4"/>
                    </a:ext>
                  </a:extLst>
                </a:blip>
              </a:buBlip>
            </a:pPr>
            <a:endParaRPr lang="tr-TR" dirty="0"/>
          </a:p>
        </p:txBody>
      </p:sp>
      <p:sp>
        <p:nvSpPr>
          <p:cNvPr id="6" name="Veri Yer Tutucusu 5">
            <a:extLst>
              <a:ext uri="{FF2B5EF4-FFF2-40B4-BE49-F238E27FC236}">
                <a16:creationId xmlns:a16="http://schemas.microsoft.com/office/drawing/2014/main" id="{7431EA49-CE46-41A6-9942-AA63B2E88212}"/>
              </a:ext>
            </a:extLst>
          </p:cNvPr>
          <p:cNvSpPr>
            <a:spLocks noGrp="1"/>
          </p:cNvSpPr>
          <p:nvPr>
            <p:ph type="dt" sz="half" idx="10"/>
          </p:nvPr>
        </p:nvSpPr>
        <p:spPr>
          <a:xfrm>
            <a:off x="702365" y="6356350"/>
            <a:ext cx="2879035" cy="365125"/>
          </a:xfrm>
        </p:spPr>
        <p:txBody>
          <a:bodyPr/>
          <a:lstStyle/>
          <a:p>
            <a:r>
              <a:rPr lang="tr-TR" dirty="0"/>
              <a:t>6.11.2019</a:t>
            </a:r>
          </a:p>
        </p:txBody>
      </p:sp>
      <p:sp>
        <p:nvSpPr>
          <p:cNvPr id="7" name="Slayt Numarası Yer Tutucusu 6">
            <a:extLst>
              <a:ext uri="{FF2B5EF4-FFF2-40B4-BE49-F238E27FC236}">
                <a16:creationId xmlns:a16="http://schemas.microsoft.com/office/drawing/2014/main" id="{71CA9D7C-7067-443F-BB41-CD7243267E9A}"/>
              </a:ext>
            </a:extLst>
          </p:cNvPr>
          <p:cNvSpPr>
            <a:spLocks noGrp="1"/>
          </p:cNvSpPr>
          <p:nvPr>
            <p:ph type="sldNum" sz="quarter" idx="12"/>
          </p:nvPr>
        </p:nvSpPr>
        <p:spPr/>
        <p:txBody>
          <a:bodyPr/>
          <a:lstStyle/>
          <a:p>
            <a:fld id="{C1429F41-EBFD-43F5-8ECD-068FFC54D021}" type="slidenum">
              <a:rPr lang="tr-TR" smtClean="0"/>
              <a:t>2</a:t>
            </a:fld>
            <a:endParaRPr lang="tr-TR"/>
          </a:p>
        </p:txBody>
      </p:sp>
    </p:spTree>
    <p:extLst>
      <p:ext uri="{BB962C8B-B14F-4D97-AF65-F5344CB8AC3E}">
        <p14:creationId xmlns:p14="http://schemas.microsoft.com/office/powerpoint/2010/main" val="3735507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2766218"/>
            <a:ext cx="10515600" cy="1325563"/>
          </a:xfrm>
        </p:spPr>
        <p:txBody>
          <a:bodyPr>
            <a:normAutofit/>
          </a:bodyPr>
          <a:lstStyle/>
          <a:p>
            <a:r>
              <a:rPr lang="tr-TR" sz="6400" b="1" i="1" dirty="0">
                <a:effectLst>
                  <a:outerShdw blurRad="38100" dist="38100" dir="2700000" algn="tl">
                    <a:srgbClr val="000000">
                      <a:alpha val="43137"/>
                    </a:srgbClr>
                  </a:outerShdw>
                </a:effectLst>
                <a:latin typeface="Gabriola" panose="04040605051002020D02" pitchFamily="82" charset="0"/>
              </a:rPr>
              <a:t>Duygusal Zeka Nedir?</a:t>
            </a:r>
            <a:endParaRPr lang="tr-TR" sz="6400" dirty="0"/>
          </a:p>
        </p:txBody>
      </p:sp>
      <p:pic>
        <p:nvPicPr>
          <p:cNvPr id="9" name="Resim 8">
            <a:extLst>
              <a:ext uri="{FF2B5EF4-FFF2-40B4-BE49-F238E27FC236}">
                <a16:creationId xmlns:a16="http://schemas.microsoft.com/office/drawing/2014/main" id="{1673599A-4404-4CE0-B6E9-CFC9E9D7DAE0}"/>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6896100" y="1686718"/>
            <a:ext cx="4876800" cy="4810125"/>
          </a:xfrm>
          <a:prstGeom prst="rect">
            <a:avLst/>
          </a:prstGeom>
          <a:ln>
            <a:noFill/>
          </a:ln>
          <a:effectLst>
            <a:outerShdw blurRad="292100" dist="139700" dir="2700000" algn="tl" rotWithShape="0">
              <a:srgbClr val="333333">
                <a:alpha val="65000"/>
              </a:srgbClr>
            </a:outerShdw>
          </a:effectLst>
        </p:spPr>
      </p:pic>
      <p:sp>
        <p:nvSpPr>
          <p:cNvPr id="3" name="Veri Yer Tutucusu 2">
            <a:extLst>
              <a:ext uri="{FF2B5EF4-FFF2-40B4-BE49-F238E27FC236}">
                <a16:creationId xmlns:a16="http://schemas.microsoft.com/office/drawing/2014/main" id="{224F7F60-33A7-427C-B3E5-D7277DCF934E}"/>
              </a:ext>
            </a:extLst>
          </p:cNvPr>
          <p:cNvSpPr>
            <a:spLocks noGrp="1"/>
          </p:cNvSpPr>
          <p:nvPr>
            <p:ph type="dt" sz="half" idx="10"/>
          </p:nvPr>
        </p:nvSpPr>
        <p:spPr/>
        <p:txBody>
          <a:bodyPr/>
          <a:lstStyle/>
          <a:p>
            <a:r>
              <a:rPr lang="tr-TR"/>
              <a:t>6.11.2019</a:t>
            </a:r>
          </a:p>
        </p:txBody>
      </p:sp>
      <p:sp>
        <p:nvSpPr>
          <p:cNvPr id="4" name="Slayt Numarası Yer Tutucusu 3">
            <a:extLst>
              <a:ext uri="{FF2B5EF4-FFF2-40B4-BE49-F238E27FC236}">
                <a16:creationId xmlns:a16="http://schemas.microsoft.com/office/drawing/2014/main" id="{A794365A-9320-49BB-9ACE-E9DE3878A207}"/>
              </a:ext>
            </a:extLst>
          </p:cNvPr>
          <p:cNvSpPr>
            <a:spLocks noGrp="1"/>
          </p:cNvSpPr>
          <p:nvPr>
            <p:ph type="sldNum" sz="quarter" idx="12"/>
          </p:nvPr>
        </p:nvSpPr>
        <p:spPr/>
        <p:txBody>
          <a:bodyPr/>
          <a:lstStyle/>
          <a:p>
            <a:fld id="{C1429F41-EBFD-43F5-8ECD-068FFC54D021}" type="slidenum">
              <a:rPr lang="tr-TR" smtClean="0"/>
              <a:t>3</a:t>
            </a:fld>
            <a:endParaRPr lang="tr-TR"/>
          </a:p>
        </p:txBody>
      </p:sp>
    </p:spTree>
    <p:extLst>
      <p:ext uri="{BB962C8B-B14F-4D97-AF65-F5344CB8AC3E}">
        <p14:creationId xmlns:p14="http://schemas.microsoft.com/office/powerpoint/2010/main" val="1962678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a:bodyPr>
          <a:lstStyle/>
          <a:p>
            <a:r>
              <a:rPr lang="tr-TR" sz="6400" b="1" i="1" dirty="0">
                <a:effectLst>
                  <a:outerShdw blurRad="38100" dist="38100" dir="2700000" algn="tl">
                    <a:srgbClr val="000000">
                      <a:alpha val="43137"/>
                    </a:srgbClr>
                  </a:outerShdw>
                </a:effectLst>
                <a:latin typeface="Gabriola" panose="04040605051002020D02" pitchFamily="82" charset="0"/>
              </a:rPr>
              <a:t>Duygusal Zeka Nedir?</a:t>
            </a:r>
          </a:p>
        </p:txBody>
      </p:sp>
      <p:sp>
        <p:nvSpPr>
          <p:cNvPr id="3" name="Metin kutusu 2">
            <a:extLst>
              <a:ext uri="{FF2B5EF4-FFF2-40B4-BE49-F238E27FC236}">
                <a16:creationId xmlns:a16="http://schemas.microsoft.com/office/drawing/2014/main" id="{E23996CD-64C8-40BE-BABD-80428C916968}"/>
              </a:ext>
            </a:extLst>
          </p:cNvPr>
          <p:cNvSpPr txBox="1"/>
          <p:nvPr/>
        </p:nvSpPr>
        <p:spPr>
          <a:xfrm>
            <a:off x="555442" y="2350469"/>
            <a:ext cx="10997339" cy="1523494"/>
          </a:xfrm>
          <a:prstGeom prst="rect">
            <a:avLst/>
          </a:prstGeom>
          <a:noFill/>
        </p:spPr>
        <p:txBody>
          <a:bodyPr wrap="square" rtlCol="0">
            <a:spAutoFit/>
          </a:bodyPr>
          <a:lstStyle/>
          <a:p>
            <a:r>
              <a:rPr lang="tr-TR" sz="2500" dirty="0" err="1"/>
              <a:t>Gardner</a:t>
            </a:r>
            <a:r>
              <a:rPr lang="tr-TR" sz="2500" dirty="0"/>
              <a:t> Duygusal Zekayı, uyum becerilerinden meydana gelme, kişinin hislerinin ve yeteneklerinin farkında olma, bunların hayatına yön vermede bir kaynak olarak kullanabilme olarak tanımlamıştır.</a:t>
            </a:r>
          </a:p>
          <a:p>
            <a:endParaRPr lang="tr-TR" dirty="0"/>
          </a:p>
        </p:txBody>
      </p:sp>
      <p:pic>
        <p:nvPicPr>
          <p:cNvPr id="6" name="Resim 5">
            <a:extLst>
              <a:ext uri="{FF2B5EF4-FFF2-40B4-BE49-F238E27FC236}">
                <a16:creationId xmlns:a16="http://schemas.microsoft.com/office/drawing/2014/main" id="{50C3B902-413E-4929-ABCE-8F1E7F4C46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5964" y="2640982"/>
            <a:ext cx="4876800" cy="4876800"/>
          </a:xfrm>
          <a:prstGeom prst="rect">
            <a:avLst/>
          </a:prstGeom>
        </p:spPr>
      </p:pic>
      <p:sp>
        <p:nvSpPr>
          <p:cNvPr id="4" name="Veri Yer Tutucusu 3">
            <a:extLst>
              <a:ext uri="{FF2B5EF4-FFF2-40B4-BE49-F238E27FC236}">
                <a16:creationId xmlns:a16="http://schemas.microsoft.com/office/drawing/2014/main" id="{A1C36A38-EF0F-4D79-B76A-3D9CF20355AA}"/>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88E8E77A-95AF-48BF-BB52-2E02478FCEFB}"/>
              </a:ext>
            </a:extLst>
          </p:cNvPr>
          <p:cNvSpPr>
            <a:spLocks noGrp="1"/>
          </p:cNvSpPr>
          <p:nvPr>
            <p:ph type="sldNum" sz="quarter" idx="12"/>
          </p:nvPr>
        </p:nvSpPr>
        <p:spPr/>
        <p:txBody>
          <a:bodyPr/>
          <a:lstStyle/>
          <a:p>
            <a:fld id="{C1429F41-EBFD-43F5-8ECD-068FFC54D021}" type="slidenum">
              <a:rPr lang="tr-TR" smtClean="0"/>
              <a:t>4</a:t>
            </a:fld>
            <a:endParaRPr lang="tr-TR"/>
          </a:p>
        </p:txBody>
      </p:sp>
    </p:spTree>
    <p:extLst>
      <p:ext uri="{BB962C8B-B14F-4D97-AF65-F5344CB8AC3E}">
        <p14:creationId xmlns:p14="http://schemas.microsoft.com/office/powerpoint/2010/main" val="3589295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4">
            <a:extLst>
              <a:ext uri="{FF2B5EF4-FFF2-40B4-BE49-F238E27FC236}">
                <a16:creationId xmlns:a16="http://schemas.microsoft.com/office/drawing/2014/main" id="{8579C7C6-680A-4142-B00B-1AB60FC6D2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pic>
        <p:nvPicPr>
          <p:cNvPr id="7" name="Resim 6">
            <a:extLst>
              <a:ext uri="{FF2B5EF4-FFF2-40B4-BE49-F238E27FC236}">
                <a16:creationId xmlns:a16="http://schemas.microsoft.com/office/drawing/2014/main" id="{6310FEDE-3716-41DD-A104-0813277236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470" y="-4422"/>
            <a:ext cx="6573078" cy="6862422"/>
          </a:xfrm>
          <a:prstGeom prst="rect">
            <a:avLst/>
          </a:prstGeom>
        </p:spPr>
      </p:pic>
      <p:sp>
        <p:nvSpPr>
          <p:cNvPr id="2" name="Veri Yer Tutucusu 1">
            <a:extLst>
              <a:ext uri="{FF2B5EF4-FFF2-40B4-BE49-F238E27FC236}">
                <a16:creationId xmlns:a16="http://schemas.microsoft.com/office/drawing/2014/main" id="{93E9DD1F-F173-44EA-983D-A3B41D5DFF87}"/>
              </a:ext>
            </a:extLst>
          </p:cNvPr>
          <p:cNvSpPr>
            <a:spLocks noGrp="1"/>
          </p:cNvSpPr>
          <p:nvPr>
            <p:ph type="dt" sz="half" idx="10"/>
          </p:nvPr>
        </p:nvSpPr>
        <p:spPr/>
        <p:txBody>
          <a:bodyPr/>
          <a:lstStyle/>
          <a:p>
            <a:r>
              <a:rPr lang="tr-TR"/>
              <a:t>6.11.2019</a:t>
            </a:r>
          </a:p>
        </p:txBody>
      </p:sp>
      <p:sp>
        <p:nvSpPr>
          <p:cNvPr id="3" name="Slayt Numarası Yer Tutucusu 2">
            <a:extLst>
              <a:ext uri="{FF2B5EF4-FFF2-40B4-BE49-F238E27FC236}">
                <a16:creationId xmlns:a16="http://schemas.microsoft.com/office/drawing/2014/main" id="{3855A03B-A254-4188-9952-C042029FF807}"/>
              </a:ext>
            </a:extLst>
          </p:cNvPr>
          <p:cNvSpPr>
            <a:spLocks noGrp="1"/>
          </p:cNvSpPr>
          <p:nvPr>
            <p:ph type="sldNum" sz="quarter" idx="12"/>
          </p:nvPr>
        </p:nvSpPr>
        <p:spPr/>
        <p:txBody>
          <a:bodyPr/>
          <a:lstStyle/>
          <a:p>
            <a:fld id="{C1429F41-EBFD-43F5-8ECD-068FFC54D021}" type="slidenum">
              <a:rPr lang="tr-TR" smtClean="0"/>
              <a:t>5</a:t>
            </a:fld>
            <a:endParaRPr lang="tr-TR"/>
          </a:p>
        </p:txBody>
      </p:sp>
    </p:spTree>
    <p:extLst>
      <p:ext uri="{BB962C8B-B14F-4D97-AF65-F5344CB8AC3E}">
        <p14:creationId xmlns:p14="http://schemas.microsoft.com/office/powerpoint/2010/main" val="3136235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fontScale="90000"/>
          </a:bodyPr>
          <a:lstStyle/>
          <a:p>
            <a:r>
              <a:rPr lang="tr-TR" sz="6400" b="1" i="1" dirty="0">
                <a:effectLst>
                  <a:outerShdw blurRad="38100" dist="38100" dir="2700000" algn="tl">
                    <a:srgbClr val="000000">
                      <a:alpha val="43137"/>
                    </a:srgbClr>
                  </a:outerShdw>
                </a:effectLst>
                <a:latin typeface="Gabriola" panose="04040605051002020D02" pitchFamily="82" charset="0"/>
              </a:rPr>
              <a:t>Duygusal Zekanın Temelleri</a:t>
            </a:r>
            <a:br>
              <a:rPr lang="tr-TR" i="1" dirty="0"/>
            </a:br>
            <a:endParaRPr lang="tr-TR" dirty="0"/>
          </a:p>
        </p:txBody>
      </p:sp>
      <p:pic>
        <p:nvPicPr>
          <p:cNvPr id="6" name="Resim 5">
            <a:extLst>
              <a:ext uri="{FF2B5EF4-FFF2-40B4-BE49-F238E27FC236}">
                <a16:creationId xmlns:a16="http://schemas.microsoft.com/office/drawing/2014/main" id="{29FE512E-D592-4780-BCBA-FF3DC89901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457" y="2728911"/>
            <a:ext cx="4876800" cy="4876800"/>
          </a:xfrm>
          <a:prstGeom prst="rect">
            <a:avLst/>
          </a:prstGeom>
        </p:spPr>
      </p:pic>
      <p:sp>
        <p:nvSpPr>
          <p:cNvPr id="3" name="Metin kutusu 2">
            <a:extLst>
              <a:ext uri="{FF2B5EF4-FFF2-40B4-BE49-F238E27FC236}">
                <a16:creationId xmlns:a16="http://schemas.microsoft.com/office/drawing/2014/main" id="{91E37050-6BE4-42EF-97F5-B7CCD57B8C5F}"/>
              </a:ext>
            </a:extLst>
          </p:cNvPr>
          <p:cNvSpPr txBox="1"/>
          <p:nvPr/>
        </p:nvSpPr>
        <p:spPr>
          <a:xfrm>
            <a:off x="588936" y="2282532"/>
            <a:ext cx="10515600" cy="2292935"/>
          </a:xfrm>
          <a:prstGeom prst="rect">
            <a:avLst/>
          </a:prstGeom>
          <a:noFill/>
        </p:spPr>
        <p:txBody>
          <a:bodyPr wrap="square" rtlCol="0">
            <a:spAutoFit/>
          </a:bodyPr>
          <a:lstStyle/>
          <a:p>
            <a:r>
              <a:rPr lang="tr-TR" sz="2500" dirty="0"/>
              <a:t>Duygusal Zeka kavramı ilk kez </a:t>
            </a:r>
            <a:r>
              <a:rPr lang="tr-TR" sz="2500" dirty="0" err="1"/>
              <a:t>Mayer</a:t>
            </a:r>
            <a:r>
              <a:rPr lang="tr-TR" sz="2500" dirty="0"/>
              <a:t> ve </a:t>
            </a:r>
            <a:r>
              <a:rPr lang="tr-TR" sz="2500" dirty="0" err="1"/>
              <a:t>Salovery</a:t>
            </a:r>
            <a:r>
              <a:rPr lang="tr-TR" sz="2500" dirty="0"/>
              <a:t> tarafından ortaya konmuştur. Yazarlar çalışmalarında duygusal zekayı kişinin kendisinin ve başkalarının duygularını gözlemleme yeteneğini, onların ayırt edebilmeyi ve bu bilgiyi düşünce ve davranışlarına rehber olarak kullanabilmeyi içeren bir sosyal zeka türü olarak tanımlanmaktadır.</a:t>
            </a:r>
          </a:p>
          <a:p>
            <a:endParaRPr lang="tr-TR" dirty="0"/>
          </a:p>
        </p:txBody>
      </p:sp>
      <p:sp>
        <p:nvSpPr>
          <p:cNvPr id="4" name="Veri Yer Tutucusu 3">
            <a:extLst>
              <a:ext uri="{FF2B5EF4-FFF2-40B4-BE49-F238E27FC236}">
                <a16:creationId xmlns:a16="http://schemas.microsoft.com/office/drawing/2014/main" id="{49607378-4C60-4C4D-BB3A-DC055A5623C7}"/>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6593D11D-EAB5-4A5C-BD1D-143F57E2AC10}"/>
              </a:ext>
            </a:extLst>
          </p:cNvPr>
          <p:cNvSpPr>
            <a:spLocks noGrp="1"/>
          </p:cNvSpPr>
          <p:nvPr>
            <p:ph type="sldNum" sz="quarter" idx="12"/>
          </p:nvPr>
        </p:nvSpPr>
        <p:spPr/>
        <p:txBody>
          <a:bodyPr/>
          <a:lstStyle/>
          <a:p>
            <a:fld id="{C1429F41-EBFD-43F5-8ECD-068FFC54D021}" type="slidenum">
              <a:rPr lang="tr-TR" smtClean="0"/>
              <a:t>6</a:t>
            </a:fld>
            <a:endParaRPr lang="tr-TR"/>
          </a:p>
        </p:txBody>
      </p:sp>
    </p:spTree>
    <p:extLst>
      <p:ext uri="{BB962C8B-B14F-4D97-AF65-F5344CB8AC3E}">
        <p14:creationId xmlns:p14="http://schemas.microsoft.com/office/powerpoint/2010/main" val="386751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pic>
        <p:nvPicPr>
          <p:cNvPr id="4" name="Resim 3">
            <a:extLst>
              <a:ext uri="{FF2B5EF4-FFF2-40B4-BE49-F238E27FC236}">
                <a16:creationId xmlns:a16="http://schemas.microsoft.com/office/drawing/2014/main" id="{76C739F0-B1C1-43AB-A919-55D5E69621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457" y="2728911"/>
            <a:ext cx="4876800" cy="4876800"/>
          </a:xfrm>
          <a:prstGeom prst="rect">
            <a:avLst/>
          </a:prstGeom>
        </p:spPr>
      </p:pic>
      <p:sp>
        <p:nvSpPr>
          <p:cNvPr id="3" name="Dikdörtgen 2">
            <a:extLst>
              <a:ext uri="{FF2B5EF4-FFF2-40B4-BE49-F238E27FC236}">
                <a16:creationId xmlns:a16="http://schemas.microsoft.com/office/drawing/2014/main" id="{C1BEFCE9-9F11-4F22-8713-933D43AA77B9}"/>
              </a:ext>
            </a:extLst>
          </p:cNvPr>
          <p:cNvSpPr/>
          <p:nvPr/>
        </p:nvSpPr>
        <p:spPr>
          <a:xfrm>
            <a:off x="838200" y="1662753"/>
            <a:ext cx="10515600" cy="2132315"/>
          </a:xfrm>
          <a:prstGeom prst="rect">
            <a:avLst/>
          </a:prstGeom>
        </p:spPr>
        <p:txBody>
          <a:bodyPr wrap="square">
            <a:spAutoFit/>
          </a:bodyPr>
          <a:lstStyle/>
          <a:p>
            <a:pPr marL="342900" indent="-342900">
              <a:lnSpc>
                <a:spcPct val="107000"/>
              </a:lnSpc>
              <a:spcAft>
                <a:spcPts val="800"/>
              </a:spcAft>
              <a:buBlip>
                <a:blip r:embed="rId4">
                  <a:extLst>
                    <a:ext uri="{96DAC541-7B7A-43D3-8B79-37D633B846F1}">
                      <asvg:svgBlip xmlns:asvg="http://schemas.microsoft.com/office/drawing/2016/SVG/main" r:embed="rId5"/>
                    </a:ext>
                  </a:extLst>
                </a:blip>
              </a:buBlip>
            </a:pPr>
            <a:r>
              <a:rPr lang="tr-TR" sz="2500" dirty="0" err="1">
                <a:latin typeface="Calibri" panose="020F0502020204030204" pitchFamily="34" charset="0"/>
                <a:ea typeface="Calibri" panose="020F0502020204030204" pitchFamily="34" charset="0"/>
                <a:cs typeface="Times New Roman" panose="02020603050405020304" pitchFamily="18" charset="0"/>
              </a:rPr>
              <a:t>Mayer</a:t>
            </a:r>
            <a:r>
              <a:rPr lang="tr-TR" sz="2500" dirty="0">
                <a:latin typeface="Calibri" panose="020F0502020204030204" pitchFamily="34" charset="0"/>
                <a:ea typeface="Calibri" panose="020F0502020204030204" pitchFamily="34" charset="0"/>
                <a:cs typeface="Times New Roman" panose="02020603050405020304" pitchFamily="18" charset="0"/>
              </a:rPr>
              <a:t> ve </a:t>
            </a:r>
            <a:r>
              <a:rPr lang="tr-TR" sz="2500" dirty="0" err="1">
                <a:latin typeface="Calibri" panose="020F0502020204030204" pitchFamily="34" charset="0"/>
                <a:ea typeface="Calibri" panose="020F0502020204030204" pitchFamily="34" charset="0"/>
                <a:cs typeface="Times New Roman" panose="02020603050405020304" pitchFamily="18" charset="0"/>
              </a:rPr>
              <a:t>Salovery’in</a:t>
            </a:r>
            <a:r>
              <a:rPr lang="tr-TR" sz="2500" dirty="0">
                <a:latin typeface="Calibri" panose="020F0502020204030204" pitchFamily="34" charset="0"/>
                <a:ea typeface="Calibri" panose="020F0502020204030204" pitchFamily="34" charset="0"/>
                <a:cs typeface="Times New Roman" panose="02020603050405020304" pitchFamily="18" charset="0"/>
              </a:rPr>
              <a:t> yaptığı tanımdan sonra 1990 yılların ilk yarısında duygusal zeka kavramı akademik çevrelerde incelenmeye başlanmıştır. Kavramın yaygınlaşmasını ve akademik çevrelerin dışına yayılmasını sağlayan ise Daniel </a:t>
            </a:r>
            <a:r>
              <a:rPr lang="tr-TR" sz="2500" dirty="0" err="1">
                <a:latin typeface="Calibri" panose="020F0502020204030204" pitchFamily="34" charset="0"/>
                <a:ea typeface="Calibri" panose="020F0502020204030204" pitchFamily="34" charset="0"/>
                <a:cs typeface="Times New Roman" panose="02020603050405020304" pitchFamily="18" charset="0"/>
              </a:rPr>
              <a:t>Goleman’ın</a:t>
            </a:r>
            <a:r>
              <a:rPr lang="tr-TR" sz="2500" dirty="0">
                <a:latin typeface="Calibri" panose="020F0502020204030204" pitchFamily="34" charset="0"/>
                <a:ea typeface="Calibri" panose="020F0502020204030204" pitchFamily="34" charset="0"/>
                <a:cs typeface="Times New Roman" panose="02020603050405020304" pitchFamily="18" charset="0"/>
              </a:rPr>
              <a:t> 1995 yılında çıkarttığı “ Duygusal Zeka, Neden </a:t>
            </a:r>
            <a:r>
              <a:rPr lang="tr-TR" sz="2500" dirty="0" err="1">
                <a:latin typeface="Calibri" panose="020F0502020204030204" pitchFamily="34" charset="0"/>
                <a:ea typeface="Calibri" panose="020F0502020204030204" pitchFamily="34" charset="0"/>
                <a:cs typeface="Times New Roman" panose="02020603050405020304" pitchFamily="18" charset="0"/>
              </a:rPr>
              <a:t>IQ’dan</a:t>
            </a:r>
            <a:r>
              <a:rPr lang="tr-TR" sz="2500" dirty="0">
                <a:latin typeface="Calibri" panose="020F0502020204030204" pitchFamily="34" charset="0"/>
                <a:ea typeface="Calibri" panose="020F0502020204030204" pitchFamily="34" charset="0"/>
                <a:cs typeface="Times New Roman" panose="02020603050405020304" pitchFamily="18" charset="0"/>
              </a:rPr>
              <a:t> Önemlidir?” adlı kitap olmuştur. </a:t>
            </a:r>
          </a:p>
        </p:txBody>
      </p:sp>
      <p:sp>
        <p:nvSpPr>
          <p:cNvPr id="2" name="Veri Yer Tutucusu 1">
            <a:extLst>
              <a:ext uri="{FF2B5EF4-FFF2-40B4-BE49-F238E27FC236}">
                <a16:creationId xmlns:a16="http://schemas.microsoft.com/office/drawing/2014/main" id="{F38C19FB-059F-421A-B750-3A6E8002DC70}"/>
              </a:ext>
            </a:extLst>
          </p:cNvPr>
          <p:cNvSpPr>
            <a:spLocks noGrp="1"/>
          </p:cNvSpPr>
          <p:nvPr>
            <p:ph type="dt" sz="half" idx="10"/>
          </p:nvPr>
        </p:nvSpPr>
        <p:spPr/>
        <p:txBody>
          <a:bodyPr/>
          <a:lstStyle/>
          <a:p>
            <a:r>
              <a:rPr lang="tr-TR"/>
              <a:t>6.11.2019</a:t>
            </a:r>
          </a:p>
        </p:txBody>
      </p:sp>
      <p:sp>
        <p:nvSpPr>
          <p:cNvPr id="6" name="Slayt Numarası Yer Tutucusu 5">
            <a:extLst>
              <a:ext uri="{FF2B5EF4-FFF2-40B4-BE49-F238E27FC236}">
                <a16:creationId xmlns:a16="http://schemas.microsoft.com/office/drawing/2014/main" id="{F673361A-D1E4-4DCB-9F73-711E72AB7DD7}"/>
              </a:ext>
            </a:extLst>
          </p:cNvPr>
          <p:cNvSpPr>
            <a:spLocks noGrp="1"/>
          </p:cNvSpPr>
          <p:nvPr>
            <p:ph type="sldNum" sz="quarter" idx="12"/>
          </p:nvPr>
        </p:nvSpPr>
        <p:spPr/>
        <p:txBody>
          <a:bodyPr/>
          <a:lstStyle/>
          <a:p>
            <a:fld id="{C1429F41-EBFD-43F5-8ECD-068FFC54D021}" type="slidenum">
              <a:rPr lang="tr-TR" smtClean="0"/>
              <a:t>7</a:t>
            </a:fld>
            <a:endParaRPr lang="tr-TR"/>
          </a:p>
        </p:txBody>
      </p:sp>
    </p:spTree>
    <p:extLst>
      <p:ext uri="{BB962C8B-B14F-4D97-AF65-F5344CB8AC3E}">
        <p14:creationId xmlns:p14="http://schemas.microsoft.com/office/powerpoint/2010/main" val="3018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fontScale="90000"/>
          </a:bodyPr>
          <a:lstStyle/>
          <a:p>
            <a:r>
              <a:rPr lang="tr-TR" sz="6400" b="1" i="1" dirty="0">
                <a:effectLst>
                  <a:outerShdw blurRad="38100" dist="38100" dir="2700000" algn="tl">
                    <a:srgbClr val="000000">
                      <a:alpha val="43137"/>
                    </a:srgbClr>
                  </a:outerShdw>
                </a:effectLst>
                <a:latin typeface="Gabriola" panose="04040605051002020D02" pitchFamily="82" charset="0"/>
              </a:rPr>
              <a:t>Duygusal Zeka Unsurları</a:t>
            </a:r>
            <a:br>
              <a:rPr lang="tr-TR" i="1" dirty="0"/>
            </a:br>
            <a:endParaRPr lang="tr-TR" dirty="0"/>
          </a:p>
        </p:txBody>
      </p:sp>
      <p:sp>
        <p:nvSpPr>
          <p:cNvPr id="3" name="Dikdörtgen 2">
            <a:extLst>
              <a:ext uri="{FF2B5EF4-FFF2-40B4-BE49-F238E27FC236}">
                <a16:creationId xmlns:a16="http://schemas.microsoft.com/office/drawing/2014/main" id="{D0B3BD98-C8C2-43B8-99FA-98C18B59986F}"/>
              </a:ext>
            </a:extLst>
          </p:cNvPr>
          <p:cNvSpPr/>
          <p:nvPr/>
        </p:nvSpPr>
        <p:spPr>
          <a:xfrm>
            <a:off x="573437" y="1708111"/>
            <a:ext cx="11375756" cy="2646558"/>
          </a:xfrm>
          <a:prstGeom prst="rect">
            <a:avLst/>
          </a:prstGeom>
        </p:spPr>
        <p:txBody>
          <a:bodyPr wrap="square">
            <a:spAutoFit/>
          </a:bodyPr>
          <a:lstStyle/>
          <a:p>
            <a:pPr>
              <a:lnSpc>
                <a:spcPct val="107000"/>
              </a:lnSpc>
              <a:spcAft>
                <a:spcPts val="800"/>
              </a:spcAft>
            </a:pPr>
            <a:r>
              <a:rPr lang="tr-TR" sz="2500" dirty="0" err="1">
                <a:latin typeface="Calibri" panose="020F0502020204030204" pitchFamily="34" charset="0"/>
                <a:ea typeface="Calibri" panose="020F0502020204030204" pitchFamily="34" charset="0"/>
                <a:cs typeface="Times New Roman" panose="02020603050405020304" pitchFamily="18" charset="0"/>
              </a:rPr>
              <a:t>Goleman</a:t>
            </a:r>
            <a:r>
              <a:rPr lang="tr-TR" sz="2500" dirty="0">
                <a:latin typeface="Calibri" panose="020F0502020204030204" pitchFamily="34" charset="0"/>
                <a:ea typeface="Calibri" panose="020F0502020204030204" pitchFamily="34" charset="0"/>
                <a:cs typeface="Times New Roman" panose="02020603050405020304" pitchFamily="18" charset="0"/>
              </a:rPr>
              <a:t> duygusal zekayı beş ana başlıkta toplamıştır;</a:t>
            </a:r>
          </a:p>
          <a:p>
            <a:pPr marL="342900" lvl="0" indent="-342900">
              <a:lnSpc>
                <a:spcPct val="107000"/>
              </a:lnSpc>
              <a:spcAft>
                <a:spcPts val="0"/>
              </a:spcAft>
              <a:buFont typeface="+mj-lt"/>
              <a:buAutoNum type="arabicPeriod"/>
            </a:pPr>
            <a:r>
              <a:rPr lang="tr-TR" sz="2500" dirty="0">
                <a:latin typeface="Calibri" panose="020F0502020204030204" pitchFamily="34" charset="0"/>
                <a:ea typeface="Calibri" panose="020F0502020204030204" pitchFamily="34" charset="0"/>
                <a:cs typeface="Times New Roman" panose="02020603050405020304" pitchFamily="18" charset="0"/>
              </a:rPr>
              <a:t>Benlik Bilinci</a:t>
            </a:r>
          </a:p>
          <a:p>
            <a:pPr marL="342900" lvl="0" indent="-342900">
              <a:lnSpc>
                <a:spcPct val="107000"/>
              </a:lnSpc>
              <a:spcAft>
                <a:spcPts val="0"/>
              </a:spcAft>
              <a:buFont typeface="+mj-lt"/>
              <a:buAutoNum type="arabicPeriod"/>
            </a:pPr>
            <a:r>
              <a:rPr lang="tr-TR" sz="2500" dirty="0">
                <a:latin typeface="Calibri" panose="020F0502020204030204" pitchFamily="34" charset="0"/>
                <a:ea typeface="Calibri" panose="020F0502020204030204" pitchFamily="34" charset="0"/>
                <a:cs typeface="Times New Roman" panose="02020603050405020304" pitchFamily="18" charset="0"/>
              </a:rPr>
              <a:t>Duyguların Kontrolü</a:t>
            </a:r>
          </a:p>
          <a:p>
            <a:pPr marL="342900" lvl="0" indent="-342900">
              <a:lnSpc>
                <a:spcPct val="107000"/>
              </a:lnSpc>
              <a:spcAft>
                <a:spcPts val="0"/>
              </a:spcAft>
              <a:buFont typeface="+mj-lt"/>
              <a:buAutoNum type="arabicPeriod"/>
            </a:pPr>
            <a:r>
              <a:rPr lang="tr-TR" sz="2500" dirty="0">
                <a:latin typeface="Calibri" panose="020F0502020204030204" pitchFamily="34" charset="0"/>
                <a:ea typeface="Calibri" panose="020F0502020204030204" pitchFamily="34" charset="0"/>
                <a:cs typeface="Times New Roman" panose="02020603050405020304" pitchFamily="18" charset="0"/>
              </a:rPr>
              <a:t>Kendi Kendini motive etmek</a:t>
            </a:r>
          </a:p>
          <a:p>
            <a:pPr marL="342900" lvl="0" indent="-342900">
              <a:lnSpc>
                <a:spcPct val="107000"/>
              </a:lnSpc>
              <a:spcAft>
                <a:spcPts val="0"/>
              </a:spcAft>
              <a:buFont typeface="+mj-lt"/>
              <a:buAutoNum type="arabicPeriod"/>
            </a:pPr>
            <a:r>
              <a:rPr lang="tr-TR" sz="2500" dirty="0">
                <a:latin typeface="Calibri" panose="020F0502020204030204" pitchFamily="34" charset="0"/>
                <a:ea typeface="Calibri" panose="020F0502020204030204" pitchFamily="34" charset="0"/>
                <a:cs typeface="Times New Roman" panose="02020603050405020304" pitchFamily="18" charset="0"/>
              </a:rPr>
              <a:t>Empati</a:t>
            </a:r>
          </a:p>
          <a:p>
            <a:pPr marL="342900" lvl="0" indent="-342900">
              <a:lnSpc>
                <a:spcPct val="107000"/>
              </a:lnSpc>
              <a:spcAft>
                <a:spcPts val="0"/>
              </a:spcAft>
              <a:buFont typeface="+mj-lt"/>
              <a:buAutoNum type="arabicPeriod"/>
            </a:pPr>
            <a:r>
              <a:rPr lang="tr-TR" sz="2500" dirty="0">
                <a:latin typeface="Calibri" panose="020F0502020204030204" pitchFamily="34" charset="0"/>
                <a:ea typeface="Calibri" panose="020F0502020204030204" pitchFamily="34" charset="0"/>
                <a:cs typeface="Times New Roman" panose="02020603050405020304" pitchFamily="18" charset="0"/>
              </a:rPr>
              <a:t>İlişkiyi Yürütmek</a:t>
            </a:r>
          </a:p>
        </p:txBody>
      </p:sp>
      <p:pic>
        <p:nvPicPr>
          <p:cNvPr id="6" name="Resim 5">
            <a:extLst>
              <a:ext uri="{FF2B5EF4-FFF2-40B4-BE49-F238E27FC236}">
                <a16:creationId xmlns:a16="http://schemas.microsoft.com/office/drawing/2014/main" id="{D95A026C-32FB-4CC7-91BA-3039D20A51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8448" y="3093382"/>
            <a:ext cx="7099749" cy="3431585"/>
          </a:xfrm>
          <a:prstGeom prst="rect">
            <a:avLst/>
          </a:prstGeom>
          <a:ln>
            <a:noFill/>
          </a:ln>
          <a:effectLst>
            <a:softEdge rad="112500"/>
          </a:effectLst>
        </p:spPr>
      </p:pic>
      <p:pic>
        <p:nvPicPr>
          <p:cNvPr id="8" name="Resim 7">
            <a:extLst>
              <a:ext uri="{FF2B5EF4-FFF2-40B4-BE49-F238E27FC236}">
                <a16:creationId xmlns:a16="http://schemas.microsoft.com/office/drawing/2014/main" id="{2B899105-66D5-4832-8463-34F5C8DBEB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1492" y="365125"/>
            <a:ext cx="2397071" cy="2397071"/>
          </a:xfrm>
          <a:prstGeom prst="rect">
            <a:avLst/>
          </a:prstGeom>
          <a:ln>
            <a:noFill/>
          </a:ln>
          <a:effectLst>
            <a:softEdge rad="112500"/>
          </a:effectLst>
        </p:spPr>
      </p:pic>
      <p:pic>
        <p:nvPicPr>
          <p:cNvPr id="10" name="Resim 9">
            <a:extLst>
              <a:ext uri="{FF2B5EF4-FFF2-40B4-BE49-F238E27FC236}">
                <a16:creationId xmlns:a16="http://schemas.microsoft.com/office/drawing/2014/main" id="{43C1E82B-88F4-4D55-AA44-295631D518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2850" y="4337260"/>
            <a:ext cx="2143125" cy="2143125"/>
          </a:xfrm>
          <a:prstGeom prst="rect">
            <a:avLst/>
          </a:prstGeom>
          <a:ln>
            <a:noFill/>
          </a:ln>
          <a:effectLst>
            <a:softEdge rad="112500"/>
          </a:effectLst>
        </p:spPr>
      </p:pic>
      <p:sp>
        <p:nvSpPr>
          <p:cNvPr id="4" name="Veri Yer Tutucusu 3">
            <a:extLst>
              <a:ext uri="{FF2B5EF4-FFF2-40B4-BE49-F238E27FC236}">
                <a16:creationId xmlns:a16="http://schemas.microsoft.com/office/drawing/2014/main" id="{EF3BE714-53DE-430A-A467-9C4D765CE50A}"/>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E924B1C2-47A4-4A8B-8253-5958DB4C2CCC}"/>
              </a:ext>
            </a:extLst>
          </p:cNvPr>
          <p:cNvSpPr>
            <a:spLocks noGrp="1"/>
          </p:cNvSpPr>
          <p:nvPr>
            <p:ph type="sldNum" sz="quarter" idx="12"/>
          </p:nvPr>
        </p:nvSpPr>
        <p:spPr/>
        <p:txBody>
          <a:bodyPr/>
          <a:lstStyle/>
          <a:p>
            <a:fld id="{C1429F41-EBFD-43F5-8ECD-068FFC54D021}" type="slidenum">
              <a:rPr lang="tr-TR" smtClean="0"/>
              <a:t>8</a:t>
            </a:fld>
            <a:endParaRPr lang="tr-TR"/>
          </a:p>
        </p:txBody>
      </p:sp>
    </p:spTree>
    <p:extLst>
      <p:ext uri="{BB962C8B-B14F-4D97-AF65-F5344CB8AC3E}">
        <p14:creationId xmlns:p14="http://schemas.microsoft.com/office/powerpoint/2010/main" val="419510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fontScale="90000"/>
          </a:bodyPr>
          <a:lstStyle/>
          <a:p>
            <a:r>
              <a:rPr lang="tr-TR" sz="7100" b="1" i="1" dirty="0">
                <a:effectLst>
                  <a:outerShdw blurRad="38100" dist="38100" dir="2700000" algn="tl">
                    <a:srgbClr val="000000">
                      <a:alpha val="43137"/>
                    </a:srgbClr>
                  </a:outerShdw>
                </a:effectLst>
                <a:latin typeface="Gabriola" panose="04040605051002020D02" pitchFamily="82" charset="0"/>
              </a:rPr>
              <a:t>Duygusal Zihnin Özellikleri</a:t>
            </a:r>
            <a:br>
              <a:rPr lang="tr-TR" i="1" dirty="0"/>
            </a:br>
            <a:endParaRPr lang="tr-TR" dirty="0"/>
          </a:p>
        </p:txBody>
      </p:sp>
      <p:sp>
        <p:nvSpPr>
          <p:cNvPr id="3" name="Dikdörtgen 2">
            <a:extLst>
              <a:ext uri="{FF2B5EF4-FFF2-40B4-BE49-F238E27FC236}">
                <a16:creationId xmlns:a16="http://schemas.microsoft.com/office/drawing/2014/main" id="{2AE23542-F850-475E-A227-6228D07EEEBD}"/>
              </a:ext>
            </a:extLst>
          </p:cNvPr>
          <p:cNvSpPr/>
          <p:nvPr/>
        </p:nvSpPr>
        <p:spPr>
          <a:xfrm>
            <a:off x="397790" y="2055812"/>
            <a:ext cx="11794210" cy="2955617"/>
          </a:xfrm>
          <a:prstGeom prst="rect">
            <a:avLst/>
          </a:prstGeom>
        </p:spPr>
        <p:txBody>
          <a:bodyPr wrap="square">
            <a:spAutoFit/>
          </a:bodyPr>
          <a:lstStyle/>
          <a:p>
            <a:pPr marL="342900" indent="-342900">
              <a:lnSpc>
                <a:spcPct val="107000"/>
              </a:lnSpc>
              <a:spcAft>
                <a:spcPts val="0"/>
              </a:spcAft>
              <a:buBlip>
                <a:blip r:embed="rId3">
                  <a:extLst>
                    <a:ext uri="{96DAC541-7B7A-43D3-8B79-37D633B846F1}">
                      <asvg:svgBlip xmlns:asvg="http://schemas.microsoft.com/office/drawing/2016/SVG/main" r:embed="rId4"/>
                    </a:ext>
                  </a:extLst>
                </a:blip>
              </a:buBlip>
            </a:pPr>
            <a:r>
              <a:rPr lang="tr-TR" sz="2500" dirty="0">
                <a:latin typeface="TTCCAO00"/>
                <a:ea typeface="Calibri" panose="020F0502020204030204" pitchFamily="34" charset="0"/>
                <a:cs typeface="TTCCAO00"/>
              </a:rPr>
              <a:t> Duygusal bir durumda, duygusal zihin akılcı zihinden</a:t>
            </a:r>
            <a:r>
              <a:rPr lang="tr-TR" sz="2500" dirty="0">
                <a:latin typeface="Calibri" panose="020F0502020204030204" pitchFamily="34" charset="0"/>
                <a:ea typeface="Calibri" panose="020F0502020204030204" pitchFamily="34" charset="0"/>
                <a:cs typeface="Times New Roman" panose="02020603050405020304" pitchFamily="18" charset="0"/>
              </a:rPr>
              <a:t> </a:t>
            </a:r>
            <a:r>
              <a:rPr lang="tr-TR" sz="2500" dirty="0">
                <a:latin typeface="TTCCAO00"/>
                <a:ea typeface="Calibri" panose="020F0502020204030204" pitchFamily="34" charset="0"/>
                <a:cs typeface="TTCCAO00"/>
              </a:rPr>
              <a:t>çok daha hızlı harekete geçer ve ne yaptığını gözden</a:t>
            </a:r>
            <a:r>
              <a:rPr lang="tr-TR" sz="2500" dirty="0">
                <a:latin typeface="Calibri" panose="020F0502020204030204" pitchFamily="34" charset="0"/>
                <a:ea typeface="Calibri" panose="020F0502020204030204" pitchFamily="34" charset="0"/>
                <a:cs typeface="Times New Roman" panose="02020603050405020304" pitchFamily="18" charset="0"/>
              </a:rPr>
              <a:t> </a:t>
            </a:r>
            <a:r>
              <a:rPr lang="tr-TR" sz="2500" dirty="0">
                <a:latin typeface="TTCCAO00"/>
                <a:ea typeface="Calibri" panose="020F0502020204030204" pitchFamily="34" charset="0"/>
                <a:cs typeface="TTCCAO00"/>
              </a:rPr>
              <a:t>geçirmeden eyleme atılır.</a:t>
            </a:r>
            <a:endParaRPr lang="tr-TR" sz="2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0"/>
              </a:spcAft>
              <a:buBlip>
                <a:blip r:embed="rId3">
                  <a:extLst>
                    <a:ext uri="{96DAC541-7B7A-43D3-8B79-37D633B846F1}">
                      <asvg:svgBlip xmlns:asvg="http://schemas.microsoft.com/office/drawing/2016/SVG/main" r:embed="rId4"/>
                    </a:ext>
                  </a:extLst>
                </a:blip>
              </a:buBlip>
            </a:pPr>
            <a:r>
              <a:rPr lang="tr-TR" sz="2500" dirty="0">
                <a:latin typeface="TTCCAO00"/>
                <a:ea typeface="Calibri" panose="020F0502020204030204" pitchFamily="34" charset="0"/>
                <a:cs typeface="TTCCAO00"/>
              </a:rPr>
              <a:t>Duygusal zihnin mantığı </a:t>
            </a:r>
            <a:r>
              <a:rPr lang="tr-TR" sz="2500" dirty="0" err="1">
                <a:latin typeface="TTCCAO00"/>
                <a:ea typeface="Calibri" panose="020F0502020204030204" pitchFamily="34" charset="0"/>
                <a:cs typeface="TTCCAO00"/>
              </a:rPr>
              <a:t>çağrışımsaldır</a:t>
            </a:r>
            <a:r>
              <a:rPr lang="tr-TR" sz="2500" dirty="0">
                <a:latin typeface="TTCCAO00"/>
                <a:ea typeface="Calibri" panose="020F0502020204030204" pitchFamily="34" charset="0"/>
                <a:cs typeface="TTCCAO00"/>
              </a:rPr>
              <a:t>, bir gerçekliği</a:t>
            </a:r>
            <a:r>
              <a:rPr lang="tr-TR" sz="2500" dirty="0">
                <a:latin typeface="Calibri" panose="020F0502020204030204" pitchFamily="34" charset="0"/>
                <a:ea typeface="Calibri" panose="020F0502020204030204" pitchFamily="34" charset="0"/>
                <a:cs typeface="Times New Roman" panose="02020603050405020304" pitchFamily="18" charset="0"/>
              </a:rPr>
              <a:t> </a:t>
            </a:r>
            <a:r>
              <a:rPr lang="tr-TR" sz="2500" dirty="0">
                <a:latin typeface="TTCCAO00"/>
                <a:ea typeface="Calibri" panose="020F0502020204030204" pitchFamily="34" charset="0"/>
                <a:cs typeface="TTCCAO00"/>
              </a:rPr>
              <a:t>simgeleyen ya da onun bir anısını çağrıştıran</a:t>
            </a:r>
            <a:r>
              <a:rPr lang="tr-TR" sz="2500" dirty="0">
                <a:latin typeface="Calibri" panose="020F0502020204030204" pitchFamily="34" charset="0"/>
                <a:ea typeface="Calibri" panose="020F0502020204030204" pitchFamily="34" charset="0"/>
                <a:cs typeface="Times New Roman" panose="02020603050405020304" pitchFamily="18" charset="0"/>
              </a:rPr>
              <a:t> </a:t>
            </a:r>
            <a:r>
              <a:rPr lang="tr-TR" sz="2500" dirty="0">
                <a:latin typeface="TTCCAO00"/>
                <a:ea typeface="Calibri" panose="020F0502020204030204" pitchFamily="34" charset="0"/>
                <a:cs typeface="TTCCAO00"/>
              </a:rPr>
              <a:t>öğeleri, o gerçekliğin aynısı olarak kabul eder.</a:t>
            </a:r>
            <a:endParaRPr lang="tr-TR" sz="2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0"/>
              </a:spcAft>
              <a:buBlip>
                <a:blip r:embed="rId3">
                  <a:extLst>
                    <a:ext uri="{96DAC541-7B7A-43D3-8B79-37D633B846F1}">
                      <asvg:svgBlip xmlns:asvg="http://schemas.microsoft.com/office/drawing/2016/SVG/main" r:embed="rId4"/>
                    </a:ext>
                  </a:extLst>
                </a:blip>
              </a:buBlip>
            </a:pPr>
            <a:r>
              <a:rPr lang="tr-TR" sz="2500" dirty="0">
                <a:latin typeface="TTCCAO00"/>
                <a:ea typeface="Calibri" panose="020F0502020204030204" pitchFamily="34" charset="0"/>
                <a:cs typeface="TTCCAO00"/>
              </a:rPr>
              <a:t>Duygusal zihin birçok açıdan çocuksudur ve bu özelliği</a:t>
            </a:r>
            <a:r>
              <a:rPr lang="tr-TR" sz="2500" dirty="0">
                <a:latin typeface="Calibri" panose="020F0502020204030204" pitchFamily="34" charset="0"/>
                <a:ea typeface="Calibri" panose="020F0502020204030204" pitchFamily="34" charset="0"/>
                <a:cs typeface="Times New Roman" panose="02020603050405020304" pitchFamily="18" charset="0"/>
              </a:rPr>
              <a:t> </a:t>
            </a:r>
            <a:r>
              <a:rPr lang="tr-TR" sz="2500" dirty="0">
                <a:latin typeface="TTCCAO00"/>
                <a:ea typeface="Calibri" panose="020F0502020204030204" pitchFamily="34" charset="0"/>
                <a:cs typeface="TTCCAO00"/>
              </a:rPr>
              <a:t>duygu güçlendikçe artar.</a:t>
            </a:r>
          </a:p>
          <a:p>
            <a:pPr marL="342900" indent="-342900">
              <a:lnSpc>
                <a:spcPct val="107000"/>
              </a:lnSpc>
              <a:spcAft>
                <a:spcPts val="0"/>
              </a:spcAft>
              <a:buBlip>
                <a:blip r:embed="rId3">
                  <a:extLst>
                    <a:ext uri="{96DAC541-7B7A-43D3-8B79-37D633B846F1}">
                      <asvg:svgBlip xmlns:asvg="http://schemas.microsoft.com/office/drawing/2016/SVG/main" r:embed="rId4"/>
                    </a:ext>
                  </a:extLst>
                </a:blip>
              </a:buBlip>
            </a:pPr>
            <a:r>
              <a:rPr lang="tr-TR" sz="2500" dirty="0">
                <a:latin typeface="TTCCAO00"/>
                <a:ea typeface="Calibri" panose="020F0502020204030204" pitchFamily="34" charset="0"/>
                <a:cs typeface="TTCCAO00"/>
              </a:rPr>
              <a:t>Duygusal zihnin işleyişi duruma bağlıdır ve belirli</a:t>
            </a:r>
            <a:r>
              <a:rPr lang="tr-TR" sz="2500" dirty="0">
                <a:latin typeface="Calibri" panose="020F0502020204030204" pitchFamily="34" charset="0"/>
                <a:ea typeface="Calibri" panose="020F0502020204030204" pitchFamily="34" charset="0"/>
                <a:cs typeface="Times New Roman" panose="02020603050405020304" pitchFamily="18" charset="0"/>
              </a:rPr>
              <a:t> </a:t>
            </a:r>
            <a:r>
              <a:rPr lang="tr-TR" sz="2500" dirty="0">
                <a:latin typeface="TTCCAO00"/>
                <a:ea typeface="Calibri" panose="020F0502020204030204" pitchFamily="34" charset="0"/>
                <a:cs typeface="TTCCAO00"/>
              </a:rPr>
              <a:t>bir anda yükselen hangi duygu ise, onun doğrultusundadır.</a:t>
            </a:r>
            <a:endParaRPr lang="tr-TR" sz="25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Resim 5">
            <a:extLst>
              <a:ext uri="{FF2B5EF4-FFF2-40B4-BE49-F238E27FC236}">
                <a16:creationId xmlns:a16="http://schemas.microsoft.com/office/drawing/2014/main" id="{F649FCB7-5FE1-444C-9B60-23642FCA0E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7803" y="-433268"/>
            <a:ext cx="2774197" cy="2774197"/>
          </a:xfrm>
          <a:prstGeom prst="rect">
            <a:avLst/>
          </a:prstGeom>
        </p:spPr>
      </p:pic>
      <p:sp>
        <p:nvSpPr>
          <p:cNvPr id="4" name="Veri Yer Tutucusu 3">
            <a:extLst>
              <a:ext uri="{FF2B5EF4-FFF2-40B4-BE49-F238E27FC236}">
                <a16:creationId xmlns:a16="http://schemas.microsoft.com/office/drawing/2014/main" id="{0674C3B8-2658-4EF8-B820-1BDAB94E4DB6}"/>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50473A2D-0EF8-4CF8-802C-812D4664713F}"/>
              </a:ext>
            </a:extLst>
          </p:cNvPr>
          <p:cNvSpPr>
            <a:spLocks noGrp="1"/>
          </p:cNvSpPr>
          <p:nvPr>
            <p:ph type="sldNum" sz="quarter" idx="12"/>
          </p:nvPr>
        </p:nvSpPr>
        <p:spPr/>
        <p:txBody>
          <a:bodyPr/>
          <a:lstStyle/>
          <a:p>
            <a:fld id="{C1429F41-EBFD-43F5-8ECD-068FFC54D021}" type="slidenum">
              <a:rPr lang="tr-TR" smtClean="0"/>
              <a:t>9</a:t>
            </a:fld>
            <a:endParaRPr lang="tr-TR"/>
          </a:p>
        </p:txBody>
      </p:sp>
    </p:spTree>
    <p:extLst>
      <p:ext uri="{BB962C8B-B14F-4D97-AF65-F5344CB8AC3E}">
        <p14:creationId xmlns:p14="http://schemas.microsoft.com/office/powerpoint/2010/main" val="168865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6C7110DE-94F0-4AB6-9E57-4DCA324A6E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5539" y="3786187"/>
            <a:ext cx="3810000" cy="2943225"/>
          </a:xfrm>
          <a:prstGeom prst="rect">
            <a:avLst/>
          </a:prstGeom>
        </p:spPr>
      </p:pic>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fontScale="90000"/>
          </a:bodyPr>
          <a:lstStyle/>
          <a:p>
            <a:r>
              <a:rPr lang="tr-TR" sz="7100" b="1" i="1" dirty="0">
                <a:effectLst>
                  <a:outerShdw blurRad="38100" dist="38100" dir="2700000" algn="tl">
                    <a:srgbClr val="000000">
                      <a:alpha val="43137"/>
                    </a:srgbClr>
                  </a:outerShdw>
                </a:effectLst>
                <a:latin typeface="Gabriola" panose="04040605051002020D02" pitchFamily="82" charset="0"/>
              </a:rPr>
              <a:t>Duygusal Zeka Modelleri</a:t>
            </a:r>
            <a:br>
              <a:rPr lang="tr-TR" i="1" dirty="0"/>
            </a:br>
            <a:endParaRPr lang="tr-TR" dirty="0"/>
          </a:p>
        </p:txBody>
      </p:sp>
      <p:sp>
        <p:nvSpPr>
          <p:cNvPr id="3" name="Dikdörtgen 2">
            <a:extLst>
              <a:ext uri="{FF2B5EF4-FFF2-40B4-BE49-F238E27FC236}">
                <a16:creationId xmlns:a16="http://schemas.microsoft.com/office/drawing/2014/main" id="{595F4FE2-528E-4EA8-807C-67C66439388C}"/>
              </a:ext>
            </a:extLst>
          </p:cNvPr>
          <p:cNvSpPr/>
          <p:nvPr/>
        </p:nvSpPr>
        <p:spPr>
          <a:xfrm>
            <a:off x="356461" y="1360453"/>
            <a:ext cx="11391254" cy="3263394"/>
          </a:xfrm>
          <a:prstGeom prst="rect">
            <a:avLst/>
          </a:prstGeom>
        </p:spPr>
        <p:txBody>
          <a:bodyPr wrap="square">
            <a:spAutoFit/>
          </a:bodyPr>
          <a:lstStyle/>
          <a:p>
            <a:pPr>
              <a:lnSpc>
                <a:spcPct val="107000"/>
              </a:lnSpc>
              <a:spcAft>
                <a:spcPts val="800"/>
              </a:spcAft>
            </a:pPr>
            <a:r>
              <a:rPr lang="tr-TR" sz="2500" dirty="0">
                <a:latin typeface="Calibri" panose="020F0502020204030204" pitchFamily="34" charset="0"/>
                <a:ea typeface="Calibri" panose="020F0502020204030204" pitchFamily="34" charset="0"/>
                <a:cs typeface="Times New Roman" panose="02020603050405020304" pitchFamily="18" charset="0"/>
              </a:rPr>
              <a:t>Yapılan çalışmalar incelendiğinde duygusal zekanın iki temel yaklaşımla ele alındığı görülmektedir;</a:t>
            </a:r>
          </a:p>
          <a:p>
            <a:pPr>
              <a:lnSpc>
                <a:spcPct val="107000"/>
              </a:lnSpc>
              <a:spcAft>
                <a:spcPts val="800"/>
              </a:spcAft>
            </a:pPr>
            <a:endParaRPr lang="tr-TR" sz="2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Blip>
                <a:blip r:embed="rId4">
                  <a:extLst>
                    <a:ext uri="{96DAC541-7B7A-43D3-8B79-37D633B846F1}">
                      <asvg:svgBlip xmlns:asvg="http://schemas.microsoft.com/office/drawing/2016/SVG/main" r:embed="rId5"/>
                    </a:ext>
                  </a:extLst>
                </a:blip>
              </a:buBlip>
            </a:pPr>
            <a:r>
              <a:rPr lang="tr-TR" sz="25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Yetenek Modeli; </a:t>
            </a:r>
            <a:r>
              <a:rPr lang="tr-TR" sz="2500" dirty="0">
                <a:latin typeface="Calibri" panose="020F0502020204030204" pitchFamily="34" charset="0"/>
                <a:ea typeface="Calibri" panose="020F0502020204030204" pitchFamily="34" charset="0"/>
                <a:cs typeface="Times New Roman" panose="02020603050405020304" pitchFamily="18" charset="0"/>
              </a:rPr>
              <a:t>Duygusal zekayı bir yetenekler grubu olarak tanımlamaktadır ve duygusal zekanın önemi ve duygulardan yararlanarak mantık yürütmenin potansiyel kullanımları üzerinde durmaktadır.</a:t>
            </a:r>
          </a:p>
          <a:p>
            <a:pPr marL="342900" indent="-342900">
              <a:lnSpc>
                <a:spcPct val="107000"/>
              </a:lnSpc>
              <a:spcAft>
                <a:spcPts val="800"/>
              </a:spcAft>
              <a:buBlip>
                <a:blip r:embed="rId4">
                  <a:extLst>
                    <a:ext uri="{96DAC541-7B7A-43D3-8B79-37D633B846F1}">
                      <asvg:svgBlip xmlns:asvg="http://schemas.microsoft.com/office/drawing/2016/SVG/main" r:embed="rId5"/>
                    </a:ext>
                  </a:extLst>
                </a:blip>
              </a:buBlip>
            </a:pPr>
            <a:endParaRPr lang="tr-TR" sz="25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Veri Yer Tutucusu 3">
            <a:extLst>
              <a:ext uri="{FF2B5EF4-FFF2-40B4-BE49-F238E27FC236}">
                <a16:creationId xmlns:a16="http://schemas.microsoft.com/office/drawing/2014/main" id="{375BD0E2-9A55-4B32-971D-67CB8CF49426}"/>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855E4F8A-C803-4F12-8A86-78552692AC0D}"/>
              </a:ext>
            </a:extLst>
          </p:cNvPr>
          <p:cNvSpPr>
            <a:spLocks noGrp="1"/>
          </p:cNvSpPr>
          <p:nvPr>
            <p:ph type="sldNum" sz="quarter" idx="12"/>
          </p:nvPr>
        </p:nvSpPr>
        <p:spPr/>
        <p:txBody>
          <a:bodyPr/>
          <a:lstStyle/>
          <a:p>
            <a:fld id="{C1429F41-EBFD-43F5-8ECD-068FFC54D021}" type="slidenum">
              <a:rPr lang="tr-TR" smtClean="0"/>
              <a:t>10</a:t>
            </a:fld>
            <a:endParaRPr lang="tr-TR"/>
          </a:p>
        </p:txBody>
      </p:sp>
    </p:spTree>
    <p:extLst>
      <p:ext uri="{BB962C8B-B14F-4D97-AF65-F5344CB8AC3E}">
        <p14:creationId xmlns:p14="http://schemas.microsoft.com/office/powerpoint/2010/main" val="3915452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6B71E879-D550-43BE-A841-E349CD096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5099" y="3999133"/>
            <a:ext cx="3905572" cy="2820441"/>
          </a:xfrm>
          <a:prstGeom prst="rect">
            <a:avLst/>
          </a:prstGeom>
        </p:spPr>
      </p:pic>
      <p:pic>
        <p:nvPicPr>
          <p:cNvPr id="9" name="Resim 8">
            <a:extLst>
              <a:ext uri="{FF2B5EF4-FFF2-40B4-BE49-F238E27FC236}">
                <a16:creationId xmlns:a16="http://schemas.microsoft.com/office/drawing/2014/main" id="{0BF2FBBF-590D-4026-8598-F484E11B31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993700"/>
            <a:ext cx="5397976" cy="2820442"/>
          </a:xfrm>
          <a:prstGeom prst="rect">
            <a:avLst/>
          </a:prstGeom>
          <a:ln>
            <a:noFill/>
          </a:ln>
          <a:effectLst>
            <a:softEdge rad="112500"/>
          </a:effectLst>
        </p:spPr>
      </p:pic>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776" y="0"/>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fontScale="90000"/>
          </a:bodyPr>
          <a:lstStyle/>
          <a:p>
            <a:r>
              <a:rPr lang="tr-TR" sz="7100" b="1" i="1" dirty="0">
                <a:effectLst>
                  <a:outerShdw blurRad="38100" dist="38100" dir="2700000" algn="tl">
                    <a:srgbClr val="000000">
                      <a:alpha val="43137"/>
                    </a:srgbClr>
                  </a:outerShdw>
                </a:effectLst>
                <a:latin typeface="Gabriola" panose="04040605051002020D02" pitchFamily="82" charset="0"/>
              </a:rPr>
              <a:t>Duygusal Zeka Modelleri</a:t>
            </a:r>
            <a:br>
              <a:rPr lang="tr-TR" i="1" dirty="0"/>
            </a:br>
            <a:endParaRPr lang="tr-TR" dirty="0"/>
          </a:p>
        </p:txBody>
      </p:sp>
      <p:sp>
        <p:nvSpPr>
          <p:cNvPr id="3" name="Dikdörtgen 2">
            <a:extLst>
              <a:ext uri="{FF2B5EF4-FFF2-40B4-BE49-F238E27FC236}">
                <a16:creationId xmlns:a16="http://schemas.microsoft.com/office/drawing/2014/main" id="{E7C142A0-6631-4574-9037-891AC37D2044}"/>
              </a:ext>
            </a:extLst>
          </p:cNvPr>
          <p:cNvSpPr/>
          <p:nvPr/>
        </p:nvSpPr>
        <p:spPr>
          <a:xfrm>
            <a:off x="588936" y="1708336"/>
            <a:ext cx="10764864" cy="1720664"/>
          </a:xfrm>
          <a:prstGeom prst="rect">
            <a:avLst/>
          </a:prstGeom>
        </p:spPr>
        <p:txBody>
          <a:bodyPr wrap="square">
            <a:spAutoFit/>
          </a:bodyPr>
          <a:lstStyle/>
          <a:p>
            <a:pPr marL="342900" indent="-342900">
              <a:lnSpc>
                <a:spcPct val="107000"/>
              </a:lnSpc>
              <a:spcAft>
                <a:spcPts val="800"/>
              </a:spcAft>
              <a:buBlip>
                <a:blip r:embed="rId5">
                  <a:extLst>
                    <a:ext uri="{96DAC541-7B7A-43D3-8B79-37D633B846F1}">
                      <asvg:svgBlip xmlns:asvg="http://schemas.microsoft.com/office/drawing/2016/SVG/main" r:embed="rId6"/>
                    </a:ext>
                  </a:extLst>
                </a:blip>
              </a:buBlip>
            </a:pPr>
            <a:r>
              <a:rPr lang="tr-TR" sz="25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Karma Model; </a:t>
            </a:r>
            <a:r>
              <a:rPr lang="tr-TR" sz="2500" dirty="0">
                <a:latin typeface="Calibri" panose="020F0502020204030204" pitchFamily="34" charset="0"/>
                <a:ea typeface="Calibri" panose="020F0502020204030204" pitchFamily="34" charset="0"/>
                <a:cs typeface="Times New Roman" panose="02020603050405020304" pitchFamily="18" charset="0"/>
              </a:rPr>
              <a:t>yetenek modeline göre daha popüler bir yönelimdir. Duygusal zeka yeteneğini sosyal beceriler, özellikler ve davranışlarla harmanlayan bu modeller duygusal zekanın  bizi ulaştırabileceği başarılara ilişkin parlak vaatlerde bulunmaktadır.</a:t>
            </a:r>
          </a:p>
        </p:txBody>
      </p:sp>
      <p:sp>
        <p:nvSpPr>
          <p:cNvPr id="4" name="Veri Yer Tutucusu 3">
            <a:extLst>
              <a:ext uri="{FF2B5EF4-FFF2-40B4-BE49-F238E27FC236}">
                <a16:creationId xmlns:a16="http://schemas.microsoft.com/office/drawing/2014/main" id="{5612AD11-38A8-4DAA-AC32-F7DDD292E2F0}"/>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D6926AC3-EC4D-4607-8EFB-507C99B01060}"/>
              </a:ext>
            </a:extLst>
          </p:cNvPr>
          <p:cNvSpPr>
            <a:spLocks noGrp="1"/>
          </p:cNvSpPr>
          <p:nvPr>
            <p:ph type="sldNum" sz="quarter" idx="12"/>
          </p:nvPr>
        </p:nvSpPr>
        <p:spPr/>
        <p:txBody>
          <a:bodyPr/>
          <a:lstStyle/>
          <a:p>
            <a:fld id="{C1429F41-EBFD-43F5-8ECD-068FFC54D021}" type="slidenum">
              <a:rPr lang="tr-TR" smtClean="0"/>
              <a:t>11</a:t>
            </a:fld>
            <a:endParaRPr lang="tr-TR"/>
          </a:p>
        </p:txBody>
      </p:sp>
    </p:spTree>
    <p:extLst>
      <p:ext uri="{BB962C8B-B14F-4D97-AF65-F5344CB8AC3E}">
        <p14:creationId xmlns:p14="http://schemas.microsoft.com/office/powerpoint/2010/main" val="17560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4910C31A-291C-44CA-BFB8-281050AAC01B}"/>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1086173" y="2766218"/>
            <a:ext cx="10515600" cy="1325563"/>
          </a:xfrm>
        </p:spPr>
        <p:txBody>
          <a:bodyPr>
            <a:noAutofit/>
          </a:bodyPr>
          <a:lstStyle/>
          <a:p>
            <a:r>
              <a:rPr lang="tr-TR" sz="6400" b="1" i="1" dirty="0">
                <a:effectLst>
                  <a:outerShdw blurRad="38100" dist="38100" dir="2700000" algn="tl">
                    <a:srgbClr val="000000">
                      <a:alpha val="43137"/>
                    </a:srgbClr>
                  </a:outerShdw>
                </a:effectLst>
                <a:latin typeface="Gabriola" panose="04040605051002020D02" pitchFamily="82" charset="0"/>
              </a:rPr>
              <a:t>Yetenek Tabanlı Duygusal Zeka Modeli</a:t>
            </a:r>
          </a:p>
        </p:txBody>
      </p:sp>
      <p:sp>
        <p:nvSpPr>
          <p:cNvPr id="3" name="Veri Yer Tutucusu 2">
            <a:extLst>
              <a:ext uri="{FF2B5EF4-FFF2-40B4-BE49-F238E27FC236}">
                <a16:creationId xmlns:a16="http://schemas.microsoft.com/office/drawing/2014/main" id="{B58A1897-BBB5-4BFB-859C-626C691C460D}"/>
              </a:ext>
            </a:extLst>
          </p:cNvPr>
          <p:cNvSpPr>
            <a:spLocks noGrp="1"/>
          </p:cNvSpPr>
          <p:nvPr>
            <p:ph type="dt" sz="half" idx="10"/>
          </p:nvPr>
        </p:nvSpPr>
        <p:spPr/>
        <p:txBody>
          <a:bodyPr/>
          <a:lstStyle/>
          <a:p>
            <a:r>
              <a:rPr lang="tr-TR"/>
              <a:t>6.11.2019</a:t>
            </a:r>
          </a:p>
        </p:txBody>
      </p:sp>
      <p:sp>
        <p:nvSpPr>
          <p:cNvPr id="4" name="Slayt Numarası Yer Tutucusu 3">
            <a:extLst>
              <a:ext uri="{FF2B5EF4-FFF2-40B4-BE49-F238E27FC236}">
                <a16:creationId xmlns:a16="http://schemas.microsoft.com/office/drawing/2014/main" id="{F4264B0B-6A44-4CE8-BB8F-E0F605D2F2E4}"/>
              </a:ext>
            </a:extLst>
          </p:cNvPr>
          <p:cNvSpPr>
            <a:spLocks noGrp="1"/>
          </p:cNvSpPr>
          <p:nvPr>
            <p:ph type="sldNum" sz="quarter" idx="12"/>
          </p:nvPr>
        </p:nvSpPr>
        <p:spPr/>
        <p:txBody>
          <a:bodyPr/>
          <a:lstStyle/>
          <a:p>
            <a:fld id="{C1429F41-EBFD-43F5-8ECD-068FFC54D021}" type="slidenum">
              <a:rPr lang="tr-TR" smtClean="0"/>
              <a:t>12</a:t>
            </a:fld>
            <a:endParaRPr lang="tr-TR"/>
          </a:p>
        </p:txBody>
      </p:sp>
    </p:spTree>
    <p:extLst>
      <p:ext uri="{BB962C8B-B14F-4D97-AF65-F5344CB8AC3E}">
        <p14:creationId xmlns:p14="http://schemas.microsoft.com/office/powerpoint/2010/main" val="291448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D26CD1CB-9614-45B1-A521-AB6FFFDD4E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5173" y="3887652"/>
            <a:ext cx="3810000" cy="2943225"/>
          </a:xfrm>
          <a:prstGeom prst="rect">
            <a:avLst/>
          </a:prstGeom>
        </p:spPr>
      </p:pic>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fontScale="90000"/>
          </a:bodyPr>
          <a:lstStyle/>
          <a:p>
            <a:r>
              <a:rPr lang="tr-TR" sz="7100" b="1" i="1" dirty="0">
                <a:effectLst>
                  <a:outerShdw blurRad="38100" dist="38100" dir="2700000" algn="tl">
                    <a:srgbClr val="000000">
                      <a:alpha val="43137"/>
                    </a:srgbClr>
                  </a:outerShdw>
                </a:effectLst>
                <a:latin typeface="Gabriola" panose="04040605051002020D02" pitchFamily="82" charset="0"/>
              </a:rPr>
              <a:t>John D. </a:t>
            </a:r>
            <a:r>
              <a:rPr lang="tr-TR" sz="7100" b="1" i="1" dirty="0" err="1">
                <a:effectLst>
                  <a:outerShdw blurRad="38100" dist="38100" dir="2700000" algn="tl">
                    <a:srgbClr val="000000">
                      <a:alpha val="43137"/>
                    </a:srgbClr>
                  </a:outerShdw>
                </a:effectLst>
                <a:latin typeface="Gabriola" panose="04040605051002020D02" pitchFamily="82" charset="0"/>
              </a:rPr>
              <a:t>Mayer</a:t>
            </a:r>
            <a:r>
              <a:rPr lang="tr-TR" sz="7100" b="1" i="1" dirty="0">
                <a:effectLst>
                  <a:outerShdw blurRad="38100" dist="38100" dir="2700000" algn="tl">
                    <a:srgbClr val="000000">
                      <a:alpha val="43137"/>
                    </a:srgbClr>
                  </a:outerShdw>
                </a:effectLst>
                <a:latin typeface="Gabriola" panose="04040605051002020D02" pitchFamily="82" charset="0"/>
              </a:rPr>
              <a:t> &amp; Peter </a:t>
            </a:r>
            <a:r>
              <a:rPr lang="tr-TR" sz="7100" b="1" i="1" dirty="0" err="1">
                <a:effectLst>
                  <a:outerShdw blurRad="38100" dist="38100" dir="2700000" algn="tl">
                    <a:srgbClr val="000000">
                      <a:alpha val="43137"/>
                    </a:srgbClr>
                  </a:outerShdw>
                </a:effectLst>
                <a:latin typeface="Gabriola" panose="04040605051002020D02" pitchFamily="82" charset="0"/>
              </a:rPr>
              <a:t>Salovery</a:t>
            </a:r>
            <a:r>
              <a:rPr lang="tr-TR" sz="7100" b="1" i="1" dirty="0">
                <a:effectLst>
                  <a:outerShdw blurRad="38100" dist="38100" dir="2700000" algn="tl">
                    <a:srgbClr val="000000">
                      <a:alpha val="43137"/>
                    </a:srgbClr>
                  </a:outerShdw>
                </a:effectLst>
                <a:latin typeface="Gabriola" panose="04040605051002020D02" pitchFamily="82" charset="0"/>
              </a:rPr>
              <a:t> Modeli</a:t>
            </a:r>
            <a:br>
              <a:rPr lang="tr-TR" i="1" dirty="0"/>
            </a:br>
            <a:endParaRPr lang="tr-TR" dirty="0"/>
          </a:p>
        </p:txBody>
      </p:sp>
      <p:sp>
        <p:nvSpPr>
          <p:cNvPr id="3" name="Dikdörtgen 2">
            <a:extLst>
              <a:ext uri="{FF2B5EF4-FFF2-40B4-BE49-F238E27FC236}">
                <a16:creationId xmlns:a16="http://schemas.microsoft.com/office/drawing/2014/main" id="{AE39392A-A16B-4470-B168-58A10FF08AAE}"/>
              </a:ext>
            </a:extLst>
          </p:cNvPr>
          <p:cNvSpPr/>
          <p:nvPr/>
        </p:nvSpPr>
        <p:spPr>
          <a:xfrm>
            <a:off x="791706" y="1652853"/>
            <a:ext cx="10515600" cy="3058209"/>
          </a:xfrm>
          <a:prstGeom prst="rect">
            <a:avLst/>
          </a:prstGeom>
        </p:spPr>
        <p:txBody>
          <a:bodyPr wrap="square">
            <a:spAutoFit/>
          </a:bodyPr>
          <a:lstStyle/>
          <a:p>
            <a:pPr marL="571500" indent="-342900">
              <a:lnSpc>
                <a:spcPct val="107000"/>
              </a:lnSpc>
              <a:spcAft>
                <a:spcPts val="800"/>
              </a:spcAft>
              <a:buBlip>
                <a:blip r:embed="rId4">
                  <a:extLst>
                    <a:ext uri="{96DAC541-7B7A-43D3-8B79-37D633B846F1}">
                      <asvg:svgBlip xmlns:asvg="http://schemas.microsoft.com/office/drawing/2016/SVG/main" r:embed="rId5"/>
                    </a:ext>
                  </a:extLst>
                </a:blip>
              </a:buBlip>
            </a:pPr>
            <a:r>
              <a:rPr lang="tr-TR" sz="2500" dirty="0">
                <a:latin typeface="Calibri" panose="020F0502020204030204" pitchFamily="34" charset="0"/>
                <a:ea typeface="Calibri" panose="020F0502020204030204" pitchFamily="34" charset="0"/>
                <a:cs typeface="Calibri" panose="020F0502020204030204" pitchFamily="34" charset="0"/>
              </a:rPr>
              <a:t>Duygusal zekanın faaliyet alanı duyguların sözlü ve sözsüz değerlendirilmesi ve ifade, kişinin kendisindeki diğerlerindeki duyguları düzenleyebilmesi ve duygusal içerikli problemlerin çözümünde duygulardan faydalanılmasını içerir. </a:t>
            </a:r>
            <a:endParaRPr lang="tr-TR" sz="2500" dirty="0">
              <a:latin typeface="Calibri" panose="020F0502020204030204" pitchFamily="34" charset="0"/>
              <a:ea typeface="Calibri" panose="020F0502020204030204" pitchFamily="34" charset="0"/>
              <a:cs typeface="Times New Roman" panose="02020603050405020304" pitchFamily="18" charset="0"/>
            </a:endParaRPr>
          </a:p>
          <a:p>
            <a:pPr marL="571500" indent="-342900">
              <a:lnSpc>
                <a:spcPct val="107000"/>
              </a:lnSpc>
              <a:spcAft>
                <a:spcPts val="800"/>
              </a:spcAft>
              <a:buBlip>
                <a:blip r:embed="rId4">
                  <a:extLst>
                    <a:ext uri="{96DAC541-7B7A-43D3-8B79-37D633B846F1}">
                      <asvg:svgBlip xmlns:asvg="http://schemas.microsoft.com/office/drawing/2016/SVG/main" r:embed="rId5"/>
                    </a:ext>
                  </a:extLst>
                </a:blip>
              </a:buBlip>
            </a:pPr>
            <a:r>
              <a:rPr lang="tr-TR" sz="2500" dirty="0">
                <a:latin typeface="Calibri" panose="020F0502020204030204" pitchFamily="34" charset="0"/>
                <a:ea typeface="Calibri" panose="020F0502020204030204" pitchFamily="34" charset="0"/>
                <a:cs typeface="Calibri" panose="020F0502020204030204" pitchFamily="34" charset="0"/>
              </a:rPr>
              <a:t>Kişinin duygularını düşüncelerinin içinde asimile edebilmesi için kişinin duygularını öncelikle değerlendirebilmesi ve hafızasına yardımcı olabilmek için ortaya çıkabilmesi gerekmektedir.</a:t>
            </a:r>
            <a:endParaRPr lang="tr-TR" sz="25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Veri Yer Tutucusu 3">
            <a:extLst>
              <a:ext uri="{FF2B5EF4-FFF2-40B4-BE49-F238E27FC236}">
                <a16:creationId xmlns:a16="http://schemas.microsoft.com/office/drawing/2014/main" id="{0A26ED7B-26C1-48DE-98BC-4AC0819E42D5}"/>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B1003617-272B-42C9-A092-F0370D6B4679}"/>
              </a:ext>
            </a:extLst>
          </p:cNvPr>
          <p:cNvSpPr>
            <a:spLocks noGrp="1"/>
          </p:cNvSpPr>
          <p:nvPr>
            <p:ph type="sldNum" sz="quarter" idx="12"/>
          </p:nvPr>
        </p:nvSpPr>
        <p:spPr/>
        <p:txBody>
          <a:bodyPr/>
          <a:lstStyle/>
          <a:p>
            <a:fld id="{C1429F41-EBFD-43F5-8ECD-068FFC54D021}" type="slidenum">
              <a:rPr lang="tr-TR" smtClean="0"/>
              <a:t>13</a:t>
            </a:fld>
            <a:endParaRPr lang="tr-TR"/>
          </a:p>
        </p:txBody>
      </p:sp>
    </p:spTree>
    <p:extLst>
      <p:ext uri="{BB962C8B-B14F-4D97-AF65-F5344CB8AC3E}">
        <p14:creationId xmlns:p14="http://schemas.microsoft.com/office/powerpoint/2010/main" val="40529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pic>
        <p:nvPicPr>
          <p:cNvPr id="3" name="Resim 2">
            <a:extLst>
              <a:ext uri="{FF2B5EF4-FFF2-40B4-BE49-F238E27FC236}">
                <a16:creationId xmlns:a16="http://schemas.microsoft.com/office/drawing/2014/main" id="{1F8EBA3B-C1D4-47A9-B431-4AEED0E2BE8C}"/>
              </a:ext>
            </a:extLst>
          </p:cNvPr>
          <p:cNvPicPr>
            <a:picLocks noChangeAspect="1"/>
          </p:cNvPicPr>
          <p:nvPr/>
        </p:nvPicPr>
        <p:blipFill>
          <a:blip r:embed="rId3">
            <a:duotone>
              <a:schemeClr val="accent1">
                <a:shade val="45000"/>
                <a:satMod val="135000"/>
              </a:schemeClr>
              <a:prstClr val="white"/>
            </a:duotone>
          </a:blip>
          <a:stretch>
            <a:fillRect/>
          </a:stretch>
        </p:blipFill>
        <p:spPr>
          <a:xfrm>
            <a:off x="650925" y="91161"/>
            <a:ext cx="10812651" cy="6900260"/>
          </a:xfrm>
          <a:prstGeom prst="rect">
            <a:avLst/>
          </a:prstGeom>
        </p:spPr>
      </p:pic>
      <p:pic>
        <p:nvPicPr>
          <p:cNvPr id="4" name="Resim 3">
            <a:extLst>
              <a:ext uri="{FF2B5EF4-FFF2-40B4-BE49-F238E27FC236}">
                <a16:creationId xmlns:a16="http://schemas.microsoft.com/office/drawing/2014/main" id="{7F15E94B-8249-41E5-8F33-57BF093A7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45451" y="-478321"/>
            <a:ext cx="2381250" cy="2381250"/>
          </a:xfrm>
          <a:prstGeom prst="rect">
            <a:avLst/>
          </a:prstGeom>
        </p:spPr>
      </p:pic>
      <p:sp>
        <p:nvSpPr>
          <p:cNvPr id="2" name="Veri Yer Tutucusu 1">
            <a:extLst>
              <a:ext uri="{FF2B5EF4-FFF2-40B4-BE49-F238E27FC236}">
                <a16:creationId xmlns:a16="http://schemas.microsoft.com/office/drawing/2014/main" id="{B2CA327E-A971-49DF-B33B-E6B560E2FD4C}"/>
              </a:ext>
            </a:extLst>
          </p:cNvPr>
          <p:cNvSpPr>
            <a:spLocks noGrp="1"/>
          </p:cNvSpPr>
          <p:nvPr>
            <p:ph type="dt" sz="half" idx="10"/>
          </p:nvPr>
        </p:nvSpPr>
        <p:spPr/>
        <p:txBody>
          <a:bodyPr/>
          <a:lstStyle/>
          <a:p>
            <a:r>
              <a:rPr lang="tr-TR"/>
              <a:t>6.11.2019</a:t>
            </a:r>
          </a:p>
        </p:txBody>
      </p:sp>
      <p:sp>
        <p:nvSpPr>
          <p:cNvPr id="6" name="Slayt Numarası Yer Tutucusu 5">
            <a:extLst>
              <a:ext uri="{FF2B5EF4-FFF2-40B4-BE49-F238E27FC236}">
                <a16:creationId xmlns:a16="http://schemas.microsoft.com/office/drawing/2014/main" id="{651BC5B2-AA6C-4158-806E-651C0F3AE7E0}"/>
              </a:ext>
            </a:extLst>
          </p:cNvPr>
          <p:cNvSpPr>
            <a:spLocks noGrp="1"/>
          </p:cNvSpPr>
          <p:nvPr>
            <p:ph type="sldNum" sz="quarter" idx="12"/>
          </p:nvPr>
        </p:nvSpPr>
        <p:spPr/>
        <p:txBody>
          <a:bodyPr/>
          <a:lstStyle/>
          <a:p>
            <a:fld id="{C1429F41-EBFD-43F5-8ECD-068FFC54D021}" type="slidenum">
              <a:rPr lang="tr-TR" smtClean="0"/>
              <a:t>14</a:t>
            </a:fld>
            <a:endParaRPr lang="tr-TR"/>
          </a:p>
        </p:txBody>
      </p:sp>
    </p:spTree>
    <p:extLst>
      <p:ext uri="{BB962C8B-B14F-4D97-AF65-F5344CB8AC3E}">
        <p14:creationId xmlns:p14="http://schemas.microsoft.com/office/powerpoint/2010/main" val="279469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4910C31A-291C-44CA-BFB8-281050AAC01B}"/>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1086173" y="2766218"/>
            <a:ext cx="10515600" cy="1325563"/>
          </a:xfrm>
        </p:spPr>
        <p:txBody>
          <a:bodyPr>
            <a:noAutofit/>
          </a:bodyPr>
          <a:lstStyle/>
          <a:p>
            <a:r>
              <a:rPr lang="tr-TR" sz="6400" b="1" i="1" dirty="0">
                <a:effectLst>
                  <a:outerShdw blurRad="38100" dist="38100" dir="2700000" algn="tl">
                    <a:srgbClr val="000000">
                      <a:alpha val="43137"/>
                    </a:srgbClr>
                  </a:outerShdw>
                </a:effectLst>
                <a:latin typeface="Gabriola" panose="04040605051002020D02" pitchFamily="82" charset="0"/>
              </a:rPr>
              <a:t>Karma Duygusal Zeka Modelleri</a:t>
            </a:r>
          </a:p>
        </p:txBody>
      </p:sp>
      <p:sp>
        <p:nvSpPr>
          <p:cNvPr id="3" name="Veri Yer Tutucusu 2">
            <a:extLst>
              <a:ext uri="{FF2B5EF4-FFF2-40B4-BE49-F238E27FC236}">
                <a16:creationId xmlns:a16="http://schemas.microsoft.com/office/drawing/2014/main" id="{945111FF-326A-4AB5-A400-53F061E61D35}"/>
              </a:ext>
            </a:extLst>
          </p:cNvPr>
          <p:cNvSpPr>
            <a:spLocks noGrp="1"/>
          </p:cNvSpPr>
          <p:nvPr>
            <p:ph type="dt" sz="half" idx="10"/>
          </p:nvPr>
        </p:nvSpPr>
        <p:spPr/>
        <p:txBody>
          <a:bodyPr/>
          <a:lstStyle/>
          <a:p>
            <a:r>
              <a:rPr lang="tr-TR"/>
              <a:t>6.11.2019</a:t>
            </a:r>
          </a:p>
        </p:txBody>
      </p:sp>
      <p:sp>
        <p:nvSpPr>
          <p:cNvPr id="4" name="Slayt Numarası Yer Tutucusu 3">
            <a:extLst>
              <a:ext uri="{FF2B5EF4-FFF2-40B4-BE49-F238E27FC236}">
                <a16:creationId xmlns:a16="http://schemas.microsoft.com/office/drawing/2014/main" id="{FDAFC0C8-0DD6-4B69-9F56-B6BDCEBC93B5}"/>
              </a:ext>
            </a:extLst>
          </p:cNvPr>
          <p:cNvSpPr>
            <a:spLocks noGrp="1"/>
          </p:cNvSpPr>
          <p:nvPr>
            <p:ph type="sldNum" sz="quarter" idx="12"/>
          </p:nvPr>
        </p:nvSpPr>
        <p:spPr/>
        <p:txBody>
          <a:bodyPr/>
          <a:lstStyle/>
          <a:p>
            <a:fld id="{C1429F41-EBFD-43F5-8ECD-068FFC54D021}" type="slidenum">
              <a:rPr lang="tr-TR" smtClean="0"/>
              <a:t>15</a:t>
            </a:fld>
            <a:endParaRPr lang="tr-TR"/>
          </a:p>
        </p:txBody>
      </p:sp>
    </p:spTree>
    <p:extLst>
      <p:ext uri="{BB962C8B-B14F-4D97-AF65-F5344CB8AC3E}">
        <p14:creationId xmlns:p14="http://schemas.microsoft.com/office/powerpoint/2010/main" val="1685226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5E91F240-5699-438D-AF41-5C4448BB3F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1207" y="4012981"/>
            <a:ext cx="4070794" cy="2845017"/>
          </a:xfrm>
          <a:prstGeom prst="rect">
            <a:avLst/>
          </a:prstGeom>
        </p:spPr>
      </p:pic>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fontScale="90000"/>
          </a:bodyPr>
          <a:lstStyle/>
          <a:p>
            <a:r>
              <a:rPr lang="tr-TR" sz="7100" b="1" i="1" dirty="0" err="1">
                <a:effectLst>
                  <a:outerShdw blurRad="38100" dist="38100" dir="2700000" algn="tl">
                    <a:srgbClr val="000000">
                      <a:alpha val="43137"/>
                    </a:srgbClr>
                  </a:outerShdw>
                </a:effectLst>
                <a:latin typeface="Gabriola" panose="04040605051002020D02" pitchFamily="82" charset="0"/>
              </a:rPr>
              <a:t>Reuven</a:t>
            </a:r>
            <a:r>
              <a:rPr lang="tr-TR" sz="7100" b="1" i="1" dirty="0">
                <a:effectLst>
                  <a:outerShdw blurRad="38100" dist="38100" dir="2700000" algn="tl">
                    <a:srgbClr val="000000">
                      <a:alpha val="43137"/>
                    </a:srgbClr>
                  </a:outerShdw>
                </a:effectLst>
                <a:latin typeface="Gabriola" panose="04040605051002020D02" pitchFamily="82" charset="0"/>
              </a:rPr>
              <a:t> Bar- On Modeli</a:t>
            </a:r>
            <a:br>
              <a:rPr lang="tr-TR" i="1" dirty="0"/>
            </a:br>
            <a:endParaRPr lang="tr-TR" dirty="0"/>
          </a:p>
        </p:txBody>
      </p:sp>
      <p:sp>
        <p:nvSpPr>
          <p:cNvPr id="3" name="Dikdörtgen 2">
            <a:extLst>
              <a:ext uri="{FF2B5EF4-FFF2-40B4-BE49-F238E27FC236}">
                <a16:creationId xmlns:a16="http://schemas.microsoft.com/office/drawing/2014/main" id="{FC900FF9-BC6E-4A44-9C43-BB5085C95C00}"/>
              </a:ext>
            </a:extLst>
          </p:cNvPr>
          <p:cNvSpPr/>
          <p:nvPr/>
        </p:nvSpPr>
        <p:spPr>
          <a:xfrm>
            <a:off x="433953" y="2055812"/>
            <a:ext cx="11267267" cy="3675045"/>
          </a:xfrm>
          <a:prstGeom prst="rect">
            <a:avLst/>
          </a:prstGeom>
        </p:spPr>
        <p:txBody>
          <a:bodyPr wrap="square">
            <a:spAutoFit/>
          </a:bodyPr>
          <a:lstStyle/>
          <a:p>
            <a:pPr marL="571500" indent="-342900">
              <a:lnSpc>
                <a:spcPct val="107000"/>
              </a:lnSpc>
              <a:spcAft>
                <a:spcPts val="800"/>
              </a:spcAft>
              <a:buBlip>
                <a:blip r:embed="rId4">
                  <a:extLst>
                    <a:ext uri="{96DAC541-7B7A-43D3-8B79-37D633B846F1}">
                      <asvg:svgBlip xmlns:asvg="http://schemas.microsoft.com/office/drawing/2016/SVG/main" r:embed="rId5"/>
                    </a:ext>
                  </a:extLst>
                </a:blip>
              </a:buBlip>
            </a:pPr>
            <a:r>
              <a:rPr lang="tr-TR" sz="2500" dirty="0">
                <a:latin typeface="Calibri" panose="020F0502020204030204" pitchFamily="34" charset="0"/>
                <a:ea typeface="Calibri" panose="020F0502020204030204" pitchFamily="34" charset="0"/>
                <a:cs typeface="Calibri" panose="020F0502020204030204" pitchFamily="34" charset="0"/>
              </a:rPr>
              <a:t>Zekanın kişisel, duygusal, sosyal ve hayatta kalma boyutları gibi bilişsel olmayan zeka faktörlerini içermektedir. Bu faktörlerin ortak paydası; kişinin gündelik yaşamla başa çıkabilmesi açısından bilişsel zekadan daha etkin olmalarıdır.</a:t>
            </a:r>
          </a:p>
          <a:p>
            <a:pPr marL="571500" indent="-342900">
              <a:lnSpc>
                <a:spcPct val="107000"/>
              </a:lnSpc>
              <a:spcAft>
                <a:spcPts val="800"/>
              </a:spcAft>
              <a:buBlip>
                <a:blip r:embed="rId4">
                  <a:extLst>
                    <a:ext uri="{96DAC541-7B7A-43D3-8B79-37D633B846F1}">
                      <asvg:svgBlip xmlns:asvg="http://schemas.microsoft.com/office/drawing/2016/SVG/main" r:embed="rId5"/>
                    </a:ext>
                  </a:extLst>
                </a:blip>
              </a:buBlip>
            </a:pPr>
            <a:r>
              <a:rPr lang="tr-TR" sz="2500" dirty="0"/>
              <a:t>Bar- </a:t>
            </a:r>
            <a:r>
              <a:rPr lang="tr-TR" sz="2500" dirty="0" err="1"/>
              <a:t>On’un</a:t>
            </a:r>
            <a:r>
              <a:rPr lang="tr-TR" sz="2500" dirty="0"/>
              <a:t> duygusal zeka tanımı kişisel, kişiler arası, şartlara ve çevreye uyumu, stres yönetimi unsurları, genel ruh hali olmak üzere beş ana boyuttan oluşmaktadır.</a:t>
            </a:r>
          </a:p>
          <a:p>
            <a:pPr marL="571500" indent="-342900">
              <a:lnSpc>
                <a:spcPct val="107000"/>
              </a:lnSpc>
              <a:spcAft>
                <a:spcPts val="800"/>
              </a:spcAft>
              <a:buBlip>
                <a:blip r:embed="rId4">
                  <a:extLst>
                    <a:ext uri="{96DAC541-7B7A-43D3-8B79-37D633B846F1}">
                      <asvg:svgBlip xmlns:asvg="http://schemas.microsoft.com/office/drawing/2016/SVG/main" r:embed="rId5"/>
                    </a:ext>
                  </a:extLst>
                </a:blip>
              </a:buBlip>
            </a:pPr>
            <a:endParaRPr lang="tr-TR" sz="2500" dirty="0">
              <a:latin typeface="Calibri" panose="020F0502020204030204" pitchFamily="34" charset="0"/>
              <a:ea typeface="Calibri" panose="020F0502020204030204" pitchFamily="34" charset="0"/>
              <a:cs typeface="Calibri" panose="020F0502020204030204" pitchFamily="34" charset="0"/>
            </a:endParaRPr>
          </a:p>
          <a:p>
            <a:pPr marL="571500" indent="-342900">
              <a:lnSpc>
                <a:spcPct val="107000"/>
              </a:lnSpc>
              <a:spcAft>
                <a:spcPts val="800"/>
              </a:spcAft>
              <a:buBlip>
                <a:blip r:embed="rId4">
                  <a:extLst>
                    <a:ext uri="{96DAC541-7B7A-43D3-8B79-37D633B846F1}">
                      <asvg:svgBlip xmlns:asvg="http://schemas.microsoft.com/office/drawing/2016/SVG/main" r:embed="rId5"/>
                    </a:ext>
                  </a:extLst>
                </a:blip>
              </a:buBlip>
            </a:pPr>
            <a:endParaRPr lang="tr-TR" sz="25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Veri Yer Tutucusu 3">
            <a:extLst>
              <a:ext uri="{FF2B5EF4-FFF2-40B4-BE49-F238E27FC236}">
                <a16:creationId xmlns:a16="http://schemas.microsoft.com/office/drawing/2014/main" id="{B56ACB81-3621-4845-81E7-A69E7A8671A5}"/>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56C230B3-7BE6-4804-A784-22C19EA631F7}"/>
              </a:ext>
            </a:extLst>
          </p:cNvPr>
          <p:cNvSpPr>
            <a:spLocks noGrp="1"/>
          </p:cNvSpPr>
          <p:nvPr>
            <p:ph type="sldNum" sz="quarter" idx="12"/>
          </p:nvPr>
        </p:nvSpPr>
        <p:spPr/>
        <p:txBody>
          <a:bodyPr/>
          <a:lstStyle/>
          <a:p>
            <a:fld id="{C1429F41-EBFD-43F5-8ECD-068FFC54D021}" type="slidenum">
              <a:rPr lang="tr-TR" smtClean="0"/>
              <a:t>16</a:t>
            </a:fld>
            <a:endParaRPr lang="tr-TR"/>
          </a:p>
        </p:txBody>
      </p:sp>
    </p:spTree>
    <p:extLst>
      <p:ext uri="{BB962C8B-B14F-4D97-AF65-F5344CB8AC3E}">
        <p14:creationId xmlns:p14="http://schemas.microsoft.com/office/powerpoint/2010/main" val="263806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pic>
        <p:nvPicPr>
          <p:cNvPr id="3" name="Resim 2">
            <a:extLst>
              <a:ext uri="{FF2B5EF4-FFF2-40B4-BE49-F238E27FC236}">
                <a16:creationId xmlns:a16="http://schemas.microsoft.com/office/drawing/2014/main" id="{366DB094-91D7-4481-9355-4F8629C575F2}"/>
              </a:ext>
            </a:extLst>
          </p:cNvPr>
          <p:cNvPicPr>
            <a:picLocks noChangeAspect="1"/>
          </p:cNvPicPr>
          <p:nvPr/>
        </p:nvPicPr>
        <p:blipFill>
          <a:blip r:embed="rId3"/>
          <a:stretch>
            <a:fillRect/>
          </a:stretch>
        </p:blipFill>
        <p:spPr>
          <a:xfrm>
            <a:off x="938681" y="2168842"/>
            <a:ext cx="10251096" cy="3457042"/>
          </a:xfrm>
          <a:prstGeom prst="rect">
            <a:avLst/>
          </a:prstGeom>
        </p:spPr>
      </p:pic>
      <p:pic>
        <p:nvPicPr>
          <p:cNvPr id="7" name="Resim 6">
            <a:extLst>
              <a:ext uri="{FF2B5EF4-FFF2-40B4-BE49-F238E27FC236}">
                <a16:creationId xmlns:a16="http://schemas.microsoft.com/office/drawing/2014/main" id="{2C85F5BC-6789-41F4-BE32-6EFB694753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381250" cy="2381250"/>
          </a:xfrm>
          <a:prstGeom prst="rect">
            <a:avLst/>
          </a:prstGeom>
        </p:spPr>
      </p:pic>
      <p:sp>
        <p:nvSpPr>
          <p:cNvPr id="2" name="Veri Yer Tutucusu 1">
            <a:extLst>
              <a:ext uri="{FF2B5EF4-FFF2-40B4-BE49-F238E27FC236}">
                <a16:creationId xmlns:a16="http://schemas.microsoft.com/office/drawing/2014/main" id="{D5EFD21E-51AB-4807-A077-1079BE375D99}"/>
              </a:ext>
            </a:extLst>
          </p:cNvPr>
          <p:cNvSpPr>
            <a:spLocks noGrp="1"/>
          </p:cNvSpPr>
          <p:nvPr>
            <p:ph type="dt" sz="half" idx="10"/>
          </p:nvPr>
        </p:nvSpPr>
        <p:spPr/>
        <p:txBody>
          <a:bodyPr/>
          <a:lstStyle/>
          <a:p>
            <a:r>
              <a:rPr lang="tr-TR"/>
              <a:t>6.11.2019</a:t>
            </a:r>
          </a:p>
        </p:txBody>
      </p:sp>
      <p:sp>
        <p:nvSpPr>
          <p:cNvPr id="4" name="Slayt Numarası Yer Tutucusu 3">
            <a:extLst>
              <a:ext uri="{FF2B5EF4-FFF2-40B4-BE49-F238E27FC236}">
                <a16:creationId xmlns:a16="http://schemas.microsoft.com/office/drawing/2014/main" id="{057308C9-4B35-4BB3-BB90-8061A5A79C28}"/>
              </a:ext>
            </a:extLst>
          </p:cNvPr>
          <p:cNvSpPr>
            <a:spLocks noGrp="1"/>
          </p:cNvSpPr>
          <p:nvPr>
            <p:ph type="sldNum" sz="quarter" idx="12"/>
          </p:nvPr>
        </p:nvSpPr>
        <p:spPr/>
        <p:txBody>
          <a:bodyPr/>
          <a:lstStyle/>
          <a:p>
            <a:fld id="{C1429F41-EBFD-43F5-8ECD-068FFC54D021}" type="slidenum">
              <a:rPr lang="tr-TR" smtClean="0"/>
              <a:t>17</a:t>
            </a:fld>
            <a:endParaRPr lang="tr-TR"/>
          </a:p>
        </p:txBody>
      </p:sp>
    </p:spTree>
    <p:extLst>
      <p:ext uri="{BB962C8B-B14F-4D97-AF65-F5344CB8AC3E}">
        <p14:creationId xmlns:p14="http://schemas.microsoft.com/office/powerpoint/2010/main" val="3606338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2EB4D39C-424A-4481-ADA6-4A11F63108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1559" y="4274718"/>
            <a:ext cx="3590441" cy="2509304"/>
          </a:xfrm>
          <a:prstGeom prst="rect">
            <a:avLst/>
          </a:prstGeom>
        </p:spPr>
      </p:pic>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fontScale="90000"/>
          </a:bodyPr>
          <a:lstStyle/>
          <a:p>
            <a:r>
              <a:rPr lang="tr-TR" sz="7100" b="1" i="1" dirty="0">
                <a:effectLst>
                  <a:outerShdw blurRad="38100" dist="38100" dir="2700000" algn="tl">
                    <a:srgbClr val="000000">
                      <a:alpha val="43137"/>
                    </a:srgbClr>
                  </a:outerShdw>
                </a:effectLst>
                <a:latin typeface="Gabriola" panose="04040605051002020D02" pitchFamily="82" charset="0"/>
              </a:rPr>
              <a:t>Robert K. Cooper &amp; Ayman </a:t>
            </a:r>
            <a:r>
              <a:rPr lang="tr-TR" sz="7100" b="1" i="1" dirty="0" err="1">
                <a:effectLst>
                  <a:outerShdw blurRad="38100" dist="38100" dir="2700000" algn="tl">
                    <a:srgbClr val="000000">
                      <a:alpha val="43137"/>
                    </a:srgbClr>
                  </a:outerShdw>
                </a:effectLst>
                <a:latin typeface="Gabriola" panose="04040605051002020D02" pitchFamily="82" charset="0"/>
              </a:rPr>
              <a:t>Sawaf</a:t>
            </a:r>
            <a:r>
              <a:rPr lang="tr-TR" sz="7100" b="1" i="1" dirty="0">
                <a:effectLst>
                  <a:outerShdw blurRad="38100" dist="38100" dir="2700000" algn="tl">
                    <a:srgbClr val="000000">
                      <a:alpha val="43137"/>
                    </a:srgbClr>
                  </a:outerShdw>
                </a:effectLst>
                <a:latin typeface="Gabriola" panose="04040605051002020D02" pitchFamily="82" charset="0"/>
              </a:rPr>
              <a:t> Modeli </a:t>
            </a:r>
            <a:br>
              <a:rPr lang="tr-TR" i="1" dirty="0"/>
            </a:br>
            <a:endParaRPr lang="tr-TR" dirty="0"/>
          </a:p>
        </p:txBody>
      </p:sp>
      <p:sp>
        <p:nvSpPr>
          <p:cNvPr id="3" name="Dikdörtgen 2">
            <a:extLst>
              <a:ext uri="{FF2B5EF4-FFF2-40B4-BE49-F238E27FC236}">
                <a16:creationId xmlns:a16="http://schemas.microsoft.com/office/drawing/2014/main" id="{D9D4E736-6AF0-479F-908B-670B0E0E40CB}"/>
              </a:ext>
            </a:extLst>
          </p:cNvPr>
          <p:cNvSpPr/>
          <p:nvPr/>
        </p:nvSpPr>
        <p:spPr>
          <a:xfrm>
            <a:off x="838200" y="2055812"/>
            <a:ext cx="10515600" cy="2646558"/>
          </a:xfrm>
          <a:prstGeom prst="rect">
            <a:avLst/>
          </a:prstGeom>
        </p:spPr>
        <p:txBody>
          <a:bodyPr wrap="square">
            <a:spAutoFit/>
          </a:bodyPr>
          <a:lstStyle/>
          <a:p>
            <a:pPr marL="514350" indent="-285750">
              <a:lnSpc>
                <a:spcPct val="107000"/>
              </a:lnSpc>
              <a:spcAft>
                <a:spcPts val="800"/>
              </a:spcAft>
              <a:buBlip>
                <a:blip r:embed="rId4">
                  <a:extLst>
                    <a:ext uri="{96DAC541-7B7A-43D3-8B79-37D633B846F1}">
                      <asvg:svgBlip xmlns:asvg="http://schemas.microsoft.com/office/drawing/2016/SVG/main" r:embed="rId5"/>
                    </a:ext>
                  </a:extLst>
                </a:blip>
              </a:buBlip>
            </a:pPr>
            <a:r>
              <a:rPr lang="tr-TR" sz="2500" dirty="0">
                <a:latin typeface="Calibri" panose="020F0502020204030204" pitchFamily="34" charset="0"/>
                <a:ea typeface="Calibri" panose="020F0502020204030204" pitchFamily="34" charset="0"/>
                <a:cs typeface="Calibri" panose="020F0502020204030204" pitchFamily="34" charset="0"/>
              </a:rPr>
              <a:t>Cooper ve </a:t>
            </a:r>
            <a:r>
              <a:rPr lang="tr-TR" sz="2500" dirty="0" err="1">
                <a:latin typeface="Calibri" panose="020F0502020204030204" pitchFamily="34" charset="0"/>
                <a:ea typeface="Calibri" panose="020F0502020204030204" pitchFamily="34" charset="0"/>
                <a:cs typeface="Calibri" panose="020F0502020204030204" pitchFamily="34" charset="0"/>
              </a:rPr>
              <a:t>Sawaf</a:t>
            </a:r>
            <a:r>
              <a:rPr lang="tr-TR" sz="2500" dirty="0">
                <a:latin typeface="Calibri" panose="020F0502020204030204" pitchFamily="34" charset="0"/>
                <a:ea typeface="Calibri" panose="020F0502020204030204" pitchFamily="34" charset="0"/>
                <a:cs typeface="Calibri" panose="020F0502020204030204" pitchFamily="34" charset="0"/>
              </a:rPr>
              <a:t>, bireyin işinde ve yaşamında duygusal zekası üzerinde yoğunlaşması ve onu geliştirmeye başlaması için bir başlangıç çalışma planı önermektedir. </a:t>
            </a:r>
            <a:endParaRPr lang="tr-TR" sz="2500" dirty="0">
              <a:latin typeface="Calibri" panose="020F0502020204030204" pitchFamily="34" charset="0"/>
              <a:ea typeface="Calibri" panose="020F0502020204030204" pitchFamily="34" charset="0"/>
              <a:cs typeface="Times New Roman" panose="02020603050405020304" pitchFamily="18" charset="0"/>
            </a:endParaRPr>
          </a:p>
          <a:p>
            <a:pPr marL="514350" indent="-285750">
              <a:lnSpc>
                <a:spcPct val="107000"/>
              </a:lnSpc>
              <a:spcAft>
                <a:spcPts val="800"/>
              </a:spcAft>
              <a:buBlip>
                <a:blip r:embed="rId4">
                  <a:extLst>
                    <a:ext uri="{96DAC541-7B7A-43D3-8B79-37D633B846F1}">
                      <asvg:svgBlip xmlns:asvg="http://schemas.microsoft.com/office/drawing/2016/SVG/main" r:embed="rId5"/>
                    </a:ext>
                  </a:extLst>
                </a:blip>
              </a:buBlip>
            </a:pPr>
            <a:r>
              <a:rPr lang="tr-TR" sz="2500" dirty="0">
                <a:latin typeface="Calibri" panose="020F0502020204030204" pitchFamily="34" charset="0"/>
                <a:ea typeface="Calibri" panose="020F0502020204030204" pitchFamily="34" charset="0"/>
                <a:cs typeface="Calibri" panose="020F0502020204030204" pitchFamily="34" charset="0"/>
              </a:rPr>
              <a:t>Bu plan, duygusal zekayı psikolojik çözümleme ve felsefe alanında çıkaran, doğrudan bilime, keşfe ve uygulamaya sokan “ Dört Köşe Taşlı Model” ismini verdikleri modeldir</a:t>
            </a:r>
            <a:r>
              <a:rPr lang="tr-TR" dirty="0">
                <a:latin typeface="Calibri" panose="020F0502020204030204" pitchFamily="34" charset="0"/>
                <a:ea typeface="Calibri" panose="020F0502020204030204" pitchFamily="34" charset="0"/>
                <a:cs typeface="Calibri" panose="020F0502020204030204" pitchFamily="34" charset="0"/>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Veri Yer Tutucusu 3">
            <a:extLst>
              <a:ext uri="{FF2B5EF4-FFF2-40B4-BE49-F238E27FC236}">
                <a16:creationId xmlns:a16="http://schemas.microsoft.com/office/drawing/2014/main" id="{D739FD7D-45DA-41DF-A762-3E233BD37A74}"/>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E6B9C600-29AF-421C-BFE3-C25C99CDCD1F}"/>
              </a:ext>
            </a:extLst>
          </p:cNvPr>
          <p:cNvSpPr>
            <a:spLocks noGrp="1"/>
          </p:cNvSpPr>
          <p:nvPr>
            <p:ph type="sldNum" sz="quarter" idx="12"/>
          </p:nvPr>
        </p:nvSpPr>
        <p:spPr/>
        <p:txBody>
          <a:bodyPr/>
          <a:lstStyle/>
          <a:p>
            <a:fld id="{C1429F41-EBFD-43F5-8ECD-068FFC54D021}" type="slidenum">
              <a:rPr lang="tr-TR" smtClean="0"/>
              <a:t>18</a:t>
            </a:fld>
            <a:endParaRPr lang="tr-TR"/>
          </a:p>
        </p:txBody>
      </p:sp>
    </p:spTree>
    <p:extLst>
      <p:ext uri="{BB962C8B-B14F-4D97-AF65-F5344CB8AC3E}">
        <p14:creationId xmlns:p14="http://schemas.microsoft.com/office/powerpoint/2010/main" val="5336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fontScale="90000"/>
          </a:bodyPr>
          <a:lstStyle/>
          <a:p>
            <a:r>
              <a:rPr lang="tr-TR" sz="7100" b="1" i="1" dirty="0">
                <a:latin typeface="Gabriola" panose="04040605051002020D02" pitchFamily="82" charset="0"/>
                <a:ea typeface="Calibri" panose="020F0502020204030204" pitchFamily="34" charset="0"/>
                <a:cs typeface="Calibri" panose="020F0502020204030204" pitchFamily="34" charset="0"/>
              </a:rPr>
              <a:t>Dört Köşe Taşlı Model</a:t>
            </a:r>
            <a:br>
              <a:rPr lang="tr-TR" sz="4000" dirty="0">
                <a:latin typeface="Calibri" panose="020F0502020204030204" pitchFamily="34" charset="0"/>
                <a:ea typeface="Calibri" panose="020F0502020204030204" pitchFamily="34" charset="0"/>
                <a:cs typeface="Times New Roman" panose="02020603050405020304" pitchFamily="18" charset="0"/>
              </a:rPr>
            </a:br>
            <a:endParaRPr lang="tr-TR" dirty="0"/>
          </a:p>
        </p:txBody>
      </p:sp>
      <p:sp>
        <p:nvSpPr>
          <p:cNvPr id="3" name="Dikdörtgen 2">
            <a:extLst>
              <a:ext uri="{FF2B5EF4-FFF2-40B4-BE49-F238E27FC236}">
                <a16:creationId xmlns:a16="http://schemas.microsoft.com/office/drawing/2014/main" id="{73FC09FF-9995-4D2A-BDCC-A956B0B47869}"/>
              </a:ext>
            </a:extLst>
          </p:cNvPr>
          <p:cNvSpPr/>
          <p:nvPr/>
        </p:nvSpPr>
        <p:spPr>
          <a:xfrm>
            <a:off x="838199" y="2055812"/>
            <a:ext cx="10515599" cy="2028440"/>
          </a:xfrm>
          <a:prstGeom prst="rect">
            <a:avLst/>
          </a:prstGeom>
        </p:spPr>
        <p:txBody>
          <a:bodyPr wrap="square">
            <a:spAutoFit/>
          </a:bodyPr>
          <a:lstStyle/>
          <a:p>
            <a:pPr marL="514350" indent="-285750">
              <a:lnSpc>
                <a:spcPct val="107000"/>
              </a:lnSpc>
              <a:spcAft>
                <a:spcPts val="800"/>
              </a:spcAft>
              <a:buBlip>
                <a:blip r:embed="rId3">
                  <a:extLst>
                    <a:ext uri="{96DAC541-7B7A-43D3-8B79-37D633B846F1}">
                      <asvg:svgBlip xmlns:asvg="http://schemas.microsoft.com/office/drawing/2016/SVG/main" r:embed="rId4"/>
                    </a:ext>
                  </a:extLst>
                </a:blip>
              </a:buBlip>
            </a:pPr>
            <a:r>
              <a:rPr lang="tr-TR" sz="2500" dirty="0">
                <a:latin typeface="Calibri" panose="020F0502020204030204" pitchFamily="34" charset="0"/>
                <a:ea typeface="Calibri" panose="020F0502020204030204" pitchFamily="34" charset="0"/>
                <a:cs typeface="Calibri" panose="020F0502020204030204" pitchFamily="34" charset="0"/>
              </a:rPr>
              <a:t>Birinci Köşe Taşı: Duyguları Öğrenmek</a:t>
            </a:r>
            <a:endParaRPr lang="tr-TR" sz="2500" dirty="0">
              <a:latin typeface="Calibri" panose="020F0502020204030204" pitchFamily="34" charset="0"/>
              <a:ea typeface="Calibri" panose="020F0502020204030204" pitchFamily="34" charset="0"/>
              <a:cs typeface="Times New Roman" panose="02020603050405020304" pitchFamily="18" charset="0"/>
            </a:endParaRPr>
          </a:p>
          <a:p>
            <a:pPr marL="514350" indent="-285750">
              <a:lnSpc>
                <a:spcPct val="107000"/>
              </a:lnSpc>
              <a:spcAft>
                <a:spcPts val="800"/>
              </a:spcAft>
              <a:buBlip>
                <a:blip r:embed="rId3">
                  <a:extLst>
                    <a:ext uri="{96DAC541-7B7A-43D3-8B79-37D633B846F1}">
                      <asvg:svgBlip xmlns:asvg="http://schemas.microsoft.com/office/drawing/2016/SVG/main" r:embed="rId4"/>
                    </a:ext>
                  </a:extLst>
                </a:blip>
              </a:buBlip>
            </a:pPr>
            <a:r>
              <a:rPr lang="tr-TR" sz="2500" dirty="0">
                <a:latin typeface="Calibri" panose="020F0502020204030204" pitchFamily="34" charset="0"/>
                <a:ea typeface="Calibri" panose="020F0502020204030204" pitchFamily="34" charset="0"/>
                <a:cs typeface="Calibri" panose="020F0502020204030204" pitchFamily="34" charset="0"/>
              </a:rPr>
              <a:t>İkinci Köşe Taşı: Duygusal Zindelik</a:t>
            </a:r>
            <a:endParaRPr lang="tr-TR" sz="2500" dirty="0">
              <a:latin typeface="Calibri" panose="020F0502020204030204" pitchFamily="34" charset="0"/>
              <a:ea typeface="Calibri" panose="020F0502020204030204" pitchFamily="34" charset="0"/>
              <a:cs typeface="Times New Roman" panose="02020603050405020304" pitchFamily="18" charset="0"/>
            </a:endParaRPr>
          </a:p>
          <a:p>
            <a:pPr marL="514350" indent="-285750">
              <a:lnSpc>
                <a:spcPct val="107000"/>
              </a:lnSpc>
              <a:spcAft>
                <a:spcPts val="800"/>
              </a:spcAft>
              <a:buBlip>
                <a:blip r:embed="rId3">
                  <a:extLst>
                    <a:ext uri="{96DAC541-7B7A-43D3-8B79-37D633B846F1}">
                      <asvg:svgBlip xmlns:asvg="http://schemas.microsoft.com/office/drawing/2016/SVG/main" r:embed="rId4"/>
                    </a:ext>
                  </a:extLst>
                </a:blip>
              </a:buBlip>
            </a:pPr>
            <a:r>
              <a:rPr lang="tr-TR" sz="2500" dirty="0">
                <a:latin typeface="Calibri" panose="020F0502020204030204" pitchFamily="34" charset="0"/>
                <a:ea typeface="Calibri" panose="020F0502020204030204" pitchFamily="34" charset="0"/>
                <a:cs typeface="Calibri" panose="020F0502020204030204" pitchFamily="34" charset="0"/>
              </a:rPr>
              <a:t>Üçüncü Köşe Taşı: Duygusal Derinlik</a:t>
            </a:r>
            <a:endParaRPr lang="tr-TR" sz="2500" dirty="0">
              <a:latin typeface="Calibri" panose="020F0502020204030204" pitchFamily="34" charset="0"/>
              <a:ea typeface="Calibri" panose="020F0502020204030204" pitchFamily="34" charset="0"/>
              <a:cs typeface="Times New Roman" panose="02020603050405020304" pitchFamily="18" charset="0"/>
            </a:endParaRPr>
          </a:p>
          <a:p>
            <a:pPr marL="514350" indent="-285750">
              <a:lnSpc>
                <a:spcPct val="107000"/>
              </a:lnSpc>
              <a:spcAft>
                <a:spcPts val="800"/>
              </a:spcAft>
              <a:buBlip>
                <a:blip r:embed="rId3">
                  <a:extLst>
                    <a:ext uri="{96DAC541-7B7A-43D3-8B79-37D633B846F1}">
                      <asvg:svgBlip xmlns:asvg="http://schemas.microsoft.com/office/drawing/2016/SVG/main" r:embed="rId4"/>
                    </a:ext>
                  </a:extLst>
                </a:blip>
              </a:buBlip>
            </a:pPr>
            <a:r>
              <a:rPr lang="tr-TR" sz="2500" dirty="0">
                <a:latin typeface="Calibri" panose="020F0502020204030204" pitchFamily="34" charset="0"/>
                <a:ea typeface="Calibri" panose="020F0502020204030204" pitchFamily="34" charset="0"/>
              </a:rPr>
              <a:t>Dördüncü Köşe Taşı : Duygusal Simya</a:t>
            </a:r>
            <a:endParaRPr lang="tr-TR" sz="2500" dirty="0"/>
          </a:p>
        </p:txBody>
      </p:sp>
      <p:pic>
        <p:nvPicPr>
          <p:cNvPr id="6" name="Resim 5">
            <a:extLst>
              <a:ext uri="{FF2B5EF4-FFF2-40B4-BE49-F238E27FC236}">
                <a16:creationId xmlns:a16="http://schemas.microsoft.com/office/drawing/2014/main" id="{F1D0B6DD-7002-4211-A70E-A306766B81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5429" y="3429000"/>
            <a:ext cx="5906571" cy="3316314"/>
          </a:xfrm>
          <a:prstGeom prst="rect">
            <a:avLst/>
          </a:prstGeom>
          <a:ln>
            <a:noFill/>
          </a:ln>
          <a:effectLst>
            <a:softEdge rad="112500"/>
          </a:effectLst>
        </p:spPr>
      </p:pic>
      <p:sp>
        <p:nvSpPr>
          <p:cNvPr id="4" name="Veri Yer Tutucusu 3">
            <a:extLst>
              <a:ext uri="{FF2B5EF4-FFF2-40B4-BE49-F238E27FC236}">
                <a16:creationId xmlns:a16="http://schemas.microsoft.com/office/drawing/2014/main" id="{FE8D8540-012A-4C10-82AD-FBAE480981C8}"/>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ECAC10E1-E14C-486A-9784-6B6EE7189165}"/>
              </a:ext>
            </a:extLst>
          </p:cNvPr>
          <p:cNvSpPr>
            <a:spLocks noGrp="1"/>
          </p:cNvSpPr>
          <p:nvPr>
            <p:ph type="sldNum" sz="quarter" idx="12"/>
          </p:nvPr>
        </p:nvSpPr>
        <p:spPr/>
        <p:txBody>
          <a:bodyPr/>
          <a:lstStyle/>
          <a:p>
            <a:fld id="{C1429F41-EBFD-43F5-8ECD-068FFC54D021}" type="slidenum">
              <a:rPr lang="tr-TR" smtClean="0"/>
              <a:t>19</a:t>
            </a:fld>
            <a:endParaRPr lang="tr-TR"/>
          </a:p>
        </p:txBody>
      </p:sp>
    </p:spTree>
    <p:extLst>
      <p:ext uri="{BB962C8B-B14F-4D97-AF65-F5344CB8AC3E}">
        <p14:creationId xmlns:p14="http://schemas.microsoft.com/office/powerpoint/2010/main" val="4101637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a:extLst>
              <a:ext uri="{FF2B5EF4-FFF2-40B4-BE49-F238E27FC236}">
                <a16:creationId xmlns:a16="http://schemas.microsoft.com/office/drawing/2014/main" id="{2300838D-FC8C-4D5F-BB3B-D0157FF031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1" y="4226673"/>
            <a:ext cx="2345634" cy="2266201"/>
          </a:xfrm>
          <a:prstGeom prst="rect">
            <a:avLst/>
          </a:prstGeom>
          <a:ln>
            <a:noFill/>
          </a:ln>
          <a:effectLst>
            <a:softEdge rad="112500"/>
          </a:effectLst>
        </p:spPr>
      </p:pic>
      <p:pic>
        <p:nvPicPr>
          <p:cNvPr id="7" name="Resim 6">
            <a:extLst>
              <a:ext uri="{FF2B5EF4-FFF2-40B4-BE49-F238E27FC236}">
                <a16:creationId xmlns:a16="http://schemas.microsoft.com/office/drawing/2014/main" id="{E8CDF02A-D6C9-43CC-9B0B-E3B47474EA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565" y="4103599"/>
            <a:ext cx="3590441" cy="2389275"/>
          </a:xfrm>
          <a:prstGeom prst="rect">
            <a:avLst/>
          </a:prstGeom>
        </p:spPr>
      </p:pic>
      <p:pic>
        <p:nvPicPr>
          <p:cNvPr id="6" name="Resim 5">
            <a:extLst>
              <a:ext uri="{FF2B5EF4-FFF2-40B4-BE49-F238E27FC236}">
                <a16:creationId xmlns:a16="http://schemas.microsoft.com/office/drawing/2014/main" id="{15484036-8A1E-41FE-A07A-336569792A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01559" y="4274718"/>
            <a:ext cx="3590441" cy="2509304"/>
          </a:xfrm>
          <a:prstGeom prst="rect">
            <a:avLst/>
          </a:prstGeom>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fontScale="90000"/>
          </a:bodyPr>
          <a:lstStyle/>
          <a:p>
            <a:r>
              <a:rPr lang="tr-TR" sz="7100" b="1" i="1" dirty="0">
                <a:effectLst>
                  <a:outerShdw blurRad="38100" dist="38100" dir="2700000" algn="tl">
                    <a:srgbClr val="000000">
                      <a:alpha val="43137"/>
                    </a:srgbClr>
                  </a:outerShdw>
                </a:effectLst>
                <a:latin typeface="Gabriola" panose="04040605051002020D02" pitchFamily="82" charset="0"/>
              </a:rPr>
              <a:t>Daniel </a:t>
            </a:r>
            <a:r>
              <a:rPr lang="tr-TR" sz="7100" b="1" i="1" dirty="0" err="1">
                <a:effectLst>
                  <a:outerShdw blurRad="38100" dist="38100" dir="2700000" algn="tl">
                    <a:srgbClr val="000000">
                      <a:alpha val="43137"/>
                    </a:srgbClr>
                  </a:outerShdw>
                </a:effectLst>
                <a:latin typeface="Gabriola" panose="04040605051002020D02" pitchFamily="82" charset="0"/>
              </a:rPr>
              <a:t>Goleman</a:t>
            </a:r>
            <a:r>
              <a:rPr lang="tr-TR" sz="7100" b="1" i="1" dirty="0">
                <a:effectLst>
                  <a:outerShdw blurRad="38100" dist="38100" dir="2700000" algn="tl">
                    <a:srgbClr val="000000">
                      <a:alpha val="43137"/>
                    </a:srgbClr>
                  </a:outerShdw>
                </a:effectLst>
                <a:latin typeface="Gabriola" panose="04040605051002020D02" pitchFamily="82" charset="0"/>
              </a:rPr>
              <a:t> Modeli</a:t>
            </a:r>
            <a:br>
              <a:rPr lang="tr-TR" i="1" dirty="0"/>
            </a:br>
            <a:endParaRPr lang="tr-TR" dirty="0"/>
          </a:p>
        </p:txBody>
      </p:sp>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3" name="Dikdörtgen 2">
            <a:extLst>
              <a:ext uri="{FF2B5EF4-FFF2-40B4-BE49-F238E27FC236}">
                <a16:creationId xmlns:a16="http://schemas.microsoft.com/office/drawing/2014/main" id="{434DCA41-1A6A-43BA-A78B-F85E2718B618}"/>
              </a:ext>
            </a:extLst>
          </p:cNvPr>
          <p:cNvSpPr/>
          <p:nvPr/>
        </p:nvSpPr>
        <p:spPr>
          <a:xfrm>
            <a:off x="1022888" y="2055812"/>
            <a:ext cx="10330912" cy="1309013"/>
          </a:xfrm>
          <a:prstGeom prst="rect">
            <a:avLst/>
          </a:prstGeom>
        </p:spPr>
        <p:txBody>
          <a:bodyPr wrap="square">
            <a:spAutoFit/>
          </a:bodyPr>
          <a:lstStyle/>
          <a:p>
            <a:pPr marL="571500" indent="-342900">
              <a:lnSpc>
                <a:spcPct val="107000"/>
              </a:lnSpc>
              <a:spcAft>
                <a:spcPts val="800"/>
              </a:spcAft>
              <a:buBlip>
                <a:blip r:embed="rId6">
                  <a:extLst>
                    <a:ext uri="{96DAC541-7B7A-43D3-8B79-37D633B846F1}">
                      <asvg:svgBlip xmlns:asvg="http://schemas.microsoft.com/office/drawing/2016/SVG/main" r:embed="rId7"/>
                    </a:ext>
                  </a:extLst>
                </a:blip>
              </a:buBlip>
            </a:pPr>
            <a:r>
              <a:rPr lang="tr-TR" sz="2500" dirty="0" err="1">
                <a:latin typeface="Calibri" panose="020F0502020204030204" pitchFamily="34" charset="0"/>
                <a:ea typeface="Calibri" panose="020F0502020204030204" pitchFamily="34" charset="0"/>
                <a:cs typeface="Calibri" panose="020F0502020204030204" pitchFamily="34" charset="0"/>
              </a:rPr>
              <a:t>Goleman’ın</a:t>
            </a:r>
            <a:r>
              <a:rPr lang="tr-TR" sz="2500" dirty="0">
                <a:latin typeface="Calibri" panose="020F0502020204030204" pitchFamily="34" charset="0"/>
                <a:ea typeface="Calibri" panose="020F0502020204030204" pitchFamily="34" charset="0"/>
                <a:cs typeface="Calibri" panose="020F0502020204030204" pitchFamily="34" charset="0"/>
              </a:rPr>
              <a:t> modeli </a:t>
            </a:r>
            <a:r>
              <a:rPr lang="tr-TR" sz="2500" dirty="0" err="1">
                <a:latin typeface="Calibri" panose="020F0502020204030204" pitchFamily="34" charset="0"/>
                <a:ea typeface="Calibri" panose="020F0502020204030204" pitchFamily="34" charset="0"/>
                <a:cs typeface="Calibri" panose="020F0502020204030204" pitchFamily="34" charset="0"/>
              </a:rPr>
              <a:t>Mayer</a:t>
            </a:r>
            <a:r>
              <a:rPr lang="tr-TR" sz="2500" dirty="0">
                <a:latin typeface="Calibri" panose="020F0502020204030204" pitchFamily="34" charset="0"/>
                <a:ea typeface="Calibri" panose="020F0502020204030204" pitchFamily="34" charset="0"/>
                <a:cs typeface="Calibri" panose="020F0502020204030204" pitchFamily="34" charset="0"/>
              </a:rPr>
              <a:t> ve </a:t>
            </a:r>
            <a:r>
              <a:rPr lang="tr-TR" sz="2500" dirty="0" err="1">
                <a:latin typeface="Calibri" panose="020F0502020204030204" pitchFamily="34" charset="0"/>
                <a:ea typeface="Calibri" panose="020F0502020204030204" pitchFamily="34" charset="0"/>
                <a:cs typeface="Calibri" panose="020F0502020204030204" pitchFamily="34" charset="0"/>
              </a:rPr>
              <a:t>Salovey’in</a:t>
            </a:r>
            <a:r>
              <a:rPr lang="tr-TR" sz="2500" dirty="0">
                <a:latin typeface="Calibri" panose="020F0502020204030204" pitchFamily="34" charset="0"/>
                <a:ea typeface="Calibri" panose="020F0502020204030204" pitchFamily="34" charset="0"/>
                <a:cs typeface="Calibri" panose="020F0502020204030204" pitchFamily="34" charset="0"/>
              </a:rPr>
              <a:t> temel yetenek modelinden zihinsel yetenekleri kişinin kendi duygularının farkında olması ve diğer özellikleri ( kişinin kendini motive edebilmesi) içeren bir karma modelidir.</a:t>
            </a:r>
            <a:endParaRPr lang="tr-TR" sz="25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Veri Yer Tutucusu 3">
            <a:extLst>
              <a:ext uri="{FF2B5EF4-FFF2-40B4-BE49-F238E27FC236}">
                <a16:creationId xmlns:a16="http://schemas.microsoft.com/office/drawing/2014/main" id="{10CA3C27-972C-40FE-A1FF-43817152F01C}"/>
              </a:ext>
            </a:extLst>
          </p:cNvPr>
          <p:cNvSpPr>
            <a:spLocks noGrp="1"/>
          </p:cNvSpPr>
          <p:nvPr>
            <p:ph type="dt" sz="half" idx="10"/>
          </p:nvPr>
        </p:nvSpPr>
        <p:spPr/>
        <p:txBody>
          <a:bodyPr/>
          <a:lstStyle/>
          <a:p>
            <a:r>
              <a:rPr lang="tr-TR"/>
              <a:t>6.11.2019</a:t>
            </a:r>
          </a:p>
        </p:txBody>
      </p:sp>
      <p:sp>
        <p:nvSpPr>
          <p:cNvPr id="8" name="Slayt Numarası Yer Tutucusu 7">
            <a:extLst>
              <a:ext uri="{FF2B5EF4-FFF2-40B4-BE49-F238E27FC236}">
                <a16:creationId xmlns:a16="http://schemas.microsoft.com/office/drawing/2014/main" id="{62AC9E1D-9528-4145-AA10-716789A88BAD}"/>
              </a:ext>
            </a:extLst>
          </p:cNvPr>
          <p:cNvSpPr>
            <a:spLocks noGrp="1"/>
          </p:cNvSpPr>
          <p:nvPr>
            <p:ph type="sldNum" sz="quarter" idx="12"/>
          </p:nvPr>
        </p:nvSpPr>
        <p:spPr/>
        <p:txBody>
          <a:bodyPr/>
          <a:lstStyle/>
          <a:p>
            <a:fld id="{C1429F41-EBFD-43F5-8ECD-068FFC54D021}" type="slidenum">
              <a:rPr lang="tr-TR" smtClean="0"/>
              <a:t>20</a:t>
            </a:fld>
            <a:endParaRPr lang="tr-TR"/>
          </a:p>
        </p:txBody>
      </p:sp>
    </p:spTree>
    <p:extLst>
      <p:ext uri="{BB962C8B-B14F-4D97-AF65-F5344CB8AC3E}">
        <p14:creationId xmlns:p14="http://schemas.microsoft.com/office/powerpoint/2010/main" val="113007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pic>
        <p:nvPicPr>
          <p:cNvPr id="7" name="Resim 6">
            <a:extLst>
              <a:ext uri="{FF2B5EF4-FFF2-40B4-BE49-F238E27FC236}">
                <a16:creationId xmlns:a16="http://schemas.microsoft.com/office/drawing/2014/main" id="{722F1900-AA87-403C-B6A4-7396502AAB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381250" cy="2381250"/>
          </a:xfrm>
          <a:prstGeom prst="rect">
            <a:avLst/>
          </a:prstGeom>
        </p:spPr>
      </p:pic>
      <p:pic>
        <p:nvPicPr>
          <p:cNvPr id="4" name="Resim 3">
            <a:extLst>
              <a:ext uri="{FF2B5EF4-FFF2-40B4-BE49-F238E27FC236}">
                <a16:creationId xmlns:a16="http://schemas.microsoft.com/office/drawing/2014/main" id="{33973AE0-492D-4A2C-91C8-CC34FDF713FD}"/>
              </a:ext>
            </a:extLst>
          </p:cNvPr>
          <p:cNvPicPr>
            <a:picLocks noChangeAspect="1"/>
          </p:cNvPicPr>
          <p:nvPr/>
        </p:nvPicPr>
        <p:blipFill>
          <a:blip r:embed="rId4"/>
          <a:stretch>
            <a:fillRect/>
          </a:stretch>
        </p:blipFill>
        <p:spPr>
          <a:xfrm>
            <a:off x="2014451" y="975449"/>
            <a:ext cx="8163098" cy="5239371"/>
          </a:xfrm>
          <a:prstGeom prst="rect">
            <a:avLst/>
          </a:prstGeom>
        </p:spPr>
      </p:pic>
      <p:sp>
        <p:nvSpPr>
          <p:cNvPr id="2" name="Veri Yer Tutucusu 1">
            <a:extLst>
              <a:ext uri="{FF2B5EF4-FFF2-40B4-BE49-F238E27FC236}">
                <a16:creationId xmlns:a16="http://schemas.microsoft.com/office/drawing/2014/main" id="{3A71C817-BE66-41E0-A7CC-6C06FC108A21}"/>
              </a:ext>
            </a:extLst>
          </p:cNvPr>
          <p:cNvSpPr>
            <a:spLocks noGrp="1"/>
          </p:cNvSpPr>
          <p:nvPr>
            <p:ph type="dt" sz="half" idx="10"/>
          </p:nvPr>
        </p:nvSpPr>
        <p:spPr/>
        <p:txBody>
          <a:bodyPr/>
          <a:lstStyle/>
          <a:p>
            <a:r>
              <a:rPr lang="tr-TR"/>
              <a:t>6.11.2019</a:t>
            </a:r>
          </a:p>
        </p:txBody>
      </p:sp>
      <p:sp>
        <p:nvSpPr>
          <p:cNvPr id="3" name="Slayt Numarası Yer Tutucusu 2">
            <a:extLst>
              <a:ext uri="{FF2B5EF4-FFF2-40B4-BE49-F238E27FC236}">
                <a16:creationId xmlns:a16="http://schemas.microsoft.com/office/drawing/2014/main" id="{0EB66C37-EF7B-429A-8A41-B298D79E8A75}"/>
              </a:ext>
            </a:extLst>
          </p:cNvPr>
          <p:cNvSpPr>
            <a:spLocks noGrp="1"/>
          </p:cNvSpPr>
          <p:nvPr>
            <p:ph type="sldNum" sz="quarter" idx="12"/>
          </p:nvPr>
        </p:nvSpPr>
        <p:spPr/>
        <p:txBody>
          <a:bodyPr/>
          <a:lstStyle/>
          <a:p>
            <a:fld id="{C1429F41-EBFD-43F5-8ECD-068FFC54D021}" type="slidenum">
              <a:rPr lang="tr-TR" smtClean="0"/>
              <a:t>21</a:t>
            </a:fld>
            <a:endParaRPr lang="tr-TR"/>
          </a:p>
        </p:txBody>
      </p:sp>
    </p:spTree>
    <p:extLst>
      <p:ext uri="{BB962C8B-B14F-4D97-AF65-F5344CB8AC3E}">
        <p14:creationId xmlns:p14="http://schemas.microsoft.com/office/powerpoint/2010/main" val="299143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pic>
        <p:nvPicPr>
          <p:cNvPr id="4" name="Resim 3">
            <a:extLst>
              <a:ext uri="{FF2B5EF4-FFF2-40B4-BE49-F238E27FC236}">
                <a16:creationId xmlns:a16="http://schemas.microsoft.com/office/drawing/2014/main" id="{8B7AF7A1-AF77-4CD4-9CF0-4CABC8EA32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9730" y="472843"/>
            <a:ext cx="7470182" cy="6106577"/>
          </a:xfrm>
          <a:prstGeom prst="rect">
            <a:avLst/>
          </a:prstGeom>
        </p:spPr>
      </p:pic>
      <p:pic>
        <p:nvPicPr>
          <p:cNvPr id="6" name="Resim 5">
            <a:extLst>
              <a:ext uri="{FF2B5EF4-FFF2-40B4-BE49-F238E27FC236}">
                <a16:creationId xmlns:a16="http://schemas.microsoft.com/office/drawing/2014/main" id="{C419C5D1-2E0D-41EE-8C44-95AE9BA56A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381250" cy="2381250"/>
          </a:xfrm>
          <a:prstGeom prst="rect">
            <a:avLst/>
          </a:prstGeom>
        </p:spPr>
      </p:pic>
      <p:sp>
        <p:nvSpPr>
          <p:cNvPr id="2" name="Veri Yer Tutucusu 1">
            <a:extLst>
              <a:ext uri="{FF2B5EF4-FFF2-40B4-BE49-F238E27FC236}">
                <a16:creationId xmlns:a16="http://schemas.microsoft.com/office/drawing/2014/main" id="{98A59123-70AC-4E93-818F-3DCEF3929DC5}"/>
              </a:ext>
            </a:extLst>
          </p:cNvPr>
          <p:cNvSpPr>
            <a:spLocks noGrp="1"/>
          </p:cNvSpPr>
          <p:nvPr>
            <p:ph type="dt" sz="half" idx="10"/>
          </p:nvPr>
        </p:nvSpPr>
        <p:spPr/>
        <p:txBody>
          <a:bodyPr/>
          <a:lstStyle/>
          <a:p>
            <a:r>
              <a:rPr lang="tr-TR"/>
              <a:t>6.11.2019</a:t>
            </a:r>
          </a:p>
        </p:txBody>
      </p:sp>
      <p:sp>
        <p:nvSpPr>
          <p:cNvPr id="3" name="Slayt Numarası Yer Tutucusu 2">
            <a:extLst>
              <a:ext uri="{FF2B5EF4-FFF2-40B4-BE49-F238E27FC236}">
                <a16:creationId xmlns:a16="http://schemas.microsoft.com/office/drawing/2014/main" id="{ED20CA47-F613-46F5-9193-9F0E2F6B3ADE}"/>
              </a:ext>
            </a:extLst>
          </p:cNvPr>
          <p:cNvSpPr>
            <a:spLocks noGrp="1"/>
          </p:cNvSpPr>
          <p:nvPr>
            <p:ph type="sldNum" sz="quarter" idx="12"/>
          </p:nvPr>
        </p:nvSpPr>
        <p:spPr/>
        <p:txBody>
          <a:bodyPr/>
          <a:lstStyle/>
          <a:p>
            <a:fld id="{C1429F41-EBFD-43F5-8ECD-068FFC54D021}" type="slidenum">
              <a:rPr lang="tr-TR" smtClean="0"/>
              <a:t>22</a:t>
            </a:fld>
            <a:endParaRPr lang="tr-TR"/>
          </a:p>
        </p:txBody>
      </p:sp>
    </p:spTree>
    <p:extLst>
      <p:ext uri="{BB962C8B-B14F-4D97-AF65-F5344CB8AC3E}">
        <p14:creationId xmlns:p14="http://schemas.microsoft.com/office/powerpoint/2010/main" val="2420106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pic>
        <p:nvPicPr>
          <p:cNvPr id="6" name="Resim 5">
            <a:extLst>
              <a:ext uri="{FF2B5EF4-FFF2-40B4-BE49-F238E27FC236}">
                <a16:creationId xmlns:a16="http://schemas.microsoft.com/office/drawing/2014/main" id="{DB54A843-1CA0-4639-9B63-FE99D95F03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79089">
            <a:off x="6096000" y="3429000"/>
            <a:ext cx="5715000" cy="2857500"/>
          </a:xfrm>
          <a:prstGeom prst="rect">
            <a:avLst/>
          </a:prstGeom>
          <a:ln>
            <a:noFill/>
          </a:ln>
          <a:effectLst>
            <a:softEdge rad="112500"/>
          </a:effectLst>
        </p:spPr>
      </p:pic>
      <p:pic>
        <p:nvPicPr>
          <p:cNvPr id="8" name="Resim 7">
            <a:extLst>
              <a:ext uri="{FF2B5EF4-FFF2-40B4-BE49-F238E27FC236}">
                <a16:creationId xmlns:a16="http://schemas.microsoft.com/office/drawing/2014/main" id="{C8E84B8F-D8E5-4307-9D45-99EFE7F8CC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99834">
            <a:off x="339110" y="3442251"/>
            <a:ext cx="5715002" cy="2857501"/>
          </a:xfrm>
          <a:prstGeom prst="rect">
            <a:avLst/>
          </a:prstGeom>
          <a:ln>
            <a:noFill/>
          </a:ln>
          <a:effectLst>
            <a:softEdge rad="112500"/>
          </a:effectLst>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fontScale="90000"/>
          </a:bodyPr>
          <a:lstStyle/>
          <a:p>
            <a:r>
              <a:rPr lang="tr-TR" sz="7100" b="1" i="1" dirty="0">
                <a:effectLst>
                  <a:outerShdw blurRad="38100" dist="38100" dir="2700000" algn="tl">
                    <a:srgbClr val="000000">
                      <a:alpha val="43137"/>
                    </a:srgbClr>
                  </a:outerShdw>
                </a:effectLst>
                <a:latin typeface="Gabriola" panose="04040605051002020D02" pitchFamily="82" charset="0"/>
              </a:rPr>
              <a:t>Duygusal Zekanın Ölçülmesi</a:t>
            </a:r>
            <a:br>
              <a:rPr lang="tr-TR" i="1" dirty="0"/>
            </a:br>
            <a:endParaRPr lang="tr-TR" dirty="0"/>
          </a:p>
        </p:txBody>
      </p:sp>
      <p:sp>
        <p:nvSpPr>
          <p:cNvPr id="3" name="Dikdörtgen 2">
            <a:extLst>
              <a:ext uri="{FF2B5EF4-FFF2-40B4-BE49-F238E27FC236}">
                <a16:creationId xmlns:a16="http://schemas.microsoft.com/office/drawing/2014/main" id="{D4246BCC-73C2-48B1-8403-D8126EC9E467}"/>
              </a:ext>
            </a:extLst>
          </p:cNvPr>
          <p:cNvSpPr/>
          <p:nvPr/>
        </p:nvSpPr>
        <p:spPr>
          <a:xfrm>
            <a:off x="838199" y="1690688"/>
            <a:ext cx="10515599" cy="1411605"/>
          </a:xfrm>
          <a:prstGeom prst="rect">
            <a:avLst/>
          </a:prstGeom>
        </p:spPr>
        <p:txBody>
          <a:bodyPr wrap="square">
            <a:spAutoFit/>
          </a:bodyPr>
          <a:lstStyle/>
          <a:p>
            <a:pPr marL="514350" indent="-285750">
              <a:lnSpc>
                <a:spcPct val="107000"/>
              </a:lnSpc>
              <a:spcAft>
                <a:spcPts val="800"/>
              </a:spcAft>
              <a:buBlip>
                <a:blip r:embed="rId5">
                  <a:extLst>
                    <a:ext uri="{96DAC541-7B7A-43D3-8B79-37D633B846F1}">
                      <asvg:svgBlip xmlns:asvg="http://schemas.microsoft.com/office/drawing/2016/SVG/main" r:embed="rId6"/>
                    </a:ext>
                  </a:extLst>
                </a:blip>
              </a:buBlip>
            </a:pPr>
            <a:r>
              <a:rPr lang="tr-TR" sz="2500" dirty="0">
                <a:latin typeface="Calibri" panose="020F0502020204030204" pitchFamily="34" charset="0"/>
                <a:ea typeface="Calibri" panose="020F0502020204030204" pitchFamily="34" charset="0"/>
                <a:cs typeface="Calibri" panose="020F0502020204030204" pitchFamily="34" charset="0"/>
              </a:rPr>
              <a:t>Duygusal zekayı ölçmeye yönelik ölçekler</a:t>
            </a:r>
            <a:endParaRPr lang="tr-TR" sz="2500" dirty="0">
              <a:latin typeface="Calibri" panose="020F0502020204030204" pitchFamily="34" charset="0"/>
              <a:ea typeface="Calibri" panose="020F0502020204030204" pitchFamily="34" charset="0"/>
              <a:cs typeface="Times New Roman" panose="02020603050405020304" pitchFamily="18" charset="0"/>
            </a:endParaRPr>
          </a:p>
          <a:p>
            <a:pPr marL="514350" indent="-285750">
              <a:lnSpc>
                <a:spcPct val="107000"/>
              </a:lnSpc>
              <a:spcAft>
                <a:spcPts val="800"/>
              </a:spcAft>
              <a:buBlip>
                <a:blip r:embed="rId5">
                  <a:extLst>
                    <a:ext uri="{96DAC541-7B7A-43D3-8B79-37D633B846F1}">
                      <asvg:svgBlip xmlns:asvg="http://schemas.microsoft.com/office/drawing/2016/SVG/main" r:embed="rId6"/>
                    </a:ext>
                  </a:extLst>
                </a:blip>
              </a:buBlip>
            </a:pPr>
            <a:r>
              <a:rPr lang="tr-TR" sz="2500" dirty="0">
                <a:latin typeface="Calibri" panose="020F0502020204030204" pitchFamily="34" charset="0"/>
                <a:ea typeface="Calibri" panose="020F0502020204030204" pitchFamily="34" charset="0"/>
                <a:cs typeface="Calibri" panose="020F0502020204030204" pitchFamily="34" charset="0"/>
              </a:rPr>
              <a:t>Duygusal zekanın ölçümü konusunda kapsamlı bir ölçek Cooper ve </a:t>
            </a:r>
            <a:r>
              <a:rPr lang="tr-TR" sz="2500" dirty="0" err="1">
                <a:latin typeface="Calibri" panose="020F0502020204030204" pitchFamily="34" charset="0"/>
                <a:ea typeface="Calibri" panose="020F0502020204030204" pitchFamily="34" charset="0"/>
                <a:cs typeface="Calibri" panose="020F0502020204030204" pitchFamily="34" charset="0"/>
              </a:rPr>
              <a:t>Sawaf’ın</a:t>
            </a:r>
            <a:r>
              <a:rPr lang="tr-TR" sz="2500" dirty="0">
                <a:latin typeface="Calibri" panose="020F0502020204030204" pitchFamily="34" charset="0"/>
                <a:ea typeface="Calibri" panose="020F0502020204030204" pitchFamily="34" charset="0"/>
                <a:cs typeface="Calibri" panose="020F0502020204030204" pitchFamily="34" charset="0"/>
              </a:rPr>
              <a:t> Liderlikte Duygusal Zeka isimli kitabında yer almıştır.</a:t>
            </a:r>
            <a:endParaRPr lang="tr-TR" sz="25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Resim 9">
            <a:extLst>
              <a:ext uri="{FF2B5EF4-FFF2-40B4-BE49-F238E27FC236}">
                <a16:creationId xmlns:a16="http://schemas.microsoft.com/office/drawing/2014/main" id="{578E49D8-B7F5-4DAD-8A5C-6168FF263E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73077" y="1690688"/>
            <a:ext cx="3445841" cy="52408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Veri Yer Tutucusu 3">
            <a:extLst>
              <a:ext uri="{FF2B5EF4-FFF2-40B4-BE49-F238E27FC236}">
                <a16:creationId xmlns:a16="http://schemas.microsoft.com/office/drawing/2014/main" id="{F98E08FC-D3C0-4788-BE00-79486053CDD3}"/>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AA8BC55C-7FC0-4F0E-B985-3BFBD3DB1C74}"/>
              </a:ext>
            </a:extLst>
          </p:cNvPr>
          <p:cNvSpPr>
            <a:spLocks noGrp="1"/>
          </p:cNvSpPr>
          <p:nvPr>
            <p:ph type="sldNum" sz="quarter" idx="12"/>
          </p:nvPr>
        </p:nvSpPr>
        <p:spPr/>
        <p:txBody>
          <a:bodyPr/>
          <a:lstStyle/>
          <a:p>
            <a:fld id="{C1429F41-EBFD-43F5-8ECD-068FFC54D021}" type="slidenum">
              <a:rPr lang="tr-TR" smtClean="0"/>
              <a:t>23</a:t>
            </a:fld>
            <a:endParaRPr lang="tr-TR"/>
          </a:p>
        </p:txBody>
      </p:sp>
    </p:spTree>
    <p:extLst>
      <p:ext uri="{BB962C8B-B14F-4D97-AF65-F5344CB8AC3E}">
        <p14:creationId xmlns:p14="http://schemas.microsoft.com/office/powerpoint/2010/main" val="117997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a:bodyPr>
          <a:lstStyle/>
          <a:p>
            <a:r>
              <a:rPr lang="tr-TR" sz="6400" b="1" i="1" dirty="0">
                <a:effectLst>
                  <a:outerShdw blurRad="38100" dist="38100" dir="2700000" algn="tl">
                    <a:srgbClr val="000000">
                      <a:alpha val="43137"/>
                    </a:srgbClr>
                  </a:outerShdw>
                </a:effectLst>
                <a:latin typeface="Gabriola" panose="04040605051002020D02" pitchFamily="82" charset="0"/>
              </a:rPr>
              <a:t>Turizmde Duygusal Zekanın Önemi</a:t>
            </a:r>
          </a:p>
        </p:txBody>
      </p:sp>
      <p:pic>
        <p:nvPicPr>
          <p:cNvPr id="6" name="Resim 5">
            <a:extLst>
              <a:ext uri="{FF2B5EF4-FFF2-40B4-BE49-F238E27FC236}">
                <a16:creationId xmlns:a16="http://schemas.microsoft.com/office/drawing/2014/main" id="{1CC5D1C5-B534-4A60-935B-814929ECB2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7447" y="4108848"/>
            <a:ext cx="6221944" cy="2749152"/>
          </a:xfrm>
          <a:prstGeom prst="rect">
            <a:avLst/>
          </a:prstGeom>
          <a:ln>
            <a:noFill/>
          </a:ln>
          <a:effectLst>
            <a:softEdge rad="112500"/>
          </a:effectLst>
        </p:spPr>
      </p:pic>
      <p:sp>
        <p:nvSpPr>
          <p:cNvPr id="3" name="Dikdörtgen 2">
            <a:extLst>
              <a:ext uri="{FF2B5EF4-FFF2-40B4-BE49-F238E27FC236}">
                <a16:creationId xmlns:a16="http://schemas.microsoft.com/office/drawing/2014/main" id="{A540AD59-0994-4F05-B356-144FDB8901D1}"/>
              </a:ext>
            </a:extLst>
          </p:cNvPr>
          <p:cNvSpPr/>
          <p:nvPr/>
        </p:nvSpPr>
        <p:spPr>
          <a:xfrm>
            <a:off x="390939" y="2181018"/>
            <a:ext cx="11410122" cy="2749151"/>
          </a:xfrm>
          <a:prstGeom prst="rect">
            <a:avLst/>
          </a:prstGeom>
        </p:spPr>
        <p:txBody>
          <a:bodyPr wrap="square">
            <a:spAutoFit/>
          </a:bodyPr>
          <a:lstStyle/>
          <a:p>
            <a:pPr marL="514350" indent="-285750">
              <a:lnSpc>
                <a:spcPct val="107000"/>
              </a:lnSpc>
              <a:spcAft>
                <a:spcPts val="800"/>
              </a:spcAft>
              <a:buBlip>
                <a:blip r:embed="rId4">
                  <a:extLst>
                    <a:ext uri="{96DAC541-7B7A-43D3-8B79-37D633B846F1}">
                      <asvg:svgBlip xmlns:asvg="http://schemas.microsoft.com/office/drawing/2016/SVG/main" r:embed="rId5"/>
                    </a:ext>
                  </a:extLst>
                </a:blip>
              </a:buBlip>
            </a:pPr>
            <a:r>
              <a:rPr lang="tr-TR" sz="2500" dirty="0">
                <a:latin typeface="Calibri" panose="020F0502020204030204" pitchFamily="34" charset="0"/>
                <a:ea typeface="Calibri" panose="020F0502020204030204" pitchFamily="34" charset="0"/>
                <a:cs typeface="Times New Roman" panose="02020603050405020304" pitchFamily="18" charset="0"/>
              </a:rPr>
              <a:t>Turizm sektörünün çok kültürlü bir yapıya sahip olması, sektörde müşteriler ile birebir ilişkilerin ön plana çıkması turizm sektöründe çalışan personel için yüksek düzeyde duygusal zekaya sahip olmayı neredeyse zorunlu kılmaktadır.</a:t>
            </a:r>
          </a:p>
          <a:p>
            <a:pPr marL="514350" indent="-285750">
              <a:lnSpc>
                <a:spcPct val="107000"/>
              </a:lnSpc>
              <a:spcAft>
                <a:spcPts val="800"/>
              </a:spcAft>
              <a:buBlip>
                <a:blip r:embed="rId4">
                  <a:extLst>
                    <a:ext uri="{96DAC541-7B7A-43D3-8B79-37D633B846F1}">
                      <asvg:svgBlip xmlns:asvg="http://schemas.microsoft.com/office/drawing/2016/SVG/main" r:embed="rId5"/>
                    </a:ext>
                  </a:extLst>
                </a:blip>
              </a:buBlip>
            </a:pPr>
            <a:r>
              <a:rPr lang="tr-TR" sz="2500" dirty="0" err="1"/>
              <a:t>Goleman</a:t>
            </a:r>
            <a:r>
              <a:rPr lang="tr-TR" sz="2500" dirty="0"/>
              <a:t>, yeterli düzeyde duygusal zekaya sahip olan çalışan önyargılara meydan okuyarak farklı altyapılardan olan insanlarla iyi ilişki kurabilir demiştir.</a:t>
            </a:r>
          </a:p>
          <a:p>
            <a:pPr marL="228600">
              <a:lnSpc>
                <a:spcPct val="107000"/>
              </a:lnSpc>
              <a:spcAft>
                <a:spcPts val="800"/>
              </a:spcAft>
            </a:pPr>
            <a:endParaRPr lang="tr-TR" sz="25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Veri Yer Tutucusu 3">
            <a:extLst>
              <a:ext uri="{FF2B5EF4-FFF2-40B4-BE49-F238E27FC236}">
                <a16:creationId xmlns:a16="http://schemas.microsoft.com/office/drawing/2014/main" id="{B600AAEB-60A4-4624-B9AA-22A13F61F92A}"/>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933A41AB-B217-4566-8254-CFF191718EEA}"/>
              </a:ext>
            </a:extLst>
          </p:cNvPr>
          <p:cNvSpPr>
            <a:spLocks noGrp="1"/>
          </p:cNvSpPr>
          <p:nvPr>
            <p:ph type="sldNum" sz="quarter" idx="12"/>
          </p:nvPr>
        </p:nvSpPr>
        <p:spPr/>
        <p:txBody>
          <a:bodyPr/>
          <a:lstStyle/>
          <a:p>
            <a:fld id="{C1429F41-EBFD-43F5-8ECD-068FFC54D021}" type="slidenum">
              <a:rPr lang="tr-TR" smtClean="0"/>
              <a:t>24</a:t>
            </a:fld>
            <a:endParaRPr lang="tr-TR"/>
          </a:p>
        </p:txBody>
      </p:sp>
    </p:spTree>
    <p:extLst>
      <p:ext uri="{BB962C8B-B14F-4D97-AF65-F5344CB8AC3E}">
        <p14:creationId xmlns:p14="http://schemas.microsoft.com/office/powerpoint/2010/main" val="3814062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D5A3C23D-B75A-452E-9DEC-C1637813CE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9377" y="4134679"/>
            <a:ext cx="4337128" cy="2683564"/>
          </a:xfrm>
          <a:prstGeom prst="rect">
            <a:avLst/>
          </a:prstGeom>
          <a:ln>
            <a:noFill/>
          </a:ln>
          <a:effectLst>
            <a:softEdge rad="112500"/>
          </a:effectLst>
        </p:spPr>
      </p:pic>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a:bodyPr>
          <a:lstStyle/>
          <a:p>
            <a:r>
              <a:rPr lang="tr-TR" sz="7200" b="1" i="1" dirty="0">
                <a:effectLst>
                  <a:outerShdw blurRad="38100" dist="38100" dir="2700000" algn="tl">
                    <a:srgbClr val="000000">
                      <a:alpha val="43137"/>
                    </a:srgbClr>
                  </a:outerShdw>
                </a:effectLst>
                <a:latin typeface="Gabriola" panose="04040605051002020D02" pitchFamily="82" charset="0"/>
              </a:rPr>
              <a:t>Turizmde Duygusal Zekanın Önemi</a:t>
            </a:r>
            <a:endParaRPr lang="tr-TR" dirty="0"/>
          </a:p>
        </p:txBody>
      </p:sp>
      <p:sp>
        <p:nvSpPr>
          <p:cNvPr id="3" name="Dikdörtgen 2">
            <a:extLst>
              <a:ext uri="{FF2B5EF4-FFF2-40B4-BE49-F238E27FC236}">
                <a16:creationId xmlns:a16="http://schemas.microsoft.com/office/drawing/2014/main" id="{0C601F93-1809-4D49-AB67-BD5737204E2E}"/>
              </a:ext>
            </a:extLst>
          </p:cNvPr>
          <p:cNvSpPr/>
          <p:nvPr/>
        </p:nvSpPr>
        <p:spPr>
          <a:xfrm>
            <a:off x="0" y="1959925"/>
            <a:ext cx="12192000" cy="3160802"/>
          </a:xfrm>
          <a:prstGeom prst="rect">
            <a:avLst/>
          </a:prstGeom>
        </p:spPr>
        <p:txBody>
          <a:bodyPr wrap="square">
            <a:spAutoFit/>
          </a:bodyPr>
          <a:lstStyle/>
          <a:p>
            <a:pPr marL="514350" indent="-285750">
              <a:lnSpc>
                <a:spcPct val="107000"/>
              </a:lnSpc>
              <a:spcAft>
                <a:spcPts val="800"/>
              </a:spcAft>
              <a:buBlip>
                <a:blip r:embed="rId4">
                  <a:extLst>
                    <a:ext uri="{96DAC541-7B7A-43D3-8B79-37D633B846F1}">
                      <asvg:svgBlip xmlns:asvg="http://schemas.microsoft.com/office/drawing/2016/SVG/main" r:embed="rId5"/>
                    </a:ext>
                  </a:extLst>
                </a:blip>
              </a:buBlip>
            </a:pPr>
            <a:r>
              <a:rPr lang="tr-TR" sz="2500" dirty="0"/>
              <a:t>Turizmin mevsimsellik özelliğinden dolayı yoğun sezonda sektörde çalışma saatleri daha uzun olmakta ve yoğun olan müşteri talebini karşılamak ciddi anlamda strese dayanıklılık veya özdenetim gerektirmektedir.</a:t>
            </a:r>
          </a:p>
          <a:p>
            <a:pPr marL="514350" indent="-285750">
              <a:lnSpc>
                <a:spcPct val="107000"/>
              </a:lnSpc>
              <a:spcAft>
                <a:spcPts val="800"/>
              </a:spcAft>
              <a:buBlip>
                <a:blip r:embed="rId4">
                  <a:extLst>
                    <a:ext uri="{96DAC541-7B7A-43D3-8B79-37D633B846F1}">
                      <asvg:svgBlip xmlns:asvg="http://schemas.microsoft.com/office/drawing/2016/SVG/main" r:embed="rId5"/>
                    </a:ext>
                  </a:extLst>
                </a:blip>
              </a:buBlip>
            </a:pPr>
            <a:r>
              <a:rPr lang="tr-TR" sz="2500" dirty="0"/>
              <a:t>Turizm sektöründe eğitim alan öğrencilerin kendi güçlü ve zayıf yönlerinin farkında olmaları, kendilerini gözlemleyerek deneyimlerden anlamlı sonuçlar çıkarmaları onların iş yaşamındaki başarılarının temellerinden biri olabilir.</a:t>
            </a:r>
          </a:p>
          <a:p>
            <a:pPr marL="514350" indent="-285750">
              <a:lnSpc>
                <a:spcPct val="107000"/>
              </a:lnSpc>
              <a:spcAft>
                <a:spcPts val="800"/>
              </a:spcAft>
              <a:buBlip>
                <a:blip r:embed="rId4">
                  <a:extLst>
                    <a:ext uri="{96DAC541-7B7A-43D3-8B79-37D633B846F1}">
                      <asvg:svgBlip xmlns:asvg="http://schemas.microsoft.com/office/drawing/2016/SVG/main" r:embed="rId5"/>
                    </a:ext>
                  </a:extLst>
                </a:blip>
              </a:buBlip>
            </a:pPr>
            <a:endParaRPr lang="tr-TR" sz="2500" dirty="0"/>
          </a:p>
        </p:txBody>
      </p:sp>
      <p:sp>
        <p:nvSpPr>
          <p:cNvPr id="4" name="Veri Yer Tutucusu 3">
            <a:extLst>
              <a:ext uri="{FF2B5EF4-FFF2-40B4-BE49-F238E27FC236}">
                <a16:creationId xmlns:a16="http://schemas.microsoft.com/office/drawing/2014/main" id="{F31B4455-5B48-4608-920C-06C801E1EF6A}"/>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E3CD37F9-B2B8-408B-B64A-719EE5EA36D1}"/>
              </a:ext>
            </a:extLst>
          </p:cNvPr>
          <p:cNvSpPr>
            <a:spLocks noGrp="1"/>
          </p:cNvSpPr>
          <p:nvPr>
            <p:ph type="sldNum" sz="quarter" idx="12"/>
          </p:nvPr>
        </p:nvSpPr>
        <p:spPr/>
        <p:txBody>
          <a:bodyPr/>
          <a:lstStyle/>
          <a:p>
            <a:fld id="{C1429F41-EBFD-43F5-8ECD-068FFC54D021}" type="slidenum">
              <a:rPr lang="tr-TR" smtClean="0"/>
              <a:t>25</a:t>
            </a:fld>
            <a:endParaRPr lang="tr-TR"/>
          </a:p>
        </p:txBody>
      </p:sp>
    </p:spTree>
    <p:extLst>
      <p:ext uri="{BB962C8B-B14F-4D97-AF65-F5344CB8AC3E}">
        <p14:creationId xmlns:p14="http://schemas.microsoft.com/office/powerpoint/2010/main" val="4215045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93F52-6813-4874-8511-BD61A4E6CE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76" y="1"/>
            <a:ext cx="12275776" cy="6858000"/>
          </a:xfrm>
          <a:solidFill>
            <a:srgbClr val="FFCCCC">
              <a:alpha val="0"/>
            </a:srgbClr>
          </a:solidFill>
          <a:ln>
            <a:noFill/>
          </a:ln>
        </p:spPr>
      </p:pic>
      <p:pic>
        <p:nvPicPr>
          <p:cNvPr id="6" name="Resim 5">
            <a:extLst>
              <a:ext uri="{FF2B5EF4-FFF2-40B4-BE49-F238E27FC236}">
                <a16:creationId xmlns:a16="http://schemas.microsoft.com/office/drawing/2014/main" id="{EF462EB1-5875-4171-83FF-3DB7853C69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1808" y="2585639"/>
            <a:ext cx="8574157" cy="4206101"/>
          </a:xfrm>
          <a:prstGeom prst="rect">
            <a:avLst/>
          </a:prstGeom>
          <a:ln>
            <a:noFill/>
          </a:ln>
          <a:effectLst>
            <a:softEdge rad="112500"/>
          </a:effectLst>
        </p:spPr>
      </p:pic>
      <p:sp>
        <p:nvSpPr>
          <p:cNvPr id="2" name="Başlık 1">
            <a:extLst>
              <a:ext uri="{FF2B5EF4-FFF2-40B4-BE49-F238E27FC236}">
                <a16:creationId xmlns:a16="http://schemas.microsoft.com/office/drawing/2014/main" id="{AAEACEE2-7ED3-4F02-80C1-6730F8F7E820}"/>
              </a:ext>
            </a:extLst>
          </p:cNvPr>
          <p:cNvSpPr>
            <a:spLocks noGrp="1"/>
          </p:cNvSpPr>
          <p:nvPr>
            <p:ph type="title"/>
          </p:nvPr>
        </p:nvSpPr>
        <p:spPr>
          <a:xfrm>
            <a:off x="838200" y="365125"/>
            <a:ext cx="10515600" cy="1325563"/>
          </a:xfrm>
        </p:spPr>
        <p:txBody>
          <a:bodyPr>
            <a:normAutofit/>
          </a:bodyPr>
          <a:lstStyle/>
          <a:p>
            <a:r>
              <a:rPr lang="tr-TR" sz="6400" b="1" i="1" dirty="0">
                <a:effectLst>
                  <a:outerShdw blurRad="38100" dist="38100" dir="2700000" algn="tl">
                    <a:srgbClr val="000000">
                      <a:alpha val="43137"/>
                    </a:srgbClr>
                  </a:outerShdw>
                </a:effectLst>
                <a:latin typeface="Gabriola" panose="04040605051002020D02" pitchFamily="82" charset="0"/>
              </a:rPr>
              <a:t>Turizmde Duygusal Zekanın Önemi</a:t>
            </a:r>
          </a:p>
        </p:txBody>
      </p:sp>
      <p:sp>
        <p:nvSpPr>
          <p:cNvPr id="3" name="Dikdörtgen 2">
            <a:extLst>
              <a:ext uri="{FF2B5EF4-FFF2-40B4-BE49-F238E27FC236}">
                <a16:creationId xmlns:a16="http://schemas.microsoft.com/office/drawing/2014/main" id="{A540AD59-0994-4F05-B356-144FDB8901D1}"/>
              </a:ext>
            </a:extLst>
          </p:cNvPr>
          <p:cNvSpPr/>
          <p:nvPr/>
        </p:nvSpPr>
        <p:spPr>
          <a:xfrm>
            <a:off x="384313" y="1690688"/>
            <a:ext cx="11410122" cy="1411605"/>
          </a:xfrm>
          <a:prstGeom prst="rect">
            <a:avLst/>
          </a:prstGeom>
        </p:spPr>
        <p:txBody>
          <a:bodyPr wrap="square">
            <a:spAutoFit/>
          </a:bodyPr>
          <a:lstStyle/>
          <a:p>
            <a:pPr marL="514350" indent="-285750">
              <a:lnSpc>
                <a:spcPct val="107000"/>
              </a:lnSpc>
              <a:spcAft>
                <a:spcPts val="800"/>
              </a:spcAft>
              <a:buBlip>
                <a:blip r:embed="rId4">
                  <a:extLst>
                    <a:ext uri="{96DAC541-7B7A-43D3-8B79-37D633B846F1}">
                      <asvg:svgBlip xmlns:asvg="http://schemas.microsoft.com/office/drawing/2016/SVG/main" r:embed="rId5"/>
                    </a:ext>
                  </a:extLst>
                </a:blip>
              </a:buBlip>
            </a:pPr>
            <a:r>
              <a:rPr lang="tr-TR" sz="2500" dirty="0"/>
              <a:t> Duygusal zekâ insanların iş hayatında veya liderlikte başarısının esas etkenlerinden olmakla birlikte insanların eğitim ve aile hayatına da fayda sağlamaktadır</a:t>
            </a:r>
          </a:p>
          <a:p>
            <a:pPr marL="228600">
              <a:lnSpc>
                <a:spcPct val="107000"/>
              </a:lnSpc>
              <a:spcAft>
                <a:spcPts val="800"/>
              </a:spcAft>
            </a:pPr>
            <a:endParaRPr lang="tr-TR" sz="25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Veri Yer Tutucusu 3">
            <a:extLst>
              <a:ext uri="{FF2B5EF4-FFF2-40B4-BE49-F238E27FC236}">
                <a16:creationId xmlns:a16="http://schemas.microsoft.com/office/drawing/2014/main" id="{22BFD587-996E-4B94-8CB2-52ACFA6385A2}"/>
              </a:ext>
            </a:extLst>
          </p:cNvPr>
          <p:cNvSpPr>
            <a:spLocks noGrp="1"/>
          </p:cNvSpPr>
          <p:nvPr>
            <p:ph type="dt" sz="half" idx="10"/>
          </p:nvPr>
        </p:nvSpPr>
        <p:spPr/>
        <p:txBody>
          <a:bodyPr/>
          <a:lstStyle/>
          <a:p>
            <a:r>
              <a:rPr lang="tr-TR"/>
              <a:t>6.11.2019</a:t>
            </a:r>
          </a:p>
        </p:txBody>
      </p:sp>
      <p:sp>
        <p:nvSpPr>
          <p:cNvPr id="7" name="Slayt Numarası Yer Tutucusu 6">
            <a:extLst>
              <a:ext uri="{FF2B5EF4-FFF2-40B4-BE49-F238E27FC236}">
                <a16:creationId xmlns:a16="http://schemas.microsoft.com/office/drawing/2014/main" id="{A5556331-712C-4865-BBDF-47F32195240C}"/>
              </a:ext>
            </a:extLst>
          </p:cNvPr>
          <p:cNvSpPr>
            <a:spLocks noGrp="1"/>
          </p:cNvSpPr>
          <p:nvPr>
            <p:ph type="sldNum" sz="quarter" idx="12"/>
          </p:nvPr>
        </p:nvSpPr>
        <p:spPr/>
        <p:txBody>
          <a:bodyPr/>
          <a:lstStyle/>
          <a:p>
            <a:fld id="{C1429F41-EBFD-43F5-8ECD-068FFC54D021}" type="slidenum">
              <a:rPr lang="tr-TR" smtClean="0"/>
              <a:t>26</a:t>
            </a:fld>
            <a:endParaRPr lang="tr-TR"/>
          </a:p>
        </p:txBody>
      </p:sp>
    </p:spTree>
    <p:extLst>
      <p:ext uri="{BB962C8B-B14F-4D97-AF65-F5344CB8AC3E}">
        <p14:creationId xmlns:p14="http://schemas.microsoft.com/office/powerpoint/2010/main" val="2244861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827</Words>
  <Application>Microsoft Office PowerPoint</Application>
  <PresentationFormat>Geniş ekran</PresentationFormat>
  <Paragraphs>120</Paragraphs>
  <Slides>26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26</vt:i4>
      </vt:variant>
    </vt:vector>
  </HeadingPairs>
  <TitlesOfParts>
    <vt:vector size="32" baseType="lpstr">
      <vt:lpstr>Arial</vt:lpstr>
      <vt:lpstr>Calibri</vt:lpstr>
      <vt:lpstr>Calibri Light</vt:lpstr>
      <vt:lpstr>Gabriola</vt:lpstr>
      <vt:lpstr>TTCCAO00</vt:lpstr>
      <vt:lpstr>Office Teması</vt:lpstr>
      <vt:lpstr>PowerPoint Sunusu</vt:lpstr>
      <vt:lpstr>SUNUM PLANI</vt:lpstr>
      <vt:lpstr>Duygusal Zeka Nedir?</vt:lpstr>
      <vt:lpstr>Duygusal Zeka Nedir?</vt:lpstr>
      <vt:lpstr>PowerPoint Sunusu</vt:lpstr>
      <vt:lpstr>Duygusal Zekanın Temelleri </vt:lpstr>
      <vt:lpstr>PowerPoint Sunusu</vt:lpstr>
      <vt:lpstr>Duygusal Zeka Unsurları </vt:lpstr>
      <vt:lpstr>Duygusal Zihnin Özellikleri </vt:lpstr>
      <vt:lpstr>Duygusal Zeka Modelleri </vt:lpstr>
      <vt:lpstr>Duygusal Zeka Modelleri </vt:lpstr>
      <vt:lpstr>Yetenek Tabanlı Duygusal Zeka Modeli</vt:lpstr>
      <vt:lpstr>John D. Mayer &amp; Peter Salovery Modeli </vt:lpstr>
      <vt:lpstr>PowerPoint Sunusu</vt:lpstr>
      <vt:lpstr>Karma Duygusal Zeka Modelleri</vt:lpstr>
      <vt:lpstr>Reuven Bar- On Modeli </vt:lpstr>
      <vt:lpstr>PowerPoint Sunusu</vt:lpstr>
      <vt:lpstr>Robert K. Cooper &amp; Ayman Sawaf Modeli  </vt:lpstr>
      <vt:lpstr>Dört Köşe Taşlı Model </vt:lpstr>
      <vt:lpstr>Daniel Goleman Modeli </vt:lpstr>
      <vt:lpstr>PowerPoint Sunusu</vt:lpstr>
      <vt:lpstr>PowerPoint Sunusu</vt:lpstr>
      <vt:lpstr>Duygusal Zekanın Ölçülmesi </vt:lpstr>
      <vt:lpstr>Turizmde Duygusal Zekanın Önemi</vt:lpstr>
      <vt:lpstr>Turizmde Duygusal Zekanın Önemi</vt:lpstr>
      <vt:lpstr>Turizmde Duygusal Zekanın Önemi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Leyla Mesci</dc:creator>
  <cp:lastModifiedBy>Acer</cp:lastModifiedBy>
  <cp:revision>46</cp:revision>
  <dcterms:created xsi:type="dcterms:W3CDTF">2019-11-04T15:55:31Z</dcterms:created>
  <dcterms:modified xsi:type="dcterms:W3CDTF">2019-12-24T09:46:51Z</dcterms:modified>
</cp:coreProperties>
</file>