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76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260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417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6540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342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476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813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7843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730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572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8504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2147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1005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7090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0873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6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4B50E-BB35-407B-8517-D4AD5EF03A9A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4DAB58C-5259-4E2D-90EA-551AA9CE6A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733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just"/>
          </a:lstStyle>
          <a:p>
            <a:pPr algn="ctr"/>
            <a:r>
              <a:rPr b="1" dirty="0" err="1"/>
              <a:t>Davranış</a:t>
            </a:r>
            <a:r>
              <a:rPr b="1" dirty="0"/>
              <a:t> </a:t>
            </a:r>
            <a:r>
              <a:rPr b="1" dirty="0" err="1"/>
              <a:t>Bilimlerinin</a:t>
            </a:r>
            <a:r>
              <a:rPr b="1" dirty="0"/>
              <a:t> </a:t>
            </a:r>
            <a:r>
              <a:rPr b="1" dirty="0" err="1"/>
              <a:t>Gelişimi</a:t>
            </a:r>
            <a:r>
              <a:rPr b="1" dirty="0"/>
              <a:t> </a:t>
            </a:r>
            <a:r>
              <a:rPr b="1" dirty="0" err="1"/>
              <a:t>ve</a:t>
            </a:r>
            <a:r>
              <a:rPr b="1" dirty="0"/>
              <a:t> </a:t>
            </a:r>
            <a:r>
              <a:rPr b="1" dirty="0" err="1"/>
              <a:t>Tanımı</a:t>
            </a:r>
            <a:endParaRPr b="1" dirty="0"/>
          </a:p>
        </p:txBody>
      </p:sp>
      <p:sp>
        <p:nvSpPr>
          <p:cNvPr id="2310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Davranış Bilimleri: insanların davranışlarını bir bütünlük içinde (çeşitli disiplinlerin verilerinden yararlanarak) ele alan, yorum yapan ve öneriler sunan bir bilim dalıdır.</a:t>
            </a:r>
          </a:p>
        </p:txBody>
      </p:sp>
    </p:spTree>
    <p:extLst>
      <p:ext uri="{BB962C8B-B14F-4D97-AF65-F5344CB8AC3E}">
        <p14:creationId xmlns:p14="http://schemas.microsoft.com/office/powerpoint/2010/main" val="344033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2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Davranış Bilimlerini Oluşturan Bilimler</a:t>
            </a:r>
          </a:p>
        </p:txBody>
      </p:sp>
      <p:grpSp>
        <p:nvGrpSpPr>
          <p:cNvPr id="2344" name="4 İçerik Yer Tutucusu"/>
          <p:cNvGrpSpPr/>
          <p:nvPr/>
        </p:nvGrpSpPr>
        <p:grpSpPr>
          <a:xfrm>
            <a:off x="4610101" y="1344078"/>
            <a:ext cx="5859889" cy="5321973"/>
            <a:chOff x="0" y="0"/>
            <a:chExt cx="4068376" cy="5321971"/>
          </a:xfrm>
        </p:grpSpPr>
        <p:grpSp>
          <p:nvGrpSpPr>
            <p:cNvPr id="2315" name="Grup"/>
            <p:cNvGrpSpPr/>
            <p:nvPr/>
          </p:nvGrpSpPr>
          <p:grpSpPr>
            <a:xfrm>
              <a:off x="83339" y="0"/>
              <a:ext cx="1789104" cy="453963"/>
              <a:chOff x="0" y="0"/>
              <a:chExt cx="1789103" cy="453962"/>
            </a:xfrm>
          </p:grpSpPr>
          <p:sp>
            <p:nvSpPr>
              <p:cNvPr id="2313" name="Oval"/>
              <p:cNvSpPr/>
              <p:nvPr/>
            </p:nvSpPr>
            <p:spPr>
              <a:xfrm>
                <a:off x="0" y="-1"/>
                <a:ext cx="1789104" cy="453964"/>
              </a:xfrm>
              <a:prstGeom prst="ellipse">
                <a:avLst/>
              </a:prstGeom>
              <a:solidFill>
                <a:srgbClr val="FF217B"/>
              </a:solidFill>
              <a:ln w="2540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300"/>
                  </a:spcBef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1400"/>
              </a:p>
            </p:txBody>
          </p:sp>
          <p:sp>
            <p:nvSpPr>
              <p:cNvPr id="2314" name="Sosyoloji"/>
              <p:cNvSpPr txBox="1"/>
              <p:nvPr/>
            </p:nvSpPr>
            <p:spPr>
              <a:xfrm>
                <a:off x="262008" y="110509"/>
                <a:ext cx="1265089" cy="232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marL="342900" indent="-342900" algn="ctr" defTabSz="622300">
                  <a:lnSpc>
                    <a:spcPct val="90000"/>
                  </a:lnSpc>
                  <a:spcBef>
                    <a:spcPts val="500"/>
                  </a:spcBef>
                  <a:buClr>
                    <a:srgbClr val="E4005C"/>
                  </a:buClr>
                  <a:buSzPct val="70000"/>
                  <a:buChar char="■"/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lvl1pPr>
              </a:lstStyle>
              <a:p>
                <a:r>
                  <a:t>Sosyoloji</a:t>
                </a:r>
              </a:p>
            </p:txBody>
          </p:sp>
        </p:grpSp>
        <p:sp>
          <p:nvSpPr>
            <p:cNvPr id="2316" name="Şekil"/>
            <p:cNvSpPr/>
            <p:nvPr/>
          </p:nvSpPr>
          <p:spPr>
            <a:xfrm>
              <a:off x="881142" y="525725"/>
              <a:ext cx="193499" cy="193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344"/>
                  </a:moveTo>
                  <a:lnTo>
                    <a:pt x="7344" y="7344"/>
                  </a:lnTo>
                  <a:lnTo>
                    <a:pt x="7344" y="0"/>
                  </a:lnTo>
                  <a:lnTo>
                    <a:pt x="14256" y="0"/>
                  </a:lnTo>
                  <a:lnTo>
                    <a:pt x="14256" y="7344"/>
                  </a:lnTo>
                  <a:lnTo>
                    <a:pt x="21600" y="7344"/>
                  </a:lnTo>
                  <a:lnTo>
                    <a:pt x="21600" y="14256"/>
                  </a:lnTo>
                  <a:lnTo>
                    <a:pt x="14256" y="14256"/>
                  </a:lnTo>
                  <a:lnTo>
                    <a:pt x="14256" y="21600"/>
                  </a:lnTo>
                  <a:lnTo>
                    <a:pt x="7344" y="21600"/>
                  </a:lnTo>
                  <a:lnTo>
                    <a:pt x="7344" y="14256"/>
                  </a:lnTo>
                  <a:lnTo>
                    <a:pt x="0" y="14256"/>
                  </a:lnTo>
                  <a:close/>
                </a:path>
              </a:pathLst>
            </a:custGeom>
            <a:solidFill>
              <a:srgbClr val="DEC4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ts val="1300"/>
                </a:spcBef>
                <a:defRPr sz="500">
                  <a:solidFill>
                    <a:schemeClr val="accent3">
                      <a:lumOff val="44000"/>
                    </a:schemeClr>
                  </a:solidFill>
                  <a:effectLst>
                    <a:outerShdw blurRad="38100" dist="38100" dir="2700000" rotWithShape="0">
                      <a:srgbClr val="C0C0C0"/>
                    </a:outerShdw>
                  </a:effectLst>
                </a:defRPr>
              </a:pPr>
              <a:endParaRPr sz="500"/>
            </a:p>
          </p:txBody>
        </p:sp>
        <p:grpSp>
          <p:nvGrpSpPr>
            <p:cNvPr id="2319" name="Grup"/>
            <p:cNvGrpSpPr/>
            <p:nvPr/>
          </p:nvGrpSpPr>
          <p:grpSpPr>
            <a:xfrm>
              <a:off x="83339" y="790983"/>
              <a:ext cx="1789105" cy="453966"/>
              <a:chOff x="0" y="-1"/>
              <a:chExt cx="1789104" cy="453964"/>
            </a:xfrm>
          </p:grpSpPr>
          <p:sp>
            <p:nvSpPr>
              <p:cNvPr id="2317" name="Oval"/>
              <p:cNvSpPr/>
              <p:nvPr/>
            </p:nvSpPr>
            <p:spPr>
              <a:xfrm>
                <a:off x="0" y="-1"/>
                <a:ext cx="1789104" cy="453964"/>
              </a:xfrm>
              <a:prstGeom prst="ellipse">
                <a:avLst/>
              </a:prstGeom>
              <a:solidFill>
                <a:srgbClr val="FF217B"/>
              </a:solidFill>
              <a:ln w="2540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300"/>
                  </a:spcBef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1400"/>
              </a:p>
            </p:txBody>
          </p:sp>
          <p:sp>
            <p:nvSpPr>
              <p:cNvPr id="2318" name="Sosyal Psikoloji"/>
              <p:cNvSpPr txBox="1"/>
              <p:nvPr/>
            </p:nvSpPr>
            <p:spPr>
              <a:xfrm>
                <a:off x="262008" y="112080"/>
                <a:ext cx="1265089" cy="229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marL="342900" indent="-342900" algn="ctr" defTabSz="622300">
                  <a:lnSpc>
                    <a:spcPct val="90000"/>
                  </a:lnSpc>
                  <a:spcBef>
                    <a:spcPts val="500"/>
                  </a:spcBef>
                  <a:buClr>
                    <a:srgbClr val="E4005C"/>
                  </a:buClr>
                  <a:buSzPct val="70000"/>
                  <a:buChar char="■"/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lvl1pPr>
              </a:lstStyle>
              <a:p>
                <a:r>
                  <a:t>Sosyal Psikoloji</a:t>
                </a:r>
              </a:p>
            </p:txBody>
          </p:sp>
        </p:grpSp>
        <p:sp>
          <p:nvSpPr>
            <p:cNvPr id="2320" name="Şekil"/>
            <p:cNvSpPr/>
            <p:nvPr/>
          </p:nvSpPr>
          <p:spPr>
            <a:xfrm>
              <a:off x="881142" y="1316710"/>
              <a:ext cx="193499" cy="193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344"/>
                  </a:moveTo>
                  <a:lnTo>
                    <a:pt x="7344" y="7344"/>
                  </a:lnTo>
                  <a:lnTo>
                    <a:pt x="7344" y="0"/>
                  </a:lnTo>
                  <a:lnTo>
                    <a:pt x="14256" y="0"/>
                  </a:lnTo>
                  <a:lnTo>
                    <a:pt x="14256" y="7344"/>
                  </a:lnTo>
                  <a:lnTo>
                    <a:pt x="21600" y="7344"/>
                  </a:lnTo>
                  <a:lnTo>
                    <a:pt x="21600" y="14256"/>
                  </a:lnTo>
                  <a:lnTo>
                    <a:pt x="14256" y="14256"/>
                  </a:lnTo>
                  <a:lnTo>
                    <a:pt x="14256" y="21600"/>
                  </a:lnTo>
                  <a:lnTo>
                    <a:pt x="7344" y="21600"/>
                  </a:lnTo>
                  <a:lnTo>
                    <a:pt x="7344" y="14256"/>
                  </a:lnTo>
                  <a:lnTo>
                    <a:pt x="0" y="14256"/>
                  </a:lnTo>
                  <a:close/>
                </a:path>
              </a:pathLst>
            </a:custGeom>
            <a:solidFill>
              <a:srgbClr val="DEC4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ts val="1300"/>
                </a:spcBef>
                <a:defRPr sz="500">
                  <a:solidFill>
                    <a:schemeClr val="accent3">
                      <a:lumOff val="44000"/>
                    </a:schemeClr>
                  </a:solidFill>
                  <a:effectLst>
                    <a:outerShdw blurRad="38100" dist="38100" dir="2700000" rotWithShape="0">
                      <a:srgbClr val="C0C0C0"/>
                    </a:outerShdw>
                  </a:effectLst>
                </a:defRPr>
              </a:pPr>
              <a:endParaRPr sz="500"/>
            </a:p>
          </p:txBody>
        </p:sp>
        <p:grpSp>
          <p:nvGrpSpPr>
            <p:cNvPr id="2323" name="Grup"/>
            <p:cNvGrpSpPr/>
            <p:nvPr/>
          </p:nvGrpSpPr>
          <p:grpSpPr>
            <a:xfrm>
              <a:off x="0" y="1581969"/>
              <a:ext cx="1955782" cy="453964"/>
              <a:chOff x="0" y="0"/>
              <a:chExt cx="1955781" cy="453962"/>
            </a:xfrm>
          </p:grpSpPr>
          <p:sp>
            <p:nvSpPr>
              <p:cNvPr id="2321" name="Oval"/>
              <p:cNvSpPr/>
              <p:nvPr/>
            </p:nvSpPr>
            <p:spPr>
              <a:xfrm>
                <a:off x="0" y="-1"/>
                <a:ext cx="1955782" cy="453964"/>
              </a:xfrm>
              <a:prstGeom prst="ellipse">
                <a:avLst/>
              </a:prstGeom>
              <a:solidFill>
                <a:srgbClr val="FF217B"/>
              </a:solidFill>
              <a:ln w="2540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300"/>
                  </a:spcBef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1400"/>
              </a:p>
            </p:txBody>
          </p:sp>
          <p:sp>
            <p:nvSpPr>
              <p:cNvPr id="2322" name="Antropoloji"/>
              <p:cNvSpPr txBox="1"/>
              <p:nvPr/>
            </p:nvSpPr>
            <p:spPr>
              <a:xfrm>
                <a:off x="286417" y="110509"/>
                <a:ext cx="1382947" cy="232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marL="342900" indent="-342900" algn="ctr" defTabSz="622300">
                  <a:lnSpc>
                    <a:spcPct val="90000"/>
                  </a:lnSpc>
                  <a:spcBef>
                    <a:spcPts val="500"/>
                  </a:spcBef>
                  <a:buClr>
                    <a:srgbClr val="E4005C"/>
                  </a:buClr>
                  <a:buSzPct val="70000"/>
                  <a:buChar char="■"/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lvl1pPr>
              </a:lstStyle>
              <a:p>
                <a:r>
                  <a:t>Antropoloji</a:t>
                </a:r>
              </a:p>
            </p:txBody>
          </p:sp>
        </p:grpSp>
        <p:sp>
          <p:nvSpPr>
            <p:cNvPr id="2324" name="Şekil"/>
            <p:cNvSpPr/>
            <p:nvPr/>
          </p:nvSpPr>
          <p:spPr>
            <a:xfrm>
              <a:off x="881142" y="2107694"/>
              <a:ext cx="193499" cy="193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344"/>
                  </a:moveTo>
                  <a:lnTo>
                    <a:pt x="7344" y="7344"/>
                  </a:lnTo>
                  <a:lnTo>
                    <a:pt x="7344" y="0"/>
                  </a:lnTo>
                  <a:lnTo>
                    <a:pt x="14256" y="0"/>
                  </a:lnTo>
                  <a:lnTo>
                    <a:pt x="14256" y="7344"/>
                  </a:lnTo>
                  <a:lnTo>
                    <a:pt x="21600" y="7344"/>
                  </a:lnTo>
                  <a:lnTo>
                    <a:pt x="21600" y="14256"/>
                  </a:lnTo>
                  <a:lnTo>
                    <a:pt x="14256" y="14256"/>
                  </a:lnTo>
                  <a:lnTo>
                    <a:pt x="14256" y="21600"/>
                  </a:lnTo>
                  <a:lnTo>
                    <a:pt x="7344" y="21600"/>
                  </a:lnTo>
                  <a:lnTo>
                    <a:pt x="7344" y="14256"/>
                  </a:lnTo>
                  <a:lnTo>
                    <a:pt x="0" y="14256"/>
                  </a:lnTo>
                  <a:close/>
                </a:path>
              </a:pathLst>
            </a:custGeom>
            <a:solidFill>
              <a:srgbClr val="DEC4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ts val="1300"/>
                </a:spcBef>
                <a:defRPr sz="500">
                  <a:solidFill>
                    <a:schemeClr val="accent3">
                      <a:lumOff val="44000"/>
                    </a:schemeClr>
                  </a:solidFill>
                  <a:effectLst>
                    <a:outerShdw blurRad="38100" dist="38100" dir="2700000" rotWithShape="0">
                      <a:srgbClr val="C0C0C0"/>
                    </a:outerShdw>
                  </a:effectLst>
                </a:defRPr>
              </a:pPr>
              <a:endParaRPr sz="500"/>
            </a:p>
          </p:txBody>
        </p:sp>
        <p:grpSp>
          <p:nvGrpSpPr>
            <p:cNvPr id="2327" name="Grup"/>
            <p:cNvGrpSpPr/>
            <p:nvPr/>
          </p:nvGrpSpPr>
          <p:grpSpPr>
            <a:xfrm>
              <a:off x="83339" y="2372954"/>
              <a:ext cx="1789105" cy="576062"/>
              <a:chOff x="0" y="262852"/>
              <a:chExt cx="1789104" cy="576061"/>
            </a:xfrm>
          </p:grpSpPr>
          <p:sp>
            <p:nvSpPr>
              <p:cNvPr id="2325" name="Oval"/>
              <p:cNvSpPr/>
              <p:nvPr/>
            </p:nvSpPr>
            <p:spPr>
              <a:xfrm>
                <a:off x="0" y="262852"/>
                <a:ext cx="1789104" cy="576061"/>
              </a:xfrm>
              <a:prstGeom prst="ellipse">
                <a:avLst/>
              </a:prstGeom>
              <a:solidFill>
                <a:srgbClr val="FF217B"/>
              </a:solidFill>
              <a:ln w="2540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222250">
                  <a:lnSpc>
                    <a:spcPct val="90000"/>
                  </a:lnSpc>
                  <a:spcBef>
                    <a:spcPts val="1300"/>
                  </a:spcBef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1400"/>
              </a:p>
            </p:txBody>
          </p:sp>
          <p:sp>
            <p:nvSpPr>
              <p:cNvPr id="2326" name="Tarih/Siyasal Bilimler"/>
              <p:cNvSpPr txBox="1"/>
              <p:nvPr/>
            </p:nvSpPr>
            <p:spPr>
              <a:xfrm>
                <a:off x="262008" y="317486"/>
                <a:ext cx="1265089" cy="4667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/>
              <a:p>
                <a:pPr algn="ctr"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1400"/>
              </a:p>
              <a:p>
                <a:pPr algn="ctr"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r>
                  <a:rPr sz="1400"/>
                  <a:t>Tarih/Siyasal Bilimler</a:t>
                </a:r>
                <a:endParaRPr sz="3200">
                  <a:solidFill>
                    <a:schemeClr val="accent3">
                      <a:lumOff val="44000"/>
                    </a:schemeClr>
                  </a:solidFill>
                </a:endParaRPr>
              </a:p>
            </p:txBody>
          </p:sp>
        </p:grpSp>
        <p:sp>
          <p:nvSpPr>
            <p:cNvPr id="2328" name="Şekil"/>
            <p:cNvSpPr/>
            <p:nvPr/>
          </p:nvSpPr>
          <p:spPr>
            <a:xfrm>
              <a:off x="881142" y="3020778"/>
              <a:ext cx="193499" cy="193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344"/>
                  </a:moveTo>
                  <a:lnTo>
                    <a:pt x="7344" y="7344"/>
                  </a:lnTo>
                  <a:lnTo>
                    <a:pt x="7344" y="0"/>
                  </a:lnTo>
                  <a:lnTo>
                    <a:pt x="14256" y="0"/>
                  </a:lnTo>
                  <a:lnTo>
                    <a:pt x="14256" y="7344"/>
                  </a:lnTo>
                  <a:lnTo>
                    <a:pt x="21600" y="7344"/>
                  </a:lnTo>
                  <a:lnTo>
                    <a:pt x="21600" y="14256"/>
                  </a:lnTo>
                  <a:lnTo>
                    <a:pt x="14256" y="14256"/>
                  </a:lnTo>
                  <a:lnTo>
                    <a:pt x="14256" y="21600"/>
                  </a:lnTo>
                  <a:lnTo>
                    <a:pt x="7344" y="21600"/>
                  </a:lnTo>
                  <a:lnTo>
                    <a:pt x="7344" y="14256"/>
                  </a:lnTo>
                  <a:lnTo>
                    <a:pt x="0" y="14256"/>
                  </a:lnTo>
                  <a:close/>
                </a:path>
              </a:pathLst>
            </a:custGeom>
            <a:solidFill>
              <a:srgbClr val="DEC4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ts val="1300"/>
                </a:spcBef>
                <a:defRPr sz="500">
                  <a:solidFill>
                    <a:schemeClr val="accent3">
                      <a:lumOff val="44000"/>
                    </a:schemeClr>
                  </a:solidFill>
                  <a:effectLst>
                    <a:outerShdw blurRad="38100" dist="38100" dir="2700000" rotWithShape="0">
                      <a:srgbClr val="C0C0C0"/>
                    </a:outerShdw>
                  </a:effectLst>
                </a:defRPr>
              </a:pPr>
              <a:endParaRPr sz="500"/>
            </a:p>
          </p:txBody>
        </p:sp>
        <p:grpSp>
          <p:nvGrpSpPr>
            <p:cNvPr id="2331" name="Grup"/>
            <p:cNvGrpSpPr/>
            <p:nvPr/>
          </p:nvGrpSpPr>
          <p:grpSpPr>
            <a:xfrm>
              <a:off x="0" y="3286038"/>
              <a:ext cx="1955782" cy="453963"/>
              <a:chOff x="0" y="0"/>
              <a:chExt cx="1955781" cy="453962"/>
            </a:xfrm>
          </p:grpSpPr>
          <p:sp>
            <p:nvSpPr>
              <p:cNvPr id="2329" name="Oval"/>
              <p:cNvSpPr/>
              <p:nvPr/>
            </p:nvSpPr>
            <p:spPr>
              <a:xfrm>
                <a:off x="0" y="-1"/>
                <a:ext cx="1955782" cy="453964"/>
              </a:xfrm>
              <a:prstGeom prst="ellipse">
                <a:avLst/>
              </a:prstGeom>
              <a:solidFill>
                <a:srgbClr val="FF217B"/>
              </a:solidFill>
              <a:ln w="2540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300"/>
                  </a:spcBef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1400"/>
              </a:p>
            </p:txBody>
          </p:sp>
          <p:sp>
            <p:nvSpPr>
              <p:cNvPr id="2330" name="Psikoloji"/>
              <p:cNvSpPr txBox="1"/>
              <p:nvPr/>
            </p:nvSpPr>
            <p:spPr>
              <a:xfrm>
                <a:off x="286417" y="110509"/>
                <a:ext cx="1382947" cy="232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marL="342900" indent="-342900" algn="ctr" defTabSz="622300">
                  <a:lnSpc>
                    <a:spcPct val="90000"/>
                  </a:lnSpc>
                  <a:spcBef>
                    <a:spcPts val="500"/>
                  </a:spcBef>
                  <a:buClr>
                    <a:srgbClr val="E4005C"/>
                  </a:buClr>
                  <a:buSzPct val="70000"/>
                  <a:buChar char="■"/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lvl1pPr>
              </a:lstStyle>
              <a:p>
                <a:r>
                  <a:t>Psikoloji</a:t>
                </a:r>
              </a:p>
            </p:txBody>
          </p:sp>
        </p:grpSp>
        <p:sp>
          <p:nvSpPr>
            <p:cNvPr id="2332" name="Şekil"/>
            <p:cNvSpPr/>
            <p:nvPr/>
          </p:nvSpPr>
          <p:spPr>
            <a:xfrm>
              <a:off x="881142" y="3811763"/>
              <a:ext cx="193499" cy="193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344"/>
                  </a:moveTo>
                  <a:lnTo>
                    <a:pt x="7344" y="7344"/>
                  </a:lnTo>
                  <a:lnTo>
                    <a:pt x="7344" y="0"/>
                  </a:lnTo>
                  <a:lnTo>
                    <a:pt x="14256" y="0"/>
                  </a:lnTo>
                  <a:lnTo>
                    <a:pt x="14256" y="7344"/>
                  </a:lnTo>
                  <a:lnTo>
                    <a:pt x="21600" y="7344"/>
                  </a:lnTo>
                  <a:lnTo>
                    <a:pt x="21600" y="14256"/>
                  </a:lnTo>
                  <a:lnTo>
                    <a:pt x="14256" y="14256"/>
                  </a:lnTo>
                  <a:lnTo>
                    <a:pt x="14256" y="21600"/>
                  </a:lnTo>
                  <a:lnTo>
                    <a:pt x="7344" y="21600"/>
                  </a:lnTo>
                  <a:lnTo>
                    <a:pt x="7344" y="14256"/>
                  </a:lnTo>
                  <a:lnTo>
                    <a:pt x="0" y="14256"/>
                  </a:lnTo>
                  <a:close/>
                </a:path>
              </a:pathLst>
            </a:custGeom>
            <a:solidFill>
              <a:srgbClr val="DEC4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ts val="1300"/>
                </a:spcBef>
                <a:defRPr sz="500">
                  <a:solidFill>
                    <a:schemeClr val="accent3">
                      <a:lumOff val="44000"/>
                    </a:schemeClr>
                  </a:solidFill>
                  <a:effectLst>
                    <a:outerShdw blurRad="38100" dist="38100" dir="2700000" rotWithShape="0">
                      <a:srgbClr val="C0C0C0"/>
                    </a:outerShdw>
                  </a:effectLst>
                </a:defRPr>
              </a:pPr>
              <a:endParaRPr sz="500"/>
            </a:p>
          </p:txBody>
        </p:sp>
        <p:grpSp>
          <p:nvGrpSpPr>
            <p:cNvPr id="2335" name="Grup"/>
            <p:cNvGrpSpPr/>
            <p:nvPr/>
          </p:nvGrpSpPr>
          <p:grpSpPr>
            <a:xfrm>
              <a:off x="83339" y="4077023"/>
              <a:ext cx="1789104" cy="453963"/>
              <a:chOff x="0" y="0"/>
              <a:chExt cx="1789103" cy="453962"/>
            </a:xfrm>
          </p:grpSpPr>
          <p:sp>
            <p:nvSpPr>
              <p:cNvPr id="2333" name="Oval"/>
              <p:cNvSpPr/>
              <p:nvPr/>
            </p:nvSpPr>
            <p:spPr>
              <a:xfrm>
                <a:off x="0" y="-1"/>
                <a:ext cx="1789104" cy="453964"/>
              </a:xfrm>
              <a:prstGeom prst="ellipse">
                <a:avLst/>
              </a:prstGeom>
              <a:solidFill>
                <a:srgbClr val="FF217B"/>
              </a:solidFill>
              <a:ln w="2540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300"/>
                  </a:spcBef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1400"/>
              </a:p>
            </p:txBody>
          </p:sp>
          <p:sp>
            <p:nvSpPr>
              <p:cNvPr id="2334" name="İktisat"/>
              <p:cNvSpPr txBox="1"/>
              <p:nvPr/>
            </p:nvSpPr>
            <p:spPr>
              <a:xfrm>
                <a:off x="262008" y="110509"/>
                <a:ext cx="1265089" cy="232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marL="342900" indent="-342900" algn="ctr" defTabSz="622300">
                  <a:lnSpc>
                    <a:spcPct val="90000"/>
                  </a:lnSpc>
                  <a:spcBef>
                    <a:spcPts val="500"/>
                  </a:spcBef>
                  <a:buClr>
                    <a:srgbClr val="E4005C"/>
                  </a:buClr>
                  <a:buSzPct val="70000"/>
                  <a:buChar char="■"/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lvl1pPr>
              </a:lstStyle>
              <a:p>
                <a:r>
                  <a:t>İktisat</a:t>
                </a:r>
              </a:p>
            </p:txBody>
          </p:sp>
        </p:grpSp>
        <p:sp>
          <p:nvSpPr>
            <p:cNvPr id="2336" name="Şekil"/>
            <p:cNvSpPr/>
            <p:nvPr/>
          </p:nvSpPr>
          <p:spPr>
            <a:xfrm>
              <a:off x="881142" y="4602748"/>
              <a:ext cx="193499" cy="193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344"/>
                  </a:moveTo>
                  <a:lnTo>
                    <a:pt x="7344" y="7344"/>
                  </a:lnTo>
                  <a:lnTo>
                    <a:pt x="7344" y="0"/>
                  </a:lnTo>
                  <a:lnTo>
                    <a:pt x="14256" y="0"/>
                  </a:lnTo>
                  <a:lnTo>
                    <a:pt x="14256" y="7344"/>
                  </a:lnTo>
                  <a:lnTo>
                    <a:pt x="21600" y="7344"/>
                  </a:lnTo>
                  <a:lnTo>
                    <a:pt x="21600" y="14256"/>
                  </a:lnTo>
                  <a:lnTo>
                    <a:pt x="14256" y="14256"/>
                  </a:lnTo>
                  <a:lnTo>
                    <a:pt x="14256" y="21600"/>
                  </a:lnTo>
                  <a:lnTo>
                    <a:pt x="7344" y="21600"/>
                  </a:lnTo>
                  <a:lnTo>
                    <a:pt x="7344" y="14256"/>
                  </a:lnTo>
                  <a:lnTo>
                    <a:pt x="0" y="14256"/>
                  </a:lnTo>
                  <a:close/>
                </a:path>
              </a:pathLst>
            </a:custGeom>
            <a:solidFill>
              <a:srgbClr val="DEC4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ts val="1300"/>
                </a:spcBef>
                <a:defRPr sz="500">
                  <a:solidFill>
                    <a:schemeClr val="accent3">
                      <a:lumOff val="44000"/>
                    </a:schemeClr>
                  </a:solidFill>
                  <a:effectLst>
                    <a:outerShdw blurRad="38100" dist="38100" dir="2700000" rotWithShape="0">
                      <a:srgbClr val="C0C0C0"/>
                    </a:outerShdw>
                  </a:effectLst>
                </a:defRPr>
              </a:pPr>
              <a:endParaRPr sz="500"/>
            </a:p>
          </p:txBody>
        </p:sp>
        <p:grpSp>
          <p:nvGrpSpPr>
            <p:cNvPr id="2339" name="Grup"/>
            <p:cNvGrpSpPr/>
            <p:nvPr/>
          </p:nvGrpSpPr>
          <p:grpSpPr>
            <a:xfrm>
              <a:off x="83339" y="4868008"/>
              <a:ext cx="1789104" cy="453963"/>
              <a:chOff x="0" y="0"/>
              <a:chExt cx="1789103" cy="453962"/>
            </a:xfrm>
          </p:grpSpPr>
          <p:sp>
            <p:nvSpPr>
              <p:cNvPr id="2337" name="Oval"/>
              <p:cNvSpPr/>
              <p:nvPr/>
            </p:nvSpPr>
            <p:spPr>
              <a:xfrm>
                <a:off x="0" y="-1"/>
                <a:ext cx="1789104" cy="453964"/>
              </a:xfrm>
              <a:prstGeom prst="ellipse">
                <a:avLst/>
              </a:prstGeom>
              <a:solidFill>
                <a:srgbClr val="FF217B"/>
              </a:solidFill>
              <a:ln w="2540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300"/>
                  </a:spcBef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1400"/>
              </a:p>
            </p:txBody>
          </p:sp>
          <p:sp>
            <p:nvSpPr>
              <p:cNvPr id="2338" name="Biyoloji"/>
              <p:cNvSpPr txBox="1"/>
              <p:nvPr/>
            </p:nvSpPr>
            <p:spPr>
              <a:xfrm>
                <a:off x="262008" y="110509"/>
                <a:ext cx="1265089" cy="232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marL="342900" indent="-342900" algn="ctr" defTabSz="622300">
                  <a:lnSpc>
                    <a:spcPct val="90000"/>
                  </a:lnSpc>
                  <a:spcBef>
                    <a:spcPts val="500"/>
                  </a:spcBef>
                  <a:buClr>
                    <a:srgbClr val="E4005C"/>
                  </a:buClr>
                  <a:buSzPct val="70000"/>
                  <a:buChar char="■"/>
                  <a:defRPr sz="1400" b="1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lvl1pPr>
              </a:lstStyle>
              <a:p>
                <a:r>
                  <a:t>Biyoloji</a:t>
                </a:r>
              </a:p>
            </p:txBody>
          </p:sp>
        </p:grpSp>
        <p:sp>
          <p:nvSpPr>
            <p:cNvPr id="2340" name="Ok"/>
            <p:cNvSpPr/>
            <p:nvPr/>
          </p:nvSpPr>
          <p:spPr>
            <a:xfrm>
              <a:off x="1986408" y="2576546"/>
              <a:ext cx="437393" cy="16887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DEC4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311150">
                <a:lnSpc>
                  <a:spcPct val="90000"/>
                </a:lnSpc>
                <a:spcBef>
                  <a:spcPts val="1300"/>
                </a:spcBef>
                <a:defRPr sz="700">
                  <a:solidFill>
                    <a:schemeClr val="accent3">
                      <a:lumOff val="44000"/>
                    </a:schemeClr>
                  </a:solidFill>
                  <a:effectLst>
                    <a:outerShdw blurRad="38100" dist="38100" dir="2700000" rotWithShape="0">
                      <a:srgbClr val="C0C0C0"/>
                    </a:outerShdw>
                  </a:effectLst>
                </a:defRPr>
              </a:pPr>
              <a:endParaRPr sz="700"/>
            </a:p>
          </p:txBody>
        </p:sp>
        <p:grpSp>
          <p:nvGrpSpPr>
            <p:cNvPr id="2343" name="Grup"/>
            <p:cNvGrpSpPr/>
            <p:nvPr/>
          </p:nvGrpSpPr>
          <p:grpSpPr>
            <a:xfrm>
              <a:off x="2537765" y="2027210"/>
              <a:ext cx="1530611" cy="1267548"/>
              <a:chOff x="-243285" y="-1"/>
              <a:chExt cx="1530610" cy="1267546"/>
            </a:xfrm>
          </p:grpSpPr>
          <p:sp>
            <p:nvSpPr>
              <p:cNvPr id="2341" name="Oval"/>
              <p:cNvSpPr/>
              <p:nvPr/>
            </p:nvSpPr>
            <p:spPr>
              <a:xfrm>
                <a:off x="-243285" y="-1"/>
                <a:ext cx="1530610" cy="1267546"/>
              </a:xfrm>
              <a:prstGeom prst="ellipse">
                <a:avLst/>
              </a:prstGeom>
              <a:solidFill>
                <a:srgbClr val="FFC000"/>
              </a:solidFill>
              <a:ln w="2540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1300"/>
                  </a:spcBef>
                  <a:defRPr sz="2000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pPr>
                <a:endParaRPr sz="2000"/>
              </a:p>
            </p:txBody>
          </p:sp>
          <p:sp>
            <p:nvSpPr>
              <p:cNvPr id="2342" name="Davranış Bilimleri"/>
              <p:cNvSpPr txBox="1"/>
              <p:nvPr/>
            </p:nvSpPr>
            <p:spPr>
              <a:xfrm>
                <a:off x="-19133" y="331124"/>
                <a:ext cx="1082305" cy="6052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numCol="1" anchor="ctr">
                <a:spAutoFit/>
              </a:bodyPr>
              <a:lstStyle>
                <a:lvl1pPr marL="342900" indent="-342900" algn="ctr" defTabSz="889000">
                  <a:lnSpc>
                    <a:spcPct val="90000"/>
                  </a:lnSpc>
                  <a:spcBef>
                    <a:spcPts val="800"/>
                  </a:spcBef>
                  <a:buClr>
                    <a:srgbClr val="E4005C"/>
                  </a:buClr>
                  <a:buSzPct val="70000"/>
                  <a:buChar char="■"/>
                  <a:defRPr sz="2000">
                    <a:effectLst>
                      <a:outerShdw blurRad="38100" dist="38100" dir="2700000" rotWithShape="0">
                        <a:srgbClr val="C0C0C0"/>
                      </a:outerShdw>
                    </a:effectLst>
                  </a:defRPr>
                </a:lvl1pPr>
              </a:lstStyle>
              <a:p>
                <a:pPr marL="0" indent="0">
                  <a:buNone/>
                </a:pPr>
                <a:r>
                  <a:rPr dirty="0" err="1"/>
                  <a:t>Davranış</a:t>
                </a:r>
                <a:r>
                  <a:rPr dirty="0"/>
                  <a:t> </a:t>
                </a:r>
                <a:r>
                  <a:rPr dirty="0" err="1"/>
                  <a:t>Bilimleri</a:t>
                </a: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8836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Sosyoloji</a:t>
            </a:r>
          </a:p>
        </p:txBody>
      </p:sp>
      <p:sp>
        <p:nvSpPr>
          <p:cNvPr id="2347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Toplum yapısını, toplumu oluşturan insanlar ve gruplar arasındaki ilişkileri inceleyen bir bilim dalıdır.</a:t>
            </a:r>
          </a:p>
        </p:txBody>
      </p:sp>
    </p:spTree>
    <p:extLst>
      <p:ext uri="{BB962C8B-B14F-4D97-AF65-F5344CB8AC3E}">
        <p14:creationId xmlns:p14="http://schemas.microsoft.com/office/powerpoint/2010/main" val="3729597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9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Psikoloji</a:t>
            </a:r>
          </a:p>
        </p:txBody>
      </p:sp>
      <p:sp>
        <p:nvSpPr>
          <p:cNvPr id="2350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Bireysel davranışları, bunların süreçlerini ve nedenlerini inceler.</a:t>
            </a:r>
          </a:p>
        </p:txBody>
      </p:sp>
    </p:spTree>
    <p:extLst>
      <p:ext uri="{BB962C8B-B14F-4D97-AF65-F5344CB8AC3E}">
        <p14:creationId xmlns:p14="http://schemas.microsoft.com/office/powerpoint/2010/main" val="2953435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 Psikoloji</a:t>
            </a:r>
          </a:p>
        </p:txBody>
      </p:sp>
      <p:sp>
        <p:nvSpPr>
          <p:cNvPr id="2353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Bireyin sosyal bir grup içindeki davranışlarını inceleyen bilim dalına denir.</a:t>
            </a:r>
          </a:p>
        </p:txBody>
      </p:sp>
    </p:spTree>
    <p:extLst>
      <p:ext uri="{BB962C8B-B14F-4D97-AF65-F5344CB8AC3E}">
        <p14:creationId xmlns:p14="http://schemas.microsoft.com/office/powerpoint/2010/main" val="151820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Antropoloji </a:t>
            </a:r>
          </a:p>
        </p:txBody>
      </p:sp>
      <p:sp>
        <p:nvSpPr>
          <p:cNvPr id="2356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İlkel insan toplulukları ile ilgilenir</a:t>
            </a:r>
          </a:p>
        </p:txBody>
      </p:sp>
    </p:spTree>
    <p:extLst>
      <p:ext uri="{BB962C8B-B14F-4D97-AF65-F5344CB8AC3E}">
        <p14:creationId xmlns:p14="http://schemas.microsoft.com/office/powerpoint/2010/main" val="2726629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359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719514" y="1600200"/>
            <a:ext cx="6643687" cy="4495800"/>
          </a:xfrm>
          <a:prstGeom prst="rect">
            <a:avLst/>
          </a:prstGeom>
        </p:spPr>
        <p:txBody>
          <a:bodyPr/>
          <a:lstStyle/>
          <a:p>
            <a:r>
              <a:rPr b="1" i="1" dirty="0" err="1"/>
              <a:t>Davranış</a:t>
            </a:r>
            <a:r>
              <a:rPr b="1" i="1" dirty="0"/>
              <a:t>:</a:t>
            </a:r>
          </a:p>
          <a:p>
            <a:pPr>
              <a:buSzTx/>
              <a:buFont typeface="Wingdings"/>
              <a:buNone/>
            </a:pPr>
            <a:endParaRPr dirty="0"/>
          </a:p>
          <a:p>
            <a:pPr>
              <a:spcBef>
                <a:spcPts val="500"/>
              </a:spcBef>
              <a:buNone/>
              <a:defRPr sz="2400"/>
            </a:pPr>
            <a:r>
              <a:rPr dirty="0" err="1"/>
              <a:t>Uyaran</a:t>
            </a:r>
            <a:r>
              <a:rPr dirty="0"/>
              <a:t>        </a:t>
            </a:r>
            <a:r>
              <a:rPr dirty="0" err="1"/>
              <a:t>Organizma</a:t>
            </a:r>
            <a:r>
              <a:rPr dirty="0"/>
              <a:t>       </a:t>
            </a:r>
            <a:r>
              <a:rPr dirty="0" err="1"/>
              <a:t>Tepki</a:t>
            </a:r>
            <a:r>
              <a:rPr dirty="0"/>
              <a:t>       </a:t>
            </a:r>
            <a:r>
              <a:rPr dirty="0" err="1"/>
              <a:t>Davranış</a:t>
            </a:r>
            <a:endParaRPr dirty="0"/>
          </a:p>
        </p:txBody>
      </p:sp>
      <p:sp>
        <p:nvSpPr>
          <p:cNvPr id="2360" name="3 Çentikli Sağ Ok"/>
          <p:cNvSpPr/>
          <p:nvPr/>
        </p:nvSpPr>
        <p:spPr>
          <a:xfrm>
            <a:off x="4872038" y="2924176"/>
            <a:ext cx="431801" cy="144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400"/>
                </a:moveTo>
                <a:lnTo>
                  <a:pt x="17987" y="5400"/>
                </a:lnTo>
                <a:lnTo>
                  <a:pt x="17987" y="0"/>
                </a:lnTo>
                <a:lnTo>
                  <a:pt x="21600" y="10800"/>
                </a:lnTo>
                <a:lnTo>
                  <a:pt x="17987" y="21600"/>
                </a:lnTo>
                <a:lnTo>
                  <a:pt x="17987" y="16200"/>
                </a:lnTo>
                <a:lnTo>
                  <a:pt x="0" y="16200"/>
                </a:lnTo>
                <a:lnTo>
                  <a:pt x="1807" y="10800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rgbClr val="9065B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361" name="4 Çentikli Sağ Ok"/>
          <p:cNvSpPr/>
          <p:nvPr/>
        </p:nvSpPr>
        <p:spPr>
          <a:xfrm>
            <a:off x="7032625" y="2924176"/>
            <a:ext cx="431800" cy="144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400"/>
                </a:moveTo>
                <a:lnTo>
                  <a:pt x="17987" y="5400"/>
                </a:lnTo>
                <a:lnTo>
                  <a:pt x="17987" y="0"/>
                </a:lnTo>
                <a:lnTo>
                  <a:pt x="21600" y="10800"/>
                </a:lnTo>
                <a:lnTo>
                  <a:pt x="17987" y="21600"/>
                </a:lnTo>
                <a:lnTo>
                  <a:pt x="17987" y="16200"/>
                </a:lnTo>
                <a:lnTo>
                  <a:pt x="0" y="16200"/>
                </a:lnTo>
                <a:lnTo>
                  <a:pt x="1807" y="10800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rgbClr val="9065B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362" name="5 Çentikli Sağ Ok"/>
          <p:cNvSpPr/>
          <p:nvPr/>
        </p:nvSpPr>
        <p:spPr>
          <a:xfrm>
            <a:off x="8399464" y="2708275"/>
            <a:ext cx="431801" cy="49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400"/>
                </a:moveTo>
                <a:lnTo>
                  <a:pt x="10800" y="5400"/>
                </a:ln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lnTo>
                  <a:pt x="10800" y="16200"/>
                </a:lnTo>
                <a:lnTo>
                  <a:pt x="0" y="16200"/>
                </a:lnTo>
                <a:lnTo>
                  <a:pt x="5400" y="10800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rgbClr val="9065B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pic>
        <p:nvPicPr>
          <p:cNvPr id="236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0" y="3644900"/>
            <a:ext cx="1962150" cy="23241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66" name="7 Bulut"/>
          <p:cNvGrpSpPr/>
          <p:nvPr/>
        </p:nvGrpSpPr>
        <p:grpSpPr>
          <a:xfrm>
            <a:off x="8831569" y="2424424"/>
            <a:ext cx="1513305" cy="1081599"/>
            <a:chOff x="0" y="0"/>
            <a:chExt cx="1513304" cy="1081597"/>
          </a:xfrm>
        </p:grpSpPr>
        <p:sp>
          <p:nvSpPr>
            <p:cNvPr id="2364" name="Şekil"/>
            <p:cNvSpPr/>
            <p:nvPr/>
          </p:nvSpPr>
          <p:spPr>
            <a:xfrm>
              <a:off x="-1" y="-1"/>
              <a:ext cx="1513306" cy="108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noFill/>
            <a:ln w="25400" cap="flat">
              <a:solidFill>
                <a:schemeClr val="accent4">
                  <a:lumOff val="28974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3">
                      <a:lumOff val="44000"/>
                    </a:schemeClr>
                  </a:solidFill>
                </a:defRPr>
              </a:pPr>
              <a:endParaRPr/>
            </a:p>
          </p:txBody>
        </p:sp>
        <p:sp>
          <p:nvSpPr>
            <p:cNvPr id="2365" name="Şekil"/>
            <p:cNvSpPr/>
            <p:nvPr/>
          </p:nvSpPr>
          <p:spPr>
            <a:xfrm>
              <a:off x="76842" y="54998"/>
              <a:ext cx="1386692" cy="918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lnTo>
                    <a:pt x="1072" y="7905"/>
                  </a:ln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25400" cap="flat">
              <a:solidFill>
                <a:schemeClr val="accent4">
                  <a:lumOff val="28974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3">
                      <a:lumOff val="44000"/>
                    </a:schemeClr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00450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2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Temel</a:t>
            </a:r>
            <a:r>
              <a:rPr dirty="0"/>
              <a:t> </a:t>
            </a:r>
            <a:r>
              <a:rPr dirty="0" err="1"/>
              <a:t>Kavramlar</a:t>
            </a:r>
            <a:endParaRPr dirty="0"/>
          </a:p>
        </p:txBody>
      </p:sp>
      <p:sp>
        <p:nvSpPr>
          <p:cNvPr id="2373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962400" y="1079500"/>
            <a:ext cx="6400800" cy="4495800"/>
          </a:xfrm>
          <a:prstGeom prst="rect">
            <a:avLst/>
          </a:prstGeom>
        </p:spPr>
        <p:txBody>
          <a:bodyPr/>
          <a:lstStyle/>
          <a:p>
            <a:r>
              <a:rPr b="1" i="1" dirty="0" err="1"/>
              <a:t>Kişilik</a:t>
            </a:r>
            <a:r>
              <a:rPr b="1" i="1" dirty="0"/>
              <a:t>:</a:t>
            </a:r>
            <a:r>
              <a:rPr dirty="0"/>
              <a:t> </a:t>
            </a:r>
          </a:p>
          <a:p>
            <a:pPr>
              <a:buSzTx/>
              <a:buFont typeface="Wingdings"/>
              <a:buNone/>
            </a:pPr>
            <a:r>
              <a:rPr dirty="0" err="1"/>
              <a:t>Bireyin</a:t>
            </a:r>
            <a:r>
              <a:rPr dirty="0"/>
              <a:t> </a:t>
            </a:r>
            <a:r>
              <a:rPr dirty="0" err="1"/>
              <a:t>özel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ayırıcı</a:t>
            </a:r>
            <a:r>
              <a:rPr dirty="0"/>
              <a:t> </a:t>
            </a:r>
            <a:r>
              <a:rPr dirty="0" err="1"/>
              <a:t>davranışlarını</a:t>
            </a:r>
            <a:r>
              <a:rPr dirty="0"/>
              <a:t> </a:t>
            </a:r>
            <a:r>
              <a:rPr dirty="0" err="1"/>
              <a:t>içermektedir</a:t>
            </a:r>
            <a:r>
              <a:rPr dirty="0"/>
              <a:t>.</a:t>
            </a:r>
          </a:p>
        </p:txBody>
      </p:sp>
      <p:pic>
        <p:nvPicPr>
          <p:cNvPr id="2374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21201" y="3023149"/>
            <a:ext cx="4618038" cy="36713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36511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377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866899" y="1341438"/>
            <a:ext cx="9496301" cy="47545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6042" indent="-336042" algn="just" defTabSz="896111">
              <a:defRPr sz="3136">
                <a:effectLst>
                  <a:outerShdw blurRad="37338" dist="37338" dir="2700000" rotWithShape="0">
                    <a:srgbClr val="C0C0C0"/>
                  </a:outerShdw>
                </a:effectLst>
              </a:defRPr>
            </a:pPr>
            <a:r>
              <a:rPr b="1" i="1" dirty="0" err="1"/>
              <a:t>Sosyal</a:t>
            </a:r>
            <a:r>
              <a:rPr b="1" i="1" dirty="0"/>
              <a:t> </a:t>
            </a:r>
            <a:r>
              <a:rPr b="1" i="1" dirty="0" err="1"/>
              <a:t>Grup</a:t>
            </a:r>
            <a:r>
              <a:rPr dirty="0"/>
              <a:t>:</a:t>
            </a:r>
          </a:p>
          <a:p>
            <a:pPr marL="336042" indent="-336042" algn="just" defTabSz="896111">
              <a:buNone/>
              <a:defRPr sz="3136">
                <a:effectLst>
                  <a:outerShdw blurRad="37338" dist="37338" dir="2700000" rotWithShape="0">
                    <a:srgbClr val="C0C0C0"/>
                  </a:outerShdw>
                </a:effectLst>
              </a:defRPr>
            </a:pPr>
            <a:r>
              <a:rPr dirty="0" err="1"/>
              <a:t>Ortak</a:t>
            </a:r>
            <a:r>
              <a:rPr dirty="0"/>
              <a:t> </a:t>
            </a:r>
            <a:r>
              <a:rPr dirty="0" err="1"/>
              <a:t>amaçların</a:t>
            </a:r>
            <a:r>
              <a:rPr dirty="0"/>
              <a:t> </a:t>
            </a:r>
            <a:r>
              <a:rPr dirty="0" err="1"/>
              <a:t>izlenmesi</a:t>
            </a:r>
            <a:r>
              <a:rPr dirty="0"/>
              <a:t> </a:t>
            </a:r>
            <a:r>
              <a:rPr dirty="0" err="1"/>
              <a:t>açısından</a:t>
            </a:r>
            <a:r>
              <a:rPr dirty="0"/>
              <a:t> </a:t>
            </a:r>
            <a:r>
              <a:rPr dirty="0" err="1"/>
              <a:t>sosyal</a:t>
            </a:r>
            <a:r>
              <a:rPr dirty="0"/>
              <a:t> </a:t>
            </a:r>
            <a:r>
              <a:rPr dirty="0" err="1"/>
              <a:t>kurallara</a:t>
            </a:r>
            <a:r>
              <a:rPr dirty="0"/>
              <a:t>, </a:t>
            </a:r>
            <a:r>
              <a:rPr dirty="0" err="1"/>
              <a:t>yararlara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değerlere</a:t>
            </a:r>
            <a:r>
              <a:rPr dirty="0"/>
              <a:t> </a:t>
            </a:r>
            <a:r>
              <a:rPr dirty="0" err="1"/>
              <a:t>uygun</a:t>
            </a:r>
            <a:r>
              <a:rPr dirty="0"/>
              <a:t> </a:t>
            </a:r>
            <a:r>
              <a:rPr dirty="0" err="1"/>
              <a:t>olarak</a:t>
            </a:r>
            <a:r>
              <a:rPr dirty="0"/>
              <a:t>, </a:t>
            </a:r>
            <a:r>
              <a:rPr dirty="0" err="1"/>
              <a:t>karşılıklı</a:t>
            </a:r>
            <a:r>
              <a:rPr dirty="0"/>
              <a:t> </a:t>
            </a:r>
            <a:r>
              <a:rPr dirty="0" err="1"/>
              <a:t>rolleri</a:t>
            </a:r>
            <a:r>
              <a:rPr dirty="0"/>
              <a:t> </a:t>
            </a:r>
            <a:r>
              <a:rPr dirty="0" err="1"/>
              <a:t>yerine</a:t>
            </a:r>
            <a:r>
              <a:rPr dirty="0"/>
              <a:t> </a:t>
            </a:r>
            <a:r>
              <a:rPr dirty="0" err="1"/>
              <a:t>getiren</a:t>
            </a:r>
            <a:r>
              <a:rPr dirty="0"/>
              <a:t> </a:t>
            </a:r>
            <a:r>
              <a:rPr dirty="0" err="1"/>
              <a:t>bireylerden</a:t>
            </a:r>
            <a:r>
              <a:rPr dirty="0"/>
              <a:t> </a:t>
            </a:r>
            <a:r>
              <a:rPr dirty="0" err="1"/>
              <a:t>meydana</a:t>
            </a:r>
            <a:r>
              <a:rPr dirty="0"/>
              <a:t> </a:t>
            </a:r>
            <a:r>
              <a:rPr dirty="0" err="1"/>
              <a:t>gelmiş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yapıya</a:t>
            </a:r>
            <a:r>
              <a:rPr dirty="0"/>
              <a:t> </a:t>
            </a:r>
            <a:r>
              <a:rPr dirty="0" err="1"/>
              <a:t>sahip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benzerlerinden</a:t>
            </a:r>
            <a:r>
              <a:rPr dirty="0"/>
              <a:t> </a:t>
            </a:r>
            <a:r>
              <a:rPr dirty="0" err="1"/>
              <a:t>ayrılıp</a:t>
            </a:r>
            <a:r>
              <a:rPr dirty="0"/>
              <a:t> </a:t>
            </a:r>
            <a:r>
              <a:rPr dirty="0" err="1"/>
              <a:t>bütünleşebilen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insan</a:t>
            </a:r>
            <a:r>
              <a:rPr dirty="0"/>
              <a:t> </a:t>
            </a:r>
            <a:r>
              <a:rPr dirty="0" err="1"/>
              <a:t>topluluğudur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5675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9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380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962400" y="1066800"/>
            <a:ext cx="6400800" cy="5029200"/>
          </a:xfrm>
          <a:prstGeom prst="rect">
            <a:avLst/>
          </a:prstGeom>
        </p:spPr>
        <p:txBody>
          <a:bodyPr/>
          <a:lstStyle/>
          <a:p>
            <a:r>
              <a:rPr b="1" i="1" dirty="0" err="1"/>
              <a:t>Rol</a:t>
            </a:r>
            <a:r>
              <a:rPr b="1" i="1" dirty="0"/>
              <a:t>:</a:t>
            </a:r>
          </a:p>
          <a:p>
            <a:pPr>
              <a:buSzTx/>
              <a:buFont typeface="Wingdings"/>
              <a:buNone/>
            </a:pPr>
            <a:r>
              <a:rPr dirty="0" err="1"/>
              <a:t>Belirli</a:t>
            </a:r>
            <a:r>
              <a:rPr dirty="0"/>
              <a:t> </a:t>
            </a:r>
            <a:r>
              <a:rPr dirty="0" err="1"/>
              <a:t>statülere</a:t>
            </a:r>
            <a:r>
              <a:rPr dirty="0"/>
              <a:t> </a:t>
            </a:r>
            <a:r>
              <a:rPr dirty="0" err="1"/>
              <a:t>sahip</a:t>
            </a:r>
            <a:r>
              <a:rPr dirty="0"/>
              <a:t> </a:t>
            </a:r>
            <a:r>
              <a:rPr dirty="0" err="1"/>
              <a:t>bireylerden</a:t>
            </a:r>
            <a:r>
              <a:rPr dirty="0"/>
              <a:t> </a:t>
            </a:r>
            <a:r>
              <a:rPr dirty="0" err="1"/>
              <a:t>istenen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beklenen</a:t>
            </a:r>
            <a:r>
              <a:rPr dirty="0"/>
              <a:t> </a:t>
            </a:r>
            <a:r>
              <a:rPr dirty="0" err="1"/>
              <a:t>davranışlar</a:t>
            </a:r>
            <a:r>
              <a:rPr dirty="0"/>
              <a:t> </a:t>
            </a:r>
            <a:r>
              <a:rPr dirty="0" err="1"/>
              <a:t>bütünüdür</a:t>
            </a:r>
            <a:r>
              <a:rPr dirty="0"/>
              <a:t>. </a:t>
            </a:r>
          </a:p>
        </p:txBody>
      </p:sp>
      <p:pic>
        <p:nvPicPr>
          <p:cNvPr id="2381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41081" y="3187700"/>
            <a:ext cx="4448994" cy="35369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9862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1 Başlık"/>
          <p:cNvSpPr txBox="1">
            <a:spLocks noGrp="1"/>
          </p:cNvSpPr>
          <p:nvPr>
            <p:ph type="title"/>
          </p:nvPr>
        </p:nvSpPr>
        <p:spPr>
          <a:xfrm>
            <a:off x="3962400" y="228600"/>
            <a:ext cx="6400800" cy="901700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Temel</a:t>
            </a:r>
            <a:r>
              <a:rPr dirty="0"/>
              <a:t> </a:t>
            </a:r>
            <a:r>
              <a:rPr dirty="0" err="1"/>
              <a:t>Kavramlar</a:t>
            </a:r>
            <a:endParaRPr dirty="0"/>
          </a:p>
        </p:txBody>
      </p:sp>
      <p:sp>
        <p:nvSpPr>
          <p:cNvPr id="2384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962400" y="1130300"/>
            <a:ext cx="6400800" cy="4495800"/>
          </a:xfrm>
          <a:prstGeom prst="rect">
            <a:avLst/>
          </a:prstGeom>
        </p:spPr>
        <p:txBody>
          <a:bodyPr/>
          <a:lstStyle/>
          <a:p>
            <a:r>
              <a:rPr b="1" i="1" dirty="0" err="1"/>
              <a:t>Yetki</a:t>
            </a:r>
            <a:r>
              <a:rPr b="1" i="1" dirty="0"/>
              <a:t>:</a:t>
            </a:r>
          </a:p>
          <a:p>
            <a:pPr>
              <a:buSzTx/>
              <a:buFont typeface="Wingdings"/>
              <a:buNone/>
            </a:pPr>
            <a:r>
              <a:rPr dirty="0" err="1"/>
              <a:t>Bireylerin</a:t>
            </a:r>
            <a:r>
              <a:rPr dirty="0"/>
              <a:t> </a:t>
            </a:r>
            <a:r>
              <a:rPr dirty="0" err="1"/>
              <a:t>davranışlarını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kaynakların</a:t>
            </a:r>
            <a:r>
              <a:rPr dirty="0"/>
              <a:t> </a:t>
            </a:r>
            <a:r>
              <a:rPr dirty="0" err="1"/>
              <a:t>kullanımını</a:t>
            </a:r>
            <a:r>
              <a:rPr dirty="0"/>
              <a:t> </a:t>
            </a:r>
            <a:r>
              <a:rPr dirty="0" err="1"/>
              <a:t>kontrol</a:t>
            </a:r>
            <a:r>
              <a:rPr dirty="0"/>
              <a:t> </a:t>
            </a:r>
            <a:r>
              <a:rPr dirty="0" err="1"/>
              <a:t>edici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etkileyici</a:t>
            </a:r>
            <a:r>
              <a:rPr dirty="0"/>
              <a:t> </a:t>
            </a:r>
            <a:r>
              <a:rPr dirty="0" err="1"/>
              <a:t>yasal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güçtür</a:t>
            </a:r>
            <a:r>
              <a:rPr dirty="0"/>
              <a:t>.</a:t>
            </a:r>
          </a:p>
        </p:txBody>
      </p:sp>
      <p:pic>
        <p:nvPicPr>
          <p:cNvPr id="2385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62601" y="3863863"/>
            <a:ext cx="4433888" cy="27147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43430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7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388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873500" y="1092200"/>
            <a:ext cx="6400800" cy="4495800"/>
          </a:xfrm>
          <a:prstGeom prst="rect">
            <a:avLst/>
          </a:prstGeom>
        </p:spPr>
        <p:txBody>
          <a:bodyPr/>
          <a:lstStyle/>
          <a:p>
            <a:r>
              <a:rPr b="1" i="1" dirty="0" err="1"/>
              <a:t>Yönetim</a:t>
            </a:r>
            <a:r>
              <a:rPr b="1" i="1" dirty="0"/>
              <a:t>:</a:t>
            </a:r>
          </a:p>
          <a:p>
            <a:pPr>
              <a:buSzTx/>
              <a:buFont typeface="Wingdings"/>
              <a:buNone/>
            </a:pPr>
            <a:r>
              <a:rPr dirty="0" err="1"/>
              <a:t>Önceden</a:t>
            </a:r>
            <a:r>
              <a:rPr dirty="0"/>
              <a:t> </a:t>
            </a:r>
            <a:r>
              <a:rPr dirty="0" err="1"/>
              <a:t>belirlenmiş</a:t>
            </a:r>
            <a:r>
              <a:rPr dirty="0"/>
              <a:t> </a:t>
            </a:r>
            <a:r>
              <a:rPr dirty="0" err="1"/>
              <a:t>hedeflere</a:t>
            </a:r>
            <a:r>
              <a:rPr dirty="0"/>
              <a:t> </a:t>
            </a:r>
            <a:r>
              <a:rPr dirty="0" err="1"/>
              <a:t>ulaşmak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yararlanılacak</a:t>
            </a:r>
            <a:r>
              <a:rPr dirty="0"/>
              <a:t> </a:t>
            </a:r>
            <a:r>
              <a:rPr dirty="0" err="1"/>
              <a:t>araç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kaynakların</a:t>
            </a:r>
            <a:r>
              <a:rPr dirty="0"/>
              <a:t> </a:t>
            </a:r>
            <a:r>
              <a:rPr dirty="0" err="1"/>
              <a:t>verimli</a:t>
            </a:r>
            <a:r>
              <a:rPr dirty="0"/>
              <a:t>, </a:t>
            </a:r>
            <a:r>
              <a:rPr dirty="0" err="1"/>
              <a:t>etkili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etkin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biçimde</a:t>
            </a:r>
            <a:r>
              <a:rPr dirty="0"/>
              <a:t> </a:t>
            </a:r>
            <a:r>
              <a:rPr dirty="0" err="1"/>
              <a:t>kullanılmasını</a:t>
            </a:r>
            <a:r>
              <a:rPr dirty="0"/>
              <a:t> </a:t>
            </a:r>
            <a:r>
              <a:rPr dirty="0" err="1"/>
              <a:t>kapsayan</a:t>
            </a:r>
            <a:r>
              <a:rPr dirty="0"/>
              <a:t> </a:t>
            </a:r>
            <a:r>
              <a:rPr dirty="0" err="1"/>
              <a:t>faaliyetlerin</a:t>
            </a:r>
            <a:r>
              <a:rPr dirty="0"/>
              <a:t> </a:t>
            </a:r>
            <a:r>
              <a:rPr dirty="0" err="1"/>
              <a:t>bütünüdür</a:t>
            </a:r>
            <a:r>
              <a:rPr dirty="0"/>
              <a:t>. </a:t>
            </a:r>
          </a:p>
        </p:txBody>
      </p:sp>
      <p:pic>
        <p:nvPicPr>
          <p:cNvPr id="238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9963" y="4797425"/>
            <a:ext cx="2381251" cy="18097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55173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392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i="1" dirty="0" err="1"/>
              <a:t>Liderlik</a:t>
            </a:r>
            <a:r>
              <a:rPr dirty="0"/>
              <a:t>:</a:t>
            </a:r>
          </a:p>
          <a:p>
            <a:pPr>
              <a:buSzTx/>
              <a:buFont typeface="Wingdings"/>
              <a:buNone/>
            </a:pPr>
            <a:r>
              <a:rPr dirty="0" err="1"/>
              <a:t>İnsanları</a:t>
            </a:r>
            <a:r>
              <a:rPr dirty="0"/>
              <a:t> </a:t>
            </a:r>
            <a:r>
              <a:rPr dirty="0" err="1"/>
              <a:t>belirlenen</a:t>
            </a:r>
            <a:r>
              <a:rPr dirty="0"/>
              <a:t> </a:t>
            </a:r>
            <a:r>
              <a:rPr dirty="0" err="1"/>
              <a:t>amaçlar</a:t>
            </a:r>
            <a:r>
              <a:rPr dirty="0"/>
              <a:t> </a:t>
            </a:r>
            <a:r>
              <a:rPr dirty="0" err="1"/>
              <a:t>doğrultusunda</a:t>
            </a:r>
            <a:r>
              <a:rPr dirty="0"/>
              <a:t> </a:t>
            </a:r>
            <a:r>
              <a:rPr dirty="0" err="1"/>
              <a:t>harekete</a:t>
            </a:r>
            <a:r>
              <a:rPr dirty="0"/>
              <a:t> </a:t>
            </a:r>
            <a:r>
              <a:rPr dirty="0" err="1"/>
              <a:t>geçirme</a:t>
            </a:r>
            <a:r>
              <a:rPr dirty="0"/>
              <a:t> </a:t>
            </a:r>
            <a:r>
              <a:rPr dirty="0" err="1"/>
              <a:t>yeteneğidir</a:t>
            </a:r>
            <a:r>
              <a:rPr dirty="0"/>
              <a:t>.</a:t>
            </a:r>
          </a:p>
        </p:txBody>
      </p:sp>
      <p:pic>
        <p:nvPicPr>
          <p:cNvPr id="2393" name="Picture 7" descr="Picture 7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12125" y="4292600"/>
            <a:ext cx="1428750" cy="10668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7846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396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i="1" dirty="0" err="1"/>
              <a:t>Çatışma</a:t>
            </a:r>
            <a:r>
              <a:rPr b="1" i="1" dirty="0"/>
              <a:t>:</a:t>
            </a:r>
          </a:p>
          <a:p>
            <a:pPr>
              <a:buSzTx/>
              <a:buFont typeface="Wingdings"/>
              <a:buNone/>
            </a:pPr>
            <a:r>
              <a:rPr dirty="0" err="1"/>
              <a:t>Bireysel</a:t>
            </a:r>
            <a:r>
              <a:rPr dirty="0"/>
              <a:t> </a:t>
            </a:r>
            <a:r>
              <a:rPr dirty="0" err="1"/>
              <a:t>bazda</a:t>
            </a:r>
            <a:r>
              <a:rPr dirty="0"/>
              <a:t>; </a:t>
            </a:r>
            <a:r>
              <a:rPr dirty="0" err="1"/>
              <a:t>birbiriyle</a:t>
            </a:r>
            <a:r>
              <a:rPr dirty="0"/>
              <a:t> </a:t>
            </a:r>
            <a:r>
              <a:rPr dirty="0" err="1"/>
              <a:t>uyuşmayan</a:t>
            </a:r>
            <a:r>
              <a:rPr dirty="0"/>
              <a:t> </a:t>
            </a:r>
            <a:r>
              <a:rPr dirty="0" err="1"/>
              <a:t>iki</a:t>
            </a:r>
            <a:r>
              <a:rPr dirty="0"/>
              <a:t> </a:t>
            </a:r>
            <a:r>
              <a:rPr dirty="0" err="1"/>
              <a:t>veya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fazla</a:t>
            </a:r>
            <a:r>
              <a:rPr dirty="0"/>
              <a:t> </a:t>
            </a:r>
            <a:r>
              <a:rPr dirty="0" err="1"/>
              <a:t>güdünün</a:t>
            </a:r>
            <a:r>
              <a:rPr dirty="0"/>
              <a:t> </a:t>
            </a:r>
            <a:r>
              <a:rPr dirty="0" err="1"/>
              <a:t>aynı</a:t>
            </a:r>
            <a:r>
              <a:rPr dirty="0"/>
              <a:t> </a:t>
            </a:r>
            <a:r>
              <a:rPr dirty="0" err="1"/>
              <a:t>anda</a:t>
            </a:r>
            <a:r>
              <a:rPr dirty="0"/>
              <a:t> </a:t>
            </a:r>
            <a:r>
              <a:rPr dirty="0" err="1"/>
              <a:t>bireyi</a:t>
            </a:r>
            <a:r>
              <a:rPr dirty="0"/>
              <a:t> </a:t>
            </a:r>
            <a:r>
              <a:rPr dirty="0" err="1"/>
              <a:t>etkilemesi</a:t>
            </a:r>
            <a:r>
              <a:rPr dirty="0"/>
              <a:t> </a:t>
            </a:r>
            <a:r>
              <a:rPr dirty="0" err="1"/>
              <a:t>durumudur</a:t>
            </a:r>
            <a:r>
              <a:rPr dirty="0"/>
              <a:t>.</a:t>
            </a:r>
          </a:p>
          <a:p>
            <a:pPr>
              <a:buSzTx/>
              <a:buFont typeface="Wingdings"/>
              <a:buNone/>
            </a:pPr>
            <a:r>
              <a:rPr dirty="0" err="1"/>
              <a:t>Örgütsel</a:t>
            </a:r>
            <a:r>
              <a:rPr dirty="0"/>
              <a:t> </a:t>
            </a:r>
            <a:r>
              <a:rPr dirty="0" err="1"/>
              <a:t>bazda</a:t>
            </a:r>
            <a:r>
              <a:rPr dirty="0"/>
              <a:t>; </a:t>
            </a:r>
            <a:r>
              <a:rPr dirty="0" err="1"/>
              <a:t>örgüt</a:t>
            </a:r>
            <a:r>
              <a:rPr dirty="0"/>
              <a:t> </a:t>
            </a:r>
            <a:r>
              <a:rPr dirty="0" err="1"/>
              <a:t>üyelerinin</a:t>
            </a:r>
            <a:r>
              <a:rPr dirty="0"/>
              <a:t> </a:t>
            </a:r>
            <a:r>
              <a:rPr dirty="0" err="1"/>
              <a:t>birbirlerine</a:t>
            </a:r>
            <a:r>
              <a:rPr dirty="0"/>
              <a:t> </a:t>
            </a:r>
            <a:r>
              <a:rPr dirty="0" err="1"/>
              <a:t>karşıt</a:t>
            </a:r>
            <a:r>
              <a:rPr dirty="0"/>
              <a:t> </a:t>
            </a:r>
            <a:r>
              <a:rPr dirty="0" err="1"/>
              <a:t>olan</a:t>
            </a:r>
            <a:r>
              <a:rPr dirty="0"/>
              <a:t> </a:t>
            </a:r>
            <a:r>
              <a:rPr dirty="0" err="1"/>
              <a:t>davranışlarının</a:t>
            </a:r>
            <a:r>
              <a:rPr dirty="0"/>
              <a:t> </a:t>
            </a:r>
            <a:r>
              <a:rPr dirty="0" err="1"/>
              <a:t>bütününe</a:t>
            </a:r>
            <a:r>
              <a:rPr dirty="0"/>
              <a:t> </a:t>
            </a:r>
            <a:r>
              <a:rPr dirty="0" err="1"/>
              <a:t>denir</a:t>
            </a:r>
            <a:r>
              <a:rPr dirty="0"/>
              <a:t>.  </a:t>
            </a:r>
          </a:p>
        </p:txBody>
      </p:sp>
      <p:pic>
        <p:nvPicPr>
          <p:cNvPr id="2397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72489" y="404814"/>
            <a:ext cx="1312863" cy="13128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2292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9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400" name="2 İçerik Yer Tutucusu"/>
          <p:cNvSpPr txBox="1">
            <a:spLocks noGrp="1"/>
          </p:cNvSpPr>
          <p:nvPr>
            <p:ph type="body" sz="half" idx="1"/>
          </p:nvPr>
        </p:nvSpPr>
        <p:spPr>
          <a:xfrm>
            <a:off x="3962400" y="1196976"/>
            <a:ext cx="6705600" cy="3240089"/>
          </a:xfrm>
          <a:prstGeom prst="rect">
            <a:avLst/>
          </a:prstGeom>
        </p:spPr>
        <p:txBody>
          <a:bodyPr/>
          <a:lstStyle/>
          <a:p>
            <a:r>
              <a:rPr b="1" i="1" dirty="0" err="1"/>
              <a:t>Güç</a:t>
            </a:r>
            <a:r>
              <a:rPr b="1" i="1" dirty="0"/>
              <a:t>:</a:t>
            </a:r>
            <a:r>
              <a:rPr dirty="0"/>
              <a:t> </a:t>
            </a:r>
          </a:p>
          <a:p>
            <a:pPr>
              <a:buSzTx/>
              <a:buFont typeface="Wingdings"/>
              <a:buNone/>
            </a:pPr>
            <a:r>
              <a:rPr dirty="0" err="1"/>
              <a:t>Başkalarını</a:t>
            </a:r>
            <a:r>
              <a:rPr dirty="0"/>
              <a:t> </a:t>
            </a:r>
            <a:r>
              <a:rPr dirty="0" err="1"/>
              <a:t>etkileyebilme</a:t>
            </a:r>
            <a:r>
              <a:rPr dirty="0"/>
              <a:t> </a:t>
            </a:r>
            <a:r>
              <a:rPr dirty="0" err="1"/>
              <a:t>kapasitesidir</a:t>
            </a:r>
            <a:r>
              <a:rPr dirty="0"/>
              <a:t>. </a:t>
            </a:r>
          </a:p>
          <a:p>
            <a:pPr>
              <a:buSzTx/>
              <a:buFont typeface="Wingdings"/>
              <a:buNone/>
            </a:pPr>
            <a:r>
              <a:rPr dirty="0" err="1"/>
              <a:t>Nitelikleri</a:t>
            </a:r>
            <a:r>
              <a:rPr dirty="0"/>
              <a:t>; </a:t>
            </a:r>
            <a:r>
              <a:rPr dirty="0" err="1"/>
              <a:t>göreceli</a:t>
            </a:r>
            <a:r>
              <a:rPr dirty="0"/>
              <a:t> </a:t>
            </a:r>
            <a:r>
              <a:rPr dirty="0" err="1"/>
              <a:t>olarak</a:t>
            </a:r>
            <a:r>
              <a:rPr dirty="0"/>
              <a:t> </a:t>
            </a:r>
            <a:r>
              <a:rPr dirty="0" err="1"/>
              <a:t>ölçülebilir</a:t>
            </a:r>
            <a:r>
              <a:rPr dirty="0"/>
              <a:t>, </a:t>
            </a:r>
            <a:r>
              <a:rPr dirty="0" err="1"/>
              <a:t>dengelidir</a:t>
            </a:r>
            <a:r>
              <a:rPr dirty="0"/>
              <a:t>, </a:t>
            </a:r>
            <a:r>
              <a:rPr dirty="0" err="1"/>
              <a:t>kabul</a:t>
            </a:r>
            <a:r>
              <a:rPr dirty="0"/>
              <a:t> </a:t>
            </a:r>
            <a:r>
              <a:rPr dirty="0" err="1"/>
              <a:t>görülen</a:t>
            </a:r>
            <a:r>
              <a:rPr dirty="0"/>
              <a:t> </a:t>
            </a:r>
            <a:r>
              <a:rPr dirty="0" err="1"/>
              <a:t>bölgede</a:t>
            </a:r>
            <a:r>
              <a:rPr dirty="0"/>
              <a:t> </a:t>
            </a:r>
            <a:r>
              <a:rPr dirty="0" err="1"/>
              <a:t>etkilidir</a:t>
            </a:r>
            <a:r>
              <a:rPr dirty="0"/>
              <a:t>.</a:t>
            </a:r>
          </a:p>
        </p:txBody>
      </p:sp>
      <p:pic>
        <p:nvPicPr>
          <p:cNvPr id="2401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35862" y="3933826"/>
            <a:ext cx="2670176" cy="292417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31008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404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i="1" dirty="0" err="1"/>
              <a:t>Otorite</a:t>
            </a:r>
            <a:r>
              <a:rPr b="1" i="1" dirty="0"/>
              <a:t>:</a:t>
            </a:r>
          </a:p>
          <a:p>
            <a:pPr>
              <a:buSzTx/>
              <a:buFont typeface="Wingdings"/>
              <a:buNone/>
            </a:pPr>
            <a:r>
              <a:rPr dirty="0"/>
              <a:t>Emir </a:t>
            </a:r>
            <a:r>
              <a:rPr dirty="0" err="1"/>
              <a:t>verme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emrin</a:t>
            </a:r>
            <a:r>
              <a:rPr dirty="0"/>
              <a:t> </a:t>
            </a:r>
            <a:r>
              <a:rPr dirty="0" err="1"/>
              <a:t>gereklerini</a:t>
            </a:r>
            <a:r>
              <a:rPr dirty="0"/>
              <a:t> </a:t>
            </a:r>
            <a:r>
              <a:rPr dirty="0" err="1"/>
              <a:t>yerine</a:t>
            </a:r>
            <a:r>
              <a:rPr dirty="0"/>
              <a:t> </a:t>
            </a:r>
            <a:r>
              <a:rPr dirty="0" err="1"/>
              <a:t>getirmeyi</a:t>
            </a:r>
            <a:r>
              <a:rPr dirty="0"/>
              <a:t> </a:t>
            </a:r>
            <a:r>
              <a:rPr dirty="0" err="1"/>
              <a:t>bekleme</a:t>
            </a:r>
            <a:r>
              <a:rPr dirty="0"/>
              <a:t> </a:t>
            </a:r>
            <a:r>
              <a:rPr dirty="0" err="1"/>
              <a:t>hakkıdır</a:t>
            </a:r>
            <a:r>
              <a:rPr dirty="0"/>
              <a:t>. </a:t>
            </a:r>
          </a:p>
        </p:txBody>
      </p:sp>
      <p:pic>
        <p:nvPicPr>
          <p:cNvPr id="2405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56363" y="3500438"/>
            <a:ext cx="3048001" cy="3048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88972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7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408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i="1" dirty="0"/>
              <a:t>Norm:</a:t>
            </a:r>
            <a:r>
              <a:rPr dirty="0"/>
              <a:t> </a:t>
            </a:r>
          </a:p>
          <a:p>
            <a:pPr>
              <a:buSzTx/>
              <a:buFont typeface="Wingdings"/>
              <a:buNone/>
            </a:pPr>
            <a:r>
              <a:rPr dirty="0" err="1"/>
              <a:t>Toplumsal</a:t>
            </a:r>
            <a:r>
              <a:rPr dirty="0"/>
              <a:t> </a:t>
            </a:r>
            <a:r>
              <a:rPr dirty="0" err="1"/>
              <a:t>yaşam</a:t>
            </a:r>
            <a:r>
              <a:rPr dirty="0"/>
              <a:t> </a:t>
            </a:r>
            <a:r>
              <a:rPr dirty="0" err="1"/>
              <a:t>içindeki</a:t>
            </a:r>
            <a:r>
              <a:rPr dirty="0"/>
              <a:t> </a:t>
            </a:r>
            <a:r>
              <a:rPr dirty="0" err="1"/>
              <a:t>bireylerin</a:t>
            </a:r>
            <a:r>
              <a:rPr dirty="0"/>
              <a:t> </a:t>
            </a:r>
            <a:r>
              <a:rPr dirty="0" err="1"/>
              <a:t>nasıl</a:t>
            </a:r>
            <a:r>
              <a:rPr dirty="0"/>
              <a:t> </a:t>
            </a:r>
            <a:r>
              <a:rPr dirty="0" err="1"/>
              <a:t>hareket</a:t>
            </a:r>
            <a:r>
              <a:rPr dirty="0"/>
              <a:t> </a:t>
            </a:r>
            <a:r>
              <a:rPr dirty="0" err="1"/>
              <a:t>edeceğini</a:t>
            </a:r>
            <a:r>
              <a:rPr dirty="0"/>
              <a:t> </a:t>
            </a:r>
            <a:r>
              <a:rPr dirty="0" err="1"/>
              <a:t>belirleyen</a:t>
            </a:r>
            <a:r>
              <a:rPr dirty="0"/>
              <a:t> </a:t>
            </a:r>
            <a:r>
              <a:rPr dirty="0" err="1"/>
              <a:t>yazılı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yazılı</a:t>
            </a:r>
            <a:r>
              <a:rPr dirty="0"/>
              <a:t> </a:t>
            </a:r>
            <a:r>
              <a:rPr dirty="0" err="1"/>
              <a:t>olmayan</a:t>
            </a:r>
            <a:r>
              <a:rPr dirty="0"/>
              <a:t> </a:t>
            </a:r>
            <a:r>
              <a:rPr dirty="0" err="1"/>
              <a:t>kurallar</a:t>
            </a:r>
            <a:r>
              <a:rPr dirty="0"/>
              <a:t> </a:t>
            </a:r>
            <a:r>
              <a:rPr dirty="0" err="1"/>
              <a:t>topluluğudur</a:t>
            </a:r>
            <a:r>
              <a:rPr dirty="0"/>
              <a:t>.</a:t>
            </a:r>
          </a:p>
        </p:txBody>
      </p:sp>
      <p:pic>
        <p:nvPicPr>
          <p:cNvPr id="240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29376" y="4981576"/>
            <a:ext cx="4238625" cy="187642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5521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Temel Kavramlar</a:t>
            </a:r>
          </a:p>
        </p:txBody>
      </p:sp>
      <p:sp>
        <p:nvSpPr>
          <p:cNvPr id="2412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962400" y="1181100"/>
            <a:ext cx="6400800" cy="4914900"/>
          </a:xfrm>
          <a:prstGeom prst="rect">
            <a:avLst/>
          </a:prstGeom>
        </p:spPr>
        <p:txBody>
          <a:bodyPr/>
          <a:lstStyle/>
          <a:p>
            <a:r>
              <a:rPr b="1" i="1" dirty="0" err="1"/>
              <a:t>Statü</a:t>
            </a:r>
            <a:r>
              <a:rPr b="1" i="1" dirty="0"/>
              <a:t>:</a:t>
            </a:r>
          </a:p>
          <a:p>
            <a:pPr>
              <a:buSzTx/>
              <a:buFont typeface="Wingdings"/>
              <a:buNone/>
            </a:pPr>
            <a:r>
              <a:rPr dirty="0" err="1"/>
              <a:t>Sosyal</a:t>
            </a:r>
            <a:r>
              <a:rPr dirty="0"/>
              <a:t> </a:t>
            </a:r>
            <a:r>
              <a:rPr dirty="0" err="1"/>
              <a:t>sitem</a:t>
            </a:r>
            <a:r>
              <a:rPr dirty="0"/>
              <a:t> </a:t>
            </a:r>
            <a:r>
              <a:rPr dirty="0" err="1"/>
              <a:t>içinde</a:t>
            </a:r>
            <a:r>
              <a:rPr dirty="0"/>
              <a:t> </a:t>
            </a:r>
            <a:r>
              <a:rPr dirty="0" err="1"/>
              <a:t>toplumun</a:t>
            </a:r>
            <a:r>
              <a:rPr dirty="0"/>
              <a:t> </a:t>
            </a:r>
            <a:r>
              <a:rPr dirty="0" err="1"/>
              <a:t>kabul</a:t>
            </a:r>
            <a:r>
              <a:rPr dirty="0"/>
              <a:t> </a:t>
            </a:r>
            <a:r>
              <a:rPr dirty="0" err="1"/>
              <a:t>ettiği</a:t>
            </a:r>
            <a:r>
              <a:rPr dirty="0"/>
              <a:t> </a:t>
            </a:r>
            <a:r>
              <a:rPr dirty="0" err="1"/>
              <a:t>sınırlara</a:t>
            </a:r>
            <a:r>
              <a:rPr dirty="0"/>
              <a:t> </a:t>
            </a:r>
            <a:r>
              <a:rPr dirty="0" err="1"/>
              <a:t>göre</a:t>
            </a:r>
            <a:r>
              <a:rPr dirty="0"/>
              <a:t> </a:t>
            </a:r>
            <a:r>
              <a:rPr dirty="0" err="1"/>
              <a:t>belirlenmiş</a:t>
            </a:r>
            <a:r>
              <a:rPr dirty="0"/>
              <a:t> </a:t>
            </a:r>
            <a:r>
              <a:rPr dirty="0" err="1"/>
              <a:t>görevler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ilişkiler</a:t>
            </a:r>
            <a:r>
              <a:rPr dirty="0"/>
              <a:t> </a:t>
            </a:r>
            <a:r>
              <a:rPr dirty="0" err="1"/>
              <a:t>bütünüdür</a:t>
            </a:r>
            <a:r>
              <a:rPr dirty="0"/>
              <a:t>.</a:t>
            </a:r>
          </a:p>
        </p:txBody>
      </p:sp>
      <p:pic>
        <p:nvPicPr>
          <p:cNvPr id="241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7601" y="4149725"/>
            <a:ext cx="3832225" cy="26543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87911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318</Words>
  <Application>Microsoft Office PowerPoint</Application>
  <PresentationFormat>Geniş ekran</PresentationFormat>
  <Paragraphs>59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Wingdings</vt:lpstr>
      <vt:lpstr>Wingdings 3</vt:lpstr>
      <vt:lpstr>Duman</vt:lpstr>
      <vt:lpstr>Davranış Bilimlerinin Gelişimi ve Tanımı</vt:lpstr>
      <vt:lpstr>Davranış Bilimlerini Oluşturan Bilimler</vt:lpstr>
      <vt:lpstr>Sosyoloji</vt:lpstr>
      <vt:lpstr>Psikoloji</vt:lpstr>
      <vt:lpstr>Sosyal Psikoloji</vt:lpstr>
      <vt:lpstr>Antropoloji </vt:lpstr>
      <vt:lpstr>Temel Kavramlar</vt:lpstr>
      <vt:lpstr>Temel Kavramlar</vt:lpstr>
      <vt:lpstr>Temel Kavramlar</vt:lpstr>
      <vt:lpstr>Temel Kavramlar</vt:lpstr>
      <vt:lpstr>Temel Kavramlar</vt:lpstr>
      <vt:lpstr>Temel Kavramlar</vt:lpstr>
      <vt:lpstr>Temel Kavramlar</vt:lpstr>
      <vt:lpstr>Temel Kavramlar</vt:lpstr>
      <vt:lpstr>Temel Kavramlar</vt:lpstr>
      <vt:lpstr>Temel Kavramlar</vt:lpstr>
      <vt:lpstr>Temel Kavramlar</vt:lpstr>
      <vt:lpstr>Temel Kavramlar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Davranış Bilimlerinin Gelişimi ve Tanımı</dc:title>
  <dc:creator>Windows User</dc:creator>
  <cp:lastModifiedBy>Windows User</cp:lastModifiedBy>
  <cp:revision>1</cp:revision>
  <dcterms:created xsi:type="dcterms:W3CDTF">2020-01-10T12:49:51Z</dcterms:created>
  <dcterms:modified xsi:type="dcterms:W3CDTF">2020-01-10T12:50:30Z</dcterms:modified>
</cp:coreProperties>
</file>