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10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373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4199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1367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5952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621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8132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3251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098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7266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3882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8341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2500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3071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5908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2014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6EF65-CE5C-40C1-B69D-C6D042CA49EF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302B6D3-22D6-49BE-84FC-5673C868F3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0431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3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  <a:r>
              <a:rPr b="1" dirty="0" err="1"/>
              <a:t>Sosyal</a:t>
            </a:r>
            <a:r>
              <a:rPr b="1" dirty="0"/>
              <a:t> </a:t>
            </a:r>
            <a:r>
              <a:rPr b="1" dirty="0" err="1"/>
              <a:t>Yapı</a:t>
            </a:r>
            <a:r>
              <a:rPr b="1" dirty="0"/>
              <a:t> ve </a:t>
            </a:r>
            <a:r>
              <a:rPr b="1" dirty="0" err="1"/>
              <a:t>Sosyal</a:t>
            </a:r>
            <a:r>
              <a:rPr b="1" dirty="0"/>
              <a:t> </a:t>
            </a:r>
            <a:r>
              <a:rPr b="1" dirty="0" err="1"/>
              <a:t>İlişkiler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801626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1 Başlık"/>
          <p:cNvSpPr txBox="1">
            <a:spLocks noGrp="1"/>
          </p:cNvSpPr>
          <p:nvPr>
            <p:ph type="title"/>
          </p:nvPr>
        </p:nvSpPr>
        <p:spPr>
          <a:xfrm>
            <a:off x="3719736" y="260648"/>
            <a:ext cx="6400801" cy="1219201"/>
          </a:xfrm>
          <a:prstGeom prst="rect">
            <a:avLst/>
          </a:prstGeom>
        </p:spPr>
        <p:txBody>
          <a:bodyPr/>
          <a:lstStyle/>
          <a:p>
            <a:r>
              <a:t>Sosyal Yapı</a:t>
            </a:r>
          </a:p>
        </p:txBody>
      </p:sp>
      <p:sp>
        <p:nvSpPr>
          <p:cNvPr id="2532" name="2 İçerik Yer Tutucusu"/>
          <p:cNvSpPr txBox="1">
            <a:spLocks noGrp="1"/>
          </p:cNvSpPr>
          <p:nvPr>
            <p:ph type="body" idx="1"/>
          </p:nvPr>
        </p:nvSpPr>
        <p:spPr>
          <a:xfrm>
            <a:off x="3719736" y="1628800"/>
            <a:ext cx="6400801" cy="4495801"/>
          </a:xfrm>
          <a:prstGeom prst="rect">
            <a:avLst/>
          </a:prstGeom>
        </p:spPr>
        <p:txBody>
          <a:bodyPr/>
          <a:lstStyle/>
          <a:p>
            <a:r>
              <a:t>Sosyal yapı, toplumu meydana getiren sosyal birimler ve bu sosyal birimlerin arasındaki ilişkiler örüntüsüdür. </a:t>
            </a:r>
          </a:p>
        </p:txBody>
      </p:sp>
    </p:spTree>
    <p:extLst>
      <p:ext uri="{BB962C8B-B14F-4D97-AF65-F5344CB8AC3E}">
        <p14:creationId xmlns:p14="http://schemas.microsoft.com/office/powerpoint/2010/main" val="2899655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yapıyı oluşturan öğeler</a:t>
            </a:r>
          </a:p>
        </p:txBody>
      </p:sp>
      <p:sp>
        <p:nvSpPr>
          <p:cNvPr id="2535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Birey</a:t>
            </a:r>
          </a:p>
          <a:p>
            <a:r>
              <a:t>Sosyal grup</a:t>
            </a:r>
          </a:p>
          <a:p>
            <a:r>
              <a:t>Nüfusun fiziki yapı özellikleri </a:t>
            </a:r>
          </a:p>
          <a:p>
            <a:r>
              <a:t>Sosyal rolleri gerektiren değişik faaliyet dalları</a:t>
            </a:r>
          </a:p>
          <a:p>
            <a:r>
              <a:t>Normlar, değer yargıları ve inançlar gibi kültürel öğeler </a:t>
            </a:r>
          </a:p>
        </p:txBody>
      </p:sp>
    </p:spTree>
    <p:extLst>
      <p:ext uri="{BB962C8B-B14F-4D97-AF65-F5344CB8AC3E}">
        <p14:creationId xmlns:p14="http://schemas.microsoft.com/office/powerpoint/2010/main" val="4108160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İlişki</a:t>
            </a:r>
          </a:p>
        </p:txBody>
      </p:sp>
      <p:sp>
        <p:nvSpPr>
          <p:cNvPr id="2538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ilişki, bir kişinin veya grubun kendi dışındaki birey ve grupların çeşitli davranış şekillerini ve beklentilerini hesaba katarak sürdürdüğü ilişkiye dayalı etkileşimdir. </a:t>
            </a:r>
          </a:p>
        </p:txBody>
      </p:sp>
    </p:spTree>
    <p:extLst>
      <p:ext uri="{BB962C8B-B14F-4D97-AF65-F5344CB8AC3E}">
        <p14:creationId xmlns:p14="http://schemas.microsoft.com/office/powerpoint/2010/main" val="132234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İlişki Türleri</a:t>
            </a:r>
          </a:p>
        </p:txBody>
      </p:sp>
      <p:sp>
        <p:nvSpPr>
          <p:cNvPr id="2541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İşbirliği; İki veya daha fazla insanın ya da grupların ortak bir amacı gerçekleştirmek için maddi güçlerini, enerjilerini ve bilgilerini birleştirerek hareket etmelerine denir.</a:t>
            </a:r>
          </a:p>
        </p:txBody>
      </p:sp>
    </p:spTree>
    <p:extLst>
      <p:ext uri="{BB962C8B-B14F-4D97-AF65-F5344CB8AC3E}">
        <p14:creationId xmlns:p14="http://schemas.microsoft.com/office/powerpoint/2010/main" val="4185402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3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İlişki Türleri</a:t>
            </a:r>
          </a:p>
        </p:txBody>
      </p:sp>
      <p:sp>
        <p:nvSpPr>
          <p:cNvPr id="2544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Rekabet; iki veya daha fazla insanın ya da grubun aynı hedefe ulaşmak için çaba sarf etmeleri sürecine denir.</a:t>
            </a:r>
          </a:p>
        </p:txBody>
      </p:sp>
    </p:spTree>
    <p:extLst>
      <p:ext uri="{BB962C8B-B14F-4D97-AF65-F5344CB8AC3E}">
        <p14:creationId xmlns:p14="http://schemas.microsoft.com/office/powerpoint/2010/main" val="1302699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6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İlişki Türleri</a:t>
            </a:r>
          </a:p>
        </p:txBody>
      </p:sp>
      <p:sp>
        <p:nvSpPr>
          <p:cNvPr id="2547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Çatışma; İki veya daha fazla insanın ya da grubun birbirlerini reddetmelerini ifade eden bir ilişki türüdür.</a:t>
            </a:r>
          </a:p>
        </p:txBody>
      </p:sp>
    </p:spTree>
    <p:extLst>
      <p:ext uri="{BB962C8B-B14F-4D97-AF65-F5344CB8AC3E}">
        <p14:creationId xmlns:p14="http://schemas.microsoft.com/office/powerpoint/2010/main" val="3534505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İlişki Türleri</a:t>
            </a:r>
          </a:p>
        </p:txBody>
      </p:sp>
      <p:sp>
        <p:nvSpPr>
          <p:cNvPr id="2550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Uzlaşma; taraflar arasında asgari ortak çalışmanın düzenlenmesidir.</a:t>
            </a:r>
          </a:p>
        </p:txBody>
      </p:sp>
    </p:spTree>
    <p:extLst>
      <p:ext uri="{BB962C8B-B14F-4D97-AF65-F5344CB8AC3E}">
        <p14:creationId xmlns:p14="http://schemas.microsoft.com/office/powerpoint/2010/main" val="2220875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2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Davranış Düzlemi, Sosyal Statü, Rol Davranışı ve Sosyal Kontrol</a:t>
            </a:r>
          </a:p>
        </p:txBody>
      </p:sp>
      <p:sp>
        <p:nvSpPr>
          <p:cNvPr id="2553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Toplumsal yapı içinde oluşan ve sosyal bir anlaşmanın sonucu sınırları belirlenen davranışlar topluluğuna davranış düzlemi denir.</a:t>
            </a:r>
          </a:p>
          <a:p>
            <a:r>
              <a:t>Toplumsal kurallar davranış düzlemini oluşturan önemli faktörlerdir. </a:t>
            </a:r>
          </a:p>
        </p:txBody>
      </p:sp>
    </p:spTree>
    <p:extLst>
      <p:ext uri="{BB962C8B-B14F-4D97-AF65-F5344CB8AC3E}">
        <p14:creationId xmlns:p14="http://schemas.microsoft.com/office/powerpoint/2010/main" val="3164654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5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statü ve prestij</a:t>
            </a:r>
          </a:p>
        </p:txBody>
      </p:sp>
      <p:sp>
        <p:nvSpPr>
          <p:cNvPr id="2556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Statü sosyal sistem içindeki mevkilerdir. </a:t>
            </a:r>
          </a:p>
          <a:p>
            <a:r>
              <a:t>Kişinin davranış düzlemi içinde bulunacağı yeri gösteren sosyal durumdur. </a:t>
            </a:r>
          </a:p>
        </p:txBody>
      </p:sp>
    </p:spTree>
    <p:extLst>
      <p:ext uri="{BB962C8B-B14F-4D97-AF65-F5344CB8AC3E}">
        <p14:creationId xmlns:p14="http://schemas.microsoft.com/office/powerpoint/2010/main" val="1252191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Statüyü belirleyen faktörler</a:t>
            </a:r>
          </a:p>
        </p:txBody>
      </p:sp>
      <p:sp>
        <p:nvSpPr>
          <p:cNvPr id="2559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Yaş</a:t>
            </a:r>
          </a:p>
          <a:p>
            <a:r>
              <a:t>Cinsiyet</a:t>
            </a:r>
          </a:p>
          <a:p>
            <a:r>
              <a:t>Eğitim</a:t>
            </a:r>
          </a:p>
          <a:p>
            <a:r>
              <a:t>Maddi durum</a:t>
            </a:r>
          </a:p>
          <a:p>
            <a:r>
              <a:t>Irk</a:t>
            </a:r>
          </a:p>
          <a:p>
            <a:r>
              <a:t>Medeni durum</a:t>
            </a:r>
          </a:p>
        </p:txBody>
      </p:sp>
    </p:spTree>
    <p:extLst>
      <p:ext uri="{BB962C8B-B14F-4D97-AF65-F5344CB8AC3E}">
        <p14:creationId xmlns:p14="http://schemas.microsoft.com/office/powerpoint/2010/main" val="237637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62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Doğuştan gelen statü</a:t>
            </a:r>
          </a:p>
          <a:p>
            <a:r>
              <a:t>Sonradan kazanılan statü</a:t>
            </a:r>
          </a:p>
        </p:txBody>
      </p:sp>
    </p:spTree>
    <p:extLst>
      <p:ext uri="{BB962C8B-B14F-4D97-AF65-F5344CB8AC3E}">
        <p14:creationId xmlns:p14="http://schemas.microsoft.com/office/powerpoint/2010/main" val="3420133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Rol Davranışı</a:t>
            </a:r>
          </a:p>
        </p:txBody>
      </p:sp>
      <p:sp>
        <p:nvSpPr>
          <p:cNvPr id="2565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32613" indent="-332613" defTabSz="886968">
              <a:defRPr sz="3104">
                <a:effectLst>
                  <a:outerShdw blurRad="36957" dist="36957" dir="2700000" rotWithShape="0">
                    <a:srgbClr val="C0C0C0"/>
                  </a:outerShdw>
                </a:effectLst>
              </a:defRPr>
            </a:pPr>
            <a:r>
              <a:t>Rol; Statünün belirlediği görev ve hakların bireylerce kullanılmasıdır. </a:t>
            </a:r>
          </a:p>
          <a:p>
            <a:pPr marL="332613" indent="-332613" defTabSz="886968">
              <a:defRPr sz="3104">
                <a:effectLst>
                  <a:outerShdw blurRad="36957" dist="36957" dir="2700000" rotWithShape="0">
                    <a:srgbClr val="C0C0C0"/>
                  </a:outerShdw>
                </a:effectLst>
              </a:defRPr>
            </a:pPr>
            <a:r>
              <a:t>Bireyin benlik tarifini şekillendiren bir kavramdır.</a:t>
            </a:r>
          </a:p>
          <a:p>
            <a:pPr marL="332613" indent="-332613" defTabSz="886968">
              <a:defRPr sz="3104">
                <a:effectLst>
                  <a:outerShdw blurRad="36957" dist="36957" dir="2700000" rotWithShape="0">
                    <a:srgbClr val="C0C0C0"/>
                  </a:outerShdw>
                </a:effectLst>
              </a:defRPr>
            </a:pPr>
            <a:r>
              <a:t>Diğer bir ifade ile rol, belirli bir statünün gerektirdiği görevleri yapma ve onun ayrıcalıklarından ve haklarından yararlanma biçimidir.</a:t>
            </a:r>
          </a:p>
        </p:txBody>
      </p:sp>
    </p:spTree>
    <p:extLst>
      <p:ext uri="{BB962C8B-B14F-4D97-AF65-F5344CB8AC3E}">
        <p14:creationId xmlns:p14="http://schemas.microsoft.com/office/powerpoint/2010/main" val="4210887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Rol Çeşitleri</a:t>
            </a:r>
          </a:p>
        </p:txBody>
      </p:sp>
      <p:sp>
        <p:nvSpPr>
          <p:cNvPr id="2568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Temel Roller-cinsiyet ve yaş faktörü</a:t>
            </a:r>
          </a:p>
          <a:p>
            <a:r>
              <a:t>Genel Roller-toplumca benimsenmiş olan ve sınırları davranış düzlemlerine göre değişebilen ve sonuçları genellikle toplumu veya grubu etkileyen rollerdir (Mesleki roller).</a:t>
            </a:r>
          </a:p>
        </p:txBody>
      </p:sp>
    </p:spTree>
    <p:extLst>
      <p:ext uri="{BB962C8B-B14F-4D97-AF65-F5344CB8AC3E}">
        <p14:creationId xmlns:p14="http://schemas.microsoft.com/office/powerpoint/2010/main" val="944109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71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Bağımsız Roller- Sonuçlarının sadece bireyi etkilediği, zorunluluk arz etmeyen rollerdir.</a:t>
            </a:r>
          </a:p>
          <a:p>
            <a:pPr lvl="1">
              <a:spcBef>
                <a:spcPts val="600"/>
              </a:spcBef>
              <a:buClr>
                <a:srgbClr val="C36C03"/>
              </a:buClr>
              <a:defRPr sz="2800"/>
            </a:pPr>
            <a:r>
              <a:t>Özgür irade</a:t>
            </a:r>
          </a:p>
          <a:p>
            <a:pPr lvl="1">
              <a:spcBef>
                <a:spcPts val="600"/>
              </a:spcBef>
              <a:buClr>
                <a:srgbClr val="C36C03"/>
              </a:buClr>
              <a:defRPr sz="2800"/>
            </a:pPr>
            <a:r>
              <a:t>Kötülük karşıtı eylemler</a:t>
            </a:r>
          </a:p>
        </p:txBody>
      </p:sp>
    </p:spTree>
    <p:extLst>
      <p:ext uri="{BB962C8B-B14F-4D97-AF65-F5344CB8AC3E}">
        <p14:creationId xmlns:p14="http://schemas.microsoft.com/office/powerpoint/2010/main" val="1852809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3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Rol Bütünleşmesi</a:t>
            </a:r>
          </a:p>
        </p:txBody>
      </p:sp>
      <p:sp>
        <p:nvSpPr>
          <p:cNvPr id="2574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Rol ve kişilik arasındaki etkileşimin olumlu sonucu</a:t>
            </a:r>
          </a:p>
          <a:p>
            <a:r>
              <a:t>Kişisel özelliklerle algısal ürünler arasındaki uyum</a:t>
            </a:r>
          </a:p>
        </p:txBody>
      </p:sp>
    </p:spTree>
    <p:extLst>
      <p:ext uri="{BB962C8B-B14F-4D97-AF65-F5344CB8AC3E}">
        <p14:creationId xmlns:p14="http://schemas.microsoft.com/office/powerpoint/2010/main" val="4224409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Rol Çatışması</a:t>
            </a:r>
          </a:p>
        </p:txBody>
      </p:sp>
      <p:sp>
        <p:nvSpPr>
          <p:cNvPr id="2577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t>Aynı anda birden fazla rolü gerçekleştirmek durumunda olan kişinin, statüsünün gerektirdiği rollerden birisine diğerlerine oranla daha çok uyması. (Hakimin oğlunu yargılaması, doktorun akınını ameliyat etmesi)</a:t>
            </a:r>
          </a:p>
          <a:p>
            <a:pPr>
              <a:buSzTx/>
              <a:buFont typeface="Wingdings"/>
              <a:buNone/>
            </a:pPr>
            <a: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77469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9" name="2 İçerik Yer Tutucusu"/>
          <p:cNvSpPr txBox="1">
            <a:spLocks noGrp="1"/>
          </p:cNvSpPr>
          <p:nvPr>
            <p:ph type="body" idx="1"/>
          </p:nvPr>
        </p:nvSpPr>
        <p:spPr>
          <a:xfrm>
            <a:off x="3962400" y="0"/>
            <a:ext cx="6400800" cy="6096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01752" indent="-301752" defTabSz="804672">
              <a:spcBef>
                <a:spcPts val="600"/>
              </a:spcBef>
              <a:defRPr sz="2816">
                <a:effectLst>
                  <a:outerShdw blurRad="33528" dist="33528" dir="2700000" rotWithShape="0">
                    <a:srgbClr val="C0C0C0"/>
                  </a:outerShdw>
                </a:effectLst>
              </a:defRPr>
            </a:pPr>
            <a:r>
              <a:t>Mevcut yetenek ve özellikleriyle rol gereklerinin uyumsuzluğu da çatışmaya neden olabilir.</a:t>
            </a:r>
          </a:p>
          <a:p>
            <a:pPr marL="301752" indent="-301752" defTabSz="804672">
              <a:spcBef>
                <a:spcPts val="600"/>
              </a:spcBef>
              <a:defRPr sz="2816">
                <a:effectLst>
                  <a:outerShdw blurRad="33528" dist="33528" dir="2700000" rotWithShape="0">
                    <a:srgbClr val="C0C0C0"/>
                  </a:outerShdw>
                </a:effectLst>
              </a:defRPr>
            </a:pPr>
            <a:r>
              <a:t>Davranış düzlemi ve rolün sevilmemesi de çatışmaya neden olabilmektedir (tiyatrocu olmak isteyen kişinin tıp fakültesinde okuması gibi).</a:t>
            </a:r>
          </a:p>
          <a:p>
            <a:pPr marL="301752" indent="-301752" defTabSz="804672">
              <a:spcBef>
                <a:spcPts val="600"/>
              </a:spcBef>
              <a:defRPr sz="2816">
                <a:effectLst>
                  <a:outerShdw blurRad="33528" dist="33528" dir="2700000" rotWithShape="0">
                    <a:srgbClr val="C0C0C0"/>
                  </a:outerShdw>
                </a:effectLst>
              </a:defRPr>
            </a:pPr>
            <a:r>
              <a:t>Davranış düzlemindeki değişime karşılık rolü aynı sürede değiştirememek de çatışmaya neden olabilmektedir (Otoriter babanın çalışanlarına çocukları gibi davranması)</a:t>
            </a:r>
          </a:p>
        </p:txBody>
      </p:sp>
    </p:spTree>
    <p:extLst>
      <p:ext uri="{BB962C8B-B14F-4D97-AF65-F5344CB8AC3E}">
        <p14:creationId xmlns:p14="http://schemas.microsoft.com/office/powerpoint/2010/main" val="1775254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1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Rol Statü İlişkisi</a:t>
            </a:r>
          </a:p>
        </p:txBody>
      </p:sp>
      <p:sp>
        <p:nvSpPr>
          <p:cNvPr id="2582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t>Statü bireyin toplumsal yapı içindeki yerini ifade ederken, rol bir bireyin ne yaptığını ve ne yapmakta olduğunu gösteren fonksiyonel ve dinamik bir kavramdır. </a:t>
            </a:r>
          </a:p>
          <a:p>
            <a:r>
              <a:t>Sosyal rol sosyal statüye uyum sağlayabilmek için izlenen yol veya yapılan faaliyetlerdir. </a:t>
            </a:r>
          </a:p>
        </p:txBody>
      </p:sp>
    </p:spTree>
    <p:extLst>
      <p:ext uri="{BB962C8B-B14F-4D97-AF65-F5344CB8AC3E}">
        <p14:creationId xmlns:p14="http://schemas.microsoft.com/office/powerpoint/2010/main" val="4151965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4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Kontrol</a:t>
            </a:r>
          </a:p>
        </p:txBody>
      </p:sp>
      <p:sp>
        <p:nvSpPr>
          <p:cNvPr id="2585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Tolumu oluşturan bireylerin nasıl hareket edeceklerini tahmin edebilmemizi temin eden mekanizmadır.</a:t>
            </a:r>
          </a:p>
        </p:txBody>
      </p:sp>
    </p:spTree>
    <p:extLst>
      <p:ext uri="{BB962C8B-B14F-4D97-AF65-F5344CB8AC3E}">
        <p14:creationId xmlns:p14="http://schemas.microsoft.com/office/powerpoint/2010/main" val="1147470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Kontrol Araçları</a:t>
            </a:r>
          </a:p>
        </p:txBody>
      </p:sp>
      <p:sp>
        <p:nvSpPr>
          <p:cNvPr id="2588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Resmi – Resmi olmayan kontrol</a:t>
            </a:r>
          </a:p>
        </p:txBody>
      </p:sp>
    </p:spTree>
    <p:extLst>
      <p:ext uri="{BB962C8B-B14F-4D97-AF65-F5344CB8AC3E}">
        <p14:creationId xmlns:p14="http://schemas.microsoft.com/office/powerpoint/2010/main" val="3794482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481</Words>
  <Application>Microsoft Office PowerPoint</Application>
  <PresentationFormat>Geniş ekran</PresentationFormat>
  <Paragraphs>60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6" baseType="lpstr">
      <vt:lpstr>Arial</vt:lpstr>
      <vt:lpstr>Century Gothic</vt:lpstr>
      <vt:lpstr>Wingdings</vt:lpstr>
      <vt:lpstr>Wingdings 3</vt:lpstr>
      <vt:lpstr>Duman</vt:lpstr>
      <vt:lpstr>Sosyal Yapı ve Sosyal İlişkiler</vt:lpstr>
      <vt:lpstr>Sosyal Yapı</vt:lpstr>
      <vt:lpstr>Sosyal yapıyı oluşturan öğeler</vt:lpstr>
      <vt:lpstr>Sosyal İlişki</vt:lpstr>
      <vt:lpstr>Sosyal İlişki Türleri</vt:lpstr>
      <vt:lpstr>Sosyal İlişki Türleri</vt:lpstr>
      <vt:lpstr>Sosyal İlişki Türleri</vt:lpstr>
      <vt:lpstr>Sosyal İlişki Türleri</vt:lpstr>
      <vt:lpstr>Davranış Düzlemi, Sosyal Statü, Rol Davranışı ve Sosyal Kontrol</vt:lpstr>
      <vt:lpstr>Sosyal statü ve prestij</vt:lpstr>
      <vt:lpstr>Statüyü belirleyen faktörler</vt:lpstr>
      <vt:lpstr>PowerPoint Sunusu</vt:lpstr>
      <vt:lpstr>Sosyal Rol Davranışı</vt:lpstr>
      <vt:lpstr>Sosyal Rol Çeşitleri</vt:lpstr>
      <vt:lpstr>PowerPoint Sunusu</vt:lpstr>
      <vt:lpstr>Rol Bütünleşmesi</vt:lpstr>
      <vt:lpstr>Rol Çatışması</vt:lpstr>
      <vt:lpstr>PowerPoint Sunusu</vt:lpstr>
      <vt:lpstr>Rol Statü İlişkisi</vt:lpstr>
      <vt:lpstr>Sosyal Kontrol</vt:lpstr>
      <vt:lpstr>Sosyal Kontrol Araçları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Sosyal Yapı ve Sosyal İlişkiler</dc:title>
  <dc:creator>Windows User</dc:creator>
  <cp:lastModifiedBy>Windows User</cp:lastModifiedBy>
  <cp:revision>1</cp:revision>
  <dcterms:created xsi:type="dcterms:W3CDTF">2020-01-10T12:56:39Z</dcterms:created>
  <dcterms:modified xsi:type="dcterms:W3CDTF">2020-01-10T12:57:07Z</dcterms:modified>
</cp:coreProperties>
</file>