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0" r:id="rId4"/>
    <p:sldId id="265" r:id="rId5"/>
    <p:sldId id="266" r:id="rId6"/>
    <p:sldId id="268" r:id="rId7"/>
    <p:sldId id="280" r:id="rId8"/>
    <p:sldId id="281" r:id="rId9"/>
    <p:sldId id="290" r:id="rId10"/>
    <p:sldId id="291" r:id="rId11"/>
    <p:sldId id="292" r:id="rId12"/>
    <p:sldId id="297"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0" d="100"/>
          <a:sy n="80" d="100"/>
        </p:scale>
        <p:origin x="3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F05CE82D-2751-49C0-B620-0A34CD8619A1}"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436C93A-7D3E-45FA-88C8-9929669CB6D7}" type="slidenum">
              <a:rPr lang="tr-TR" smtClean="0"/>
              <a:t>‹#›</a:t>
            </a:fld>
            <a:endParaRPr lang="tr-TR"/>
          </a:p>
        </p:txBody>
      </p:sp>
    </p:spTree>
    <p:extLst>
      <p:ext uri="{BB962C8B-B14F-4D97-AF65-F5344CB8AC3E}">
        <p14:creationId xmlns:p14="http://schemas.microsoft.com/office/powerpoint/2010/main" val="870355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05CE82D-2751-49C0-B620-0A34CD8619A1}"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436C93A-7D3E-45FA-88C8-9929669CB6D7}" type="slidenum">
              <a:rPr lang="tr-TR" smtClean="0"/>
              <a:t>‹#›</a:t>
            </a:fld>
            <a:endParaRPr lang="tr-TR"/>
          </a:p>
        </p:txBody>
      </p:sp>
    </p:spTree>
    <p:extLst>
      <p:ext uri="{BB962C8B-B14F-4D97-AF65-F5344CB8AC3E}">
        <p14:creationId xmlns:p14="http://schemas.microsoft.com/office/powerpoint/2010/main" val="109898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05CE82D-2751-49C0-B620-0A34CD8619A1}"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436C93A-7D3E-45FA-88C8-9929669CB6D7}" type="slidenum">
              <a:rPr lang="tr-TR" smtClean="0"/>
              <a:t>‹#›</a:t>
            </a:fld>
            <a:endParaRPr lang="tr-TR"/>
          </a:p>
        </p:txBody>
      </p:sp>
    </p:spTree>
    <p:extLst>
      <p:ext uri="{BB962C8B-B14F-4D97-AF65-F5344CB8AC3E}">
        <p14:creationId xmlns:p14="http://schemas.microsoft.com/office/powerpoint/2010/main" val="3602735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F05CE82D-2751-49C0-B620-0A34CD8619A1}" type="datetimeFigureOut">
              <a:rPr lang="tr-TR" smtClean="0"/>
              <a:t>10.1.2020</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436C93A-7D3E-45FA-88C8-9929669CB6D7}" type="slidenum">
              <a:rPr lang="tr-TR" smtClean="0"/>
              <a:t>‹#›</a:t>
            </a:fld>
            <a:endParaRPr lang="tr-TR"/>
          </a:p>
        </p:txBody>
      </p:sp>
    </p:spTree>
    <p:extLst>
      <p:ext uri="{BB962C8B-B14F-4D97-AF65-F5344CB8AC3E}">
        <p14:creationId xmlns:p14="http://schemas.microsoft.com/office/powerpoint/2010/main" val="1140712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F05CE82D-2751-49C0-B620-0A34CD8619A1}" type="datetimeFigureOut">
              <a:rPr lang="tr-TR" smtClean="0"/>
              <a:t>10.1.2020</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436C93A-7D3E-45FA-88C8-9929669CB6D7}" type="slidenum">
              <a:rPr lang="tr-TR" smtClean="0"/>
              <a:t>‹#›</a:t>
            </a:fld>
            <a:endParaRPr lang="tr-TR"/>
          </a:p>
        </p:txBody>
      </p:sp>
    </p:spTree>
    <p:extLst>
      <p:ext uri="{BB962C8B-B14F-4D97-AF65-F5344CB8AC3E}">
        <p14:creationId xmlns:p14="http://schemas.microsoft.com/office/powerpoint/2010/main" val="3296624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F05CE82D-2751-49C0-B620-0A34CD8619A1}" type="datetimeFigureOut">
              <a:rPr lang="tr-TR" smtClean="0"/>
              <a:t>10.1.2020</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436C93A-7D3E-45FA-88C8-9929669CB6D7}" type="slidenum">
              <a:rPr lang="tr-TR" smtClean="0"/>
              <a:t>‹#›</a:t>
            </a:fld>
            <a:endParaRPr lang="tr-TR"/>
          </a:p>
        </p:txBody>
      </p:sp>
    </p:spTree>
    <p:extLst>
      <p:ext uri="{BB962C8B-B14F-4D97-AF65-F5344CB8AC3E}">
        <p14:creationId xmlns:p14="http://schemas.microsoft.com/office/powerpoint/2010/main" val="3885728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5CE82D-2751-49C0-B620-0A34CD8619A1}" type="datetimeFigureOut">
              <a:rPr lang="tr-TR" smtClean="0"/>
              <a:t>10.1.2020</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436C93A-7D3E-45FA-88C8-9929669CB6D7}" type="slidenum">
              <a:rPr lang="tr-TR" smtClean="0"/>
              <a:t>‹#›</a:t>
            </a:fld>
            <a:endParaRPr lang="tr-TR"/>
          </a:p>
        </p:txBody>
      </p:sp>
    </p:spTree>
    <p:extLst>
      <p:ext uri="{BB962C8B-B14F-4D97-AF65-F5344CB8AC3E}">
        <p14:creationId xmlns:p14="http://schemas.microsoft.com/office/powerpoint/2010/main" val="3048852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F05CE82D-2751-49C0-B620-0A34CD8619A1}" type="datetimeFigureOut">
              <a:rPr lang="tr-TR" smtClean="0"/>
              <a:t>10.1.2020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436C93A-7D3E-45FA-88C8-9929669CB6D7}" type="slidenum">
              <a:rPr lang="tr-TR" smtClean="0"/>
              <a:t>‹#›</a:t>
            </a:fld>
            <a:endParaRPr lang="tr-TR"/>
          </a:p>
        </p:txBody>
      </p:sp>
    </p:spTree>
    <p:extLst>
      <p:ext uri="{BB962C8B-B14F-4D97-AF65-F5344CB8AC3E}">
        <p14:creationId xmlns:p14="http://schemas.microsoft.com/office/powerpoint/2010/main" val="1555072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F05CE82D-2751-49C0-B620-0A34CD8619A1}" type="datetimeFigureOut">
              <a:rPr lang="tr-TR" smtClean="0"/>
              <a:t>10.1.2020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436C93A-7D3E-45FA-88C8-9929669CB6D7}" type="slidenum">
              <a:rPr lang="tr-TR" smtClean="0"/>
              <a:t>‹#›</a:t>
            </a:fld>
            <a:endParaRPr lang="tr-TR"/>
          </a:p>
        </p:txBody>
      </p:sp>
    </p:spTree>
    <p:extLst>
      <p:ext uri="{BB962C8B-B14F-4D97-AF65-F5344CB8AC3E}">
        <p14:creationId xmlns:p14="http://schemas.microsoft.com/office/powerpoint/2010/main" val="1510679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05CE82D-2751-49C0-B620-0A34CD8619A1}"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436C93A-7D3E-45FA-88C8-9929669CB6D7}" type="slidenum">
              <a:rPr lang="tr-TR" smtClean="0"/>
              <a:t>‹#›</a:t>
            </a:fld>
            <a:endParaRPr lang="tr-TR"/>
          </a:p>
        </p:txBody>
      </p:sp>
    </p:spTree>
    <p:extLst>
      <p:ext uri="{BB962C8B-B14F-4D97-AF65-F5344CB8AC3E}">
        <p14:creationId xmlns:p14="http://schemas.microsoft.com/office/powerpoint/2010/main" val="1417578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05CE82D-2751-49C0-B620-0A34CD8619A1}"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436C93A-7D3E-45FA-88C8-9929669CB6D7}"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06758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F05CE82D-2751-49C0-B620-0A34CD8619A1}" type="datetimeFigureOut">
              <a:rPr lang="tr-TR" smtClean="0"/>
              <a:t>10.1.2020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436C93A-7D3E-45FA-88C8-9929669CB6D7}" type="slidenum">
              <a:rPr lang="tr-TR" smtClean="0"/>
              <a:t>‹#›</a:t>
            </a:fld>
            <a:endParaRPr lang="tr-TR"/>
          </a:p>
        </p:txBody>
      </p:sp>
    </p:spTree>
    <p:extLst>
      <p:ext uri="{BB962C8B-B14F-4D97-AF65-F5344CB8AC3E}">
        <p14:creationId xmlns:p14="http://schemas.microsoft.com/office/powerpoint/2010/main" val="3110635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F05CE82D-2751-49C0-B620-0A34CD8619A1}" type="datetimeFigureOut">
              <a:rPr lang="tr-TR" smtClean="0"/>
              <a:t>10.1.2020</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436C93A-7D3E-45FA-88C8-9929669CB6D7}"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63182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F05CE82D-2751-49C0-B620-0A34CD8619A1}" type="datetimeFigureOut">
              <a:rPr lang="tr-TR" smtClean="0"/>
              <a:t>10.1.2020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436C93A-7D3E-45FA-88C8-9929669CB6D7}" type="slidenum">
              <a:rPr lang="tr-TR" smtClean="0"/>
              <a:t>‹#›</a:t>
            </a:fld>
            <a:endParaRPr lang="tr-TR"/>
          </a:p>
        </p:txBody>
      </p:sp>
    </p:spTree>
    <p:extLst>
      <p:ext uri="{BB962C8B-B14F-4D97-AF65-F5344CB8AC3E}">
        <p14:creationId xmlns:p14="http://schemas.microsoft.com/office/powerpoint/2010/main" val="1507163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05CE82D-2751-49C0-B620-0A34CD8619A1}"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436C93A-7D3E-45FA-88C8-9929669CB6D7}" type="slidenum">
              <a:rPr lang="tr-TR" smtClean="0"/>
              <a:t>‹#›</a:t>
            </a:fld>
            <a:endParaRPr lang="tr-TR"/>
          </a:p>
        </p:txBody>
      </p:sp>
    </p:spTree>
    <p:extLst>
      <p:ext uri="{BB962C8B-B14F-4D97-AF65-F5344CB8AC3E}">
        <p14:creationId xmlns:p14="http://schemas.microsoft.com/office/powerpoint/2010/main" val="3535374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05CE82D-2751-49C0-B620-0A34CD8619A1}" type="datetimeFigureOut">
              <a:rPr lang="tr-TR" smtClean="0"/>
              <a:t>10.1.2020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436C93A-7D3E-45FA-88C8-9929669CB6D7}" type="slidenum">
              <a:rPr lang="tr-TR" smtClean="0"/>
              <a:t>‹#›</a:t>
            </a:fld>
            <a:endParaRPr lang="tr-TR"/>
          </a:p>
        </p:txBody>
      </p:sp>
    </p:spTree>
    <p:extLst>
      <p:ext uri="{BB962C8B-B14F-4D97-AF65-F5344CB8AC3E}">
        <p14:creationId xmlns:p14="http://schemas.microsoft.com/office/powerpoint/2010/main" val="2746051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05CE82D-2751-49C0-B620-0A34CD8619A1}" type="datetimeFigureOut">
              <a:rPr lang="tr-TR" smtClean="0"/>
              <a:t>10.1.2020</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436C93A-7D3E-45FA-88C8-9929669CB6D7}" type="slidenum">
              <a:rPr lang="tr-TR" smtClean="0"/>
              <a:t>‹#›</a:t>
            </a:fld>
            <a:endParaRPr lang="tr-TR"/>
          </a:p>
        </p:txBody>
      </p:sp>
    </p:spTree>
    <p:extLst>
      <p:ext uri="{BB962C8B-B14F-4D97-AF65-F5344CB8AC3E}">
        <p14:creationId xmlns:p14="http://schemas.microsoft.com/office/powerpoint/2010/main" val="39017503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424444" y="3123540"/>
            <a:ext cx="7772400" cy="1143000"/>
          </a:xfrm>
          <a:extLst>
            <a:ext uri="{909E8E84-426E-40DD-AFC4-6F175D3DCCD1}">
              <a14:hiddenFill xmlns:a14="http://schemas.microsoft.com/office/drawing/2010/main">
                <a:solidFill>
                  <a:schemeClr val="tx1"/>
                </a:solidFill>
              </a14:hiddenFill>
            </a:ext>
          </a:extLst>
        </p:spPr>
        <p:txBody>
          <a:bodyPr anchor="ctr">
            <a:normAutofit fontScale="90000"/>
          </a:bodyPr>
          <a:lstStyle/>
          <a:p>
            <a:pPr algn="ctr" eaLnBrk="1" hangingPunct="1"/>
            <a:r>
              <a:rPr lang="tr-TR" sz="4800" b="1" dirty="0" smtClean="0"/>
              <a:t>YÖNETİM VE YÖNETİMİN TARİHSEL GELİŞİMİ</a:t>
            </a:r>
            <a:endParaRPr lang="tr-TR" sz="4800" b="1" dirty="0"/>
          </a:p>
        </p:txBody>
      </p:sp>
    </p:spTree>
    <p:extLst>
      <p:ext uri="{BB962C8B-B14F-4D97-AF65-F5344CB8AC3E}">
        <p14:creationId xmlns:p14="http://schemas.microsoft.com/office/powerpoint/2010/main" val="3386894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495550" y="609600"/>
            <a:ext cx="7772400" cy="1143000"/>
          </a:xfrm>
        </p:spPr>
        <p:txBody>
          <a:bodyPr/>
          <a:lstStyle/>
          <a:p>
            <a:pPr eaLnBrk="1" hangingPunct="1"/>
            <a:r>
              <a:rPr lang="tr-TR" b="1" dirty="0" smtClean="0">
                <a:solidFill>
                  <a:schemeClr val="folHlink"/>
                </a:solidFill>
              </a:rPr>
              <a:t>YÖNETİM </a:t>
            </a:r>
            <a:r>
              <a:rPr lang="tr-TR" b="1" dirty="0" smtClean="0">
                <a:solidFill>
                  <a:schemeClr val="folHlink"/>
                </a:solidFill>
              </a:rPr>
              <a:t>KAVRAMI </a:t>
            </a:r>
            <a:endParaRPr lang="tr-TR" b="1" i="1" dirty="0" smtClean="0">
              <a:solidFill>
                <a:schemeClr val="folHlink"/>
              </a:solidFill>
            </a:endParaRPr>
          </a:p>
        </p:txBody>
      </p:sp>
      <p:sp>
        <p:nvSpPr>
          <p:cNvPr id="3075" name="Rectangle 3"/>
          <p:cNvSpPr>
            <a:spLocks noGrp="1" noChangeArrowheads="1"/>
          </p:cNvSpPr>
          <p:nvPr>
            <p:ph type="body" idx="1"/>
          </p:nvPr>
        </p:nvSpPr>
        <p:spPr>
          <a:xfrm>
            <a:off x="1068779" y="1844675"/>
            <a:ext cx="9915896" cy="4114800"/>
          </a:xfrm>
        </p:spPr>
        <p:txBody>
          <a:bodyPr>
            <a:normAutofit/>
          </a:bodyPr>
          <a:lstStyle/>
          <a:p>
            <a:pPr eaLnBrk="1" hangingPunct="1">
              <a:lnSpc>
                <a:spcPct val="90000"/>
              </a:lnSpc>
              <a:buFontTx/>
              <a:buNone/>
            </a:pPr>
            <a:r>
              <a:rPr lang="tr-TR" sz="2800" dirty="0"/>
              <a:t>	 </a:t>
            </a:r>
            <a:r>
              <a:rPr lang="tr-TR" sz="2800" dirty="0" smtClean="0"/>
              <a:t>Kısaca “yönetim</a:t>
            </a:r>
            <a:r>
              <a:rPr lang="tr-TR" sz="2800" dirty="0"/>
              <a:t>, başkaları vasıtasıyla iş </a:t>
            </a:r>
            <a:r>
              <a:rPr lang="tr-TR" sz="2800" dirty="0" smtClean="0"/>
              <a:t>görmektir” olarak adlandırılabilir. </a:t>
            </a:r>
            <a:endParaRPr lang="tr-TR" sz="2800" dirty="0"/>
          </a:p>
          <a:p>
            <a:pPr eaLnBrk="1" hangingPunct="1">
              <a:lnSpc>
                <a:spcPct val="90000"/>
              </a:lnSpc>
              <a:buFontTx/>
              <a:buNone/>
            </a:pPr>
            <a:endParaRPr lang="tr-TR" sz="2800" dirty="0"/>
          </a:p>
        </p:txBody>
      </p:sp>
    </p:spTree>
    <p:extLst>
      <p:ext uri="{BB962C8B-B14F-4D97-AF65-F5344CB8AC3E}">
        <p14:creationId xmlns:p14="http://schemas.microsoft.com/office/powerpoint/2010/main" val="3322224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900053" y="624110"/>
            <a:ext cx="9604560" cy="1280890"/>
          </a:xfrm>
        </p:spPr>
        <p:txBody>
          <a:bodyPr/>
          <a:lstStyle/>
          <a:p>
            <a:pPr eaLnBrk="1" hangingPunct="1"/>
            <a:r>
              <a:rPr lang="tr-TR" sz="4000" b="1" dirty="0" smtClean="0">
                <a:solidFill>
                  <a:schemeClr val="folHlink"/>
                </a:solidFill>
              </a:rPr>
              <a:t>YÖNETİMİN </a:t>
            </a:r>
            <a:r>
              <a:rPr lang="tr-TR" sz="4000" b="1" dirty="0">
                <a:solidFill>
                  <a:schemeClr val="folHlink"/>
                </a:solidFill>
              </a:rPr>
              <a:t>GENEL ÖZELLİKLERİ</a:t>
            </a:r>
            <a:endParaRPr lang="tr-TR" sz="4000" b="1" i="1" dirty="0">
              <a:solidFill>
                <a:schemeClr val="folHlink"/>
              </a:solidFill>
            </a:endParaRPr>
          </a:p>
        </p:txBody>
      </p:sp>
      <p:sp>
        <p:nvSpPr>
          <p:cNvPr id="5123" name="Rectangle 3"/>
          <p:cNvSpPr>
            <a:spLocks noGrp="1" noChangeArrowheads="1"/>
          </p:cNvSpPr>
          <p:nvPr>
            <p:ph type="body" idx="1"/>
          </p:nvPr>
        </p:nvSpPr>
        <p:spPr>
          <a:xfrm>
            <a:off x="1033153" y="1989138"/>
            <a:ext cx="8806173" cy="4114800"/>
          </a:xfrm>
        </p:spPr>
        <p:txBody>
          <a:bodyPr>
            <a:normAutofit lnSpcReduction="10000"/>
          </a:bodyPr>
          <a:lstStyle/>
          <a:p>
            <a:pPr eaLnBrk="1" hangingPunct="1">
              <a:lnSpc>
                <a:spcPct val="80000"/>
              </a:lnSpc>
            </a:pPr>
            <a:r>
              <a:rPr lang="tr-TR" sz="2800" b="1" dirty="0"/>
              <a:t>Amaç Özelliği</a:t>
            </a:r>
          </a:p>
          <a:p>
            <a:pPr eaLnBrk="1" hangingPunct="1">
              <a:lnSpc>
                <a:spcPct val="80000"/>
              </a:lnSpc>
            </a:pPr>
            <a:r>
              <a:rPr lang="tr-TR" sz="2800" b="1" dirty="0"/>
              <a:t>Grup Özelliği</a:t>
            </a:r>
          </a:p>
          <a:p>
            <a:pPr eaLnBrk="1" hangingPunct="1">
              <a:lnSpc>
                <a:spcPct val="80000"/>
              </a:lnSpc>
            </a:pPr>
            <a:r>
              <a:rPr lang="tr-TR" sz="2800" b="1" dirty="0"/>
              <a:t>Beşeri Özelliği</a:t>
            </a:r>
          </a:p>
          <a:p>
            <a:pPr eaLnBrk="1" hangingPunct="1">
              <a:lnSpc>
                <a:spcPct val="80000"/>
              </a:lnSpc>
            </a:pPr>
            <a:r>
              <a:rPr lang="tr-TR" sz="2800" b="1" dirty="0"/>
              <a:t>İşbirliği Özelliği</a:t>
            </a:r>
          </a:p>
          <a:p>
            <a:pPr eaLnBrk="1" hangingPunct="1">
              <a:lnSpc>
                <a:spcPct val="80000"/>
              </a:lnSpc>
            </a:pPr>
            <a:r>
              <a:rPr lang="tr-TR" sz="2800" b="1" dirty="0"/>
              <a:t>İşbölümü ve Uzmanlaşma Özelliği</a:t>
            </a:r>
          </a:p>
          <a:p>
            <a:pPr eaLnBrk="1" hangingPunct="1">
              <a:lnSpc>
                <a:spcPct val="80000"/>
              </a:lnSpc>
            </a:pPr>
            <a:r>
              <a:rPr lang="tr-TR" sz="2800" b="1" dirty="0"/>
              <a:t>Koordinasyon Özelliği</a:t>
            </a:r>
          </a:p>
          <a:p>
            <a:pPr eaLnBrk="1" hangingPunct="1">
              <a:lnSpc>
                <a:spcPct val="80000"/>
              </a:lnSpc>
            </a:pPr>
            <a:r>
              <a:rPr lang="tr-TR" sz="2800" b="1" dirty="0"/>
              <a:t>Yetki Özelliği</a:t>
            </a:r>
          </a:p>
          <a:p>
            <a:pPr eaLnBrk="1" hangingPunct="1">
              <a:lnSpc>
                <a:spcPct val="80000"/>
              </a:lnSpc>
            </a:pPr>
            <a:r>
              <a:rPr lang="tr-TR" sz="2800" b="1" dirty="0"/>
              <a:t>Evrensel Özellik</a:t>
            </a:r>
          </a:p>
          <a:p>
            <a:pPr eaLnBrk="1" hangingPunct="1">
              <a:lnSpc>
                <a:spcPct val="80000"/>
              </a:lnSpc>
            </a:pPr>
            <a:r>
              <a:rPr lang="tr-TR" sz="2800" b="1" dirty="0" err="1"/>
              <a:t>Basamaksal</a:t>
            </a:r>
            <a:r>
              <a:rPr lang="tr-TR" sz="2800" b="1" dirty="0"/>
              <a:t> Özellik</a:t>
            </a:r>
          </a:p>
        </p:txBody>
      </p:sp>
    </p:spTree>
    <p:extLst>
      <p:ext uri="{BB962C8B-B14F-4D97-AF65-F5344CB8AC3E}">
        <p14:creationId xmlns:p14="http://schemas.microsoft.com/office/powerpoint/2010/main" val="1719721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47553" y="609600"/>
            <a:ext cx="8034647" cy="1143000"/>
          </a:xfrm>
        </p:spPr>
        <p:txBody>
          <a:bodyPr>
            <a:normAutofit fontScale="90000"/>
          </a:bodyPr>
          <a:lstStyle/>
          <a:p>
            <a:pPr eaLnBrk="1" hangingPunct="1"/>
            <a:r>
              <a:rPr lang="tr-TR" sz="4000" b="1" dirty="0" smtClean="0">
                <a:solidFill>
                  <a:schemeClr val="folHlink"/>
                </a:solidFill>
              </a:rPr>
              <a:t>YÖNETİCİ </a:t>
            </a:r>
            <a:r>
              <a:rPr lang="tr-TR" sz="4000" b="1" dirty="0">
                <a:solidFill>
                  <a:schemeClr val="folHlink"/>
                </a:solidFill>
              </a:rPr>
              <a:t>KAVRAMI </a:t>
            </a:r>
            <a:r>
              <a:rPr lang="tr-TR" sz="4000" b="1" i="1" dirty="0">
                <a:solidFill>
                  <a:schemeClr val="folHlink"/>
                </a:solidFill>
              </a:rPr>
              <a:t/>
            </a:r>
            <a:br>
              <a:rPr lang="tr-TR" sz="4000" b="1" i="1" dirty="0">
                <a:solidFill>
                  <a:schemeClr val="folHlink"/>
                </a:solidFill>
              </a:rPr>
            </a:br>
            <a:endParaRPr lang="tr-TR" sz="4000" b="1" i="1" dirty="0">
              <a:solidFill>
                <a:schemeClr val="folHlink"/>
              </a:solidFill>
            </a:endParaRPr>
          </a:p>
        </p:txBody>
      </p:sp>
      <p:sp>
        <p:nvSpPr>
          <p:cNvPr id="3075" name="Rectangle 3"/>
          <p:cNvSpPr>
            <a:spLocks noGrp="1" noChangeArrowheads="1"/>
          </p:cNvSpPr>
          <p:nvPr>
            <p:ph type="body" idx="1"/>
          </p:nvPr>
        </p:nvSpPr>
        <p:spPr>
          <a:xfrm>
            <a:off x="760021" y="1844675"/>
            <a:ext cx="9165029" cy="4114800"/>
          </a:xfrm>
        </p:spPr>
        <p:txBody>
          <a:bodyPr/>
          <a:lstStyle/>
          <a:p>
            <a:pPr eaLnBrk="1" hangingPunct="1">
              <a:defRPr/>
            </a:pPr>
            <a:r>
              <a:rPr lang="tr-TR" dirty="0" smtClean="0"/>
              <a:t>Yönetici, </a:t>
            </a:r>
            <a:r>
              <a:rPr lang="tr-TR" b="1" i="1" u="sng" dirty="0" smtClean="0">
                <a:solidFill>
                  <a:schemeClr val="folHlink"/>
                </a:solidFill>
                <a:effectLst>
                  <a:outerShdw blurRad="38100" dist="38100" dir="2700000" algn="tl">
                    <a:srgbClr val="C0C0C0"/>
                  </a:outerShdw>
                </a:effectLst>
              </a:rPr>
              <a:t>kârı ve riski başkalarına ait olmak üzere</a:t>
            </a:r>
            <a:r>
              <a:rPr lang="tr-TR" dirty="0" smtClean="0"/>
              <a:t> hizmet veya mal üretmek için üretim öğelerinin alımını yapan veya yaptıran, bunları belli ihtiyaçları doyurmak amacına yönelten, işletmeyi </a:t>
            </a:r>
            <a:r>
              <a:rPr lang="tr-TR" b="1" i="1" u="sng" dirty="0" smtClean="0">
                <a:solidFill>
                  <a:schemeClr val="hlink"/>
                </a:solidFill>
                <a:effectLst>
                  <a:outerShdw blurRad="38100" dist="38100" dir="2700000" algn="tl">
                    <a:srgbClr val="C0C0C0"/>
                  </a:outerShdw>
                </a:effectLst>
              </a:rPr>
              <a:t>girişimci adına çalıştırma sorumluluğu</a:t>
            </a:r>
            <a:r>
              <a:rPr lang="tr-TR" dirty="0" smtClean="0"/>
              <a:t> olan kimsedir.</a:t>
            </a:r>
          </a:p>
        </p:txBody>
      </p:sp>
    </p:spTree>
    <p:extLst>
      <p:ext uri="{BB962C8B-B14F-4D97-AF65-F5344CB8AC3E}">
        <p14:creationId xmlns:p14="http://schemas.microsoft.com/office/powerpoint/2010/main" val="3398024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a:xfrm>
            <a:off x="938151" y="1125538"/>
            <a:ext cx="10367158" cy="4824412"/>
          </a:xfrm>
        </p:spPr>
        <p:txBody>
          <a:bodyPr/>
          <a:lstStyle/>
          <a:p>
            <a:pPr eaLnBrk="1" hangingPunct="1">
              <a:defRPr/>
            </a:pPr>
            <a:r>
              <a:rPr lang="tr-TR" sz="2800" dirty="0"/>
              <a:t>Yöneticiyi girişimciden ayıran fark, çalışmalar sonucu ortaya çıkan </a:t>
            </a:r>
            <a:r>
              <a:rPr lang="tr-TR" sz="2800" b="1" i="1" u="sng" dirty="0">
                <a:solidFill>
                  <a:srgbClr val="CCCC00"/>
                </a:solidFill>
                <a:effectLst>
                  <a:outerShdw blurRad="38100" dist="38100" dir="2700000" algn="tl">
                    <a:srgbClr val="C0C0C0"/>
                  </a:outerShdw>
                </a:effectLst>
              </a:rPr>
              <a:t>riske katlanmaması</a:t>
            </a:r>
            <a:r>
              <a:rPr lang="tr-TR" sz="2800" dirty="0"/>
              <a:t>, başka bir ifadeyle kâr ya da zararın sahibi olmamasıdır. Yönetici emeği karşılığı prim ve/veya kârdan pay alarak işletmeyi saptanan amaçlara ulaştırmaya çalıştırır </a:t>
            </a:r>
          </a:p>
          <a:p>
            <a:pPr eaLnBrk="1" hangingPunct="1">
              <a:defRPr/>
            </a:pPr>
            <a:r>
              <a:rPr lang="tr-TR" sz="2800" dirty="0"/>
              <a:t>Aynı zamanda; planlayan, talimatlar veren veya onları denetleme yetkisine sahip olan herkes yöneticidir diyebiliriz. </a:t>
            </a:r>
          </a:p>
        </p:txBody>
      </p:sp>
    </p:spTree>
    <p:extLst>
      <p:ext uri="{BB962C8B-B14F-4D97-AF65-F5344CB8AC3E}">
        <p14:creationId xmlns:p14="http://schemas.microsoft.com/office/powerpoint/2010/main" val="1191735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4"/>
          <p:cNvGrpSpPr>
            <a:grpSpLocks/>
          </p:cNvGrpSpPr>
          <p:nvPr/>
        </p:nvGrpSpPr>
        <p:grpSpPr bwMode="auto">
          <a:xfrm>
            <a:off x="2424114" y="1844676"/>
            <a:ext cx="6270625" cy="3929063"/>
            <a:chOff x="3397" y="3181"/>
            <a:chExt cx="4320" cy="3600"/>
          </a:xfrm>
        </p:grpSpPr>
        <p:sp>
          <p:nvSpPr>
            <p:cNvPr id="13320" name="AutoShape 5"/>
            <p:cNvSpPr>
              <a:spLocks noChangeArrowheads="1"/>
            </p:cNvSpPr>
            <p:nvPr/>
          </p:nvSpPr>
          <p:spPr bwMode="auto">
            <a:xfrm>
              <a:off x="3397" y="3181"/>
              <a:ext cx="4320" cy="3600"/>
            </a:xfrm>
            <a:prstGeom prst="triangle">
              <a:avLst>
                <a:gd name="adj" fmla="val 50000"/>
              </a:avLst>
            </a:prstGeom>
            <a:solidFill>
              <a:srgbClr val="FFFFFF"/>
            </a:solidFill>
            <a:ln w="9525">
              <a:solidFill>
                <a:srgbClr val="000000"/>
              </a:solidFill>
              <a:miter lim="800000"/>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tr-TR"/>
            </a:p>
          </p:txBody>
        </p:sp>
        <p:sp>
          <p:nvSpPr>
            <p:cNvPr id="13321" name="Line 6"/>
            <p:cNvSpPr>
              <a:spLocks noChangeShapeType="1"/>
            </p:cNvSpPr>
            <p:nvPr/>
          </p:nvSpPr>
          <p:spPr bwMode="auto">
            <a:xfrm>
              <a:off x="3937" y="5833"/>
              <a:ext cx="324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3322" name="Line 7"/>
            <p:cNvSpPr>
              <a:spLocks noChangeShapeType="1"/>
            </p:cNvSpPr>
            <p:nvPr/>
          </p:nvSpPr>
          <p:spPr bwMode="auto">
            <a:xfrm>
              <a:off x="4657" y="4753"/>
              <a:ext cx="1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3323" name="Text Box 8"/>
            <p:cNvSpPr txBox="1">
              <a:spLocks noChangeArrowheads="1"/>
            </p:cNvSpPr>
            <p:nvPr/>
          </p:nvSpPr>
          <p:spPr bwMode="auto">
            <a:xfrm>
              <a:off x="5017" y="4117"/>
              <a:ext cx="108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tr-TR" sz="1600" b="1">
                  <a:latin typeface="Book Antiqua" panose="02040602050305030304" pitchFamily="18" charset="0"/>
                </a:rPr>
                <a:t>ÜST KADEME</a:t>
              </a:r>
              <a:endParaRPr lang="tr-TR" sz="4400"/>
            </a:p>
          </p:txBody>
        </p:sp>
        <p:sp>
          <p:nvSpPr>
            <p:cNvPr id="13324" name="Text Box 9"/>
            <p:cNvSpPr txBox="1">
              <a:spLocks noChangeArrowheads="1"/>
            </p:cNvSpPr>
            <p:nvPr/>
          </p:nvSpPr>
          <p:spPr bwMode="auto">
            <a:xfrm>
              <a:off x="4477" y="6097"/>
              <a:ext cx="216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tr-TR" sz="1800" b="1">
                  <a:latin typeface="Book Antiqua" panose="02040602050305030304" pitchFamily="18" charset="0"/>
                </a:rPr>
                <a:t>ALT KADEME</a:t>
              </a:r>
              <a:endParaRPr lang="tr-TR" sz="4400"/>
            </a:p>
          </p:txBody>
        </p:sp>
        <p:sp>
          <p:nvSpPr>
            <p:cNvPr id="13325" name="Text Box 10"/>
            <p:cNvSpPr txBox="1">
              <a:spLocks noChangeArrowheads="1"/>
            </p:cNvSpPr>
            <p:nvPr/>
          </p:nvSpPr>
          <p:spPr bwMode="auto">
            <a:xfrm>
              <a:off x="4657" y="5197"/>
              <a:ext cx="180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tr-TR" sz="1800" b="1">
                  <a:latin typeface="Book Antiqua" panose="02040602050305030304" pitchFamily="18" charset="0"/>
                </a:rPr>
                <a:t>ORTA KADEME</a:t>
              </a:r>
              <a:endParaRPr lang="tr-TR" sz="4400"/>
            </a:p>
          </p:txBody>
        </p:sp>
      </p:grpSp>
      <p:sp>
        <p:nvSpPr>
          <p:cNvPr id="13315" name="Text Box 11"/>
          <p:cNvSpPr txBox="1">
            <a:spLocks noChangeArrowheads="1"/>
          </p:cNvSpPr>
          <p:nvPr/>
        </p:nvSpPr>
        <p:spPr bwMode="auto">
          <a:xfrm>
            <a:off x="6240463" y="2060575"/>
            <a:ext cx="28575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tr-TR" sz="1600" dirty="0">
                <a:latin typeface="Book Antiqua" panose="02040602050305030304" pitchFamily="18" charset="0"/>
              </a:rPr>
              <a:t>Yönetim Kurulu Başkanı Ve Üyeleri, Genel Müdür ve Yardımcıları, Genel Koordinatör.</a:t>
            </a:r>
            <a:endParaRPr lang="tr-TR" sz="3600" dirty="0"/>
          </a:p>
        </p:txBody>
      </p:sp>
      <p:sp>
        <p:nvSpPr>
          <p:cNvPr id="13316" name="Text Box 12"/>
          <p:cNvSpPr txBox="1">
            <a:spLocks noChangeArrowheads="1"/>
          </p:cNvSpPr>
          <p:nvPr/>
        </p:nvSpPr>
        <p:spPr bwMode="auto">
          <a:xfrm>
            <a:off x="7464425" y="3500438"/>
            <a:ext cx="2514600" cy="571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tr-TR" sz="1600">
                <a:latin typeface="Book Antiqua" panose="02040602050305030304" pitchFamily="18" charset="0"/>
              </a:rPr>
              <a:t>Bölüm Müdürleri, Fabrika Müdürü, Daire Başkanı, Şube Yöneticisi, İdare Amiri.</a:t>
            </a:r>
            <a:endParaRPr lang="tr-TR" sz="3600"/>
          </a:p>
        </p:txBody>
      </p:sp>
      <p:sp>
        <p:nvSpPr>
          <p:cNvPr id="13317" name="Text Box 13"/>
          <p:cNvSpPr txBox="1">
            <a:spLocks noChangeArrowheads="1"/>
          </p:cNvSpPr>
          <p:nvPr/>
        </p:nvSpPr>
        <p:spPr bwMode="auto">
          <a:xfrm>
            <a:off x="8401050" y="4772025"/>
            <a:ext cx="19431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tr-TR" sz="1600">
                <a:latin typeface="Book Antiqua" panose="02040602050305030304" pitchFamily="18" charset="0"/>
              </a:rPr>
              <a:t>Şef, Amir, Nezaretçi, Ustabaşı, Baş Kalfa v.b.</a:t>
            </a:r>
            <a:endParaRPr lang="tr-TR" sz="3600"/>
          </a:p>
        </p:txBody>
      </p:sp>
      <p:sp>
        <p:nvSpPr>
          <p:cNvPr id="13318" name="Text Box 14"/>
          <p:cNvSpPr txBox="1">
            <a:spLocks noChangeArrowheads="1"/>
          </p:cNvSpPr>
          <p:nvPr/>
        </p:nvSpPr>
        <p:spPr bwMode="auto">
          <a:xfrm>
            <a:off x="3935414" y="6021388"/>
            <a:ext cx="5184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tr-TR"/>
              <a:t>Şekil 4.1. Yönetsel Kademeler </a:t>
            </a:r>
          </a:p>
        </p:txBody>
      </p:sp>
      <p:sp>
        <p:nvSpPr>
          <p:cNvPr id="13319" name="Rectangle 15"/>
          <p:cNvSpPr>
            <a:spLocks noChangeArrowheads="1"/>
          </p:cNvSpPr>
          <p:nvPr/>
        </p:nvSpPr>
        <p:spPr bwMode="auto">
          <a:xfrm>
            <a:off x="2500313" y="47625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tr-TR" sz="4400" b="1">
                <a:solidFill>
                  <a:schemeClr val="folHlink"/>
                </a:solidFill>
              </a:rPr>
              <a:t>Yönetsel Düzeyler</a:t>
            </a:r>
            <a:br>
              <a:rPr lang="tr-TR" sz="4400" b="1">
                <a:solidFill>
                  <a:schemeClr val="folHlink"/>
                </a:solidFill>
              </a:rPr>
            </a:br>
            <a:r>
              <a:rPr lang="tr-TR" sz="2800" b="1">
                <a:solidFill>
                  <a:schemeClr val="folHlink"/>
                </a:solidFill>
              </a:rPr>
              <a:t>Dikey Sınıflandırma</a:t>
            </a:r>
            <a:br>
              <a:rPr lang="tr-TR" sz="2800" b="1">
                <a:solidFill>
                  <a:schemeClr val="folHlink"/>
                </a:solidFill>
              </a:rPr>
            </a:br>
            <a:endParaRPr lang="tr-TR" sz="4400" b="1">
              <a:solidFill>
                <a:schemeClr val="folHlink"/>
              </a:solidFill>
            </a:endParaRPr>
          </a:p>
        </p:txBody>
      </p:sp>
    </p:spTree>
    <p:extLst>
      <p:ext uri="{BB962C8B-B14F-4D97-AF65-F5344CB8AC3E}">
        <p14:creationId xmlns:p14="http://schemas.microsoft.com/office/powerpoint/2010/main" val="4168789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716213" y="609600"/>
            <a:ext cx="7772400" cy="1143000"/>
          </a:xfrm>
        </p:spPr>
        <p:txBody>
          <a:bodyPr>
            <a:normAutofit fontScale="90000"/>
          </a:bodyPr>
          <a:lstStyle/>
          <a:p>
            <a:pPr eaLnBrk="1" hangingPunct="1"/>
            <a:r>
              <a:rPr lang="tr-TR" sz="4000" b="1">
                <a:solidFill>
                  <a:schemeClr val="folHlink"/>
                </a:solidFill>
              </a:rPr>
              <a:t>4.4. YÖNETİMİN TARİHSEL GELİŞİMİ </a:t>
            </a:r>
            <a:endParaRPr lang="tr-TR" sz="4000" b="1" i="1">
              <a:solidFill>
                <a:schemeClr val="folHlink"/>
              </a:solidFill>
            </a:endParaRPr>
          </a:p>
        </p:txBody>
      </p:sp>
      <p:sp>
        <p:nvSpPr>
          <p:cNvPr id="25603" name="Rectangle 3"/>
          <p:cNvSpPr>
            <a:spLocks noGrp="1" noChangeArrowheads="1"/>
          </p:cNvSpPr>
          <p:nvPr>
            <p:ph type="body" idx="1"/>
          </p:nvPr>
        </p:nvSpPr>
        <p:spPr>
          <a:xfrm>
            <a:off x="3001964" y="2266950"/>
            <a:ext cx="6981825" cy="4114800"/>
          </a:xfrm>
        </p:spPr>
        <p:txBody>
          <a:bodyPr/>
          <a:lstStyle/>
          <a:p>
            <a:pPr eaLnBrk="1" hangingPunct="1">
              <a:buFontTx/>
              <a:buNone/>
            </a:pPr>
            <a:r>
              <a:rPr lang="tr-TR" smtClean="0"/>
              <a:t>1. Klasik Yönetim Yaklaşımı</a:t>
            </a:r>
          </a:p>
          <a:p>
            <a:pPr eaLnBrk="1" hangingPunct="1">
              <a:buFontTx/>
              <a:buNone/>
            </a:pPr>
            <a:r>
              <a:rPr lang="tr-TR" smtClean="0"/>
              <a:t>2. Neo-Klasik Yönetim Yaklaşımı</a:t>
            </a:r>
          </a:p>
          <a:p>
            <a:pPr eaLnBrk="1" hangingPunct="1">
              <a:buFontTx/>
              <a:buNone/>
            </a:pPr>
            <a:r>
              <a:rPr lang="tr-TR" smtClean="0"/>
              <a:t>3. Modern Yönetim Yaklaşımı</a:t>
            </a:r>
          </a:p>
          <a:p>
            <a:pPr eaLnBrk="1" hangingPunct="1">
              <a:buFontTx/>
              <a:buNone/>
            </a:pPr>
            <a:r>
              <a:rPr lang="tr-TR" smtClean="0"/>
              <a:t>4. Post-Modern Yönetim Yaklaşımı </a:t>
            </a:r>
          </a:p>
        </p:txBody>
      </p:sp>
    </p:spTree>
    <p:extLst>
      <p:ext uri="{BB962C8B-B14F-4D97-AF65-F5344CB8AC3E}">
        <p14:creationId xmlns:p14="http://schemas.microsoft.com/office/powerpoint/2010/main" val="2935820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716213" y="609600"/>
            <a:ext cx="7772400" cy="1143000"/>
          </a:xfrm>
        </p:spPr>
        <p:txBody>
          <a:bodyPr/>
          <a:lstStyle/>
          <a:p>
            <a:pPr eaLnBrk="1" hangingPunct="1"/>
            <a:r>
              <a:rPr lang="tr-TR" b="1">
                <a:solidFill>
                  <a:schemeClr val="folHlink"/>
                </a:solidFill>
              </a:rPr>
              <a:t>4.4.1. Klasik Yönetim Yaklaşımı</a:t>
            </a:r>
          </a:p>
        </p:txBody>
      </p:sp>
      <p:sp>
        <p:nvSpPr>
          <p:cNvPr id="16387" name="Rectangle 3"/>
          <p:cNvSpPr>
            <a:spLocks noGrp="1" noChangeArrowheads="1"/>
          </p:cNvSpPr>
          <p:nvPr>
            <p:ph type="body" idx="1"/>
          </p:nvPr>
        </p:nvSpPr>
        <p:spPr>
          <a:xfrm>
            <a:off x="2787650" y="1981200"/>
            <a:ext cx="7772400" cy="4114800"/>
          </a:xfrm>
        </p:spPr>
        <p:txBody>
          <a:bodyPr/>
          <a:lstStyle/>
          <a:p>
            <a:pPr eaLnBrk="1" hangingPunct="1">
              <a:defRPr/>
            </a:pPr>
            <a:r>
              <a:rPr lang="tr-TR" smtClean="0"/>
              <a:t>Bu dönemdeki gelişmeler; </a:t>
            </a:r>
          </a:p>
          <a:p>
            <a:pPr lvl="1" eaLnBrk="1" hangingPunct="1">
              <a:defRPr/>
            </a:pPr>
            <a:r>
              <a:rPr lang="tr-TR" b="1" i="1" u="sng" smtClean="0">
                <a:solidFill>
                  <a:srgbClr val="0099CC"/>
                </a:solidFill>
                <a:effectLst>
                  <a:outerShdw blurRad="38100" dist="38100" dir="2700000" algn="tl">
                    <a:srgbClr val="C0C0C0"/>
                  </a:outerShdw>
                </a:effectLst>
              </a:rPr>
              <a:t>bilimsel yönetim, </a:t>
            </a:r>
          </a:p>
          <a:p>
            <a:pPr lvl="1" eaLnBrk="1" hangingPunct="1">
              <a:defRPr/>
            </a:pPr>
            <a:r>
              <a:rPr lang="tr-TR" b="1" i="1" u="sng" smtClean="0">
                <a:solidFill>
                  <a:srgbClr val="0099CC"/>
                </a:solidFill>
                <a:effectLst>
                  <a:outerShdw blurRad="38100" dist="38100" dir="2700000" algn="tl">
                    <a:srgbClr val="C0C0C0"/>
                  </a:outerShdw>
                </a:effectLst>
              </a:rPr>
              <a:t>yönetim süreci ve </a:t>
            </a:r>
          </a:p>
          <a:p>
            <a:pPr lvl="1" eaLnBrk="1" hangingPunct="1">
              <a:defRPr/>
            </a:pPr>
            <a:r>
              <a:rPr lang="tr-TR" b="1" i="1" u="sng" smtClean="0">
                <a:solidFill>
                  <a:srgbClr val="0099CC"/>
                </a:solidFill>
                <a:effectLst>
                  <a:outerShdw blurRad="38100" dist="38100" dir="2700000" algn="tl">
                    <a:srgbClr val="C0C0C0"/>
                  </a:outerShdw>
                </a:effectLst>
              </a:rPr>
              <a:t>bürokrasi</a:t>
            </a:r>
            <a:r>
              <a:rPr lang="tr-TR" smtClean="0"/>
              <a:t> olmak üzere 3 yaklaşım altında toplanmaktadır.</a:t>
            </a:r>
          </a:p>
        </p:txBody>
      </p:sp>
    </p:spTree>
    <p:extLst>
      <p:ext uri="{BB962C8B-B14F-4D97-AF65-F5344CB8AC3E}">
        <p14:creationId xmlns:p14="http://schemas.microsoft.com/office/powerpoint/2010/main" val="1077233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pPr eaLnBrk="1" hangingPunct="1"/>
            <a:r>
              <a:rPr lang="tr-TR" sz="4000" b="1">
                <a:solidFill>
                  <a:schemeClr val="folHlink"/>
                </a:solidFill>
              </a:rPr>
              <a:t>4.4.2. Neo-Klasik Yönetim Dönemi</a:t>
            </a:r>
            <a:br>
              <a:rPr lang="tr-TR" sz="4000" b="1">
                <a:solidFill>
                  <a:schemeClr val="folHlink"/>
                </a:solidFill>
              </a:rPr>
            </a:br>
            <a:endParaRPr lang="tr-TR" sz="4000" b="1">
              <a:solidFill>
                <a:schemeClr val="folHlink"/>
              </a:solidFill>
            </a:endParaRPr>
          </a:p>
        </p:txBody>
      </p:sp>
      <p:sp>
        <p:nvSpPr>
          <p:cNvPr id="35843" name="Rectangle 3"/>
          <p:cNvSpPr>
            <a:spLocks noGrp="1" noChangeArrowheads="1"/>
          </p:cNvSpPr>
          <p:nvPr>
            <p:ph type="body" idx="1"/>
          </p:nvPr>
        </p:nvSpPr>
        <p:spPr>
          <a:xfrm>
            <a:off x="380010" y="1484313"/>
            <a:ext cx="11811989" cy="4114800"/>
          </a:xfrm>
        </p:spPr>
        <p:txBody>
          <a:bodyPr>
            <a:normAutofit/>
          </a:bodyPr>
          <a:lstStyle/>
          <a:p>
            <a:pPr eaLnBrk="1" hangingPunct="1">
              <a:lnSpc>
                <a:spcPct val="90000"/>
              </a:lnSpc>
            </a:pPr>
            <a:r>
              <a:rPr lang="tr-TR" sz="2800" dirty="0"/>
              <a:t>1930’lara kadar klasik yönetim ve teorisi, organizasyon yapısı ve işleyişine yol gösteren tek teori olarak gelmiştir. Kendisinden önce gelmiş olan klasik teori gibi </a:t>
            </a:r>
            <a:r>
              <a:rPr lang="tr-TR" sz="2800" dirty="0" err="1"/>
              <a:t>neoklasik</a:t>
            </a:r>
            <a:r>
              <a:rPr lang="tr-TR" sz="2800" dirty="0"/>
              <a:t> teori de yüzyıllarca bir evrim geçirmiştir. Böyle olmakla beraber yakın bir geçmişe gelinceye kadar, özellikle 1925’ler ve 1930’lara kadar </a:t>
            </a:r>
            <a:r>
              <a:rPr lang="tr-TR" sz="2800" dirty="0" err="1"/>
              <a:t>neoklasik</a:t>
            </a:r>
            <a:r>
              <a:rPr lang="tr-TR" sz="2800" dirty="0"/>
              <a:t> düşünce tarzında büyük bir gelişme görülmemiştir. </a:t>
            </a:r>
            <a:endParaRPr lang="tr-TR" sz="2800" dirty="0" smtClean="0"/>
          </a:p>
          <a:p>
            <a:pPr eaLnBrk="1" hangingPunct="1">
              <a:lnSpc>
                <a:spcPct val="90000"/>
              </a:lnSpc>
            </a:pPr>
            <a:r>
              <a:rPr lang="tr-TR" sz="2800" dirty="0" smtClean="0"/>
              <a:t>Bilimsel </a:t>
            </a:r>
            <a:r>
              <a:rPr lang="tr-TR" sz="2800" dirty="0"/>
              <a:t>yönetim hareketine olumsuz bakış ve tepkilerin doğması ve klasik yönetim teorisinin eksikliklerinin ortaya konması iki önemli noktayı gündeme getirmişti. </a:t>
            </a:r>
          </a:p>
        </p:txBody>
      </p:sp>
    </p:spTree>
    <p:extLst>
      <p:ext uri="{BB962C8B-B14F-4D97-AF65-F5344CB8AC3E}">
        <p14:creationId xmlns:p14="http://schemas.microsoft.com/office/powerpoint/2010/main" val="2379836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748145" y="549275"/>
            <a:ext cx="11055928" cy="5183188"/>
          </a:xfrm>
        </p:spPr>
        <p:txBody>
          <a:bodyPr>
            <a:normAutofit/>
          </a:bodyPr>
          <a:lstStyle/>
          <a:p>
            <a:pPr algn="just" eaLnBrk="1" hangingPunct="1">
              <a:lnSpc>
                <a:spcPct val="80000"/>
              </a:lnSpc>
              <a:defRPr/>
            </a:pPr>
            <a:endParaRPr lang="tr-TR" sz="2600" b="1" i="1" u="sng" dirty="0" smtClean="0">
              <a:solidFill>
                <a:srgbClr val="0099CC"/>
              </a:solidFill>
              <a:effectLst>
                <a:outerShdw blurRad="38100" dist="38100" dir="2700000" algn="tl">
                  <a:srgbClr val="C0C0C0"/>
                </a:outerShdw>
              </a:effectLst>
            </a:endParaRPr>
          </a:p>
          <a:p>
            <a:pPr algn="just" eaLnBrk="1" hangingPunct="1">
              <a:lnSpc>
                <a:spcPct val="80000"/>
              </a:lnSpc>
              <a:defRPr/>
            </a:pPr>
            <a:endParaRPr lang="tr-TR" sz="2600" b="1" i="1" u="sng" dirty="0">
              <a:solidFill>
                <a:srgbClr val="0099CC"/>
              </a:solidFill>
              <a:effectLst>
                <a:outerShdw blurRad="38100" dist="38100" dir="2700000" algn="tl">
                  <a:srgbClr val="C0C0C0"/>
                </a:outerShdw>
              </a:effectLst>
            </a:endParaRPr>
          </a:p>
          <a:p>
            <a:pPr algn="just" eaLnBrk="1" hangingPunct="1">
              <a:lnSpc>
                <a:spcPct val="80000"/>
              </a:lnSpc>
              <a:defRPr/>
            </a:pPr>
            <a:endParaRPr lang="tr-TR" sz="2600" b="1" i="1" u="sng" dirty="0" smtClean="0">
              <a:solidFill>
                <a:srgbClr val="0099CC"/>
              </a:solidFill>
              <a:effectLst>
                <a:outerShdw blurRad="38100" dist="38100" dir="2700000" algn="tl">
                  <a:srgbClr val="C0C0C0"/>
                </a:outerShdw>
              </a:effectLst>
            </a:endParaRPr>
          </a:p>
          <a:p>
            <a:pPr algn="just" eaLnBrk="1" hangingPunct="1">
              <a:lnSpc>
                <a:spcPct val="80000"/>
              </a:lnSpc>
              <a:defRPr/>
            </a:pPr>
            <a:endParaRPr lang="tr-TR" sz="2600" b="1" i="1" u="sng" dirty="0">
              <a:solidFill>
                <a:srgbClr val="0099CC"/>
              </a:solidFill>
              <a:effectLst>
                <a:outerShdw blurRad="38100" dist="38100" dir="2700000" algn="tl">
                  <a:srgbClr val="C0C0C0"/>
                </a:outerShdw>
              </a:effectLst>
            </a:endParaRPr>
          </a:p>
          <a:p>
            <a:pPr algn="just" eaLnBrk="1" hangingPunct="1">
              <a:lnSpc>
                <a:spcPct val="80000"/>
              </a:lnSpc>
              <a:defRPr/>
            </a:pPr>
            <a:endParaRPr lang="tr-TR" sz="2600" b="1" i="1" u="sng" dirty="0" smtClean="0">
              <a:solidFill>
                <a:srgbClr val="0099CC"/>
              </a:solidFill>
              <a:effectLst>
                <a:outerShdw blurRad="38100" dist="38100" dir="2700000" algn="tl">
                  <a:srgbClr val="C0C0C0"/>
                </a:outerShdw>
              </a:effectLst>
            </a:endParaRPr>
          </a:p>
          <a:p>
            <a:pPr algn="just" eaLnBrk="1" hangingPunct="1">
              <a:lnSpc>
                <a:spcPct val="80000"/>
              </a:lnSpc>
              <a:defRPr/>
            </a:pPr>
            <a:r>
              <a:rPr lang="tr-TR" sz="2600" b="1" i="1" u="sng" dirty="0" smtClean="0">
                <a:solidFill>
                  <a:srgbClr val="0099CC"/>
                </a:solidFill>
                <a:effectLst>
                  <a:outerShdw blurRad="38100" dist="38100" dir="2700000" algn="tl">
                    <a:srgbClr val="C0C0C0"/>
                  </a:outerShdw>
                </a:effectLst>
              </a:rPr>
              <a:t>Neo-klasik </a:t>
            </a:r>
            <a:r>
              <a:rPr lang="tr-TR" sz="2600" b="1" i="1" u="sng" dirty="0">
                <a:solidFill>
                  <a:srgbClr val="0099CC"/>
                </a:solidFill>
                <a:effectLst>
                  <a:outerShdw blurRad="38100" dist="38100" dir="2700000" algn="tl">
                    <a:srgbClr val="C0C0C0"/>
                  </a:outerShdw>
                </a:effectLst>
              </a:rPr>
              <a:t>yaklaşım insan ilişkileri yaklaşımı olarak da adlandırılmaktadır</a:t>
            </a:r>
            <a:r>
              <a:rPr lang="tr-TR" sz="2600" dirty="0"/>
              <a:t> </a:t>
            </a:r>
          </a:p>
        </p:txBody>
      </p:sp>
    </p:spTree>
    <p:extLst>
      <p:ext uri="{BB962C8B-B14F-4D97-AF65-F5344CB8AC3E}">
        <p14:creationId xmlns:p14="http://schemas.microsoft.com/office/powerpoint/2010/main" val="3967755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716213" y="333375"/>
            <a:ext cx="7772400" cy="1143000"/>
          </a:xfrm>
        </p:spPr>
        <p:txBody>
          <a:bodyPr/>
          <a:lstStyle/>
          <a:p>
            <a:pPr eaLnBrk="1" hangingPunct="1"/>
            <a:r>
              <a:rPr lang="tr-TR" sz="4000" b="1">
                <a:solidFill>
                  <a:schemeClr val="folHlink"/>
                </a:solidFill>
              </a:rPr>
              <a:t>4.4.3. Modern Yönetim Dönemi</a:t>
            </a:r>
          </a:p>
        </p:txBody>
      </p:sp>
      <p:sp>
        <p:nvSpPr>
          <p:cNvPr id="37891" name="Rectangle 3"/>
          <p:cNvSpPr>
            <a:spLocks noGrp="1" noChangeArrowheads="1"/>
          </p:cNvSpPr>
          <p:nvPr>
            <p:ph type="body" idx="1"/>
          </p:nvPr>
        </p:nvSpPr>
        <p:spPr>
          <a:xfrm>
            <a:off x="130629" y="1628775"/>
            <a:ext cx="11768446" cy="4114800"/>
          </a:xfrm>
        </p:spPr>
        <p:txBody>
          <a:bodyPr>
            <a:normAutofit/>
          </a:bodyPr>
          <a:lstStyle/>
          <a:p>
            <a:pPr algn="just" eaLnBrk="1" hangingPunct="1"/>
            <a:r>
              <a:rPr lang="tr-TR" sz="2800" dirty="0"/>
              <a:t>2. Dünya Savaşı’ndan sonra hızlı gelişen teknoloji yönetim bilimini de etkisi altına almıştır. Teknolojik gelişmeler, örgütlerin gelişmelerine ve büyümelerine zemin hazırlamış, böylece büyüyen ve gelişen örgütlerin yönetimi zorlaşmıştır. 1952 yılında “birinci kuşak“ olarak anılan bilgisayarların piyasaya sürülmesiyle bilgisayarlar yönetim alanına girmeye başlamıştır.</a:t>
            </a:r>
          </a:p>
        </p:txBody>
      </p:sp>
    </p:spTree>
    <p:extLst>
      <p:ext uri="{BB962C8B-B14F-4D97-AF65-F5344CB8AC3E}">
        <p14:creationId xmlns:p14="http://schemas.microsoft.com/office/powerpoint/2010/main" val="1733042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2644775" y="549275"/>
            <a:ext cx="7772400" cy="1143000"/>
          </a:xfrm>
        </p:spPr>
        <p:txBody>
          <a:bodyPr>
            <a:normAutofit fontScale="90000"/>
          </a:bodyPr>
          <a:lstStyle/>
          <a:p>
            <a:pPr eaLnBrk="1" hangingPunct="1"/>
            <a:r>
              <a:rPr lang="tr-TR" sz="4000" b="1">
                <a:solidFill>
                  <a:schemeClr val="folHlink"/>
                </a:solidFill>
              </a:rPr>
              <a:t>4.4.4. Post-Modern Yönetim Dönemi</a:t>
            </a:r>
          </a:p>
        </p:txBody>
      </p:sp>
      <p:sp>
        <p:nvSpPr>
          <p:cNvPr id="43011" name="Rectangle 3"/>
          <p:cNvSpPr>
            <a:spLocks noGrp="1" noChangeArrowheads="1"/>
          </p:cNvSpPr>
          <p:nvPr>
            <p:ph type="body" idx="1"/>
          </p:nvPr>
        </p:nvSpPr>
        <p:spPr>
          <a:xfrm>
            <a:off x="380010" y="1981200"/>
            <a:ext cx="11811990" cy="4114800"/>
          </a:xfrm>
        </p:spPr>
        <p:txBody>
          <a:bodyPr>
            <a:normAutofit/>
          </a:bodyPr>
          <a:lstStyle/>
          <a:p>
            <a:pPr algn="just" eaLnBrk="1" hangingPunct="1">
              <a:lnSpc>
                <a:spcPct val="80000"/>
              </a:lnSpc>
            </a:pPr>
            <a:r>
              <a:rPr lang="tr-TR" sz="2600" dirty="0"/>
              <a:t>İkinci Dünya Savaşı sonrası yaşanan talep patlaması, işletmeleri bir anda, süratli büyüme ve bunun getirdiği finansman sorunlarıyla karşı karşıya bırakmıştır. Kapasite kullanımının önemli bir sorun olarak ortaya çıkması da bu sorunların başlangıç noktası olmuştur. Sonrasında ise büyüyen organizasyonların örgüt yapıları konusunda tartışmalar başlamıştır. İşletmelerde bu sorunlar yaşanırken, 1970’lerin sonlarından itibaren üretim teknolojileri ve süreçleri süratle gelişmeye ve pazarlar arasındaki sınırlar ortadan kalkmaya başlamıştır. Rekabetin önem kazandığı bu ortamda ise; değişim, iş dünyasının değişmeyen kuralı haline gelmiştir </a:t>
            </a:r>
          </a:p>
        </p:txBody>
      </p:sp>
    </p:spTree>
    <p:extLst>
      <p:ext uri="{BB962C8B-B14F-4D97-AF65-F5344CB8AC3E}">
        <p14:creationId xmlns:p14="http://schemas.microsoft.com/office/powerpoint/2010/main" val="4049714312"/>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TotalTime>
  <Words>456</Words>
  <Application>Microsoft Office PowerPoint</Application>
  <PresentationFormat>Geniş ekran</PresentationFormat>
  <Paragraphs>48</Paragraphs>
  <Slides>12</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12</vt:i4>
      </vt:variant>
    </vt:vector>
  </HeadingPairs>
  <TitlesOfParts>
    <vt:vector size="18" baseType="lpstr">
      <vt:lpstr>ＭＳ Ｐゴシック</vt:lpstr>
      <vt:lpstr>Arial</vt:lpstr>
      <vt:lpstr>Book Antiqua</vt:lpstr>
      <vt:lpstr>Century Gothic</vt:lpstr>
      <vt:lpstr>Wingdings 3</vt:lpstr>
      <vt:lpstr>Duman</vt:lpstr>
      <vt:lpstr>YÖNETİM VE YÖNETİMİN TARİHSEL GELİŞİMİ</vt:lpstr>
      <vt:lpstr>YÖNETİM KAVRAMI </vt:lpstr>
      <vt:lpstr>YÖNETİMİN GENEL ÖZELLİKLERİ</vt:lpstr>
      <vt:lpstr>YÖNETİCİ KAVRAMI  </vt:lpstr>
      <vt:lpstr>PowerPoint Sunusu</vt:lpstr>
      <vt:lpstr>PowerPoint Sunusu</vt:lpstr>
      <vt:lpstr>4.4. YÖNETİMİN TARİHSEL GELİŞİMİ </vt:lpstr>
      <vt:lpstr>4.4.1. Klasik Yönetim Yaklaşımı</vt:lpstr>
      <vt:lpstr>4.4.2. Neo-Klasik Yönetim Dönemi </vt:lpstr>
      <vt:lpstr>PowerPoint Sunusu</vt:lpstr>
      <vt:lpstr>4.4.3. Modern Yönetim Dönemi</vt:lpstr>
      <vt:lpstr>4.4.4. Post-Modern Yönetim Dönemi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YÖNETİM VE YÖNETİMİN TARİHSEL GELİŞİMİ</dc:title>
  <dc:creator>Windows User</dc:creator>
  <cp:lastModifiedBy>Windows User</cp:lastModifiedBy>
  <cp:revision>1</cp:revision>
  <dcterms:created xsi:type="dcterms:W3CDTF">2020-01-10T10:31:56Z</dcterms:created>
  <dcterms:modified xsi:type="dcterms:W3CDTF">2020-01-10T10:38:36Z</dcterms:modified>
</cp:coreProperties>
</file>