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31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70" r:id="rId9"/>
    <p:sldId id="269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66" r:id="rId19"/>
    <p:sldId id="27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055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58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10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59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58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44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446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97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43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229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77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DAFBBC-D7F1-4787-BC39-4771634CE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15" y="791821"/>
            <a:ext cx="7315200" cy="3255264"/>
          </a:xfrm>
        </p:spPr>
        <p:txBody>
          <a:bodyPr>
            <a:normAutofit/>
          </a:bodyPr>
          <a:lstStyle/>
          <a:p>
            <a:r>
              <a:rPr lang="tr-TR" sz="4800" dirty="0"/>
              <a:t>STRATEJİK YÖNETİM</a:t>
            </a:r>
            <a:br>
              <a:rPr lang="tr-TR" sz="4800" dirty="0"/>
            </a:br>
            <a:br>
              <a:rPr lang="tr-TR" sz="4800" dirty="0"/>
            </a:br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615476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A27E8-AEB6-4C4A-9AC2-A0B7BA418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401B8F-4D05-4C48-BE45-7FDE5595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832517" cy="4023360"/>
          </a:xfrm>
        </p:spPr>
        <p:txBody>
          <a:bodyPr>
            <a:normAutofit/>
          </a:bodyPr>
          <a:lstStyle/>
          <a:p>
            <a:pPr lvl="1"/>
            <a:endParaRPr lang="tr-TR" sz="2400" dirty="0"/>
          </a:p>
          <a:p>
            <a:pPr lvl="1"/>
            <a:r>
              <a:rPr lang="tr-TR" sz="2400" dirty="0"/>
              <a:t>Strateji kavramı askeri bir kavram olarak doğmuştur.</a:t>
            </a:r>
          </a:p>
          <a:p>
            <a:pPr lvl="1"/>
            <a:r>
              <a:rPr lang="tr-TR" sz="2400" dirty="0"/>
              <a:t>Organizasyon açısından strateji “Bir organizasyonun temel amaçlarının ve hedeflerinin belirlenmesi ve bu amaçlara ulaşabilmek için gerekli kaynakların tahsis edilerek onların kullanımında kabul edilen yollardır” şeklinde ifade edilmektedir.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337A60F0-5FBC-44D5-BE19-4B0E1881C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369732">
            <a:off x="7328395" y="2829840"/>
            <a:ext cx="4722469" cy="2055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834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B1D150-BC01-42C0-896B-78C633AC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Organizasyonlarda Strateji Yönetimi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16A1A1-4530-412C-A633-F3F9030E8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023360" cy="4023360"/>
          </a:xfrm>
        </p:spPr>
        <p:txBody>
          <a:bodyPr/>
          <a:lstStyle/>
          <a:p>
            <a:r>
              <a:rPr lang="tr-TR" dirty="0"/>
              <a:t>Organizasyonlarda strateji yönetimi </a:t>
            </a:r>
          </a:p>
          <a:p>
            <a:r>
              <a:rPr lang="tr-TR" dirty="0"/>
              <a:t>firma yöneticilerinin kurumsal </a:t>
            </a:r>
          </a:p>
          <a:p>
            <a:r>
              <a:rPr lang="tr-TR" dirty="0"/>
              <a:t>hedeflere ulaşmak için işlevler arası </a:t>
            </a:r>
          </a:p>
          <a:p>
            <a:r>
              <a:rPr lang="tr-TR" dirty="0"/>
              <a:t>kararlar verme, bu kararları uygulama </a:t>
            </a:r>
          </a:p>
          <a:p>
            <a:r>
              <a:rPr lang="tr-TR" dirty="0"/>
              <a:t>ve değerlendirme yapmalarını </a:t>
            </a:r>
          </a:p>
          <a:p>
            <a:r>
              <a:rPr lang="tr-TR" dirty="0"/>
              <a:t>gerektirir.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DB0A820-B636-49DD-A3F2-30406B391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166" y="2419209"/>
            <a:ext cx="4020111" cy="2019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6010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3DA344-A95B-4EAF-BD00-CFC3695F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Organizasyonlarda Strateji Yönetimi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894C94-4B0E-42C9-8FF5-CA2B35E6E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süreç firmaların geleceklerini şekillendirmede daha öngörülü bir şekilde davranmalarını sağlar.</a:t>
            </a:r>
          </a:p>
          <a:p>
            <a:r>
              <a:rPr lang="tr-TR" dirty="0"/>
              <a:t>Strateji yönetiminin firmalara sağladığı birincil fayda daha sistematik ve rasyonel bir strateji seçimi yaklaşımı ile daha iyi stratejilerin oluşturulmasıdır. </a:t>
            </a:r>
          </a:p>
          <a:p>
            <a:r>
              <a:rPr lang="tr-TR" dirty="0"/>
              <a:t>İkincil fayda ise yönetici, işçi ve memur gibi grupların bu sürece katılmaları ve sorumluluk almalarıdır.</a:t>
            </a:r>
          </a:p>
          <a:p>
            <a:r>
              <a:rPr lang="tr-TR" dirty="0"/>
              <a:t>Strateji yönetim süreci firmalarda personelin güçlendirilmesini, çalışanların karar vermeye katılımını teşvik etmek, yaratıcı olmalarını sağlamak ve onları ödüllendirmeyi sağlamaktadır.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3963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1F959D-A456-44C2-86FF-9166F4312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Organizasyonlarda Strateji Yönetimi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A510E7-817F-456C-91A4-B82431B01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Yapılan araştırmalar göstermiştir ki strateji yönetimini ve kavramalarını öğrenen ve kullanan firmalar pazarda daha başarılı ve karlı olmaktadır. </a:t>
            </a:r>
          </a:p>
          <a:p>
            <a:r>
              <a:rPr lang="tr-TR" dirty="0"/>
              <a:t>Ancak unutulmamalıdır ki donanımlı ve iyi yetişmiş bir personele sahip olmak strateji yönetiminin kural ve kavramlarını iyi bilmek kadar gerekli ve önemlidir.</a:t>
            </a:r>
          </a:p>
          <a:p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19EA9A8-4E8E-43D4-B02D-4F22908EB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825" y="3624543"/>
            <a:ext cx="6049219" cy="1914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554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BE56F9-DC38-42D0-BF98-501FE4E0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Organizasyonlarda Strateji Yönetimi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FE2C26-EB71-4D2F-8EDA-F8B502A13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Genel olarak bakıldığında,</a:t>
            </a:r>
          </a:p>
          <a:p>
            <a:r>
              <a:rPr lang="tr-TR" dirty="0"/>
              <a:t>strateji yönetimi finansal getirilerinin yanında işletmelere pazardaki fırsatları farkına varma,</a:t>
            </a:r>
          </a:p>
          <a:p>
            <a:r>
              <a:rPr lang="tr-TR" dirty="0" err="1"/>
              <a:t>önceliklendirme</a:t>
            </a:r>
            <a:r>
              <a:rPr lang="tr-TR" dirty="0"/>
              <a:t> ve bunlardan yararlanma avantajını sağlar. Yönetim problemlerinin tarafsız</a:t>
            </a:r>
          </a:p>
          <a:p>
            <a:r>
              <a:rPr lang="tr-TR" dirty="0"/>
              <a:t>bir görüş ile ele alınmasına imkan verir. </a:t>
            </a:r>
          </a:p>
        </p:txBody>
      </p:sp>
    </p:spTree>
    <p:extLst>
      <p:ext uri="{BB962C8B-B14F-4D97-AF65-F5344CB8AC3E}">
        <p14:creationId xmlns:p14="http://schemas.microsoft.com/office/powerpoint/2010/main" val="4226295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740AD8-F09C-46C2-9CA9-7482A5F91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Organizasyonlarda Strateji Yönetimi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C2F1A7-4AC2-4593-AB6B-4CF896B72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Bunun yanı sıra, işletme içinde faaliyetlerin kontrol</a:t>
            </a:r>
          </a:p>
          <a:p>
            <a:r>
              <a:rPr lang="tr-TR" dirty="0"/>
              <a:t>ve koordinasyonu için bir çerçeve oluşturur, değişimlerin olumsuz etkilerini azaltır, ana</a:t>
            </a:r>
          </a:p>
          <a:p>
            <a:r>
              <a:rPr lang="tr-TR" dirty="0"/>
              <a:t>kararların önceden belirlenen hedefleri daha iyi desteklemesini sağlar, personel arasında</a:t>
            </a:r>
          </a:p>
          <a:p>
            <a:r>
              <a:rPr lang="tr-TR" dirty="0"/>
              <a:t>haberleşmeyi kolaylaştırır, münferit sorumlulukları ortaya çıkarır, geleceği düşünmeyi teşvik</a:t>
            </a:r>
          </a:p>
          <a:p>
            <a:r>
              <a:rPr lang="tr-TR" dirty="0"/>
              <a:t>eder ve firmanın kaynak ve zamanının belirlenen fırsatlara daha iyi tahsis edilmesini sağlar.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4302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3C1E38-E9F2-40E5-8C68-167518E0A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Neden Stratejik Yönetim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8584E7-5A12-432D-B2F4-3531A0A6F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Belirsiz, değişken ve oldukça riskli bir çevrede işletmeye yön kazandırır.</a:t>
            </a:r>
          </a:p>
          <a:p>
            <a:pPr marL="0" indent="0">
              <a:buNone/>
            </a:pPr>
            <a:r>
              <a:rPr lang="tr-TR" dirty="0"/>
              <a:t>Yöneticiye yaratıcı ve sezgisel düşünce yollarını açmaktadır </a:t>
            </a:r>
          </a:p>
          <a:p>
            <a:pPr marL="0" indent="0">
              <a:buNone/>
            </a:pPr>
            <a:r>
              <a:rPr lang="tr-TR" dirty="0"/>
              <a:t>Çevreyi değerlendirme ve geleceği tahmin etme imkanı verir </a:t>
            </a:r>
          </a:p>
          <a:p>
            <a:pPr marL="0" indent="0">
              <a:buNone/>
            </a:pPr>
            <a:r>
              <a:rPr lang="tr-TR" dirty="0"/>
              <a:t>Fırsat ve tehditleri izleme ve değerlendirme imkanı verir </a:t>
            </a:r>
          </a:p>
          <a:p>
            <a:pPr marL="0" indent="0">
              <a:buNone/>
            </a:pPr>
            <a:r>
              <a:rPr lang="tr-TR" dirty="0"/>
              <a:t>Herkesin (alt bölümler ile beraber) ortak hareket noktasını oluşturur</a:t>
            </a:r>
          </a:p>
        </p:txBody>
      </p:sp>
    </p:spTree>
    <p:extLst>
      <p:ext uri="{BB962C8B-B14F-4D97-AF65-F5344CB8AC3E}">
        <p14:creationId xmlns:p14="http://schemas.microsoft.com/office/powerpoint/2010/main" val="3337160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9A1DB0-E1A9-43F4-A2DB-19787344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STRATEJİK YÖNETİM SÜRECİ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1573F-B077-4BFD-8B94-92F1B6DA8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1. Stratejik Planlama: </a:t>
            </a:r>
          </a:p>
          <a:p>
            <a:r>
              <a:rPr lang="tr-TR" dirty="0"/>
              <a:t>• İşletme vizyon ve misyonunun belirlenmesi, </a:t>
            </a:r>
          </a:p>
          <a:p>
            <a:r>
              <a:rPr lang="tr-TR" dirty="0"/>
              <a:t>• İşletme amaçlarının belirlenmesi, </a:t>
            </a:r>
          </a:p>
          <a:p>
            <a:r>
              <a:rPr lang="tr-TR" dirty="0"/>
              <a:t>• Rekabetçi pozisyonun belirlenmesi, </a:t>
            </a:r>
          </a:p>
          <a:p>
            <a:r>
              <a:rPr lang="tr-TR" dirty="0"/>
              <a:t>• Strateji oluşturma, strateji seçimi ve strateji geliştirme, </a:t>
            </a:r>
          </a:p>
          <a:p>
            <a:r>
              <a:rPr lang="tr-TR" dirty="0"/>
              <a:t>• Strateji uygulama, </a:t>
            </a:r>
          </a:p>
          <a:p>
            <a:r>
              <a:rPr lang="tr-TR" dirty="0"/>
              <a:t>• Elde edilen sonuçların değerlendirilmesi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E0539D1-31D6-4421-B28B-3F6E9DFA3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995" y="2282025"/>
            <a:ext cx="3897685" cy="2759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1509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80ED0B-AC92-4710-88F3-5C8F3676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STRATEJİK YÖNETİM SÜRECİ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361102-9878-497D-A9AA-D962F2CB8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2. Vizyon ve Misyon: </a:t>
            </a:r>
          </a:p>
          <a:p>
            <a:r>
              <a:rPr lang="tr-TR" dirty="0"/>
              <a:t>• Vizyon, organizasyonun ulaşmak istediği amaç ve hedefleri ifade eder. </a:t>
            </a:r>
          </a:p>
          <a:p>
            <a:r>
              <a:rPr lang="tr-TR" dirty="0"/>
              <a:t>• Misyon, belirlenen amaç ve hedefler üzerinde odaklanmış bir görev duygusudur.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DAB66C1-D23A-43D9-B84F-3503FA72C1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67"/>
          <a:stretch/>
        </p:blipFill>
        <p:spPr>
          <a:xfrm>
            <a:off x="2794708" y="3490623"/>
            <a:ext cx="6077798" cy="1824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5959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ABC2BC-CA6D-40C8-B2A3-D251D9BF9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STRATEJİK YÖNETİM TEORİLERİ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0E01A8-6368-47A1-902E-07C388B9D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1. Kaynak Temelli Teori: </a:t>
            </a:r>
          </a:p>
          <a:p>
            <a:r>
              <a:rPr lang="tr-TR" dirty="0"/>
              <a:t>• Kaynaklar işletmenin ulaşabildiği, sahip olduğu ve kontrol edebildiği faktörlerdir. </a:t>
            </a:r>
          </a:p>
          <a:p>
            <a:r>
              <a:rPr lang="tr-TR" dirty="0"/>
              <a:t>• Kaynaklar işletmelerin güçlü ve zayıf taraflarını içeren tüm unsurlardır. </a:t>
            </a:r>
          </a:p>
          <a:p>
            <a:r>
              <a:rPr lang="tr-TR" dirty="0"/>
              <a:t>• Kaynaklar fiziksel, entelektüel ve kültürel kaynaklar olmak üzere üç ana gruba ayrılmaktadır</a:t>
            </a:r>
          </a:p>
        </p:txBody>
      </p:sp>
    </p:spTree>
    <p:extLst>
      <p:ext uri="{BB962C8B-B14F-4D97-AF65-F5344CB8AC3E}">
        <p14:creationId xmlns:p14="http://schemas.microsoft.com/office/powerpoint/2010/main" val="1436806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0619AA-A8B4-45B7-A302-B26D85287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STRATEJİK YÖNETİM TEORİLERİ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DCD94D4-F48C-4C68-9D3C-2F133E5E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2. Endüstriyel Rekabet Teorisi: </a:t>
            </a:r>
          </a:p>
          <a:p>
            <a:r>
              <a:rPr lang="tr-TR" dirty="0"/>
              <a:t>• Michael Porter tarafından yapılmıştır. </a:t>
            </a:r>
          </a:p>
          <a:p>
            <a:r>
              <a:rPr lang="tr-TR" dirty="0"/>
              <a:t>• Porter bir sektörde rekabeti beş değişken ve bunların özellikleri ile incelemiştir: </a:t>
            </a:r>
          </a:p>
          <a:p>
            <a:pPr lvl="1"/>
            <a:r>
              <a:rPr lang="tr-TR" dirty="0"/>
              <a:t>Sektörde satıcıların (tedarikçiler) gücü </a:t>
            </a:r>
          </a:p>
          <a:p>
            <a:pPr lvl="1"/>
            <a:r>
              <a:rPr lang="tr-TR" dirty="0"/>
              <a:t>Sektörde alıcıların (müşterilerin) gücü </a:t>
            </a:r>
          </a:p>
          <a:p>
            <a:pPr lvl="1"/>
            <a:r>
              <a:rPr lang="tr-TR" dirty="0"/>
              <a:t>İkame ürünlerin tehdidi </a:t>
            </a:r>
          </a:p>
          <a:p>
            <a:pPr lvl="1"/>
            <a:r>
              <a:rPr lang="tr-TR" dirty="0"/>
              <a:t>Piyasaya (sektöre) yeni giriş yapan işletmelerin neden olduğu tehdit ve tehlikeler </a:t>
            </a:r>
          </a:p>
          <a:p>
            <a:pPr lvl="1"/>
            <a:r>
              <a:rPr lang="tr-TR" dirty="0"/>
              <a:t>Sektörde faaliyet gösteren mevcut işletmeler arasındaki rekabet. </a:t>
            </a:r>
          </a:p>
        </p:txBody>
      </p:sp>
    </p:spTree>
    <p:extLst>
      <p:ext uri="{BB962C8B-B14F-4D97-AF65-F5344CB8AC3E}">
        <p14:creationId xmlns:p14="http://schemas.microsoft.com/office/powerpoint/2010/main" val="2627378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65DD03-1C9F-4949-BE37-5B3E5A61A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STRATEJİK YÖNETİM TEORİLERİ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66A3BD-5718-47FA-9BDB-5E2AB4985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3. Stratejik Maliyet : </a:t>
            </a:r>
          </a:p>
          <a:p>
            <a:r>
              <a:rPr lang="tr-TR" dirty="0"/>
              <a:t>• İşletmeler faaliyet gösterdikleri pazarda etkin bir rekabet yapabilmek için maliyetlerini bilmek zorundadır. </a:t>
            </a:r>
          </a:p>
          <a:p>
            <a:r>
              <a:rPr lang="tr-TR" dirty="0"/>
              <a:t>• Maliyetlerini analiz etmeyen bir işletme uygun fiyatlandırma yapamaz ve satış politikası geliştiremez.</a:t>
            </a:r>
          </a:p>
        </p:txBody>
      </p:sp>
    </p:spTree>
    <p:extLst>
      <p:ext uri="{BB962C8B-B14F-4D97-AF65-F5344CB8AC3E}">
        <p14:creationId xmlns:p14="http://schemas.microsoft.com/office/powerpoint/2010/main" val="2958601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5C8034-6B4A-4B62-87FF-CD0F39E06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STRATEJİK YÖNETİM TEORİLERİ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880D0C-373E-4C8D-9960-ED4F09A0A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4. Temel Rekabet Stratejileri: </a:t>
            </a:r>
          </a:p>
          <a:p>
            <a:r>
              <a:rPr lang="tr-TR" dirty="0"/>
              <a:t>• İşletmeler için uzun dönemli bir başarının ölçütü rekabet üstünlüğüdür. </a:t>
            </a:r>
          </a:p>
          <a:p>
            <a:r>
              <a:rPr lang="tr-TR" dirty="0"/>
              <a:t>• İşletmeler rekabet avantajı kazanmak ve pazarda önde olmak için fiyat, kalite, zaman ve çeşitlilik olmak üzere dört farklı alanda strateji geliştirebilir. </a:t>
            </a:r>
          </a:p>
          <a:p>
            <a:r>
              <a:rPr lang="tr-TR" dirty="0"/>
              <a:t>• Michael Porter tarafından geliştirilmiştir.</a:t>
            </a:r>
          </a:p>
          <a:p>
            <a:r>
              <a:rPr lang="tr-TR" dirty="0"/>
              <a:t>•  Temelini, bir işletmenin uygulayabileceği rekabet stratejileri oluşturmaktadır. </a:t>
            </a:r>
          </a:p>
          <a:p>
            <a:r>
              <a:rPr lang="tr-TR" dirty="0"/>
              <a:t>• Rekabet stratejileri kapsamında işletme üç tür strateji izleyebilir: </a:t>
            </a:r>
          </a:p>
          <a:p>
            <a:pPr lvl="1"/>
            <a:r>
              <a:rPr lang="tr-TR" dirty="0"/>
              <a:t>Maliyet Stratejisi </a:t>
            </a:r>
          </a:p>
          <a:p>
            <a:pPr lvl="1"/>
            <a:r>
              <a:rPr lang="tr-TR" dirty="0"/>
              <a:t>Farklılaşma Stratejisi </a:t>
            </a:r>
          </a:p>
          <a:p>
            <a:pPr lvl="1"/>
            <a:r>
              <a:rPr lang="tr-TR" dirty="0"/>
              <a:t>Odaklanma Stratejisi</a:t>
            </a:r>
          </a:p>
        </p:txBody>
      </p:sp>
    </p:spTree>
    <p:extLst>
      <p:ext uri="{BB962C8B-B14F-4D97-AF65-F5344CB8AC3E}">
        <p14:creationId xmlns:p14="http://schemas.microsoft.com/office/powerpoint/2010/main" val="1003899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0DF62D-A2BB-41E3-99E2-5C9493FE3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STRATEJİK YÖNETİM TEORİLERİ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6B595D-C64F-4BF7-A846-06C3D7A04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5. İşletme Portföy Analizi: </a:t>
            </a:r>
          </a:p>
          <a:p>
            <a:r>
              <a:rPr lang="tr-TR" dirty="0"/>
              <a:t>• Portföy matrisleri rakipleri ve rekabet koşullarını değerlendirmek amacıyla kullanılan stratejik yönetim araçlarıdır. </a:t>
            </a:r>
          </a:p>
          <a:p>
            <a:r>
              <a:rPr lang="tr-TR" dirty="0"/>
              <a:t>• Stratejilere yol göstermesi bakımından işletmenin çeşitli ölçülere göre değerlendirilmesi ve bunların gelecekte işletmeye sağlayacağı faydanın tahmin edilmesi sürecidir.</a:t>
            </a:r>
          </a:p>
        </p:txBody>
      </p:sp>
    </p:spTree>
    <p:extLst>
      <p:ext uri="{BB962C8B-B14F-4D97-AF65-F5344CB8AC3E}">
        <p14:creationId xmlns:p14="http://schemas.microsoft.com/office/powerpoint/2010/main" val="3785416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B8D9E8-455F-47EE-874B-AC903DA4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STRATEJİK YÖNETİM TEORİLERİ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CC3209-6442-4C87-A633-3BD6C5EF9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6. SWOT Analizi: </a:t>
            </a:r>
          </a:p>
          <a:p>
            <a:r>
              <a:rPr lang="tr-TR" dirty="0"/>
              <a:t>• Bir organizasyonun iç ve dış çevresinin değerlendirilmesine imkan sağlayan bir analiz tekniğidir. </a:t>
            </a:r>
          </a:p>
          <a:p>
            <a:r>
              <a:rPr lang="tr-TR" dirty="0"/>
              <a:t>• “mevcut durum” analizidir. </a:t>
            </a:r>
          </a:p>
          <a:p>
            <a:r>
              <a:rPr lang="tr-TR" dirty="0"/>
              <a:t>• Organizasyonun gelecekteki durumunun ne olacağını tespit ve tahmin etmeye yarayan bir analiz tekniğidir. </a:t>
            </a:r>
          </a:p>
          <a:p>
            <a:r>
              <a:rPr lang="tr-TR" dirty="0"/>
              <a:t>• En önemli yönü organizasyonun hem iç hem de dış durum değerlendirmesine imkan tanımasıdır.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AEBA70F-0A8F-4987-BC5F-CA0DCD39F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944" y="4443032"/>
            <a:ext cx="4744112" cy="1295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223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2F3D20-B30E-412E-B96B-7C99F3DE0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SWOT Analizi</a:t>
            </a:r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AF907CD2-094C-4EA8-84AB-E565C50ED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519" y="1980998"/>
            <a:ext cx="9392961" cy="2896004"/>
          </a:xfrm>
        </p:spPr>
      </p:pic>
    </p:spTree>
    <p:extLst>
      <p:ext uri="{BB962C8B-B14F-4D97-AF65-F5344CB8AC3E}">
        <p14:creationId xmlns:p14="http://schemas.microsoft.com/office/powerpoint/2010/main" val="988003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6B288F-EFFC-4E28-AA97-B5718A6BB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 Yönetim Modeli ve Süreci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2BDD32-D4EA-472B-A133-536270462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şekil kabul görmüş kapsamlı bir stratejik yönetim süreci modelidir.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86ABE10-2B98-4E4E-9008-DB2A5B7D6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193371"/>
            <a:ext cx="8621328" cy="398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62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F51A7A-BCC0-4037-BDA4-0F58A6FDB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Stratejik Planlamanın Amaçları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07EB05-DCE3-44FA-A0E9-005E56FC8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• Mevcut kaynakları (para, insan, zaman…) etkin kullanmak, </a:t>
            </a:r>
          </a:p>
          <a:p>
            <a:r>
              <a:rPr lang="tr-TR" dirty="0"/>
              <a:t>• Nitelikli kamu hizmeti sunmak, </a:t>
            </a:r>
          </a:p>
          <a:p>
            <a:r>
              <a:rPr lang="tr-TR" dirty="0"/>
              <a:t>• Kamu mali yönetiminde etkinliği artırmak, </a:t>
            </a:r>
          </a:p>
          <a:p>
            <a:r>
              <a:rPr lang="tr-TR" dirty="0"/>
              <a:t>• Kurumsal kültür ve kimliği geliştirmek, </a:t>
            </a:r>
          </a:p>
          <a:p>
            <a:r>
              <a:rPr lang="tr-TR" dirty="0"/>
              <a:t>• Toplumsal beklentileri karşılamak, </a:t>
            </a:r>
          </a:p>
          <a:p>
            <a:r>
              <a:rPr lang="tr-TR" dirty="0"/>
              <a:t>• Yaşam kalitesini arttırmak, </a:t>
            </a:r>
          </a:p>
          <a:p>
            <a:r>
              <a:rPr lang="tr-TR" dirty="0"/>
              <a:t>• Saydam ve hesap verebilir bir yönetim geliştirmektir.</a:t>
            </a:r>
          </a:p>
        </p:txBody>
      </p:sp>
    </p:spTree>
    <p:extLst>
      <p:ext uri="{BB962C8B-B14F-4D97-AF65-F5344CB8AC3E}">
        <p14:creationId xmlns:p14="http://schemas.microsoft.com/office/powerpoint/2010/main" val="4003897529"/>
      </p:ext>
    </p:extLst>
  </p:cSld>
  <p:clrMapOvr>
    <a:masterClrMapping/>
  </p:clrMapOvr>
</p:sld>
</file>

<file path=ppt/theme/theme1.xml><?xml version="1.0" encoding="utf-8"?>
<a:theme xmlns:a="http://schemas.openxmlformats.org/drawingml/2006/main" name="Geçmişe bakış">
  <a:themeElements>
    <a:clrScheme name="Geçmişe bakış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3209</TotalTime>
  <Words>810</Words>
  <Application>Microsoft Office PowerPoint</Application>
  <PresentationFormat>Geniş ekran</PresentationFormat>
  <Paragraphs>99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2" baseType="lpstr">
      <vt:lpstr>Calibri</vt:lpstr>
      <vt:lpstr>Calibri Light</vt:lpstr>
      <vt:lpstr>Geçmişe bakış</vt:lpstr>
      <vt:lpstr>STRATEJİK YÖNETİM  </vt:lpstr>
      <vt:lpstr>Strateji Nedir?</vt:lpstr>
      <vt:lpstr>Organizasyonlarda Strateji Yönetimi</vt:lpstr>
      <vt:lpstr>Organizasyonlarda Strateji Yönetimi</vt:lpstr>
      <vt:lpstr>Organizasyonlarda Strateji Yönetimi</vt:lpstr>
      <vt:lpstr>Organizasyonlarda Strateji Yönetimi</vt:lpstr>
      <vt:lpstr>Organizasyonlarda Strateji Yönetimi</vt:lpstr>
      <vt:lpstr>Neden Stratejik Yönetim </vt:lpstr>
      <vt:lpstr>STRATEJİK YÖNETİM SÜRECİ</vt:lpstr>
      <vt:lpstr>STRATEJİK YÖNETİM SÜRECİ</vt:lpstr>
      <vt:lpstr>STRATEJİK YÖNETİM TEORİLERİ</vt:lpstr>
      <vt:lpstr>STRATEJİK YÖNETİM TEORİLERİ</vt:lpstr>
      <vt:lpstr>STRATEJİK YÖNETİM TEORİLERİ</vt:lpstr>
      <vt:lpstr>STRATEJİK YÖNETİM TEORİLERİ</vt:lpstr>
      <vt:lpstr>STRATEJİK YÖNETİM TEORİLERİ</vt:lpstr>
      <vt:lpstr>STRATEJİK YÖNETİM TEORİLERİ</vt:lpstr>
      <vt:lpstr>SWOT Analizi</vt:lpstr>
      <vt:lpstr>Strateji Yönetim Modeli ve Süreci</vt:lpstr>
      <vt:lpstr>Stratejik Planlamanın Amaçları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STRATEJİK YÖNETİM</dc:title>
  <dc:creator>Arif Durmaz</dc:creator>
  <cp:lastModifiedBy>Acer</cp:lastModifiedBy>
  <cp:revision>21</cp:revision>
  <dcterms:created xsi:type="dcterms:W3CDTF">2019-10-20T07:20:38Z</dcterms:created>
  <dcterms:modified xsi:type="dcterms:W3CDTF">2019-12-25T09:22:46Z</dcterms:modified>
</cp:coreProperties>
</file>