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4151" r:id="rId1"/>
  </p:sldMasterIdLst>
  <p:sldIdLst>
    <p:sldId id="256" r:id="rId2"/>
    <p:sldId id="257" r:id="rId3"/>
    <p:sldId id="281" r:id="rId4"/>
    <p:sldId id="258" r:id="rId5"/>
    <p:sldId id="263" r:id="rId6"/>
    <p:sldId id="259" r:id="rId7"/>
    <p:sldId id="260" r:id="rId8"/>
    <p:sldId id="261" r:id="rId9"/>
    <p:sldId id="262" r:id="rId10"/>
    <p:sldId id="268" r:id="rId11"/>
    <p:sldId id="264" r:id="rId12"/>
    <p:sldId id="265" r:id="rId13"/>
    <p:sldId id="266" r:id="rId14"/>
    <p:sldId id="267" r:id="rId15"/>
    <p:sldId id="270" r:id="rId16"/>
    <p:sldId id="269" r:id="rId17"/>
    <p:sldId id="271" r:id="rId18"/>
    <p:sldId id="272" r:id="rId19"/>
    <p:sldId id="273" r:id="rId20"/>
    <p:sldId id="274" r:id="rId21"/>
    <p:sldId id="275" r:id="rId22"/>
    <p:sldId id="276" r:id="rId23"/>
    <p:sldId id="277" r:id="rId24"/>
    <p:sldId id="278" r:id="rId25"/>
    <p:sldId id="279" r:id="rId26"/>
    <p:sldId id="280"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B368"/>
    <a:srgbClr val="A6B5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Orta Stil 2 - Vurgu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Orta Stil 2 - Vurgu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Orta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Orta Stil 3 - Vurgu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Orta Stil 3 - Vurgu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Orta Stil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EB344D84-9AFB-497E-A393-DC336BA19D2E}" styleName="Orta Stil 3 - Vurgu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EB9631B5-78F2-41C9-869B-9F39066F8104}" styleName="Orta Stil 3 - Vurgu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4C1A8A3-306A-4EB7-A6B1-4F7E0EB9C5D6}" styleName="Orta Stil 3 - Vurgu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Orta Stil 3 - Vurgu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4" autoAdjust="0"/>
    <p:restoredTop sz="96374" autoAdjust="0"/>
  </p:normalViewPr>
  <p:slideViewPr>
    <p:cSldViewPr snapToGrid="0">
      <p:cViewPr varScale="1">
        <p:scale>
          <a:sx n="114" d="100"/>
          <a:sy n="114" d="100"/>
        </p:scale>
        <p:origin x="18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54587C-9B39-4227-92A0-966B87CF7479}" type="doc">
      <dgm:prSet loTypeId="urn:microsoft.com/office/officeart/2005/8/layout/radial6" loCatId="relationship" qsTypeId="urn:microsoft.com/office/officeart/2005/8/quickstyle/simple1" qsCatId="simple" csTypeId="urn:microsoft.com/office/officeart/2005/8/colors/accent6_1" csCatId="accent6" phldr="1"/>
      <dgm:spPr/>
      <dgm:t>
        <a:bodyPr/>
        <a:lstStyle/>
        <a:p>
          <a:endParaRPr lang="tr-TR"/>
        </a:p>
      </dgm:t>
    </dgm:pt>
    <dgm:pt modelId="{71A4E807-BD0D-44E3-9641-5C34BE0CFA67}">
      <dgm:prSet phldrT="[Metin]" custT="1"/>
      <dgm:spPr>
        <a:ln w="38100">
          <a:solidFill>
            <a:srgbClr val="C00000"/>
          </a:solidFill>
        </a:ln>
      </dgm:spPr>
      <dgm:t>
        <a:bodyPr/>
        <a:lstStyle/>
        <a:p>
          <a:r>
            <a:rPr lang="tr-TR" sz="3200" dirty="0"/>
            <a:t>TKY</a:t>
          </a:r>
        </a:p>
      </dgm:t>
    </dgm:pt>
    <dgm:pt modelId="{6D14218D-A46A-4319-81C7-2593F8E4D46F}" type="parTrans" cxnId="{A93F44FA-B63D-4D8F-9C7C-0BE342F33005}">
      <dgm:prSet/>
      <dgm:spPr/>
      <dgm:t>
        <a:bodyPr/>
        <a:lstStyle/>
        <a:p>
          <a:endParaRPr lang="tr-TR"/>
        </a:p>
      </dgm:t>
    </dgm:pt>
    <dgm:pt modelId="{C13DC380-7816-4B55-87E8-D89084AB3024}" type="sibTrans" cxnId="{A93F44FA-B63D-4D8F-9C7C-0BE342F33005}">
      <dgm:prSet/>
      <dgm:spPr/>
      <dgm:t>
        <a:bodyPr/>
        <a:lstStyle/>
        <a:p>
          <a:endParaRPr lang="tr-TR"/>
        </a:p>
      </dgm:t>
    </dgm:pt>
    <dgm:pt modelId="{D475B1EA-FA8F-4B1D-BD96-D304E409BEF3}">
      <dgm:prSet phldrT="[Metin]"/>
      <dgm:spPr/>
      <dgm:t>
        <a:bodyPr/>
        <a:lstStyle/>
        <a:p>
          <a:r>
            <a:rPr lang="tr-TR" b="1" dirty="0"/>
            <a:t>TOPLAM</a:t>
          </a:r>
        </a:p>
      </dgm:t>
    </dgm:pt>
    <dgm:pt modelId="{C8983000-FBC4-4D3B-B8E4-AF47DF5C4E82}" type="parTrans" cxnId="{9FED69BE-2E59-42EC-815A-E44003C9A417}">
      <dgm:prSet/>
      <dgm:spPr/>
      <dgm:t>
        <a:bodyPr/>
        <a:lstStyle/>
        <a:p>
          <a:endParaRPr lang="tr-TR"/>
        </a:p>
      </dgm:t>
    </dgm:pt>
    <dgm:pt modelId="{C418ED0D-7612-4DDD-8C23-25139CE0439E}" type="sibTrans" cxnId="{9FED69BE-2E59-42EC-815A-E44003C9A417}">
      <dgm:prSet/>
      <dgm:spPr>
        <a:solidFill>
          <a:srgbClr val="7030A0"/>
        </a:solidFill>
      </dgm:spPr>
      <dgm:t>
        <a:bodyPr/>
        <a:lstStyle/>
        <a:p>
          <a:endParaRPr lang="tr-TR"/>
        </a:p>
      </dgm:t>
    </dgm:pt>
    <dgm:pt modelId="{3CACD6DB-420C-464A-B335-B1B24B52DBDC}">
      <dgm:prSet phldrT="[Metin]"/>
      <dgm:spPr/>
      <dgm:t>
        <a:bodyPr/>
        <a:lstStyle/>
        <a:p>
          <a:r>
            <a:rPr lang="tr-TR" b="1" dirty="0"/>
            <a:t>YÖNETİM</a:t>
          </a:r>
        </a:p>
      </dgm:t>
    </dgm:pt>
    <dgm:pt modelId="{3BB1390C-C4EC-4216-B60A-AC46B47BF5A2}" type="parTrans" cxnId="{707B55BB-9F52-43C2-B641-A25BC229AA87}">
      <dgm:prSet/>
      <dgm:spPr/>
      <dgm:t>
        <a:bodyPr/>
        <a:lstStyle/>
        <a:p>
          <a:endParaRPr lang="tr-TR"/>
        </a:p>
      </dgm:t>
    </dgm:pt>
    <dgm:pt modelId="{F83623B0-DDAF-4C02-95E8-E8993B1BB917}" type="sibTrans" cxnId="{707B55BB-9F52-43C2-B641-A25BC229AA87}">
      <dgm:prSet/>
      <dgm:spPr>
        <a:solidFill>
          <a:srgbClr val="7030A0"/>
        </a:solidFill>
      </dgm:spPr>
      <dgm:t>
        <a:bodyPr/>
        <a:lstStyle/>
        <a:p>
          <a:endParaRPr lang="tr-TR"/>
        </a:p>
      </dgm:t>
    </dgm:pt>
    <dgm:pt modelId="{E810CAF1-F391-4D84-BD81-496ED0A8CDF9}">
      <dgm:prSet phldrT="[Metin]"/>
      <dgm:spPr/>
      <dgm:t>
        <a:bodyPr/>
        <a:lstStyle/>
        <a:p>
          <a:r>
            <a:rPr lang="tr-TR" b="1" dirty="0"/>
            <a:t>KALİTE</a:t>
          </a:r>
        </a:p>
      </dgm:t>
    </dgm:pt>
    <dgm:pt modelId="{1615E2E7-1217-4C47-B64E-FAB134EF3C8F}" type="parTrans" cxnId="{6C04E3F5-E696-4C6B-AB36-775B48525EDE}">
      <dgm:prSet/>
      <dgm:spPr/>
      <dgm:t>
        <a:bodyPr/>
        <a:lstStyle/>
        <a:p>
          <a:endParaRPr lang="tr-TR"/>
        </a:p>
      </dgm:t>
    </dgm:pt>
    <dgm:pt modelId="{A9D873C8-3A30-44D9-89CF-0757480CC961}" type="sibTrans" cxnId="{6C04E3F5-E696-4C6B-AB36-775B48525EDE}">
      <dgm:prSet/>
      <dgm:spPr>
        <a:solidFill>
          <a:srgbClr val="7030A0"/>
        </a:solidFill>
      </dgm:spPr>
      <dgm:t>
        <a:bodyPr/>
        <a:lstStyle/>
        <a:p>
          <a:endParaRPr lang="tr-TR"/>
        </a:p>
      </dgm:t>
    </dgm:pt>
    <dgm:pt modelId="{E42AD549-7BC4-4A39-8213-35EC5EA7FF3A}" type="pres">
      <dgm:prSet presAssocID="{5154587C-9B39-4227-92A0-966B87CF7479}" presName="Name0" presStyleCnt="0">
        <dgm:presLayoutVars>
          <dgm:chMax val="1"/>
          <dgm:dir/>
          <dgm:animLvl val="ctr"/>
          <dgm:resizeHandles val="exact"/>
        </dgm:presLayoutVars>
      </dgm:prSet>
      <dgm:spPr/>
    </dgm:pt>
    <dgm:pt modelId="{1C8ED0DA-5B11-47FD-8DA0-D8799995D64C}" type="pres">
      <dgm:prSet presAssocID="{71A4E807-BD0D-44E3-9641-5C34BE0CFA67}" presName="centerShape" presStyleLbl="node0" presStyleIdx="0" presStyleCnt="1" custLinFactNeighborX="0" custLinFactNeighborY="2453"/>
      <dgm:spPr/>
    </dgm:pt>
    <dgm:pt modelId="{C221EDA7-6B50-481D-82F6-686CCAEC13ED}" type="pres">
      <dgm:prSet presAssocID="{D475B1EA-FA8F-4B1D-BD96-D304E409BEF3}" presName="node" presStyleLbl="node1" presStyleIdx="0" presStyleCnt="3" custRadScaleRad="90309">
        <dgm:presLayoutVars>
          <dgm:bulletEnabled val="1"/>
        </dgm:presLayoutVars>
      </dgm:prSet>
      <dgm:spPr/>
    </dgm:pt>
    <dgm:pt modelId="{E595B2A1-6648-465D-8A0B-F890D534DF01}" type="pres">
      <dgm:prSet presAssocID="{D475B1EA-FA8F-4B1D-BD96-D304E409BEF3}" presName="dummy" presStyleCnt="0"/>
      <dgm:spPr/>
    </dgm:pt>
    <dgm:pt modelId="{44BE401E-3F42-40C9-8C8B-901959A51782}" type="pres">
      <dgm:prSet presAssocID="{C418ED0D-7612-4DDD-8C23-25139CE0439E}" presName="sibTrans" presStyleLbl="sibTrans2D1" presStyleIdx="0" presStyleCnt="3" custLinFactNeighborX="315" custLinFactNeighborY="-437"/>
      <dgm:spPr/>
    </dgm:pt>
    <dgm:pt modelId="{864A8E39-AA2E-4DD6-99FF-143534B9E47B}" type="pres">
      <dgm:prSet presAssocID="{3CACD6DB-420C-464A-B335-B1B24B52DBDC}" presName="node" presStyleLbl="node1" presStyleIdx="1" presStyleCnt="3">
        <dgm:presLayoutVars>
          <dgm:bulletEnabled val="1"/>
        </dgm:presLayoutVars>
      </dgm:prSet>
      <dgm:spPr/>
    </dgm:pt>
    <dgm:pt modelId="{D4D6DF19-8255-4BA5-BE96-84F72E5E2678}" type="pres">
      <dgm:prSet presAssocID="{3CACD6DB-420C-464A-B335-B1B24B52DBDC}" presName="dummy" presStyleCnt="0"/>
      <dgm:spPr/>
    </dgm:pt>
    <dgm:pt modelId="{87C4102A-FA69-418A-88D5-38B34F8ED587}" type="pres">
      <dgm:prSet presAssocID="{F83623B0-DDAF-4C02-95E8-E8993B1BB917}" presName="sibTrans" presStyleLbl="sibTrans2D1" presStyleIdx="1" presStyleCnt="3"/>
      <dgm:spPr/>
    </dgm:pt>
    <dgm:pt modelId="{3FBD1AB2-8E65-4192-9B94-35C2C1EC1708}" type="pres">
      <dgm:prSet presAssocID="{E810CAF1-F391-4D84-BD81-496ED0A8CDF9}" presName="node" presStyleLbl="node1" presStyleIdx="2" presStyleCnt="3">
        <dgm:presLayoutVars>
          <dgm:bulletEnabled val="1"/>
        </dgm:presLayoutVars>
      </dgm:prSet>
      <dgm:spPr/>
    </dgm:pt>
    <dgm:pt modelId="{FFEE3B2F-3176-4907-87B2-A949C8A8D0D3}" type="pres">
      <dgm:prSet presAssocID="{E810CAF1-F391-4D84-BD81-496ED0A8CDF9}" presName="dummy" presStyleCnt="0"/>
      <dgm:spPr/>
    </dgm:pt>
    <dgm:pt modelId="{7AF984D7-98EE-42CE-902C-64CEB52CAB26}" type="pres">
      <dgm:prSet presAssocID="{A9D873C8-3A30-44D9-89CF-0757480CC961}" presName="sibTrans" presStyleLbl="sibTrans2D1" presStyleIdx="2" presStyleCnt="3"/>
      <dgm:spPr/>
    </dgm:pt>
  </dgm:ptLst>
  <dgm:cxnLst>
    <dgm:cxn modelId="{60851D0B-A9C5-4355-92F8-94DAA8D7ED1F}" type="presOf" srcId="{71A4E807-BD0D-44E3-9641-5C34BE0CFA67}" destId="{1C8ED0DA-5B11-47FD-8DA0-D8799995D64C}" srcOrd="0" destOrd="0" presId="urn:microsoft.com/office/officeart/2005/8/layout/radial6"/>
    <dgm:cxn modelId="{DDA15524-74D9-4794-B442-C79E40EDE143}" type="presOf" srcId="{F83623B0-DDAF-4C02-95E8-E8993B1BB917}" destId="{87C4102A-FA69-418A-88D5-38B34F8ED587}" srcOrd="0" destOrd="0" presId="urn:microsoft.com/office/officeart/2005/8/layout/radial6"/>
    <dgm:cxn modelId="{AA34DF45-030B-4816-892D-8F9EC8BB75D5}" type="presOf" srcId="{C418ED0D-7612-4DDD-8C23-25139CE0439E}" destId="{44BE401E-3F42-40C9-8C8B-901959A51782}" srcOrd="0" destOrd="0" presId="urn:microsoft.com/office/officeart/2005/8/layout/radial6"/>
    <dgm:cxn modelId="{023AE94E-8322-4A4A-A380-97E33DCFA62E}" type="presOf" srcId="{5154587C-9B39-4227-92A0-966B87CF7479}" destId="{E42AD549-7BC4-4A39-8213-35EC5EA7FF3A}" srcOrd="0" destOrd="0" presId="urn:microsoft.com/office/officeart/2005/8/layout/radial6"/>
    <dgm:cxn modelId="{AB6D1371-57BD-4BA9-8ADC-115CE79AE37A}" type="presOf" srcId="{E810CAF1-F391-4D84-BD81-496ED0A8CDF9}" destId="{3FBD1AB2-8E65-4192-9B94-35C2C1EC1708}" srcOrd="0" destOrd="0" presId="urn:microsoft.com/office/officeart/2005/8/layout/radial6"/>
    <dgm:cxn modelId="{2D10A176-F63B-4804-ADB1-53B16C49EEED}" type="presOf" srcId="{A9D873C8-3A30-44D9-89CF-0757480CC961}" destId="{7AF984D7-98EE-42CE-902C-64CEB52CAB26}" srcOrd="0" destOrd="0" presId="urn:microsoft.com/office/officeart/2005/8/layout/radial6"/>
    <dgm:cxn modelId="{5D322A59-D305-4442-A0FC-81DB0FA1841F}" type="presOf" srcId="{D475B1EA-FA8F-4B1D-BD96-D304E409BEF3}" destId="{C221EDA7-6B50-481D-82F6-686CCAEC13ED}" srcOrd="0" destOrd="0" presId="urn:microsoft.com/office/officeart/2005/8/layout/radial6"/>
    <dgm:cxn modelId="{707B55BB-9F52-43C2-B641-A25BC229AA87}" srcId="{71A4E807-BD0D-44E3-9641-5C34BE0CFA67}" destId="{3CACD6DB-420C-464A-B335-B1B24B52DBDC}" srcOrd="1" destOrd="0" parTransId="{3BB1390C-C4EC-4216-B60A-AC46B47BF5A2}" sibTransId="{F83623B0-DDAF-4C02-95E8-E8993B1BB917}"/>
    <dgm:cxn modelId="{9FED69BE-2E59-42EC-815A-E44003C9A417}" srcId="{71A4E807-BD0D-44E3-9641-5C34BE0CFA67}" destId="{D475B1EA-FA8F-4B1D-BD96-D304E409BEF3}" srcOrd="0" destOrd="0" parTransId="{C8983000-FBC4-4D3B-B8E4-AF47DF5C4E82}" sibTransId="{C418ED0D-7612-4DDD-8C23-25139CE0439E}"/>
    <dgm:cxn modelId="{414129EA-02CF-4715-BBC3-C94CD77AC211}" type="presOf" srcId="{3CACD6DB-420C-464A-B335-B1B24B52DBDC}" destId="{864A8E39-AA2E-4DD6-99FF-143534B9E47B}" srcOrd="0" destOrd="0" presId="urn:microsoft.com/office/officeart/2005/8/layout/radial6"/>
    <dgm:cxn modelId="{6C04E3F5-E696-4C6B-AB36-775B48525EDE}" srcId="{71A4E807-BD0D-44E3-9641-5C34BE0CFA67}" destId="{E810CAF1-F391-4D84-BD81-496ED0A8CDF9}" srcOrd="2" destOrd="0" parTransId="{1615E2E7-1217-4C47-B64E-FAB134EF3C8F}" sibTransId="{A9D873C8-3A30-44D9-89CF-0757480CC961}"/>
    <dgm:cxn modelId="{A93F44FA-B63D-4D8F-9C7C-0BE342F33005}" srcId="{5154587C-9B39-4227-92A0-966B87CF7479}" destId="{71A4E807-BD0D-44E3-9641-5C34BE0CFA67}" srcOrd="0" destOrd="0" parTransId="{6D14218D-A46A-4319-81C7-2593F8E4D46F}" sibTransId="{C13DC380-7816-4B55-87E8-D89084AB3024}"/>
    <dgm:cxn modelId="{A6EDCCB0-A01D-4185-A9E7-DE228C61E5EB}" type="presParOf" srcId="{E42AD549-7BC4-4A39-8213-35EC5EA7FF3A}" destId="{1C8ED0DA-5B11-47FD-8DA0-D8799995D64C}" srcOrd="0" destOrd="0" presId="urn:microsoft.com/office/officeart/2005/8/layout/radial6"/>
    <dgm:cxn modelId="{7FA39AA9-39B3-4ED7-AE49-261C57F49A7D}" type="presParOf" srcId="{E42AD549-7BC4-4A39-8213-35EC5EA7FF3A}" destId="{C221EDA7-6B50-481D-82F6-686CCAEC13ED}" srcOrd="1" destOrd="0" presId="urn:microsoft.com/office/officeart/2005/8/layout/radial6"/>
    <dgm:cxn modelId="{B88F8986-67B9-4331-B9A2-E21FACF3FD88}" type="presParOf" srcId="{E42AD549-7BC4-4A39-8213-35EC5EA7FF3A}" destId="{E595B2A1-6648-465D-8A0B-F890D534DF01}" srcOrd="2" destOrd="0" presId="urn:microsoft.com/office/officeart/2005/8/layout/radial6"/>
    <dgm:cxn modelId="{F78D86D0-61B8-47E7-AD72-1B37219B20A8}" type="presParOf" srcId="{E42AD549-7BC4-4A39-8213-35EC5EA7FF3A}" destId="{44BE401E-3F42-40C9-8C8B-901959A51782}" srcOrd="3" destOrd="0" presId="urn:microsoft.com/office/officeart/2005/8/layout/radial6"/>
    <dgm:cxn modelId="{0689F24C-DEFB-4248-BB85-93040D4302B2}" type="presParOf" srcId="{E42AD549-7BC4-4A39-8213-35EC5EA7FF3A}" destId="{864A8E39-AA2E-4DD6-99FF-143534B9E47B}" srcOrd="4" destOrd="0" presId="urn:microsoft.com/office/officeart/2005/8/layout/radial6"/>
    <dgm:cxn modelId="{4A591EEA-8F9D-43D4-B696-17F794298D76}" type="presParOf" srcId="{E42AD549-7BC4-4A39-8213-35EC5EA7FF3A}" destId="{D4D6DF19-8255-4BA5-BE96-84F72E5E2678}" srcOrd="5" destOrd="0" presId="urn:microsoft.com/office/officeart/2005/8/layout/radial6"/>
    <dgm:cxn modelId="{9909B4E9-40C8-46CE-9422-221D4FADA7AC}" type="presParOf" srcId="{E42AD549-7BC4-4A39-8213-35EC5EA7FF3A}" destId="{87C4102A-FA69-418A-88D5-38B34F8ED587}" srcOrd="6" destOrd="0" presId="urn:microsoft.com/office/officeart/2005/8/layout/radial6"/>
    <dgm:cxn modelId="{6CD4C7EE-B3B6-49A7-B874-E87289A960BE}" type="presParOf" srcId="{E42AD549-7BC4-4A39-8213-35EC5EA7FF3A}" destId="{3FBD1AB2-8E65-4192-9B94-35C2C1EC1708}" srcOrd="7" destOrd="0" presId="urn:microsoft.com/office/officeart/2005/8/layout/radial6"/>
    <dgm:cxn modelId="{7F96639D-1CF8-4A2E-B1CC-025A5F841EDE}" type="presParOf" srcId="{E42AD549-7BC4-4A39-8213-35EC5EA7FF3A}" destId="{FFEE3B2F-3176-4907-87B2-A949C8A8D0D3}" srcOrd="8" destOrd="0" presId="urn:microsoft.com/office/officeart/2005/8/layout/radial6"/>
    <dgm:cxn modelId="{6A9AB57A-5637-405A-B830-DE60ADF62C57}" type="presParOf" srcId="{E42AD549-7BC4-4A39-8213-35EC5EA7FF3A}" destId="{7AF984D7-98EE-42CE-902C-64CEB52CAB26}" srcOrd="9"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F984D7-98EE-42CE-902C-64CEB52CAB26}">
      <dsp:nvSpPr>
        <dsp:cNvPr id="0" name=""/>
        <dsp:cNvSpPr/>
      </dsp:nvSpPr>
      <dsp:spPr>
        <a:xfrm>
          <a:off x="989880" y="505930"/>
          <a:ext cx="2573593" cy="2573593"/>
        </a:xfrm>
        <a:prstGeom prst="blockArc">
          <a:avLst>
            <a:gd name="adj1" fmla="val 9369268"/>
            <a:gd name="adj2" fmla="val 16032814"/>
            <a:gd name="adj3" fmla="val 4644"/>
          </a:avLst>
        </a:prstGeom>
        <a:solidFill>
          <a:srgbClr val="7030A0"/>
        </a:solidFill>
        <a:ln>
          <a:noFill/>
        </a:ln>
        <a:effectLst/>
      </dsp:spPr>
      <dsp:style>
        <a:lnRef idx="0">
          <a:scrgbClr r="0" g="0" b="0"/>
        </a:lnRef>
        <a:fillRef idx="1">
          <a:scrgbClr r="0" g="0" b="0"/>
        </a:fillRef>
        <a:effectRef idx="0">
          <a:scrgbClr r="0" g="0" b="0"/>
        </a:effectRef>
        <a:fontRef idx="minor">
          <a:schemeClr val="lt1"/>
        </a:fontRef>
      </dsp:style>
    </dsp:sp>
    <dsp:sp modelId="{87C4102A-FA69-418A-88D5-38B34F8ED587}">
      <dsp:nvSpPr>
        <dsp:cNvPr id="0" name=""/>
        <dsp:cNvSpPr/>
      </dsp:nvSpPr>
      <dsp:spPr>
        <a:xfrm>
          <a:off x="928777" y="385608"/>
          <a:ext cx="2573593" cy="2573593"/>
        </a:xfrm>
        <a:prstGeom prst="blockArc">
          <a:avLst>
            <a:gd name="adj1" fmla="val 1800000"/>
            <a:gd name="adj2" fmla="val 9000000"/>
            <a:gd name="adj3" fmla="val 4644"/>
          </a:avLst>
        </a:prstGeom>
        <a:solidFill>
          <a:srgbClr val="7030A0"/>
        </a:solidFill>
        <a:ln>
          <a:noFill/>
        </a:ln>
        <a:effectLst/>
      </dsp:spPr>
      <dsp:style>
        <a:lnRef idx="0">
          <a:scrgbClr r="0" g="0" b="0"/>
        </a:lnRef>
        <a:fillRef idx="1">
          <a:scrgbClr r="0" g="0" b="0"/>
        </a:fillRef>
        <a:effectRef idx="0">
          <a:scrgbClr r="0" g="0" b="0"/>
        </a:effectRef>
        <a:fontRef idx="minor">
          <a:schemeClr val="lt1"/>
        </a:fontRef>
      </dsp:style>
    </dsp:sp>
    <dsp:sp modelId="{44BE401E-3F42-40C9-8C8B-901959A51782}">
      <dsp:nvSpPr>
        <dsp:cNvPr id="0" name=""/>
        <dsp:cNvSpPr/>
      </dsp:nvSpPr>
      <dsp:spPr>
        <a:xfrm>
          <a:off x="875781" y="494683"/>
          <a:ext cx="2573593" cy="2573593"/>
        </a:xfrm>
        <a:prstGeom prst="blockArc">
          <a:avLst>
            <a:gd name="adj1" fmla="val 16367186"/>
            <a:gd name="adj2" fmla="val 1430732"/>
            <a:gd name="adj3" fmla="val 4644"/>
          </a:avLst>
        </a:prstGeom>
        <a:solidFill>
          <a:srgbClr val="7030A0"/>
        </a:solidFill>
        <a:ln>
          <a:noFill/>
        </a:ln>
        <a:effectLst/>
      </dsp:spPr>
      <dsp:style>
        <a:lnRef idx="0">
          <a:scrgbClr r="0" g="0" b="0"/>
        </a:lnRef>
        <a:fillRef idx="1">
          <a:scrgbClr r="0" g="0" b="0"/>
        </a:fillRef>
        <a:effectRef idx="0">
          <a:scrgbClr r="0" g="0" b="0"/>
        </a:effectRef>
        <a:fontRef idx="minor">
          <a:schemeClr val="lt1"/>
        </a:fontRef>
      </dsp:style>
    </dsp:sp>
    <dsp:sp modelId="{1C8ED0DA-5B11-47FD-8DA0-D8799995D64C}">
      <dsp:nvSpPr>
        <dsp:cNvPr id="0" name=""/>
        <dsp:cNvSpPr/>
      </dsp:nvSpPr>
      <dsp:spPr>
        <a:xfrm>
          <a:off x="1622734" y="1141230"/>
          <a:ext cx="1185678" cy="1185678"/>
        </a:xfrm>
        <a:prstGeom prst="ellipse">
          <a:avLst/>
        </a:prstGeom>
        <a:solidFill>
          <a:schemeClr val="lt1">
            <a:hueOff val="0"/>
            <a:satOff val="0"/>
            <a:lumOff val="0"/>
            <a:alphaOff val="0"/>
          </a:schemeClr>
        </a:solidFill>
        <a:ln w="38100" cap="rnd" cmpd="sng" algn="ctr">
          <a:solidFill>
            <a:srgbClr val="C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tr-TR" sz="3200" kern="1200" dirty="0"/>
            <a:t>TKY</a:t>
          </a:r>
        </a:p>
      </dsp:txBody>
      <dsp:txXfrm>
        <a:off x="1796373" y="1314869"/>
        <a:ext cx="838400" cy="838400"/>
      </dsp:txXfrm>
    </dsp:sp>
    <dsp:sp modelId="{C221EDA7-6B50-481D-82F6-686CCAEC13ED}">
      <dsp:nvSpPr>
        <dsp:cNvPr id="0" name=""/>
        <dsp:cNvSpPr/>
      </dsp:nvSpPr>
      <dsp:spPr>
        <a:xfrm>
          <a:off x="1800586" y="122308"/>
          <a:ext cx="829974" cy="829974"/>
        </a:xfrm>
        <a:prstGeom prst="ellipse">
          <a:avLst/>
        </a:prstGeom>
        <a:solidFill>
          <a:schemeClr val="lt1">
            <a:hueOff val="0"/>
            <a:satOff val="0"/>
            <a:lumOff val="0"/>
            <a:alphaOff val="0"/>
          </a:schemeClr>
        </a:solidFill>
        <a:ln w="15875" cap="rnd"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tr-TR" sz="1000" b="1" kern="1200" dirty="0"/>
            <a:t>TOPLAM</a:t>
          </a:r>
        </a:p>
      </dsp:txBody>
      <dsp:txXfrm>
        <a:off x="1922133" y="243855"/>
        <a:ext cx="586880" cy="586880"/>
      </dsp:txXfrm>
    </dsp:sp>
    <dsp:sp modelId="{864A8E39-AA2E-4DD6-99FF-143534B9E47B}">
      <dsp:nvSpPr>
        <dsp:cNvPr id="0" name=""/>
        <dsp:cNvSpPr/>
      </dsp:nvSpPr>
      <dsp:spPr>
        <a:xfrm>
          <a:off x="2889109" y="1885876"/>
          <a:ext cx="829974" cy="829974"/>
        </a:xfrm>
        <a:prstGeom prst="ellipse">
          <a:avLst/>
        </a:prstGeom>
        <a:solidFill>
          <a:schemeClr val="lt1">
            <a:hueOff val="0"/>
            <a:satOff val="0"/>
            <a:lumOff val="0"/>
            <a:alphaOff val="0"/>
          </a:schemeClr>
        </a:solidFill>
        <a:ln w="15875" cap="rnd"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tr-TR" sz="1000" b="1" kern="1200" dirty="0"/>
            <a:t>YÖNETİM</a:t>
          </a:r>
        </a:p>
      </dsp:txBody>
      <dsp:txXfrm>
        <a:off x="3010656" y="2007423"/>
        <a:ext cx="586880" cy="586880"/>
      </dsp:txXfrm>
    </dsp:sp>
    <dsp:sp modelId="{3FBD1AB2-8E65-4192-9B94-35C2C1EC1708}">
      <dsp:nvSpPr>
        <dsp:cNvPr id="0" name=""/>
        <dsp:cNvSpPr/>
      </dsp:nvSpPr>
      <dsp:spPr>
        <a:xfrm>
          <a:off x="712063" y="1885876"/>
          <a:ext cx="829974" cy="829974"/>
        </a:xfrm>
        <a:prstGeom prst="ellipse">
          <a:avLst/>
        </a:prstGeom>
        <a:solidFill>
          <a:schemeClr val="lt1">
            <a:hueOff val="0"/>
            <a:satOff val="0"/>
            <a:lumOff val="0"/>
            <a:alphaOff val="0"/>
          </a:schemeClr>
        </a:solidFill>
        <a:ln w="15875" cap="rnd"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tr-TR" sz="1000" b="1" kern="1200" dirty="0"/>
            <a:t>KALİTE</a:t>
          </a:r>
        </a:p>
      </dsp:txBody>
      <dsp:txXfrm>
        <a:off x="833610" y="2007423"/>
        <a:ext cx="586880" cy="586880"/>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12/25/2019</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494551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nchor="ct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72558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smtClean="0"/>
              <a:pPr/>
              <a:t>12/25/2019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18992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12/25/2019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1815866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12/25/2019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7606857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12/25/2019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80003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12/25/2019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984695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tr-TR"/>
              <a:t>Asıl başlık stilini düzenlemek için tıklayın</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61BEF0D-F0BB-DE4B-95CE-6DB70DBA9567}" type="datetimeFigureOut">
              <a:rPr lang="en-US" smtClean="0"/>
              <a:pPr/>
              <a:t>12/25/2019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30617975"/>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tr-TR"/>
              <a:t>Asıl başlık stilini düzenlemek için tıklayın</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61BEF0D-F0BB-DE4B-95CE-6DB70DBA9567}" type="datetimeFigureOut">
              <a:rPr lang="en-US" smtClean="0"/>
              <a:pPr/>
              <a:t>12/25/2019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952993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61BEF0D-F0BB-DE4B-95CE-6DB70DBA9567}" type="datetimeFigureOut">
              <a:rPr lang="en-US" smtClean="0"/>
              <a:pPr/>
              <a:t>12/25/2019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639531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smtClean="0"/>
              <a:pPr/>
              <a:t>12/25/2019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4601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smtClean="0"/>
              <a:pPr/>
              <a:t>12/25/2019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865353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smtClean="0"/>
              <a:pPr/>
              <a:t>12/25/2019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70266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tr-TR"/>
              <a:t>Asıl metin stillerini düzenlemek için tıklayın</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smtClean="0"/>
              <a:pPr/>
              <a:t>12/25/2019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534954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tr-TR"/>
              <a:t>Asıl başlık stilini düzenlemek için tıklayın</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tr-TR"/>
              <a:t>Asıl metin stillerini düzenlemek için tıklayın</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smtClean="0"/>
              <a:pPr/>
              <a:t>12/25/2019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827323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69107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01582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smtClean="0"/>
              <a:pPr/>
              <a:t>12/25/2019</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77579933"/>
      </p:ext>
    </p:extLst>
  </p:cSld>
  <p:clrMap bg1="lt1" tx1="dk1" bg2="lt2" tx2="dk2" accent1="accent1" accent2="accent2" accent3="accent3" accent4="accent4" accent5="accent5" accent6="accent6" hlink="hlink" folHlink="folHlink"/>
  <p:sldLayoutIdLst>
    <p:sldLayoutId id="2147484152" r:id="rId1"/>
    <p:sldLayoutId id="2147484153" r:id="rId2"/>
    <p:sldLayoutId id="2147484154" r:id="rId3"/>
    <p:sldLayoutId id="2147484155" r:id="rId4"/>
    <p:sldLayoutId id="2147484156" r:id="rId5"/>
    <p:sldLayoutId id="2147484157" r:id="rId6"/>
    <p:sldLayoutId id="2147484158" r:id="rId7"/>
    <p:sldLayoutId id="2147484159" r:id="rId8"/>
    <p:sldLayoutId id="2147484160" r:id="rId9"/>
    <p:sldLayoutId id="2147484161" r:id="rId10"/>
    <p:sldLayoutId id="2147484162" r:id="rId11"/>
    <p:sldLayoutId id="2147484163" r:id="rId12"/>
    <p:sldLayoutId id="2147484164" r:id="rId13"/>
    <p:sldLayoutId id="2147484165" r:id="rId14"/>
    <p:sldLayoutId id="2147484166" r:id="rId15"/>
    <p:sldLayoutId id="2147484167" r:id="rId16"/>
    <p:sldLayoutId id="2147484168"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eg"/><Relationship Id="rId9"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2.xml"/><Relationship Id="rId5" Type="http://schemas.openxmlformats.org/officeDocument/2006/relationships/image" Target="../media/image31.jpg"/><Relationship Id="rId4" Type="http://schemas.openxmlformats.org/officeDocument/2006/relationships/image" Target="../media/image30.jpg"/></Relationships>
</file>

<file path=ppt/slides/_rels/slide24.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a:extLst>
              <a:ext uri="{FF2B5EF4-FFF2-40B4-BE49-F238E27FC236}">
                <a16:creationId xmlns:a16="http://schemas.microsoft.com/office/drawing/2014/main" id="{3FDD0254-4E73-4226-9299-21B566F9476A}"/>
              </a:ext>
            </a:extLst>
          </p:cNvPr>
          <p:cNvPicPr>
            <a:picLocks noChangeAspect="1"/>
          </p:cNvPicPr>
          <p:nvPr/>
        </p:nvPicPr>
        <p:blipFill>
          <a:blip r:embed="rId2"/>
          <a:stretch>
            <a:fillRect/>
          </a:stretch>
        </p:blipFill>
        <p:spPr>
          <a:xfrm>
            <a:off x="0" y="4584819"/>
            <a:ext cx="2273181" cy="2273181"/>
          </a:xfrm>
          <a:prstGeom prst="rect">
            <a:avLst/>
          </a:prstGeom>
        </p:spPr>
      </p:pic>
      <p:sp>
        <p:nvSpPr>
          <p:cNvPr id="2" name="Title 1"/>
          <p:cNvSpPr>
            <a:spLocks noGrp="1"/>
          </p:cNvSpPr>
          <p:nvPr>
            <p:ph type="ctrTitle"/>
          </p:nvPr>
        </p:nvSpPr>
        <p:spPr>
          <a:xfrm>
            <a:off x="2132553" y="796954"/>
            <a:ext cx="8637073" cy="1967935"/>
          </a:xfrm>
          <a:ln w="38100">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pPr algn="ctr"/>
            <a:r>
              <a:rPr lang="tr-TR" dirty="0">
                <a:latin typeface="Arial Black" panose="020B0A04020102020204" pitchFamily="34" charset="0"/>
              </a:rPr>
              <a:t>TOPLAM KALİTE YÖNETİMİ</a:t>
            </a:r>
            <a:endParaRPr lang="en-US" dirty="0">
              <a:latin typeface="Arial Black" panose="020B0A04020102020204" pitchFamily="34" charset="0"/>
            </a:endParaRPr>
          </a:p>
        </p:txBody>
      </p:sp>
      <p:pic>
        <p:nvPicPr>
          <p:cNvPr id="6" name="Picture 4">
            <a:extLst>
              <a:ext uri="{FF2B5EF4-FFF2-40B4-BE49-F238E27FC236}">
                <a16:creationId xmlns:a16="http://schemas.microsoft.com/office/drawing/2014/main" id="{722DB615-7456-439E-8F59-D94436BE31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4157" y="3079299"/>
            <a:ext cx="5236854" cy="34772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 name="Alt Başlık 4">
            <a:extLst>
              <a:ext uri="{FF2B5EF4-FFF2-40B4-BE49-F238E27FC236}">
                <a16:creationId xmlns:a16="http://schemas.microsoft.com/office/drawing/2014/main" id="{EF3F93B6-2310-4C10-ABE4-68489F3A8311}"/>
              </a:ext>
            </a:extLst>
          </p:cNvPr>
          <p:cNvSpPr>
            <a:spLocks noGrp="1"/>
          </p:cNvSpPr>
          <p:nvPr>
            <p:ph type="subTitle" idx="1"/>
          </p:nvPr>
        </p:nvSpPr>
        <p:spPr/>
        <p:txBody>
          <a:bodyPr/>
          <a:lstStyle/>
          <a:p>
            <a:endParaRPr lang="tr-TR"/>
          </a:p>
        </p:txBody>
      </p:sp>
    </p:spTree>
    <p:extLst>
      <p:ext uri="{BB962C8B-B14F-4D97-AF65-F5344CB8AC3E}">
        <p14:creationId xmlns:p14="http://schemas.microsoft.com/office/powerpoint/2010/main" val="1642343887"/>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913D19D-E54B-453E-9716-483A260662A0}"/>
              </a:ext>
            </a:extLst>
          </p:cNvPr>
          <p:cNvSpPr>
            <a:spLocks noGrp="1"/>
          </p:cNvSpPr>
          <p:nvPr>
            <p:ph type="title"/>
          </p:nvPr>
        </p:nvSpPr>
        <p:spPr/>
        <p:txBody>
          <a:bodyPr/>
          <a:lstStyle/>
          <a:p>
            <a:r>
              <a:rPr lang="tr-TR" dirty="0"/>
              <a:t>İÇERİK</a:t>
            </a:r>
          </a:p>
        </p:txBody>
      </p:sp>
      <p:sp>
        <p:nvSpPr>
          <p:cNvPr id="3" name="İçerik Yer Tutucusu 2">
            <a:extLst>
              <a:ext uri="{FF2B5EF4-FFF2-40B4-BE49-F238E27FC236}">
                <a16:creationId xmlns:a16="http://schemas.microsoft.com/office/drawing/2014/main" id="{F8FF9CB3-B0EE-4FF2-AED8-ADB636F032CF}"/>
              </a:ext>
            </a:extLst>
          </p:cNvPr>
          <p:cNvSpPr>
            <a:spLocks noGrp="1"/>
          </p:cNvSpPr>
          <p:nvPr>
            <p:ph idx="1"/>
          </p:nvPr>
        </p:nvSpPr>
        <p:spPr>
          <a:xfrm>
            <a:off x="4311402" y="2155271"/>
            <a:ext cx="4765488" cy="3935137"/>
          </a:xfrm>
        </p:spPr>
        <p:txBody>
          <a:bodyPr>
            <a:normAutofit fontScale="62500" lnSpcReduction="20000"/>
          </a:bodyPr>
          <a:lstStyle/>
          <a:p>
            <a:r>
              <a:rPr lang="tr-TR" b="1" dirty="0"/>
              <a:t>Kalite kavramı nedir ?</a:t>
            </a:r>
          </a:p>
          <a:p>
            <a:r>
              <a:rPr lang="tr-TR" b="1" dirty="0"/>
              <a:t>Toplam Kalite Kavramının Tarihsel Gelişimi.</a:t>
            </a:r>
          </a:p>
          <a:p>
            <a:r>
              <a:rPr lang="tr-TR" b="1" dirty="0"/>
              <a:t>Toplam Kalite Yönetimi Kavramı</a:t>
            </a:r>
          </a:p>
          <a:p>
            <a:r>
              <a:rPr lang="tr-TR" b="1" dirty="0"/>
              <a:t>TKY – TOPLAM,KALİTE ve YÖNETİM</a:t>
            </a:r>
          </a:p>
          <a:p>
            <a:r>
              <a:rPr lang="tr-TR" b="1" dirty="0"/>
              <a:t>Toplam Kalite Yönetimi</a:t>
            </a:r>
          </a:p>
          <a:p>
            <a:r>
              <a:rPr lang="tr-TR" b="1" dirty="0"/>
              <a:t>TKY Temel Öğeleri / İlkeleri</a:t>
            </a:r>
          </a:p>
          <a:p>
            <a:r>
              <a:rPr lang="tr-TR" b="1" dirty="0"/>
              <a:t>Yeni Yönetim Anlayışı</a:t>
            </a:r>
          </a:p>
          <a:p>
            <a:r>
              <a:rPr lang="tr-TR" b="1" dirty="0"/>
              <a:t>Klasik Yönetim anlayışı ile </a:t>
            </a:r>
            <a:r>
              <a:rPr lang="tr-TR" b="1" dirty="0" err="1"/>
              <a:t>TKY’nin</a:t>
            </a:r>
            <a:r>
              <a:rPr lang="tr-TR" b="1" dirty="0"/>
              <a:t> farklılıkları.</a:t>
            </a:r>
          </a:p>
          <a:p>
            <a:r>
              <a:rPr lang="tr-TR" b="1" dirty="0"/>
              <a:t>Toplam kalite yönetiminin amaçları</a:t>
            </a:r>
          </a:p>
          <a:p>
            <a:r>
              <a:rPr lang="tr-TR" b="1" dirty="0" err="1"/>
              <a:t>Kaizen</a:t>
            </a:r>
            <a:r>
              <a:rPr lang="tr-TR" b="1" dirty="0"/>
              <a:t>.</a:t>
            </a:r>
          </a:p>
          <a:p>
            <a:r>
              <a:rPr lang="tr-TR" b="1" dirty="0"/>
              <a:t>Toplam Kalitede kullanılan Araç ve Teknikler.</a:t>
            </a:r>
          </a:p>
          <a:p>
            <a:r>
              <a:rPr lang="tr-TR" b="1" dirty="0"/>
              <a:t>Turizm Sektöründe TKY ve sağladığı faydalar.</a:t>
            </a:r>
            <a:br>
              <a:rPr lang="tr-TR" b="1" dirty="0"/>
            </a:br>
            <a:endParaRPr lang="tr-TR" b="1" dirty="0"/>
          </a:p>
        </p:txBody>
      </p:sp>
    </p:spTree>
    <p:extLst>
      <p:ext uri="{BB962C8B-B14F-4D97-AF65-F5344CB8AC3E}">
        <p14:creationId xmlns:p14="http://schemas.microsoft.com/office/powerpoint/2010/main" val="2720240704"/>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5460B123-03F6-4714-AA9E-01A95D9D313B}"/>
              </a:ext>
            </a:extLst>
          </p:cNvPr>
          <p:cNvPicPr>
            <a:picLocks noChangeAspect="1"/>
          </p:cNvPicPr>
          <p:nvPr/>
        </p:nvPicPr>
        <p:blipFill rotWithShape="1">
          <a:blip r:embed="rId2"/>
          <a:srcRect l="25597"/>
          <a:stretch/>
        </p:blipFill>
        <p:spPr>
          <a:xfrm>
            <a:off x="0" y="0"/>
            <a:ext cx="12192000" cy="7254438"/>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40154818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6064EFB-5190-4D20-A76F-BCC2C04651AF}"/>
              </a:ext>
            </a:extLst>
          </p:cNvPr>
          <p:cNvSpPr>
            <a:spLocks noGrp="1"/>
          </p:cNvSpPr>
          <p:nvPr>
            <p:ph type="title"/>
          </p:nvPr>
        </p:nvSpPr>
        <p:spPr>
          <a:xfrm>
            <a:off x="1761147" y="897622"/>
            <a:ext cx="10018713" cy="969976"/>
          </a:xfrm>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tr-TR" b="1" dirty="0">
                <a:latin typeface="Arial" panose="020B0604020202020204" pitchFamily="34" charset="0"/>
                <a:cs typeface="Arial" panose="020B0604020202020204" pitchFamily="34" charset="0"/>
              </a:rPr>
              <a:t>KALİTE KAVRAMI NEDİR ?</a:t>
            </a:r>
          </a:p>
        </p:txBody>
      </p:sp>
      <p:sp>
        <p:nvSpPr>
          <p:cNvPr id="3" name="İçerik Yer Tutucusu 2">
            <a:extLst>
              <a:ext uri="{FF2B5EF4-FFF2-40B4-BE49-F238E27FC236}">
                <a16:creationId xmlns:a16="http://schemas.microsoft.com/office/drawing/2014/main" id="{CA8EF24D-82CF-425C-84A1-1055813CA2AA}"/>
              </a:ext>
            </a:extLst>
          </p:cNvPr>
          <p:cNvSpPr>
            <a:spLocks noGrp="1"/>
          </p:cNvSpPr>
          <p:nvPr>
            <p:ph idx="1"/>
          </p:nvPr>
        </p:nvSpPr>
        <p:spPr>
          <a:xfrm>
            <a:off x="1484310" y="2666999"/>
            <a:ext cx="5711249" cy="2639939"/>
          </a:xfrm>
        </p:spPr>
        <p:txBody>
          <a:bodyPr>
            <a:normAutofit lnSpcReduction="10000"/>
          </a:bodyPr>
          <a:lstStyle/>
          <a:p>
            <a:pPr marL="0" indent="0">
              <a:buNone/>
            </a:pPr>
            <a:r>
              <a:rPr lang="tr-TR" dirty="0">
                <a:latin typeface="Arial" panose="020B0604020202020204" pitchFamily="34" charset="0"/>
                <a:cs typeface="Arial" panose="020B0604020202020204" pitchFamily="34" charset="0"/>
              </a:rPr>
              <a:t>►Kalite </a:t>
            </a:r>
            <a:r>
              <a:rPr lang="tr-TR" dirty="0" err="1">
                <a:latin typeface="Arial" panose="020B0604020202020204" pitchFamily="34" charset="0"/>
                <a:cs typeface="Arial" panose="020B0604020202020204" pitchFamily="34" charset="0"/>
              </a:rPr>
              <a:t>subjektif</a:t>
            </a:r>
            <a:r>
              <a:rPr lang="tr-TR" dirty="0">
                <a:latin typeface="Arial" panose="020B0604020202020204" pitchFamily="34" charset="0"/>
                <a:cs typeface="Arial" panose="020B0604020202020204" pitchFamily="34" charset="0"/>
              </a:rPr>
              <a:t> bir kavramdır. </a:t>
            </a:r>
            <a:br>
              <a:rPr lang="tr-TR" dirty="0">
                <a:latin typeface="Arial" panose="020B0604020202020204" pitchFamily="34" charset="0"/>
                <a:cs typeface="Arial" panose="020B0604020202020204" pitchFamily="34" charset="0"/>
              </a:rPr>
            </a:br>
            <a:r>
              <a:rPr lang="tr-TR" dirty="0">
                <a:latin typeface="Arial" panose="020B0604020202020204" pitchFamily="34" charset="0"/>
                <a:cs typeface="Arial" panose="020B0604020202020204" pitchFamily="34" charset="0"/>
              </a:rPr>
              <a:t>►Latince “nasıl oluştuğu” anlamına gelen “</a:t>
            </a:r>
            <a:r>
              <a:rPr lang="tr-TR" dirty="0" err="1">
                <a:latin typeface="Arial" panose="020B0604020202020204" pitchFamily="34" charset="0"/>
                <a:cs typeface="Arial" panose="020B0604020202020204" pitchFamily="34" charset="0"/>
              </a:rPr>
              <a:t>qualis</a:t>
            </a:r>
            <a:r>
              <a:rPr lang="tr-TR" dirty="0">
                <a:latin typeface="Arial" panose="020B0604020202020204" pitchFamily="34" charset="0"/>
                <a:cs typeface="Arial" panose="020B0604020202020204" pitchFamily="34" charset="0"/>
              </a:rPr>
              <a:t>” kelimesinden gelmektedir. </a:t>
            </a:r>
            <a:br>
              <a:rPr lang="tr-TR" dirty="0">
                <a:latin typeface="Arial" panose="020B0604020202020204" pitchFamily="34" charset="0"/>
                <a:cs typeface="Arial" panose="020B0604020202020204" pitchFamily="34" charset="0"/>
              </a:rPr>
            </a:br>
            <a:r>
              <a:rPr lang="tr-TR" dirty="0">
                <a:latin typeface="Arial" panose="020B0604020202020204" pitchFamily="34" charset="0"/>
                <a:cs typeface="Arial" panose="020B0604020202020204" pitchFamily="34" charset="0"/>
              </a:rPr>
              <a:t>►Ürünün ölçülebilen, belirlenebilen ve çoğu kez kalite standartları veya mevzuatlarla belirlenen kalitesi ise objektif kalitedir. </a:t>
            </a:r>
          </a:p>
        </p:txBody>
      </p:sp>
      <p:pic>
        <p:nvPicPr>
          <p:cNvPr id="5" name="Resim 4">
            <a:extLst>
              <a:ext uri="{FF2B5EF4-FFF2-40B4-BE49-F238E27FC236}">
                <a16:creationId xmlns:a16="http://schemas.microsoft.com/office/drawing/2014/main" id="{B2A98430-D4C4-4F75-9471-304A18D3FCE2}"/>
              </a:ext>
            </a:extLst>
          </p:cNvPr>
          <p:cNvPicPr>
            <a:picLocks noChangeAspect="1"/>
          </p:cNvPicPr>
          <p:nvPr/>
        </p:nvPicPr>
        <p:blipFill>
          <a:blip r:embed="rId2"/>
          <a:stretch>
            <a:fillRect/>
          </a:stretch>
        </p:blipFill>
        <p:spPr>
          <a:xfrm>
            <a:off x="7398653" y="2596225"/>
            <a:ext cx="4547584" cy="278148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3857498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F4D953B-1992-496F-A31B-FF8882E569D9}"/>
              </a:ext>
            </a:extLst>
          </p:cNvPr>
          <p:cNvSpPr>
            <a:spLocks noGrp="1"/>
          </p:cNvSpPr>
          <p:nvPr>
            <p:ph type="title"/>
          </p:nvPr>
        </p:nvSpPr>
        <p:spPr>
          <a:xfrm>
            <a:off x="1676939" y="1027655"/>
            <a:ext cx="10018713" cy="960535"/>
          </a:xfrm>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tr-TR" b="1" dirty="0"/>
              <a:t>Toplam Kalite Kavramının Tarihsel Gelişimi </a:t>
            </a:r>
          </a:p>
        </p:txBody>
      </p:sp>
      <p:sp>
        <p:nvSpPr>
          <p:cNvPr id="3" name="İçerik Yer Tutucusu 2">
            <a:extLst>
              <a:ext uri="{FF2B5EF4-FFF2-40B4-BE49-F238E27FC236}">
                <a16:creationId xmlns:a16="http://schemas.microsoft.com/office/drawing/2014/main" id="{FD66FF6E-B63A-427B-A8BB-5DCF4098F133}"/>
              </a:ext>
            </a:extLst>
          </p:cNvPr>
          <p:cNvSpPr>
            <a:spLocks noGrp="1"/>
          </p:cNvSpPr>
          <p:nvPr>
            <p:ph idx="1"/>
          </p:nvPr>
        </p:nvSpPr>
        <p:spPr>
          <a:xfrm>
            <a:off x="1215862" y="2532775"/>
            <a:ext cx="6669789" cy="3124201"/>
          </a:xfrm>
        </p:spPr>
        <p:txBody>
          <a:bodyPr/>
          <a:lstStyle/>
          <a:p>
            <a:r>
              <a:rPr lang="tr-TR" dirty="0"/>
              <a:t>İlk prensiplerini Henry Ford ortaya atmıştır. Japonlar bu prensiplerden yola çıkarak ‘’Toplam Kalite Yönetimi ‘’ kavramını geliştirmişlerdir.</a:t>
            </a:r>
          </a:p>
        </p:txBody>
      </p:sp>
      <p:pic>
        <p:nvPicPr>
          <p:cNvPr id="5" name="Resim 4">
            <a:extLst>
              <a:ext uri="{FF2B5EF4-FFF2-40B4-BE49-F238E27FC236}">
                <a16:creationId xmlns:a16="http://schemas.microsoft.com/office/drawing/2014/main" id="{33C9B366-FBF9-4D6A-B8B6-C34AB1399880}"/>
              </a:ext>
            </a:extLst>
          </p:cNvPr>
          <p:cNvPicPr>
            <a:picLocks noChangeAspect="1"/>
          </p:cNvPicPr>
          <p:nvPr/>
        </p:nvPicPr>
        <p:blipFill>
          <a:blip r:embed="rId2"/>
          <a:stretch>
            <a:fillRect/>
          </a:stretch>
        </p:blipFill>
        <p:spPr>
          <a:xfrm>
            <a:off x="7760096" y="2962710"/>
            <a:ext cx="3935556" cy="222168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35372747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91F8D04-A156-4AE2-B762-F8C9C6C2E4FA}"/>
              </a:ext>
            </a:extLst>
          </p:cNvPr>
          <p:cNvSpPr>
            <a:spLocks noGrp="1"/>
          </p:cNvSpPr>
          <p:nvPr>
            <p:ph type="title"/>
          </p:nvPr>
        </p:nvSpPr>
        <p:spPr>
          <a:xfrm>
            <a:off x="1702425" y="1217350"/>
            <a:ext cx="10018713" cy="950053"/>
          </a:xfrm>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tr-TR" b="1" dirty="0"/>
              <a:t>TOPLAM KALİTE YÖNETİMİ KAVRAMI</a:t>
            </a:r>
          </a:p>
        </p:txBody>
      </p:sp>
      <p:sp>
        <p:nvSpPr>
          <p:cNvPr id="3" name="İçerik Yer Tutucusu 2">
            <a:extLst>
              <a:ext uri="{FF2B5EF4-FFF2-40B4-BE49-F238E27FC236}">
                <a16:creationId xmlns:a16="http://schemas.microsoft.com/office/drawing/2014/main" id="{550AA35F-051E-485F-9E55-FD32DB7BAD05}"/>
              </a:ext>
            </a:extLst>
          </p:cNvPr>
          <p:cNvSpPr>
            <a:spLocks noGrp="1"/>
          </p:cNvSpPr>
          <p:nvPr>
            <p:ph idx="1"/>
          </p:nvPr>
        </p:nvSpPr>
        <p:spPr>
          <a:xfrm>
            <a:off x="1347577" y="2650619"/>
            <a:ext cx="6779473" cy="3124201"/>
          </a:xfrm>
        </p:spPr>
        <p:txBody>
          <a:bodyPr>
            <a:normAutofit/>
          </a:bodyPr>
          <a:lstStyle/>
          <a:p>
            <a:pPr marL="0" indent="0">
              <a:buNone/>
            </a:pPr>
            <a:r>
              <a:rPr lang="tr-TR" sz="2000" dirty="0"/>
              <a:t>►</a:t>
            </a:r>
            <a:r>
              <a:rPr lang="tr-TR" sz="2000" dirty="0">
                <a:latin typeface="Arial" panose="020B0604020202020204" pitchFamily="34" charset="0"/>
                <a:cs typeface="Arial" panose="020B0604020202020204" pitchFamily="34" charset="0"/>
              </a:rPr>
              <a:t>Toplam Kalite, bir işletmede yapılan bütün işlerde, müşteri isteklerini karşılayabilmek için şart olan yönetim, insan, yapılan iş, ürün ve hizmet kalitelerinin, bir sistem yaklaşımı içerisinde, tüm çalışanların katılımı, hedef ve fikir birlikleri sağlanarak ele alınması ve geliştirilmesidir.</a:t>
            </a:r>
          </a:p>
        </p:txBody>
      </p:sp>
      <p:graphicFrame>
        <p:nvGraphicFramePr>
          <p:cNvPr id="4" name="Diyagram 3">
            <a:extLst>
              <a:ext uri="{FF2B5EF4-FFF2-40B4-BE49-F238E27FC236}">
                <a16:creationId xmlns:a16="http://schemas.microsoft.com/office/drawing/2014/main" id="{9723F146-410E-43DB-82F2-82ECB58FDEC6}"/>
              </a:ext>
            </a:extLst>
          </p:cNvPr>
          <p:cNvGraphicFramePr/>
          <p:nvPr>
            <p:extLst>
              <p:ext uri="{D42A27DB-BD31-4B8C-83A1-F6EECF244321}">
                <p14:modId xmlns:p14="http://schemas.microsoft.com/office/powerpoint/2010/main" val="1854785215"/>
              </p:ext>
            </p:extLst>
          </p:nvPr>
        </p:nvGraphicFramePr>
        <p:xfrm>
          <a:off x="7601330" y="2666999"/>
          <a:ext cx="4431148" cy="31242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08258646"/>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8810FB7-AF8E-469C-BD96-10C24E40F296}"/>
              </a:ext>
            </a:extLst>
          </p:cNvPr>
          <p:cNvSpPr>
            <a:spLocks noGrp="1"/>
          </p:cNvSpPr>
          <p:nvPr>
            <p:ph type="title"/>
          </p:nvPr>
        </p:nvSpPr>
        <p:spPr>
          <a:xfrm>
            <a:off x="1794703" y="1155490"/>
            <a:ext cx="10018713" cy="970326"/>
          </a:xfrm>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tr-TR" b="1" dirty="0"/>
              <a:t>TKY – TOPLAM, KALİTE VE YÖNETİM</a:t>
            </a:r>
          </a:p>
        </p:txBody>
      </p:sp>
      <p:sp>
        <p:nvSpPr>
          <p:cNvPr id="4" name="10-Noktalı Yıldız 6">
            <a:extLst>
              <a:ext uri="{FF2B5EF4-FFF2-40B4-BE49-F238E27FC236}">
                <a16:creationId xmlns:a16="http://schemas.microsoft.com/office/drawing/2014/main" id="{BED7BDE8-133B-4567-AE04-90ED478D019B}"/>
              </a:ext>
            </a:extLst>
          </p:cNvPr>
          <p:cNvSpPr/>
          <p:nvPr/>
        </p:nvSpPr>
        <p:spPr>
          <a:xfrm>
            <a:off x="1484310" y="2578310"/>
            <a:ext cx="3192651" cy="3301577"/>
          </a:xfrm>
          <a:prstGeom prst="star10">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4000" dirty="0"/>
              <a:t>TOPLAM</a:t>
            </a:r>
          </a:p>
        </p:txBody>
      </p:sp>
      <p:sp>
        <p:nvSpPr>
          <p:cNvPr id="5" name="İçerik Yer Tutucusu 2">
            <a:extLst>
              <a:ext uri="{FF2B5EF4-FFF2-40B4-BE49-F238E27FC236}">
                <a16:creationId xmlns:a16="http://schemas.microsoft.com/office/drawing/2014/main" id="{F85D5817-8E41-4F66-AF0F-0935145D9ED1}"/>
              </a:ext>
            </a:extLst>
          </p:cNvPr>
          <p:cNvSpPr>
            <a:spLocks noGrp="1"/>
          </p:cNvSpPr>
          <p:nvPr>
            <p:ph idx="1"/>
          </p:nvPr>
        </p:nvSpPr>
        <p:spPr>
          <a:xfrm>
            <a:off x="5011622" y="2578310"/>
            <a:ext cx="7180378" cy="3124200"/>
          </a:xfrm>
        </p:spPr>
        <p:txBody>
          <a:bodyPr/>
          <a:lstStyle/>
          <a:p>
            <a:r>
              <a:rPr lang="tr-TR" dirty="0"/>
              <a:t>Tüm iş süreçlerini kapsar.</a:t>
            </a:r>
          </a:p>
          <a:p>
            <a:r>
              <a:rPr lang="tr-TR" dirty="0"/>
              <a:t>Tüm çalışanların katılımı gereklidir.</a:t>
            </a:r>
          </a:p>
          <a:p>
            <a:r>
              <a:rPr lang="tr-TR" dirty="0"/>
              <a:t>Tüm ürün/hizmetler için tüm kalite göstergeleri göz önünde bulundurulmalıdır.</a:t>
            </a:r>
          </a:p>
        </p:txBody>
      </p:sp>
    </p:spTree>
    <p:extLst>
      <p:ext uri="{BB962C8B-B14F-4D97-AF65-F5344CB8AC3E}">
        <p14:creationId xmlns:p14="http://schemas.microsoft.com/office/powerpoint/2010/main" val="3762217576"/>
      </p:ext>
    </p:extLst>
  </p:cSld>
  <p:clrMapOvr>
    <a:masterClrMapping/>
  </p:clrMapOvr>
  <p:transition spd="slow">
    <p:cove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CCC9108-892B-4167-8F21-BA0F6D28CB73}"/>
              </a:ext>
            </a:extLst>
          </p:cNvPr>
          <p:cNvSpPr>
            <a:spLocks noGrp="1"/>
          </p:cNvSpPr>
          <p:nvPr>
            <p:ph type="title"/>
          </p:nvPr>
        </p:nvSpPr>
        <p:spPr>
          <a:xfrm>
            <a:off x="1626923" y="1186156"/>
            <a:ext cx="10018713" cy="1045827"/>
          </a:xfrm>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tr-TR" b="1" dirty="0"/>
              <a:t>TKY – TOPLAM, KALİTE VE YÖNETİM</a:t>
            </a:r>
            <a:endParaRPr lang="tr-TR" dirty="0"/>
          </a:p>
        </p:txBody>
      </p:sp>
      <p:sp>
        <p:nvSpPr>
          <p:cNvPr id="5" name="10-Noktalı Yıldız 6">
            <a:extLst>
              <a:ext uri="{FF2B5EF4-FFF2-40B4-BE49-F238E27FC236}">
                <a16:creationId xmlns:a16="http://schemas.microsoft.com/office/drawing/2014/main" id="{AAFDE80F-6495-4F5E-A908-B99BA3DE427D}"/>
              </a:ext>
            </a:extLst>
          </p:cNvPr>
          <p:cNvSpPr/>
          <p:nvPr/>
        </p:nvSpPr>
        <p:spPr>
          <a:xfrm>
            <a:off x="1799901" y="2578310"/>
            <a:ext cx="3192651" cy="3301577"/>
          </a:xfrm>
          <a:prstGeom prst="star10">
            <a:avLst/>
          </a:prstGeom>
          <a:solidFill>
            <a:srgbClr val="4DB36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4000" dirty="0"/>
              <a:t>KALİTE</a:t>
            </a:r>
          </a:p>
        </p:txBody>
      </p:sp>
      <p:sp>
        <p:nvSpPr>
          <p:cNvPr id="6" name="İçerik Yer Tutucusu 2">
            <a:extLst>
              <a:ext uri="{FF2B5EF4-FFF2-40B4-BE49-F238E27FC236}">
                <a16:creationId xmlns:a16="http://schemas.microsoft.com/office/drawing/2014/main" id="{63A4B69F-94B4-4696-966D-C84967BCC082}"/>
              </a:ext>
            </a:extLst>
          </p:cNvPr>
          <p:cNvSpPr>
            <a:spLocks noGrp="1"/>
          </p:cNvSpPr>
          <p:nvPr>
            <p:ph idx="1"/>
          </p:nvPr>
        </p:nvSpPr>
        <p:spPr>
          <a:xfrm>
            <a:off x="5527674" y="2547644"/>
            <a:ext cx="5975350" cy="3124200"/>
          </a:xfrm>
        </p:spPr>
        <p:txBody>
          <a:bodyPr/>
          <a:lstStyle/>
          <a:p>
            <a:r>
              <a:rPr lang="tr-TR" dirty="0"/>
              <a:t>Standartlara/amaca uygunluk</a:t>
            </a:r>
          </a:p>
          <a:p>
            <a:r>
              <a:rPr lang="tr-TR" dirty="0"/>
              <a:t>Müşteri ihtiyaçlarına uygunluk</a:t>
            </a:r>
          </a:p>
          <a:p>
            <a:r>
              <a:rPr lang="tr-TR" dirty="0"/>
              <a:t>Maliyet uygunluğu</a:t>
            </a:r>
          </a:p>
          <a:p>
            <a:r>
              <a:rPr lang="tr-TR" dirty="0"/>
              <a:t>Saklı İhtiyaçlara uygunluk</a:t>
            </a:r>
          </a:p>
        </p:txBody>
      </p:sp>
    </p:spTree>
    <p:extLst>
      <p:ext uri="{BB962C8B-B14F-4D97-AF65-F5344CB8AC3E}">
        <p14:creationId xmlns:p14="http://schemas.microsoft.com/office/powerpoint/2010/main" val="333227342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C9BDFFA-8291-47E3-99F8-67C7304B2881}"/>
              </a:ext>
            </a:extLst>
          </p:cNvPr>
          <p:cNvSpPr>
            <a:spLocks noGrp="1"/>
          </p:cNvSpPr>
          <p:nvPr>
            <p:ph type="title"/>
          </p:nvPr>
        </p:nvSpPr>
        <p:spPr>
          <a:xfrm>
            <a:off x="1652091" y="1258349"/>
            <a:ext cx="10018713" cy="945159"/>
          </a:xfrm>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tr-TR" b="1" dirty="0"/>
              <a:t>TKY – TOPLAM, KALİTE VE YÖNETİM</a:t>
            </a:r>
            <a:endParaRPr lang="tr-TR" dirty="0"/>
          </a:p>
        </p:txBody>
      </p:sp>
      <p:sp>
        <p:nvSpPr>
          <p:cNvPr id="3" name="İçerik Yer Tutucusu 2">
            <a:extLst>
              <a:ext uri="{FF2B5EF4-FFF2-40B4-BE49-F238E27FC236}">
                <a16:creationId xmlns:a16="http://schemas.microsoft.com/office/drawing/2014/main" id="{00208E10-C948-4150-81A0-B8CD432A65AC}"/>
              </a:ext>
            </a:extLst>
          </p:cNvPr>
          <p:cNvSpPr>
            <a:spLocks noGrp="1"/>
          </p:cNvSpPr>
          <p:nvPr>
            <p:ph idx="1"/>
          </p:nvPr>
        </p:nvSpPr>
        <p:spPr>
          <a:xfrm>
            <a:off x="5578679" y="2969003"/>
            <a:ext cx="5781731" cy="3124201"/>
          </a:xfrm>
        </p:spPr>
        <p:txBody>
          <a:bodyPr/>
          <a:lstStyle/>
          <a:p>
            <a:r>
              <a:rPr lang="tr-TR" dirty="0"/>
              <a:t>TKY, kaliteyi yönetmekten ziyade kurumu yönetmekle alakalıdır. Nasıl ki kalite bir yaşam tarzı ve hayata bakış şekliyse TKY de bir </a:t>
            </a:r>
            <a:r>
              <a:rPr lang="tr-TR" b="1" dirty="0"/>
              <a:t>yönetim felsefesi</a:t>
            </a:r>
            <a:r>
              <a:rPr lang="tr-TR" dirty="0"/>
              <a:t>, bir </a:t>
            </a:r>
            <a:r>
              <a:rPr lang="tr-TR" b="1" dirty="0"/>
              <a:t>yönetme biçimidir</a:t>
            </a:r>
            <a:r>
              <a:rPr lang="tr-TR" dirty="0"/>
              <a:t>.</a:t>
            </a:r>
          </a:p>
          <a:p>
            <a:pPr marL="0" indent="0">
              <a:buNone/>
            </a:pPr>
            <a:endParaRPr lang="tr-TR" dirty="0"/>
          </a:p>
        </p:txBody>
      </p:sp>
      <p:sp>
        <p:nvSpPr>
          <p:cNvPr id="4" name="10-Noktalı Yıldız 6">
            <a:extLst>
              <a:ext uri="{FF2B5EF4-FFF2-40B4-BE49-F238E27FC236}">
                <a16:creationId xmlns:a16="http://schemas.microsoft.com/office/drawing/2014/main" id="{5F600E08-FBEA-44D0-AD67-FB904DCC3B1D}"/>
              </a:ext>
            </a:extLst>
          </p:cNvPr>
          <p:cNvSpPr/>
          <p:nvPr/>
        </p:nvSpPr>
        <p:spPr>
          <a:xfrm>
            <a:off x="2043181" y="2725022"/>
            <a:ext cx="3192651" cy="3301577"/>
          </a:xfrm>
          <a:prstGeom prst="star10">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800" dirty="0"/>
              <a:t>YÖNETİM</a:t>
            </a:r>
          </a:p>
        </p:txBody>
      </p:sp>
    </p:spTree>
    <p:extLst>
      <p:ext uri="{BB962C8B-B14F-4D97-AF65-F5344CB8AC3E}">
        <p14:creationId xmlns:p14="http://schemas.microsoft.com/office/powerpoint/2010/main" val="21462452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46EBC2C-095A-4365-A39E-7117B97E3163}"/>
              </a:ext>
            </a:extLst>
          </p:cNvPr>
          <p:cNvSpPr>
            <a:spLocks noGrp="1"/>
          </p:cNvSpPr>
          <p:nvPr>
            <p:ph type="title"/>
          </p:nvPr>
        </p:nvSpPr>
        <p:spPr>
          <a:xfrm>
            <a:off x="1677798" y="1249960"/>
            <a:ext cx="9732946" cy="810935"/>
          </a:xfrm>
          <a:ln w="28575">
            <a:solidFill>
              <a:schemeClr val="tx1"/>
            </a:solidFill>
          </a:ln>
        </p:spPr>
        <p:txBody>
          <a:bodyPr>
            <a:normAutofit/>
          </a:bodyPr>
          <a:lstStyle/>
          <a:p>
            <a:r>
              <a:rPr lang="tr-TR" b="1" dirty="0"/>
              <a:t>TOPLAM KALİTE YÖNETİMİ</a:t>
            </a:r>
          </a:p>
        </p:txBody>
      </p:sp>
      <p:sp>
        <p:nvSpPr>
          <p:cNvPr id="4" name="Metin kutusu 3">
            <a:extLst>
              <a:ext uri="{FF2B5EF4-FFF2-40B4-BE49-F238E27FC236}">
                <a16:creationId xmlns:a16="http://schemas.microsoft.com/office/drawing/2014/main" id="{B924A62F-3843-47B0-AAB5-41D2FAD66B52}"/>
              </a:ext>
            </a:extLst>
          </p:cNvPr>
          <p:cNvSpPr txBox="1"/>
          <p:nvPr/>
        </p:nvSpPr>
        <p:spPr>
          <a:xfrm>
            <a:off x="1677798" y="3280095"/>
            <a:ext cx="5125673" cy="2031325"/>
          </a:xfrm>
          <a:prstGeom prst="rect">
            <a:avLst/>
          </a:prstGeom>
          <a:noFill/>
        </p:spPr>
        <p:txBody>
          <a:bodyPr wrap="square" rtlCol="0">
            <a:spAutoFit/>
          </a:bodyPr>
          <a:lstStyle/>
          <a:p>
            <a:r>
              <a:rPr lang="tr-TR" dirty="0"/>
              <a:t>Toplam Kalite Yönetimi, müşteri memnuniyetini kardan önce gören bir sistemdir. </a:t>
            </a:r>
            <a:r>
              <a:rPr lang="tr-TR" dirty="0" err="1"/>
              <a:t>TKY’nin</a:t>
            </a:r>
            <a:r>
              <a:rPr lang="tr-TR" dirty="0"/>
              <a:t> kuruluşunu oluşturan dört ana eleman vardır ; </a:t>
            </a:r>
            <a:br>
              <a:rPr lang="tr-TR" dirty="0"/>
            </a:br>
            <a:r>
              <a:rPr lang="tr-TR" dirty="0"/>
              <a:t>► İnsan</a:t>
            </a:r>
            <a:br>
              <a:rPr lang="tr-TR" dirty="0"/>
            </a:br>
            <a:r>
              <a:rPr lang="tr-TR" dirty="0"/>
              <a:t>► Sürekli Gelişim</a:t>
            </a:r>
            <a:br>
              <a:rPr lang="tr-TR" dirty="0"/>
            </a:br>
            <a:r>
              <a:rPr lang="tr-TR" dirty="0"/>
              <a:t>► Süreç</a:t>
            </a:r>
            <a:br>
              <a:rPr lang="tr-TR" dirty="0"/>
            </a:br>
            <a:r>
              <a:rPr lang="tr-TR" dirty="0"/>
              <a:t>► Müşteri</a:t>
            </a:r>
          </a:p>
        </p:txBody>
      </p:sp>
      <p:pic>
        <p:nvPicPr>
          <p:cNvPr id="6" name="Resim 5">
            <a:extLst>
              <a:ext uri="{FF2B5EF4-FFF2-40B4-BE49-F238E27FC236}">
                <a16:creationId xmlns:a16="http://schemas.microsoft.com/office/drawing/2014/main" id="{B2B025AB-4B24-4080-B53B-3106AB2599DD}"/>
              </a:ext>
            </a:extLst>
          </p:cNvPr>
          <p:cNvPicPr>
            <a:picLocks noChangeAspect="1"/>
          </p:cNvPicPr>
          <p:nvPr/>
        </p:nvPicPr>
        <p:blipFill>
          <a:blip r:embed="rId2"/>
          <a:stretch>
            <a:fillRect/>
          </a:stretch>
        </p:blipFill>
        <p:spPr>
          <a:xfrm>
            <a:off x="7358542" y="2649272"/>
            <a:ext cx="4159541" cy="3292970"/>
          </a:xfrm>
          <a:prstGeom prst="roundRect">
            <a:avLst>
              <a:gd name="adj" fmla="val 8594"/>
            </a:avLst>
          </a:prstGeom>
          <a:solidFill>
            <a:srgbClr val="FFFFFF">
              <a:shade val="85000"/>
            </a:srgbClr>
          </a:solidFill>
          <a:ln w="28575">
            <a:solidFill>
              <a:schemeClr val="tx1"/>
            </a:solidFill>
          </a:ln>
          <a:effectLst>
            <a:reflection blurRad="12700" stA="38000" endPos="28000" dist="5000" dir="5400000" sy="-100000" algn="bl" rotWithShape="0"/>
          </a:effectLst>
        </p:spPr>
      </p:pic>
    </p:spTree>
    <p:extLst>
      <p:ext uri="{BB962C8B-B14F-4D97-AF65-F5344CB8AC3E}">
        <p14:creationId xmlns:p14="http://schemas.microsoft.com/office/powerpoint/2010/main" val="62613395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2BF7040-129D-467A-8857-4DE1A0853986}"/>
              </a:ext>
            </a:extLst>
          </p:cNvPr>
          <p:cNvSpPr>
            <a:spLocks noGrp="1"/>
          </p:cNvSpPr>
          <p:nvPr>
            <p:ph type="title"/>
          </p:nvPr>
        </p:nvSpPr>
        <p:spPr>
          <a:xfrm>
            <a:off x="1719202" y="755009"/>
            <a:ext cx="10018713" cy="1003882"/>
          </a:xfrm>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tr-TR" b="1" dirty="0" err="1">
                <a:latin typeface="Arial" panose="020B0604020202020204" pitchFamily="34" charset="0"/>
                <a:cs typeface="Arial" panose="020B0604020202020204" pitchFamily="34" charset="0"/>
              </a:rPr>
              <a:t>TKY’nin</a:t>
            </a:r>
            <a:r>
              <a:rPr lang="tr-TR" b="1" dirty="0">
                <a:latin typeface="Arial" panose="020B0604020202020204" pitchFamily="34" charset="0"/>
                <a:cs typeface="Arial" panose="020B0604020202020204" pitchFamily="34" charset="0"/>
              </a:rPr>
              <a:t> TEMEL ÖĞELERİ / İLKELERİ</a:t>
            </a:r>
          </a:p>
        </p:txBody>
      </p:sp>
      <p:pic>
        <p:nvPicPr>
          <p:cNvPr id="4" name="Picture 2" descr="https://image.freepik.com/free-vector/boss-leading-a-business_1133-215.jpg">
            <a:extLst>
              <a:ext uri="{FF2B5EF4-FFF2-40B4-BE49-F238E27FC236}">
                <a16:creationId xmlns:a16="http://schemas.microsoft.com/office/drawing/2014/main" id="{0E469718-0B68-4AB1-9246-2C5496FA2DC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295" b="13009"/>
          <a:stretch/>
        </p:blipFill>
        <p:spPr bwMode="auto">
          <a:xfrm>
            <a:off x="1719202" y="2711471"/>
            <a:ext cx="1921190" cy="143505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5" name="Picture 2" descr="customer ile ilgili görsel sonucu">
            <a:extLst>
              <a:ext uri="{FF2B5EF4-FFF2-40B4-BE49-F238E27FC236}">
                <a16:creationId xmlns:a16="http://schemas.microsoft.com/office/drawing/2014/main" id="{653FD848-6C16-4081-B4BC-AB9D12B8334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6244" t="-392" r="14369" b="392"/>
          <a:stretch/>
        </p:blipFill>
        <p:spPr bwMode="auto">
          <a:xfrm>
            <a:off x="4219460" y="2711470"/>
            <a:ext cx="2041993" cy="143505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6" name="Picture 2" descr="lada bmw ile ilgili görsel sonucu">
            <a:extLst>
              <a:ext uri="{FF2B5EF4-FFF2-40B4-BE49-F238E27FC236}">
                <a16:creationId xmlns:a16="http://schemas.microsoft.com/office/drawing/2014/main" id="{31C473BA-BA94-4AC6-9FE0-5003A877A7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1544" y="2711470"/>
            <a:ext cx="1982599" cy="143562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7" name="Picture 2" descr="aim illustration ile ilgili görsel sonucu">
            <a:extLst>
              <a:ext uri="{FF2B5EF4-FFF2-40B4-BE49-F238E27FC236}">
                <a16:creationId xmlns:a16="http://schemas.microsoft.com/office/drawing/2014/main" id="{C8CD1F20-58E4-4E4A-BE69-9404CA45AE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04735" y="4820987"/>
            <a:ext cx="1728872" cy="168079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8" name="Picture 4" descr="İlgili resim">
            <a:extLst>
              <a:ext uri="{FF2B5EF4-FFF2-40B4-BE49-F238E27FC236}">
                <a16:creationId xmlns:a16="http://schemas.microsoft.com/office/drawing/2014/main" id="{CE41AB1B-86EB-463A-8171-9AB4D7F91F2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46436" y="4941187"/>
            <a:ext cx="2419255" cy="153655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9" name="Picture 10" descr="http://switchandshift.com/wp-content/uploads/2014/09/start-career-focus-people.jpeg">
            <a:extLst>
              <a:ext uri="{FF2B5EF4-FFF2-40B4-BE49-F238E27FC236}">
                <a16:creationId xmlns:a16="http://schemas.microsoft.com/office/drawing/2014/main" id="{0158EB8B-F8AD-48F8-9BCF-6493ADD523C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78520" y="4893107"/>
            <a:ext cx="2122167" cy="163271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0" name="Picture 4" descr="İlgili resim">
            <a:extLst>
              <a:ext uri="{FF2B5EF4-FFF2-40B4-BE49-F238E27FC236}">
                <a16:creationId xmlns:a16="http://schemas.microsoft.com/office/drawing/2014/main" id="{EFAE3E1B-16F0-4987-808B-0DAE1A1B665F}"/>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3578" r="4493" b="3500"/>
          <a:stretch/>
        </p:blipFill>
        <p:spPr bwMode="auto">
          <a:xfrm>
            <a:off x="9674859" y="2742358"/>
            <a:ext cx="2063056" cy="143562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1" name="Picture 4" descr="İlgili resim">
            <a:extLst>
              <a:ext uri="{FF2B5EF4-FFF2-40B4-BE49-F238E27FC236}">
                <a16:creationId xmlns:a16="http://schemas.microsoft.com/office/drawing/2014/main" id="{30B52EBA-B8E1-4E9F-8FC6-4B8BFF267D0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571252" y="4820987"/>
            <a:ext cx="2054760" cy="163271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14" name="Metin kutusu 13">
            <a:extLst>
              <a:ext uri="{FF2B5EF4-FFF2-40B4-BE49-F238E27FC236}">
                <a16:creationId xmlns:a16="http://schemas.microsoft.com/office/drawing/2014/main" id="{C56AE824-9A36-43EA-BD50-ADFBC691AD8E}"/>
              </a:ext>
            </a:extLst>
          </p:cNvPr>
          <p:cNvSpPr txBox="1"/>
          <p:nvPr/>
        </p:nvSpPr>
        <p:spPr>
          <a:xfrm>
            <a:off x="4061703" y="2342138"/>
            <a:ext cx="2357506" cy="369332"/>
          </a:xfrm>
          <a:prstGeom prst="rect">
            <a:avLst/>
          </a:prstGeom>
          <a:noFill/>
        </p:spPr>
        <p:txBody>
          <a:bodyPr wrap="square" rtlCol="0">
            <a:spAutoFit/>
          </a:bodyPr>
          <a:lstStyle/>
          <a:p>
            <a:r>
              <a:rPr lang="tr-TR" b="1" dirty="0"/>
              <a:t>MÜŞTERİ ODAKLILIK</a:t>
            </a:r>
          </a:p>
        </p:txBody>
      </p:sp>
      <p:sp>
        <p:nvSpPr>
          <p:cNvPr id="15" name="Metin kutusu 14">
            <a:extLst>
              <a:ext uri="{FF2B5EF4-FFF2-40B4-BE49-F238E27FC236}">
                <a16:creationId xmlns:a16="http://schemas.microsoft.com/office/drawing/2014/main" id="{6535FA6D-C1BF-44D9-8403-ED3C635E45C0}"/>
              </a:ext>
            </a:extLst>
          </p:cNvPr>
          <p:cNvSpPr txBox="1"/>
          <p:nvPr/>
        </p:nvSpPr>
        <p:spPr>
          <a:xfrm>
            <a:off x="2126000" y="2377848"/>
            <a:ext cx="1197669" cy="369332"/>
          </a:xfrm>
          <a:prstGeom prst="rect">
            <a:avLst/>
          </a:prstGeom>
          <a:noFill/>
        </p:spPr>
        <p:txBody>
          <a:bodyPr wrap="square" rtlCol="0">
            <a:spAutoFit/>
          </a:bodyPr>
          <a:lstStyle/>
          <a:p>
            <a:r>
              <a:rPr lang="tr-TR" b="1" dirty="0"/>
              <a:t>LİDERLİK</a:t>
            </a:r>
          </a:p>
        </p:txBody>
      </p:sp>
      <p:sp>
        <p:nvSpPr>
          <p:cNvPr id="16" name="Metin kutusu 15">
            <a:extLst>
              <a:ext uri="{FF2B5EF4-FFF2-40B4-BE49-F238E27FC236}">
                <a16:creationId xmlns:a16="http://schemas.microsoft.com/office/drawing/2014/main" id="{4295B345-91B4-471C-BF69-3DA6F2AC4889}"/>
              </a:ext>
            </a:extLst>
          </p:cNvPr>
          <p:cNvSpPr txBox="1"/>
          <p:nvPr/>
        </p:nvSpPr>
        <p:spPr>
          <a:xfrm>
            <a:off x="6704096" y="2065139"/>
            <a:ext cx="2415361" cy="646331"/>
          </a:xfrm>
          <a:prstGeom prst="rect">
            <a:avLst/>
          </a:prstGeom>
          <a:noFill/>
        </p:spPr>
        <p:txBody>
          <a:bodyPr wrap="square" rtlCol="0">
            <a:spAutoFit/>
          </a:bodyPr>
          <a:lstStyle/>
          <a:p>
            <a:pPr algn="ctr"/>
            <a:r>
              <a:rPr lang="tr-TR" b="1" dirty="0"/>
              <a:t>SÜREKLİ GELİŞİM VE İYİLEŞTİRME</a:t>
            </a:r>
          </a:p>
        </p:txBody>
      </p:sp>
      <p:sp>
        <p:nvSpPr>
          <p:cNvPr id="17" name="Metin kutusu 16">
            <a:extLst>
              <a:ext uri="{FF2B5EF4-FFF2-40B4-BE49-F238E27FC236}">
                <a16:creationId xmlns:a16="http://schemas.microsoft.com/office/drawing/2014/main" id="{C97B2589-66BB-4DF1-90B5-153F1C679915}"/>
              </a:ext>
            </a:extLst>
          </p:cNvPr>
          <p:cNvSpPr txBox="1"/>
          <p:nvPr/>
        </p:nvSpPr>
        <p:spPr>
          <a:xfrm>
            <a:off x="4006429" y="4287912"/>
            <a:ext cx="3099267" cy="646331"/>
          </a:xfrm>
          <a:prstGeom prst="rect">
            <a:avLst/>
          </a:prstGeom>
          <a:noFill/>
        </p:spPr>
        <p:txBody>
          <a:bodyPr wrap="square" rtlCol="0">
            <a:spAutoFit/>
          </a:bodyPr>
          <a:lstStyle/>
          <a:p>
            <a:pPr algn="ctr"/>
            <a:r>
              <a:rPr lang="tr-TR" b="1" dirty="0"/>
              <a:t>SÜREKLİ EĞİTİM,</a:t>
            </a:r>
            <a:br>
              <a:rPr lang="tr-TR" b="1" dirty="0"/>
            </a:br>
            <a:r>
              <a:rPr lang="tr-TR" b="1" dirty="0"/>
              <a:t>ÖĞRENEN ORGANİZASYON</a:t>
            </a:r>
          </a:p>
        </p:txBody>
      </p:sp>
      <p:sp>
        <p:nvSpPr>
          <p:cNvPr id="18" name="Metin kutusu 17">
            <a:extLst>
              <a:ext uri="{FF2B5EF4-FFF2-40B4-BE49-F238E27FC236}">
                <a16:creationId xmlns:a16="http://schemas.microsoft.com/office/drawing/2014/main" id="{69296B28-7E19-41AC-8A15-26B139CB4996}"/>
              </a:ext>
            </a:extLst>
          </p:cNvPr>
          <p:cNvSpPr txBox="1"/>
          <p:nvPr/>
        </p:nvSpPr>
        <p:spPr>
          <a:xfrm>
            <a:off x="1961490" y="4220691"/>
            <a:ext cx="2415361" cy="646331"/>
          </a:xfrm>
          <a:prstGeom prst="rect">
            <a:avLst/>
          </a:prstGeom>
          <a:noFill/>
        </p:spPr>
        <p:txBody>
          <a:bodyPr wrap="square" rtlCol="0">
            <a:spAutoFit/>
          </a:bodyPr>
          <a:lstStyle/>
          <a:p>
            <a:pPr algn="ctr"/>
            <a:r>
              <a:rPr lang="tr-TR" b="1" dirty="0"/>
              <a:t>AMAÇLARA GÖRE YÖNETİM</a:t>
            </a:r>
          </a:p>
        </p:txBody>
      </p:sp>
      <p:sp>
        <p:nvSpPr>
          <p:cNvPr id="19" name="Metin kutusu 18">
            <a:extLst>
              <a:ext uri="{FF2B5EF4-FFF2-40B4-BE49-F238E27FC236}">
                <a16:creationId xmlns:a16="http://schemas.microsoft.com/office/drawing/2014/main" id="{D2870AAA-C3AC-4846-8ABD-BAEA71BEE607}"/>
              </a:ext>
            </a:extLst>
          </p:cNvPr>
          <p:cNvSpPr txBox="1"/>
          <p:nvPr/>
        </p:nvSpPr>
        <p:spPr>
          <a:xfrm>
            <a:off x="6931922" y="4287912"/>
            <a:ext cx="2415361" cy="646331"/>
          </a:xfrm>
          <a:prstGeom prst="rect">
            <a:avLst/>
          </a:prstGeom>
          <a:noFill/>
        </p:spPr>
        <p:txBody>
          <a:bodyPr wrap="square" rtlCol="0">
            <a:spAutoFit/>
          </a:bodyPr>
          <a:lstStyle/>
          <a:p>
            <a:pPr algn="ctr"/>
            <a:r>
              <a:rPr lang="tr-TR" b="1" dirty="0"/>
              <a:t>ÖNCE İNSAN ANLAYIŞI</a:t>
            </a:r>
          </a:p>
        </p:txBody>
      </p:sp>
      <p:sp>
        <p:nvSpPr>
          <p:cNvPr id="20" name="Metin kutusu 19">
            <a:extLst>
              <a:ext uri="{FF2B5EF4-FFF2-40B4-BE49-F238E27FC236}">
                <a16:creationId xmlns:a16="http://schemas.microsoft.com/office/drawing/2014/main" id="{14F7044E-F7F7-4EAA-A493-A213B659BFAA}"/>
              </a:ext>
            </a:extLst>
          </p:cNvPr>
          <p:cNvSpPr txBox="1"/>
          <p:nvPr/>
        </p:nvSpPr>
        <p:spPr>
          <a:xfrm>
            <a:off x="9322554" y="4359190"/>
            <a:ext cx="2415361" cy="369332"/>
          </a:xfrm>
          <a:prstGeom prst="rect">
            <a:avLst/>
          </a:prstGeom>
          <a:noFill/>
        </p:spPr>
        <p:txBody>
          <a:bodyPr wrap="square" rtlCol="0">
            <a:spAutoFit/>
          </a:bodyPr>
          <a:lstStyle/>
          <a:p>
            <a:pPr algn="ctr"/>
            <a:r>
              <a:rPr lang="tr-TR" b="1" dirty="0"/>
              <a:t>KARŞILIKLI FAYDA</a:t>
            </a:r>
          </a:p>
        </p:txBody>
      </p:sp>
      <p:sp>
        <p:nvSpPr>
          <p:cNvPr id="21" name="Metin kutusu 20">
            <a:extLst>
              <a:ext uri="{FF2B5EF4-FFF2-40B4-BE49-F238E27FC236}">
                <a16:creationId xmlns:a16="http://schemas.microsoft.com/office/drawing/2014/main" id="{EB14BFC1-8FF1-423F-9AB0-DDDAF4DEFD67}"/>
              </a:ext>
            </a:extLst>
          </p:cNvPr>
          <p:cNvSpPr txBox="1"/>
          <p:nvPr/>
        </p:nvSpPr>
        <p:spPr>
          <a:xfrm>
            <a:off x="9404344" y="2089544"/>
            <a:ext cx="2604086" cy="646331"/>
          </a:xfrm>
          <a:prstGeom prst="rect">
            <a:avLst/>
          </a:prstGeom>
          <a:noFill/>
        </p:spPr>
        <p:txBody>
          <a:bodyPr wrap="square" rtlCol="0">
            <a:spAutoFit/>
          </a:bodyPr>
          <a:lstStyle/>
          <a:p>
            <a:pPr algn="ctr"/>
            <a:r>
              <a:rPr lang="tr-TR" b="1" dirty="0"/>
              <a:t>BİR SONRAKİ PROSES MÜŞTERİMİZDİR</a:t>
            </a:r>
          </a:p>
        </p:txBody>
      </p:sp>
    </p:spTree>
    <p:extLst>
      <p:ext uri="{BB962C8B-B14F-4D97-AF65-F5344CB8AC3E}">
        <p14:creationId xmlns:p14="http://schemas.microsoft.com/office/powerpoint/2010/main" val="36622728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1">
            <a:extLst>
              <a:ext uri="{FF2B5EF4-FFF2-40B4-BE49-F238E27FC236}">
                <a16:creationId xmlns:a16="http://schemas.microsoft.com/office/drawing/2014/main" id="{B01C119A-A942-461B-9FDB-F2CB38179A99}"/>
              </a:ext>
            </a:extLst>
          </p:cNvPr>
          <p:cNvSpPr>
            <a:spLocks noGrp="1"/>
          </p:cNvSpPr>
          <p:nvPr>
            <p:ph type="title"/>
          </p:nvPr>
        </p:nvSpPr>
        <p:spPr>
          <a:xfrm>
            <a:off x="1618537" y="1066800"/>
            <a:ext cx="10018712" cy="978716"/>
          </a:xfrm>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tr-TR" b="1" dirty="0" err="1">
                <a:latin typeface="Arial" panose="020B0604020202020204" pitchFamily="34" charset="0"/>
                <a:cs typeface="Arial" panose="020B0604020202020204" pitchFamily="34" charset="0"/>
              </a:rPr>
              <a:t>TKY’nin</a:t>
            </a:r>
            <a:r>
              <a:rPr lang="tr-TR" b="1" dirty="0">
                <a:latin typeface="Arial" panose="020B0604020202020204" pitchFamily="34" charset="0"/>
                <a:cs typeface="Arial" panose="020B0604020202020204" pitchFamily="34" charset="0"/>
              </a:rPr>
              <a:t> TEMEL ÖĞELERİ / İLKELERİ</a:t>
            </a:r>
          </a:p>
        </p:txBody>
      </p:sp>
      <p:pic>
        <p:nvPicPr>
          <p:cNvPr id="5" name="Picture 6" descr="İlgili resim">
            <a:extLst>
              <a:ext uri="{FF2B5EF4-FFF2-40B4-BE49-F238E27FC236}">
                <a16:creationId xmlns:a16="http://schemas.microsoft.com/office/drawing/2014/main" id="{6D668298-0500-4373-935B-1875593B46D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603" r="3278"/>
          <a:stretch/>
        </p:blipFill>
        <p:spPr bwMode="auto">
          <a:xfrm>
            <a:off x="1421351" y="3329232"/>
            <a:ext cx="3024817" cy="230656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6" name="Picture 10" descr="http://img.freepik.com/free-vector/statistics-chart-set_23-2147502426.jpg?size=338&amp;ext=jpg">
            <a:extLst>
              <a:ext uri="{FF2B5EF4-FFF2-40B4-BE49-F238E27FC236}">
                <a16:creationId xmlns:a16="http://schemas.microsoft.com/office/drawing/2014/main" id="{06EC8888-830F-4348-B993-CF9ED3C15B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28750" y="3329232"/>
            <a:ext cx="2612112" cy="24375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7" name="Picture 2" descr="http://www.nextpoint.com/blog/wp-content/uploads/2014/09/collaboration_litigation1.png">
            <a:extLst>
              <a:ext uri="{FF2B5EF4-FFF2-40B4-BE49-F238E27FC236}">
                <a16:creationId xmlns:a16="http://schemas.microsoft.com/office/drawing/2014/main" id="{67C3BEE7-9223-484C-B09B-EED1713AA4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9076" y="3329232"/>
            <a:ext cx="3769201" cy="24375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9" name="Metin kutusu 8">
            <a:extLst>
              <a:ext uri="{FF2B5EF4-FFF2-40B4-BE49-F238E27FC236}">
                <a16:creationId xmlns:a16="http://schemas.microsoft.com/office/drawing/2014/main" id="{911987F9-8E0F-4BC9-8CA3-CD56E3DE3DB8}"/>
              </a:ext>
            </a:extLst>
          </p:cNvPr>
          <p:cNvSpPr txBox="1"/>
          <p:nvPr/>
        </p:nvSpPr>
        <p:spPr>
          <a:xfrm>
            <a:off x="5806888" y="2959900"/>
            <a:ext cx="2011651" cy="369332"/>
          </a:xfrm>
          <a:prstGeom prst="rect">
            <a:avLst/>
          </a:prstGeom>
          <a:noFill/>
        </p:spPr>
        <p:txBody>
          <a:bodyPr wrap="square" rtlCol="0">
            <a:spAutoFit/>
          </a:bodyPr>
          <a:lstStyle/>
          <a:p>
            <a:r>
              <a:rPr lang="tr-TR" b="1" dirty="0"/>
              <a:t>TAM KATILIM</a:t>
            </a:r>
          </a:p>
        </p:txBody>
      </p:sp>
      <p:sp>
        <p:nvSpPr>
          <p:cNvPr id="10" name="Metin kutusu 9">
            <a:extLst>
              <a:ext uri="{FF2B5EF4-FFF2-40B4-BE49-F238E27FC236}">
                <a16:creationId xmlns:a16="http://schemas.microsoft.com/office/drawing/2014/main" id="{521103AA-C8D4-4112-A790-2633ACFA59D9}"/>
              </a:ext>
            </a:extLst>
          </p:cNvPr>
          <p:cNvSpPr txBox="1"/>
          <p:nvPr/>
        </p:nvSpPr>
        <p:spPr>
          <a:xfrm>
            <a:off x="1222687" y="2959900"/>
            <a:ext cx="3422144" cy="369332"/>
          </a:xfrm>
          <a:prstGeom prst="rect">
            <a:avLst/>
          </a:prstGeom>
          <a:noFill/>
        </p:spPr>
        <p:txBody>
          <a:bodyPr wrap="square" rtlCol="0">
            <a:spAutoFit/>
          </a:bodyPr>
          <a:lstStyle/>
          <a:p>
            <a:pPr algn="ctr"/>
            <a:r>
              <a:rPr lang="tr-TR" b="1" dirty="0"/>
              <a:t>ÖNLEMEYE DÖNÜK ÇALIŞMA</a:t>
            </a:r>
          </a:p>
        </p:txBody>
      </p:sp>
      <p:sp>
        <p:nvSpPr>
          <p:cNvPr id="11" name="Metin kutusu 10">
            <a:extLst>
              <a:ext uri="{FF2B5EF4-FFF2-40B4-BE49-F238E27FC236}">
                <a16:creationId xmlns:a16="http://schemas.microsoft.com/office/drawing/2014/main" id="{46AF6F4A-6919-4780-A56D-8EB0D790CAF5}"/>
              </a:ext>
            </a:extLst>
          </p:cNvPr>
          <p:cNvSpPr txBox="1"/>
          <p:nvPr/>
        </p:nvSpPr>
        <p:spPr>
          <a:xfrm>
            <a:off x="8610076" y="2682901"/>
            <a:ext cx="3027173" cy="646331"/>
          </a:xfrm>
          <a:prstGeom prst="rect">
            <a:avLst/>
          </a:prstGeom>
          <a:noFill/>
        </p:spPr>
        <p:txBody>
          <a:bodyPr wrap="square" rtlCol="0">
            <a:spAutoFit/>
          </a:bodyPr>
          <a:lstStyle/>
          <a:p>
            <a:pPr algn="ctr"/>
            <a:r>
              <a:rPr lang="tr-TR" b="1" dirty="0"/>
              <a:t>VERİ VE İSTATİSTİKİ YÖNTEMLER İLE ÇALIŞMAK</a:t>
            </a:r>
          </a:p>
        </p:txBody>
      </p:sp>
    </p:spTree>
    <p:extLst>
      <p:ext uri="{BB962C8B-B14F-4D97-AF65-F5344CB8AC3E}">
        <p14:creationId xmlns:p14="http://schemas.microsoft.com/office/powerpoint/2010/main" val="35175236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3D9D832-5881-40FA-BB91-6DFCA824A5AF}"/>
              </a:ext>
            </a:extLst>
          </p:cNvPr>
          <p:cNvSpPr>
            <a:spLocks noGrp="1"/>
          </p:cNvSpPr>
          <p:nvPr>
            <p:ph type="title"/>
          </p:nvPr>
        </p:nvSpPr>
        <p:spPr>
          <a:xfrm>
            <a:off x="1685647" y="989901"/>
            <a:ext cx="10018713" cy="794157"/>
          </a:xfrm>
          <a:ln w="28575">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tr-TR" b="1" dirty="0"/>
              <a:t>YENİ YÖNETİM ANLAYIŞI</a:t>
            </a:r>
          </a:p>
        </p:txBody>
      </p:sp>
      <p:sp>
        <p:nvSpPr>
          <p:cNvPr id="3" name="İçerik Yer Tutucusu 2">
            <a:extLst>
              <a:ext uri="{FF2B5EF4-FFF2-40B4-BE49-F238E27FC236}">
                <a16:creationId xmlns:a16="http://schemas.microsoft.com/office/drawing/2014/main" id="{A471356F-0CBF-4685-AA29-527050021BB4}"/>
              </a:ext>
            </a:extLst>
          </p:cNvPr>
          <p:cNvSpPr>
            <a:spLocks noGrp="1"/>
          </p:cNvSpPr>
          <p:nvPr>
            <p:ph idx="1"/>
          </p:nvPr>
        </p:nvSpPr>
        <p:spPr>
          <a:xfrm>
            <a:off x="1375254" y="2952925"/>
            <a:ext cx="6359396" cy="2227276"/>
          </a:xfrm>
        </p:spPr>
        <p:txBody>
          <a:bodyPr>
            <a:normAutofit fontScale="92500" lnSpcReduction="10000"/>
          </a:bodyPr>
          <a:lstStyle/>
          <a:p>
            <a:pPr marL="0" indent="0">
              <a:buNone/>
            </a:pPr>
            <a:r>
              <a:rPr lang="tr-TR" sz="1800" dirty="0"/>
              <a:t>Bir kuruluşta TKY stratejisi ve uygulamalarından söz edebilmek için dört ana kavram ve uygulamanın yerleşmiş olması ve süreklilik kazanması gerekmektedir. Bunlar ; </a:t>
            </a:r>
            <a:br>
              <a:rPr lang="tr-TR" sz="1800" dirty="0"/>
            </a:br>
            <a:r>
              <a:rPr lang="tr-TR" sz="1800" dirty="0"/>
              <a:t>► Müşteri odaklılık.</a:t>
            </a:r>
            <a:br>
              <a:rPr lang="tr-TR" sz="1800" dirty="0"/>
            </a:br>
            <a:r>
              <a:rPr lang="tr-TR" sz="1800" dirty="0"/>
              <a:t>► Sürekli iyileştirme.</a:t>
            </a:r>
            <a:br>
              <a:rPr lang="tr-TR" sz="1800" dirty="0"/>
            </a:br>
            <a:r>
              <a:rPr lang="tr-TR" sz="1800" dirty="0"/>
              <a:t>► Toplam katılımcılık.</a:t>
            </a:r>
            <a:br>
              <a:rPr lang="tr-TR" sz="1800" dirty="0"/>
            </a:br>
            <a:r>
              <a:rPr lang="tr-TR" sz="1800" dirty="0"/>
              <a:t>► Toplumsal sorumluluk. </a:t>
            </a:r>
            <a:br>
              <a:rPr lang="tr-TR" sz="1800" dirty="0"/>
            </a:br>
            <a:r>
              <a:rPr lang="tr-TR" sz="1800" dirty="0"/>
              <a:t>Bu dört yeniliğin uygulanması dört kademede gerçekleşir ; </a:t>
            </a:r>
            <a:br>
              <a:rPr lang="tr-TR" sz="1800" dirty="0"/>
            </a:br>
            <a:r>
              <a:rPr lang="tr-TR" sz="1800" dirty="0"/>
              <a:t>► Bireysel ►Çalışma grubu ►Organizasyon ►Bölge/endüstri.</a:t>
            </a:r>
          </a:p>
        </p:txBody>
      </p:sp>
      <p:pic>
        <p:nvPicPr>
          <p:cNvPr id="5" name="Resim 4">
            <a:extLst>
              <a:ext uri="{FF2B5EF4-FFF2-40B4-BE49-F238E27FC236}">
                <a16:creationId xmlns:a16="http://schemas.microsoft.com/office/drawing/2014/main" id="{D795942C-C6E3-4EF3-B27D-40F5C489AE75}"/>
              </a:ext>
            </a:extLst>
          </p:cNvPr>
          <p:cNvPicPr>
            <a:picLocks noChangeAspect="1"/>
          </p:cNvPicPr>
          <p:nvPr/>
        </p:nvPicPr>
        <p:blipFill>
          <a:blip r:embed="rId2"/>
          <a:stretch>
            <a:fillRect/>
          </a:stretch>
        </p:blipFill>
        <p:spPr>
          <a:xfrm>
            <a:off x="8026822" y="2484757"/>
            <a:ext cx="3919101" cy="3133266"/>
          </a:xfrm>
          <a:prstGeom prst="roundRect">
            <a:avLst>
              <a:gd name="adj" fmla="val 8594"/>
            </a:avLst>
          </a:prstGeom>
          <a:solidFill>
            <a:srgbClr val="FFFFFF">
              <a:shade val="85000"/>
            </a:srgbClr>
          </a:solidFill>
          <a:ln w="28575">
            <a:solidFill>
              <a:schemeClr val="tx1"/>
            </a:solidFill>
          </a:ln>
          <a:effectLst>
            <a:reflection blurRad="12700" stA="38000" endPos="28000" dist="5000" dir="5400000" sy="-100000" algn="bl" rotWithShape="0"/>
          </a:effectLst>
        </p:spPr>
      </p:pic>
    </p:spTree>
    <p:extLst>
      <p:ext uri="{BB962C8B-B14F-4D97-AF65-F5344CB8AC3E}">
        <p14:creationId xmlns:p14="http://schemas.microsoft.com/office/powerpoint/2010/main" val="35847666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21F80E7-4F45-48CB-B054-E476C71753D5}"/>
              </a:ext>
            </a:extLst>
          </p:cNvPr>
          <p:cNvSpPr>
            <a:spLocks noGrp="1"/>
          </p:cNvSpPr>
          <p:nvPr>
            <p:ph type="title"/>
          </p:nvPr>
        </p:nvSpPr>
        <p:spPr>
          <a:xfrm>
            <a:off x="2130804" y="727746"/>
            <a:ext cx="9221217" cy="1361114"/>
          </a:xfrm>
          <a:ln w="28575">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tr-TR" b="1" dirty="0"/>
              <a:t>KLASİK YÖNETİM ANLAYIŞI İLE</a:t>
            </a:r>
            <a:br>
              <a:rPr lang="tr-TR" b="1" dirty="0"/>
            </a:br>
            <a:r>
              <a:rPr lang="tr-TR" b="1" dirty="0" err="1"/>
              <a:t>TKY’nin</a:t>
            </a:r>
            <a:r>
              <a:rPr lang="tr-TR" b="1" dirty="0"/>
              <a:t> FARKLILIKLARI</a:t>
            </a:r>
          </a:p>
        </p:txBody>
      </p:sp>
      <p:graphicFrame>
        <p:nvGraphicFramePr>
          <p:cNvPr id="4" name="Tablo 4">
            <a:extLst>
              <a:ext uri="{FF2B5EF4-FFF2-40B4-BE49-F238E27FC236}">
                <a16:creationId xmlns:a16="http://schemas.microsoft.com/office/drawing/2014/main" id="{79A2D6C2-721C-44D5-8419-8C36752CC594}"/>
              </a:ext>
            </a:extLst>
          </p:cNvPr>
          <p:cNvGraphicFramePr>
            <a:graphicFrameLocks noGrp="1"/>
          </p:cNvGraphicFramePr>
          <p:nvPr>
            <p:extLst>
              <p:ext uri="{D42A27DB-BD31-4B8C-83A1-F6EECF244321}">
                <p14:modId xmlns:p14="http://schemas.microsoft.com/office/powerpoint/2010/main" val="2871338458"/>
              </p:ext>
            </p:extLst>
          </p:nvPr>
        </p:nvGraphicFramePr>
        <p:xfrm>
          <a:off x="2585673" y="2790598"/>
          <a:ext cx="8128000" cy="3337560"/>
        </p:xfrm>
        <a:graphic>
          <a:graphicData uri="http://schemas.openxmlformats.org/drawingml/2006/table">
            <a:tbl>
              <a:tblPr firstRow="1" bandRow="1">
                <a:tableStyleId>{6E25E649-3F16-4E02-A733-19D2CDBF48F0}</a:tableStyleId>
              </a:tblPr>
              <a:tblGrid>
                <a:gridCol w="4075186">
                  <a:extLst>
                    <a:ext uri="{9D8B030D-6E8A-4147-A177-3AD203B41FA5}">
                      <a16:colId xmlns:a16="http://schemas.microsoft.com/office/drawing/2014/main" val="1109757783"/>
                    </a:ext>
                  </a:extLst>
                </a:gridCol>
                <a:gridCol w="4052814">
                  <a:extLst>
                    <a:ext uri="{9D8B030D-6E8A-4147-A177-3AD203B41FA5}">
                      <a16:colId xmlns:a16="http://schemas.microsoft.com/office/drawing/2014/main" val="1177024559"/>
                    </a:ext>
                  </a:extLst>
                </a:gridCol>
              </a:tblGrid>
              <a:tr h="370840">
                <a:tc>
                  <a:txBody>
                    <a:bodyPr/>
                    <a:lstStyle/>
                    <a:p>
                      <a:r>
                        <a:rPr lang="tr-TR" b="1" dirty="0"/>
                        <a:t>                     TAYLOR MODELİ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tr-TR" dirty="0"/>
                        <a:t>              TOPLAM KALİTE MODELİ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820123027"/>
                  </a:ext>
                </a:extLst>
              </a:tr>
              <a:tr h="370840">
                <a:tc>
                  <a:txBody>
                    <a:bodyPr/>
                    <a:lstStyle/>
                    <a:p>
                      <a:r>
                        <a:rPr lang="tr-TR" dirty="0"/>
                        <a:t>Hedef = Karlılık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tr-TR" dirty="0"/>
                        <a:t>Hedef = Kalıcı karlılık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109523759"/>
                  </a:ext>
                </a:extLst>
              </a:tr>
              <a:tr h="370840">
                <a:tc>
                  <a:txBody>
                    <a:bodyPr/>
                    <a:lstStyle/>
                    <a:p>
                      <a:r>
                        <a:rPr lang="tr-TR" dirty="0"/>
                        <a:t>Yöneticilerin belirlediği faaliyetler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tr-TR" dirty="0"/>
                        <a:t>Çalışanların geliştirdiği faaliyetler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292326216"/>
                  </a:ext>
                </a:extLst>
              </a:tr>
              <a:tr h="370840">
                <a:tc>
                  <a:txBody>
                    <a:bodyPr/>
                    <a:lstStyle/>
                    <a:p>
                      <a:r>
                        <a:rPr lang="tr-TR" dirty="0"/>
                        <a:t>Yöneticilerin kurduğu sistemler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tr-TR" dirty="0"/>
                        <a:t>Çalışanların geliştirdiği sistemler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508855806"/>
                  </a:ext>
                </a:extLst>
              </a:tr>
              <a:tr h="370840">
                <a:tc>
                  <a:txBody>
                    <a:bodyPr/>
                    <a:lstStyle/>
                    <a:p>
                      <a:r>
                        <a:rPr lang="tr-TR" dirty="0"/>
                        <a:t>İşleri makineler yapar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tr-TR" dirty="0"/>
                        <a:t>Her şeyi insan başarır.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095224390"/>
                  </a:ext>
                </a:extLst>
              </a:tr>
              <a:tr h="370840">
                <a:tc>
                  <a:txBody>
                    <a:bodyPr/>
                    <a:lstStyle/>
                    <a:p>
                      <a:r>
                        <a:rPr lang="tr-TR" dirty="0"/>
                        <a:t>Denetleyici yöneticiler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tr-TR" dirty="0"/>
                        <a:t>Lider yöneticiler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951328959"/>
                  </a:ext>
                </a:extLst>
              </a:tr>
              <a:tr h="370840">
                <a:tc>
                  <a:txBody>
                    <a:bodyPr/>
                    <a:lstStyle/>
                    <a:p>
                      <a:r>
                        <a:rPr lang="tr-TR" dirty="0"/>
                        <a:t>Denetim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tr-TR" dirty="0"/>
                        <a:t>Hedeflere göre değerleme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85352799"/>
                  </a:ext>
                </a:extLst>
              </a:tr>
              <a:tr h="370840">
                <a:tc>
                  <a:txBody>
                    <a:bodyPr/>
                    <a:lstStyle/>
                    <a:p>
                      <a:r>
                        <a:rPr lang="tr-TR" dirty="0"/>
                        <a:t>Bütçeye göre hedef belirleme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tr-TR" dirty="0"/>
                        <a:t>Potansiyele göre hedef belirleme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98278205"/>
                  </a:ext>
                </a:extLst>
              </a:tr>
              <a:tr h="370840">
                <a:tc>
                  <a:txBody>
                    <a:bodyPr/>
                    <a:lstStyle/>
                    <a:p>
                      <a:r>
                        <a:rPr lang="tr-TR" dirty="0"/>
                        <a:t>Kişisel Potansiyelle sınırlı kalma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tr-TR" dirty="0"/>
                        <a:t>Performans geliştirme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33174744"/>
                  </a:ext>
                </a:extLst>
              </a:tr>
            </a:tbl>
          </a:graphicData>
        </a:graphic>
      </p:graphicFrame>
    </p:spTree>
    <p:extLst>
      <p:ext uri="{BB962C8B-B14F-4D97-AF65-F5344CB8AC3E}">
        <p14:creationId xmlns:p14="http://schemas.microsoft.com/office/powerpoint/2010/main" val="14411761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1992766-4879-441D-B679-353C09B4941A}"/>
              </a:ext>
            </a:extLst>
          </p:cNvPr>
          <p:cNvSpPr>
            <a:spLocks noGrp="1"/>
          </p:cNvSpPr>
          <p:nvPr>
            <p:ph type="title"/>
          </p:nvPr>
        </p:nvSpPr>
        <p:spPr>
          <a:xfrm>
            <a:off x="2499377" y="5589459"/>
            <a:ext cx="9387824" cy="1075887"/>
          </a:xfrm>
          <a:ln w="28575">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fontScale="90000"/>
          </a:bodyPr>
          <a:lstStyle/>
          <a:p>
            <a:r>
              <a:rPr lang="tr-TR" sz="3600" dirty="0"/>
              <a:t>Klasik yönetim ve Toplam Kalite Yönetimi anlayışlarında Yönetim Piramitlerinin karşılaştırılması.</a:t>
            </a:r>
          </a:p>
        </p:txBody>
      </p:sp>
      <p:pic>
        <p:nvPicPr>
          <p:cNvPr id="5" name="Resim 4">
            <a:extLst>
              <a:ext uri="{FF2B5EF4-FFF2-40B4-BE49-F238E27FC236}">
                <a16:creationId xmlns:a16="http://schemas.microsoft.com/office/drawing/2014/main" id="{3F4D0557-15B1-4678-B8F9-56E031801234}"/>
              </a:ext>
            </a:extLst>
          </p:cNvPr>
          <p:cNvPicPr>
            <a:picLocks noChangeAspect="1"/>
          </p:cNvPicPr>
          <p:nvPr/>
        </p:nvPicPr>
        <p:blipFill>
          <a:blip r:embed="rId2"/>
          <a:stretch>
            <a:fillRect/>
          </a:stretch>
        </p:blipFill>
        <p:spPr>
          <a:xfrm>
            <a:off x="4144549" y="192654"/>
            <a:ext cx="6048074" cy="5266808"/>
          </a:xfrm>
          <a:prstGeom prst="rect">
            <a:avLst/>
          </a:prstGeom>
          <a:ln w="38100">
            <a:solidFill>
              <a:schemeClr val="tx1"/>
            </a:solidFill>
          </a:ln>
        </p:spPr>
      </p:pic>
    </p:spTree>
    <p:extLst>
      <p:ext uri="{BB962C8B-B14F-4D97-AF65-F5344CB8AC3E}">
        <p14:creationId xmlns:p14="http://schemas.microsoft.com/office/powerpoint/2010/main" val="381356024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471BBA5-347C-4032-96E6-C01AB71CAE0F}"/>
              </a:ext>
            </a:extLst>
          </p:cNvPr>
          <p:cNvSpPr>
            <a:spLocks noGrp="1"/>
          </p:cNvSpPr>
          <p:nvPr>
            <p:ph type="title"/>
          </p:nvPr>
        </p:nvSpPr>
        <p:spPr>
          <a:xfrm>
            <a:off x="1484310" y="1266738"/>
            <a:ext cx="10018713" cy="878047"/>
          </a:xfrm>
          <a:ln w="28575">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tr-TR" b="1" dirty="0"/>
              <a:t>TOPLAM KALİTE YÖNETİMİNİN AMAÇLARI</a:t>
            </a:r>
          </a:p>
        </p:txBody>
      </p:sp>
      <p:sp>
        <p:nvSpPr>
          <p:cNvPr id="3" name="İçerik Yer Tutucusu 2">
            <a:extLst>
              <a:ext uri="{FF2B5EF4-FFF2-40B4-BE49-F238E27FC236}">
                <a16:creationId xmlns:a16="http://schemas.microsoft.com/office/drawing/2014/main" id="{E66200DD-F5C6-426B-A8C5-A5368502652F}"/>
              </a:ext>
            </a:extLst>
          </p:cNvPr>
          <p:cNvSpPr>
            <a:spLocks noGrp="1"/>
          </p:cNvSpPr>
          <p:nvPr>
            <p:ph idx="1"/>
          </p:nvPr>
        </p:nvSpPr>
        <p:spPr>
          <a:xfrm>
            <a:off x="1484310" y="2597790"/>
            <a:ext cx="6040615" cy="3501006"/>
          </a:xfrm>
        </p:spPr>
        <p:txBody>
          <a:bodyPr>
            <a:normAutofit fontScale="92500"/>
          </a:bodyPr>
          <a:lstStyle/>
          <a:p>
            <a:pPr marL="0" indent="0">
              <a:buNone/>
            </a:pPr>
            <a:r>
              <a:rPr lang="tr-TR" sz="1800" dirty="0"/>
              <a:t>► İşletmede üst yönetimden saat ücretli personele kadar bütün çalışanların işbirliği içerisinde çalışmalarını sağlamak. </a:t>
            </a:r>
            <a:br>
              <a:rPr lang="tr-TR" sz="1800" dirty="0"/>
            </a:br>
            <a:r>
              <a:rPr lang="tr-TR" sz="1800" dirty="0"/>
              <a:t>► Sürekli iyileştirme ve geliştirme alışkanlığını yerleştirmek . </a:t>
            </a:r>
            <a:br>
              <a:rPr lang="tr-TR" sz="1800" dirty="0"/>
            </a:br>
            <a:r>
              <a:rPr lang="tr-TR" sz="1800" dirty="0"/>
              <a:t>► Daima en üst kalite düzeyine ulaşmaya çalışmak. </a:t>
            </a:r>
            <a:br>
              <a:rPr lang="tr-TR" sz="1800" dirty="0"/>
            </a:br>
            <a:r>
              <a:rPr lang="tr-TR" sz="1800" dirty="0"/>
              <a:t>► Sıfır hatayı esas almak bunun sonucunda israfı önlemek. </a:t>
            </a:r>
            <a:br>
              <a:rPr lang="tr-TR" sz="1800" dirty="0"/>
            </a:br>
            <a:r>
              <a:rPr lang="tr-TR" sz="1800" dirty="0"/>
              <a:t>► Çalışanların moral ve verimliliğini arttırmak.</a:t>
            </a:r>
            <a:br>
              <a:rPr lang="tr-TR" sz="1800" dirty="0"/>
            </a:br>
            <a:r>
              <a:rPr lang="tr-TR" sz="1800" dirty="0"/>
              <a:t>► Ürün işlem zamanlarını kısaltmak ve talimat hızını yükseltmek. </a:t>
            </a:r>
            <a:br>
              <a:rPr lang="tr-TR" sz="1800" dirty="0"/>
            </a:br>
            <a:r>
              <a:rPr lang="tr-TR" sz="1800" dirty="0"/>
              <a:t>► Maliyetleri düşürerek kaliteli mamulü ucuza satmak ve yüksek rekabet gücü elde etmek. </a:t>
            </a:r>
            <a:br>
              <a:rPr lang="tr-TR" sz="1800" dirty="0"/>
            </a:br>
            <a:r>
              <a:rPr lang="tr-TR" sz="1800" dirty="0"/>
              <a:t>► Müşterileri %100 tatmin ederek onların güvenini kazanmak.</a:t>
            </a:r>
            <a:br>
              <a:rPr lang="tr-TR" sz="1800" dirty="0"/>
            </a:br>
            <a:r>
              <a:rPr lang="tr-TR" sz="1800" dirty="0"/>
              <a:t>► Şirketin belirlenen hedeflerine ulaşmasını sağlamak şeklinde özetlenebilir.</a:t>
            </a:r>
          </a:p>
        </p:txBody>
      </p:sp>
      <p:pic>
        <p:nvPicPr>
          <p:cNvPr id="5" name="Resim 4">
            <a:extLst>
              <a:ext uri="{FF2B5EF4-FFF2-40B4-BE49-F238E27FC236}">
                <a16:creationId xmlns:a16="http://schemas.microsoft.com/office/drawing/2014/main" id="{14E66CBD-023D-4A61-BE99-A93A4CA81374}"/>
              </a:ext>
            </a:extLst>
          </p:cNvPr>
          <p:cNvPicPr>
            <a:picLocks noChangeAspect="1"/>
          </p:cNvPicPr>
          <p:nvPr/>
        </p:nvPicPr>
        <p:blipFill>
          <a:blip r:embed="rId2"/>
          <a:stretch>
            <a:fillRect/>
          </a:stretch>
        </p:blipFill>
        <p:spPr>
          <a:xfrm>
            <a:off x="7883523" y="2800874"/>
            <a:ext cx="3619500" cy="2857500"/>
          </a:xfrm>
          <a:prstGeom prst="roundRect">
            <a:avLst>
              <a:gd name="adj" fmla="val 8594"/>
            </a:avLst>
          </a:prstGeom>
          <a:solidFill>
            <a:srgbClr val="FFFFFF">
              <a:shade val="85000"/>
            </a:srgbClr>
          </a:solidFill>
          <a:ln w="28575">
            <a:solidFill>
              <a:schemeClr val="tx1"/>
            </a:solidFill>
          </a:ln>
          <a:effectLst>
            <a:reflection blurRad="12700" stA="38000" endPos="28000" dist="5000" dir="5400000" sy="-100000" algn="bl" rotWithShape="0"/>
          </a:effectLst>
        </p:spPr>
      </p:pic>
    </p:spTree>
    <p:extLst>
      <p:ext uri="{BB962C8B-B14F-4D97-AF65-F5344CB8AC3E}">
        <p14:creationId xmlns:p14="http://schemas.microsoft.com/office/powerpoint/2010/main" val="396719289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id="{030C141D-8FB0-43AD-8143-867BA63B62AF}"/>
              </a:ext>
            </a:extLst>
          </p:cNvPr>
          <p:cNvPicPr>
            <a:picLocks noChangeAspect="1"/>
          </p:cNvPicPr>
          <p:nvPr/>
        </p:nvPicPr>
        <p:blipFill>
          <a:blip r:embed="rId2"/>
          <a:stretch>
            <a:fillRect/>
          </a:stretch>
        </p:blipFill>
        <p:spPr>
          <a:xfrm>
            <a:off x="4613946" y="979334"/>
            <a:ext cx="6320813" cy="2946713"/>
          </a:xfrm>
          <a:prstGeom prst="rect">
            <a:avLst/>
          </a:prstGeom>
          <a:ln>
            <a:noFill/>
          </a:ln>
          <a:effectLst>
            <a:outerShdw blurRad="190500" algn="tl" rotWithShape="0">
              <a:srgbClr val="000000">
                <a:alpha val="70000"/>
              </a:srgbClr>
            </a:outerShdw>
          </a:effectLst>
        </p:spPr>
      </p:pic>
      <p:sp>
        <p:nvSpPr>
          <p:cNvPr id="8" name="Metin kutusu 7">
            <a:extLst>
              <a:ext uri="{FF2B5EF4-FFF2-40B4-BE49-F238E27FC236}">
                <a16:creationId xmlns:a16="http://schemas.microsoft.com/office/drawing/2014/main" id="{12073FB5-0058-4F9C-B158-A9C4A39A9983}"/>
              </a:ext>
            </a:extLst>
          </p:cNvPr>
          <p:cNvSpPr txBox="1"/>
          <p:nvPr/>
        </p:nvSpPr>
        <p:spPr>
          <a:xfrm>
            <a:off x="4957893" y="4228050"/>
            <a:ext cx="1845578" cy="1015663"/>
          </a:xfrm>
          <a:prstGeom prst="rect">
            <a:avLst/>
          </a:prstGeom>
          <a:noFill/>
        </p:spPr>
        <p:txBody>
          <a:bodyPr wrap="square" rtlCol="0">
            <a:spAutoFit/>
          </a:bodyPr>
          <a:lstStyle/>
          <a:p>
            <a:r>
              <a:rPr lang="tr-TR" sz="6000" b="1" i="1" dirty="0">
                <a:latin typeface="Arial Black" panose="020B0A04020102020204" pitchFamily="34" charset="0"/>
              </a:rPr>
              <a:t>KAI</a:t>
            </a:r>
          </a:p>
        </p:txBody>
      </p:sp>
      <p:sp>
        <p:nvSpPr>
          <p:cNvPr id="9" name="Metin kutusu 8">
            <a:extLst>
              <a:ext uri="{FF2B5EF4-FFF2-40B4-BE49-F238E27FC236}">
                <a16:creationId xmlns:a16="http://schemas.microsoft.com/office/drawing/2014/main" id="{C69DA199-B07F-40A5-BA34-124EF67E1FA4}"/>
              </a:ext>
            </a:extLst>
          </p:cNvPr>
          <p:cNvSpPr txBox="1"/>
          <p:nvPr/>
        </p:nvSpPr>
        <p:spPr>
          <a:xfrm>
            <a:off x="8340055" y="4228049"/>
            <a:ext cx="2053904" cy="1015663"/>
          </a:xfrm>
          <a:prstGeom prst="rect">
            <a:avLst/>
          </a:prstGeom>
          <a:noFill/>
        </p:spPr>
        <p:txBody>
          <a:bodyPr wrap="square" rtlCol="0">
            <a:spAutoFit/>
          </a:bodyPr>
          <a:lstStyle/>
          <a:p>
            <a:r>
              <a:rPr lang="tr-TR" sz="6000" b="1" i="1" dirty="0">
                <a:latin typeface="Arial Black" panose="020B0A04020102020204" pitchFamily="34" charset="0"/>
              </a:rPr>
              <a:t>ZEN</a:t>
            </a:r>
          </a:p>
        </p:txBody>
      </p:sp>
    </p:spTree>
    <p:extLst>
      <p:ext uri="{BB962C8B-B14F-4D97-AF65-F5344CB8AC3E}">
        <p14:creationId xmlns:p14="http://schemas.microsoft.com/office/powerpoint/2010/main" val="20540889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341E4F4-3A5F-4365-B7FB-5F139D92E8F8}"/>
              </a:ext>
            </a:extLst>
          </p:cNvPr>
          <p:cNvSpPr>
            <a:spLocks noGrp="1"/>
          </p:cNvSpPr>
          <p:nvPr>
            <p:ph type="title"/>
          </p:nvPr>
        </p:nvSpPr>
        <p:spPr>
          <a:xfrm>
            <a:off x="2793533" y="1166070"/>
            <a:ext cx="7920923" cy="810935"/>
          </a:xfrm>
          <a:ln w="28575">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tr-TR" b="1" dirty="0"/>
              <a:t>KAIZEN NEDİR ?</a:t>
            </a:r>
          </a:p>
        </p:txBody>
      </p:sp>
      <p:sp>
        <p:nvSpPr>
          <p:cNvPr id="3" name="İçerik Yer Tutucusu 2">
            <a:extLst>
              <a:ext uri="{FF2B5EF4-FFF2-40B4-BE49-F238E27FC236}">
                <a16:creationId xmlns:a16="http://schemas.microsoft.com/office/drawing/2014/main" id="{7D5D191F-ADCB-4A05-9D58-9D8CAB6606A2}"/>
              </a:ext>
            </a:extLst>
          </p:cNvPr>
          <p:cNvSpPr>
            <a:spLocks noGrp="1"/>
          </p:cNvSpPr>
          <p:nvPr>
            <p:ph idx="1"/>
          </p:nvPr>
        </p:nvSpPr>
        <p:spPr>
          <a:xfrm>
            <a:off x="1366863" y="3074214"/>
            <a:ext cx="5848823" cy="2306972"/>
          </a:xfrm>
        </p:spPr>
        <p:txBody>
          <a:bodyPr>
            <a:normAutofit/>
          </a:bodyPr>
          <a:lstStyle/>
          <a:p>
            <a:pPr marL="0" indent="0">
              <a:buNone/>
            </a:pPr>
            <a:r>
              <a:rPr lang="tr-TR" sz="1600" dirty="0"/>
              <a:t>Geliştirme, iyileştirme ve özellikle sürekli olarak bu işlemlerin yapılması anlamında olan “</a:t>
            </a:r>
            <a:r>
              <a:rPr lang="tr-TR" sz="1600" dirty="0" err="1"/>
              <a:t>Kaizen</a:t>
            </a:r>
            <a:r>
              <a:rPr lang="tr-TR" sz="1600" dirty="0"/>
              <a:t>” kelimesi </a:t>
            </a:r>
            <a:r>
              <a:rPr lang="tr-TR" sz="1600" dirty="0" err="1"/>
              <a:t>Japonca’da</a:t>
            </a:r>
            <a:r>
              <a:rPr lang="tr-TR" sz="1600" dirty="0"/>
              <a:t> “Değişim” anlamını taşıyan “</a:t>
            </a:r>
            <a:r>
              <a:rPr lang="tr-TR" sz="1600" dirty="0" err="1"/>
              <a:t>Kai</a:t>
            </a:r>
            <a:r>
              <a:rPr lang="tr-TR" sz="1600" dirty="0"/>
              <a:t>” ve “İyi “anlamını taşıyan “Zen” kelimelerinin birleşmesinden oluşmuştur ve </a:t>
            </a:r>
            <a:r>
              <a:rPr lang="tr-TR" sz="1600" dirty="0" err="1"/>
              <a:t>Türkçe’si</a:t>
            </a:r>
            <a:r>
              <a:rPr lang="tr-TR" sz="1600" dirty="0"/>
              <a:t> “Daha </a:t>
            </a:r>
            <a:r>
              <a:rPr lang="tr-TR" sz="1600" dirty="0" err="1"/>
              <a:t>İyi”dir</a:t>
            </a:r>
            <a:r>
              <a:rPr lang="tr-TR" sz="1600" dirty="0"/>
              <a:t>. Bu yaklaşıma göre sistem ve elemanlar kaliteli ise, mal ve hizmet de kaliteli olacaktır.</a:t>
            </a:r>
          </a:p>
        </p:txBody>
      </p:sp>
      <p:pic>
        <p:nvPicPr>
          <p:cNvPr id="5" name="Resim 4">
            <a:extLst>
              <a:ext uri="{FF2B5EF4-FFF2-40B4-BE49-F238E27FC236}">
                <a16:creationId xmlns:a16="http://schemas.microsoft.com/office/drawing/2014/main" id="{29FB58B7-D018-4921-9688-CE8213C41DE4}"/>
              </a:ext>
            </a:extLst>
          </p:cNvPr>
          <p:cNvPicPr>
            <a:picLocks noChangeAspect="1"/>
          </p:cNvPicPr>
          <p:nvPr/>
        </p:nvPicPr>
        <p:blipFill>
          <a:blip r:embed="rId2"/>
          <a:stretch>
            <a:fillRect/>
          </a:stretch>
        </p:blipFill>
        <p:spPr>
          <a:xfrm>
            <a:off x="7215686" y="2990149"/>
            <a:ext cx="4207672" cy="2475101"/>
          </a:xfrm>
          <a:prstGeom prst="roundRect">
            <a:avLst>
              <a:gd name="adj" fmla="val 8594"/>
            </a:avLst>
          </a:prstGeom>
          <a:solidFill>
            <a:srgbClr val="FFFFFF">
              <a:shade val="85000"/>
            </a:srgbClr>
          </a:solidFill>
          <a:ln w="28575">
            <a:solidFill>
              <a:schemeClr val="tx1"/>
            </a:solidFill>
          </a:ln>
          <a:effectLst>
            <a:reflection blurRad="12700" stA="38000" endPos="28000" dist="5000" dir="5400000" sy="-100000" algn="bl" rotWithShape="0"/>
          </a:effectLst>
        </p:spPr>
      </p:pic>
    </p:spTree>
    <p:extLst>
      <p:ext uri="{BB962C8B-B14F-4D97-AF65-F5344CB8AC3E}">
        <p14:creationId xmlns:p14="http://schemas.microsoft.com/office/powerpoint/2010/main" val="83915712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B0C67AE-636D-4BD6-9C90-D90A82B8616B}"/>
              </a:ext>
            </a:extLst>
          </p:cNvPr>
          <p:cNvSpPr>
            <a:spLocks noGrp="1"/>
          </p:cNvSpPr>
          <p:nvPr>
            <p:ph type="title"/>
          </p:nvPr>
        </p:nvSpPr>
        <p:spPr>
          <a:xfrm>
            <a:off x="2390863" y="1317072"/>
            <a:ext cx="8466208" cy="777379"/>
          </a:xfrm>
          <a:ln w="28575">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tr-TR" b="1" dirty="0"/>
              <a:t>KAIZEN</a:t>
            </a:r>
          </a:p>
        </p:txBody>
      </p:sp>
      <p:sp>
        <p:nvSpPr>
          <p:cNvPr id="3" name="İçerik Yer Tutucusu 2">
            <a:extLst>
              <a:ext uri="{FF2B5EF4-FFF2-40B4-BE49-F238E27FC236}">
                <a16:creationId xmlns:a16="http://schemas.microsoft.com/office/drawing/2014/main" id="{A2654EDA-B54F-48BC-847D-D3A2627ACCAE}"/>
              </a:ext>
            </a:extLst>
          </p:cNvPr>
          <p:cNvSpPr>
            <a:spLocks noGrp="1"/>
          </p:cNvSpPr>
          <p:nvPr>
            <p:ph idx="1"/>
          </p:nvPr>
        </p:nvSpPr>
        <p:spPr>
          <a:xfrm>
            <a:off x="1492699" y="2927058"/>
            <a:ext cx="5906391" cy="3238851"/>
          </a:xfrm>
        </p:spPr>
        <p:txBody>
          <a:bodyPr>
            <a:normAutofit/>
          </a:bodyPr>
          <a:lstStyle/>
          <a:p>
            <a:pPr marL="0" indent="0">
              <a:buNone/>
            </a:pPr>
            <a:r>
              <a:rPr lang="tr-TR" sz="2000" dirty="0"/>
              <a:t>Bu felsefeyi ilk ortaya koyan kişi olarak gösterilen </a:t>
            </a:r>
            <a:r>
              <a:rPr lang="tr-TR" sz="2000" dirty="0" err="1"/>
              <a:t>Masaaki</a:t>
            </a:r>
            <a:r>
              <a:rPr lang="tr-TR" sz="2000" dirty="0"/>
              <a:t> </a:t>
            </a:r>
            <a:r>
              <a:rPr lang="tr-TR" sz="2000" dirty="0" err="1"/>
              <a:t>Imaı</a:t>
            </a:r>
            <a:r>
              <a:rPr lang="tr-TR" sz="2000" dirty="0"/>
              <a:t>, </a:t>
            </a:r>
            <a:r>
              <a:rPr lang="tr-TR" sz="2000" dirty="0" err="1"/>
              <a:t>Kaizen’i</a:t>
            </a:r>
            <a:r>
              <a:rPr lang="tr-TR" sz="2000" dirty="0"/>
              <a:t> şöyle tanımlar:</a:t>
            </a:r>
          </a:p>
          <a:p>
            <a:pPr marL="0" indent="0">
              <a:buNone/>
            </a:pPr>
            <a:r>
              <a:rPr lang="tr-TR" sz="2000" dirty="0"/>
              <a:t>“</a:t>
            </a:r>
            <a:r>
              <a:rPr lang="tr-TR" sz="2000" dirty="0" err="1"/>
              <a:t>Kaizen</a:t>
            </a:r>
            <a:r>
              <a:rPr lang="tr-TR" sz="2000" dirty="0"/>
              <a:t>, Japonya’da gelişip sonradan bütün dünyaya yayılan bir çok yönetim uygulamasını (üretkenlik artırımı, TKK, kalite kontrol çemberleri) kapsayan bir şemsiyedir.</a:t>
            </a:r>
          </a:p>
          <a:p>
            <a:pPr marL="0" indent="0">
              <a:buNone/>
            </a:pPr>
            <a:endParaRPr lang="tr-TR" sz="2000" dirty="0"/>
          </a:p>
        </p:txBody>
      </p:sp>
      <p:pic>
        <p:nvPicPr>
          <p:cNvPr id="5" name="Resim 4">
            <a:extLst>
              <a:ext uri="{FF2B5EF4-FFF2-40B4-BE49-F238E27FC236}">
                <a16:creationId xmlns:a16="http://schemas.microsoft.com/office/drawing/2014/main" id="{CF4B01F8-FCD1-4042-9248-290EF32EC9DF}"/>
              </a:ext>
            </a:extLst>
          </p:cNvPr>
          <p:cNvPicPr>
            <a:picLocks noChangeAspect="1"/>
          </p:cNvPicPr>
          <p:nvPr/>
        </p:nvPicPr>
        <p:blipFill rotWithShape="1">
          <a:blip r:embed="rId2"/>
          <a:srcRect l="16588" t="24587" r="34947" b="18899"/>
          <a:stretch/>
        </p:blipFill>
        <p:spPr>
          <a:xfrm>
            <a:off x="7502554" y="2729179"/>
            <a:ext cx="3965197" cy="3084042"/>
          </a:xfrm>
          <a:prstGeom prst="roundRect">
            <a:avLst>
              <a:gd name="adj" fmla="val 8594"/>
            </a:avLst>
          </a:prstGeom>
          <a:solidFill>
            <a:srgbClr val="FFFFFF">
              <a:shade val="85000"/>
            </a:srgbClr>
          </a:solidFill>
          <a:ln w="38100">
            <a:solidFill>
              <a:schemeClr val="tx1"/>
            </a:solidFill>
          </a:ln>
          <a:effectLst>
            <a:reflection blurRad="12700" stA="38000" endPos="28000" dist="5000" dir="5400000" sy="-100000" algn="bl" rotWithShape="0"/>
          </a:effectLst>
        </p:spPr>
      </p:pic>
    </p:spTree>
    <p:extLst>
      <p:ext uri="{BB962C8B-B14F-4D97-AF65-F5344CB8AC3E}">
        <p14:creationId xmlns:p14="http://schemas.microsoft.com/office/powerpoint/2010/main" val="348322927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CD3C0F2-360F-42B1-BD9A-061BAEAB768D}"/>
              </a:ext>
            </a:extLst>
          </p:cNvPr>
          <p:cNvSpPr>
            <a:spLocks noGrp="1"/>
          </p:cNvSpPr>
          <p:nvPr>
            <p:ph type="title"/>
          </p:nvPr>
        </p:nvSpPr>
        <p:spPr>
          <a:xfrm>
            <a:off x="4079052" y="5890907"/>
            <a:ext cx="5470162" cy="827713"/>
          </a:xfrm>
          <a:ln w="28575">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a:bodyPr>
          <a:lstStyle/>
          <a:p>
            <a:r>
              <a:rPr lang="tr-TR" b="1" dirty="0"/>
              <a:t>KAIZEN ŞEMSİYESİ</a:t>
            </a:r>
          </a:p>
        </p:txBody>
      </p:sp>
      <p:pic>
        <p:nvPicPr>
          <p:cNvPr id="5" name="Resim 4">
            <a:extLst>
              <a:ext uri="{FF2B5EF4-FFF2-40B4-BE49-F238E27FC236}">
                <a16:creationId xmlns:a16="http://schemas.microsoft.com/office/drawing/2014/main" id="{73D564CF-0905-47F7-AA4E-4751F88F7F07}"/>
              </a:ext>
            </a:extLst>
          </p:cNvPr>
          <p:cNvPicPr>
            <a:picLocks noChangeAspect="1"/>
          </p:cNvPicPr>
          <p:nvPr/>
        </p:nvPicPr>
        <p:blipFill>
          <a:blip r:embed="rId2"/>
          <a:stretch>
            <a:fillRect/>
          </a:stretch>
        </p:blipFill>
        <p:spPr>
          <a:xfrm>
            <a:off x="4542989" y="80657"/>
            <a:ext cx="4542288" cy="56196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90478450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a:extLst>
              <a:ext uri="{FF2B5EF4-FFF2-40B4-BE49-F238E27FC236}">
                <a16:creationId xmlns:a16="http://schemas.microsoft.com/office/drawing/2014/main" id="{6703009F-9EA0-4F1D-A08A-8AF6B52B967B}"/>
              </a:ext>
            </a:extLst>
          </p:cNvPr>
          <p:cNvSpPr>
            <a:spLocks noGrp="1"/>
          </p:cNvSpPr>
          <p:nvPr>
            <p:ph type="ctrTitle"/>
          </p:nvPr>
        </p:nvSpPr>
        <p:spPr>
          <a:xfrm>
            <a:off x="2535293" y="1193166"/>
            <a:ext cx="9520861" cy="2458024"/>
          </a:xfrm>
          <a:ln w="28575">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fontScale="90000"/>
          </a:bodyPr>
          <a:lstStyle/>
          <a:p>
            <a:pPr algn="ctr"/>
            <a:r>
              <a:rPr lang="tr-TR" b="1" dirty="0"/>
              <a:t>TOPLAM KALİTE YÖNETİMİNDE KULLANILAN ARAÇ VE TEKNİKLER</a:t>
            </a:r>
          </a:p>
        </p:txBody>
      </p:sp>
    </p:spTree>
    <p:extLst>
      <p:ext uri="{BB962C8B-B14F-4D97-AF65-F5344CB8AC3E}">
        <p14:creationId xmlns:p14="http://schemas.microsoft.com/office/powerpoint/2010/main" val="367964562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5C450A7-E5A1-49AE-A8F3-3D54698797FD}"/>
              </a:ext>
            </a:extLst>
          </p:cNvPr>
          <p:cNvSpPr>
            <a:spLocks noGrp="1"/>
          </p:cNvSpPr>
          <p:nvPr>
            <p:ph type="title"/>
          </p:nvPr>
        </p:nvSpPr>
        <p:spPr>
          <a:xfrm>
            <a:off x="1484310" y="855677"/>
            <a:ext cx="10018713" cy="919992"/>
          </a:xfrm>
          <a:ln w="28575">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tr-TR" b="1" dirty="0"/>
              <a:t>SÜREKLİ GELİŞİM (PUKD) DÖNGÜSÜ</a:t>
            </a:r>
          </a:p>
        </p:txBody>
      </p:sp>
      <p:sp>
        <p:nvSpPr>
          <p:cNvPr id="3" name="İçerik Yer Tutucusu 2">
            <a:extLst>
              <a:ext uri="{FF2B5EF4-FFF2-40B4-BE49-F238E27FC236}">
                <a16:creationId xmlns:a16="http://schemas.microsoft.com/office/drawing/2014/main" id="{DDD38378-862E-45D9-AEEB-5AD9D5559B2D}"/>
              </a:ext>
            </a:extLst>
          </p:cNvPr>
          <p:cNvSpPr>
            <a:spLocks noGrp="1"/>
          </p:cNvSpPr>
          <p:nvPr>
            <p:ph idx="1"/>
          </p:nvPr>
        </p:nvSpPr>
        <p:spPr>
          <a:xfrm>
            <a:off x="1484310" y="2549553"/>
            <a:ext cx="5864446" cy="3124201"/>
          </a:xfrm>
        </p:spPr>
        <p:txBody>
          <a:bodyPr>
            <a:normAutofit/>
          </a:bodyPr>
          <a:lstStyle/>
          <a:p>
            <a:pPr marL="0" indent="0">
              <a:buNone/>
            </a:pPr>
            <a:r>
              <a:rPr lang="tr-TR" sz="1800" dirty="0"/>
              <a:t>Sürekli gelişme döngüsünü ilk olarak ortaya koyan kişi Dr. W.A. </a:t>
            </a:r>
            <a:r>
              <a:rPr lang="tr-TR" sz="1800" dirty="0" err="1"/>
              <a:t>Shewart’tır</a:t>
            </a:r>
            <a:r>
              <a:rPr lang="tr-TR" sz="1800" dirty="0"/>
              <a:t>. Bu çevrimi doğru biçimde özümseyerek 1950 yılında Japonlara aktaran ise </a:t>
            </a:r>
            <a:r>
              <a:rPr lang="tr-TR" sz="1800" dirty="0" err="1"/>
              <a:t>Deming</a:t>
            </a:r>
            <a:r>
              <a:rPr lang="tr-TR" sz="1800" dirty="0"/>
              <a:t> olmuştur.</a:t>
            </a:r>
          </a:p>
          <a:p>
            <a:pPr marL="0" indent="0">
              <a:buNone/>
            </a:pPr>
            <a:r>
              <a:rPr lang="tr-TR" sz="1800" dirty="0"/>
              <a:t>Sürekli gelişim döngüsünde Planla – Uygula – Kontrol Et – Değiştir / Devam Et olarak dört aşama bulunmaktadır.</a:t>
            </a:r>
          </a:p>
          <a:p>
            <a:pPr marL="0" indent="0">
              <a:buNone/>
            </a:pPr>
            <a:endParaRPr lang="tr-TR" sz="1800" dirty="0"/>
          </a:p>
        </p:txBody>
      </p:sp>
      <p:pic>
        <p:nvPicPr>
          <p:cNvPr id="5" name="Resim 4">
            <a:extLst>
              <a:ext uri="{FF2B5EF4-FFF2-40B4-BE49-F238E27FC236}">
                <a16:creationId xmlns:a16="http://schemas.microsoft.com/office/drawing/2014/main" id="{5FAEDFFD-E2CD-435F-9542-D58230AB4E73}"/>
              </a:ext>
            </a:extLst>
          </p:cNvPr>
          <p:cNvPicPr>
            <a:picLocks noChangeAspect="1"/>
          </p:cNvPicPr>
          <p:nvPr/>
        </p:nvPicPr>
        <p:blipFill>
          <a:blip r:embed="rId2"/>
          <a:stretch>
            <a:fillRect/>
          </a:stretch>
        </p:blipFill>
        <p:spPr>
          <a:xfrm>
            <a:off x="8964001" y="2052185"/>
            <a:ext cx="1329291" cy="1818470"/>
          </a:xfrm>
          <a:prstGeom prst="rect">
            <a:avLst/>
          </a:prstGeom>
          <a:ln w="28575">
            <a:solidFill>
              <a:schemeClr val="tx1"/>
            </a:solidFill>
          </a:ln>
        </p:spPr>
      </p:pic>
      <p:sp>
        <p:nvSpPr>
          <p:cNvPr id="6" name="Metin kutusu 5">
            <a:extLst>
              <a:ext uri="{FF2B5EF4-FFF2-40B4-BE49-F238E27FC236}">
                <a16:creationId xmlns:a16="http://schemas.microsoft.com/office/drawing/2014/main" id="{5660C5CA-9DBD-4365-82A4-9FE55D1CA39A}"/>
              </a:ext>
            </a:extLst>
          </p:cNvPr>
          <p:cNvSpPr txBox="1"/>
          <p:nvPr/>
        </p:nvSpPr>
        <p:spPr>
          <a:xfrm>
            <a:off x="8764577" y="3868509"/>
            <a:ext cx="1904301" cy="369332"/>
          </a:xfrm>
          <a:prstGeom prst="rect">
            <a:avLst/>
          </a:prstGeom>
          <a:noFill/>
        </p:spPr>
        <p:txBody>
          <a:bodyPr wrap="square" rtlCol="0">
            <a:spAutoFit/>
          </a:bodyPr>
          <a:lstStyle/>
          <a:p>
            <a:r>
              <a:rPr lang="tr-TR" dirty="0" err="1"/>
              <a:t>Walter</a:t>
            </a:r>
            <a:r>
              <a:rPr lang="tr-TR" dirty="0"/>
              <a:t> A. </a:t>
            </a:r>
            <a:r>
              <a:rPr lang="tr-TR" dirty="0" err="1"/>
              <a:t>Shewart</a:t>
            </a:r>
            <a:endParaRPr lang="tr-TR" dirty="0"/>
          </a:p>
        </p:txBody>
      </p:sp>
      <p:pic>
        <p:nvPicPr>
          <p:cNvPr id="8" name="Resim 7">
            <a:extLst>
              <a:ext uri="{FF2B5EF4-FFF2-40B4-BE49-F238E27FC236}">
                <a16:creationId xmlns:a16="http://schemas.microsoft.com/office/drawing/2014/main" id="{66D779C5-EFC7-4DC6-96AF-C730222392F1}"/>
              </a:ext>
            </a:extLst>
          </p:cNvPr>
          <p:cNvPicPr>
            <a:picLocks noChangeAspect="1"/>
          </p:cNvPicPr>
          <p:nvPr/>
        </p:nvPicPr>
        <p:blipFill>
          <a:blip r:embed="rId3"/>
          <a:stretch>
            <a:fillRect/>
          </a:stretch>
        </p:blipFill>
        <p:spPr>
          <a:xfrm>
            <a:off x="7568841" y="4235694"/>
            <a:ext cx="4295775" cy="2581275"/>
          </a:xfrm>
          <a:prstGeom prst="rect">
            <a:avLst/>
          </a:prstGeom>
          <a:ln w="28575">
            <a:solidFill>
              <a:schemeClr val="tx1"/>
            </a:solidFill>
          </a:ln>
        </p:spPr>
      </p:pic>
    </p:spTree>
    <p:extLst>
      <p:ext uri="{BB962C8B-B14F-4D97-AF65-F5344CB8AC3E}">
        <p14:creationId xmlns:p14="http://schemas.microsoft.com/office/powerpoint/2010/main" val="76923470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4FC90A7-0743-4D4A-A3F5-5BD7FB0A931C}"/>
              </a:ext>
            </a:extLst>
          </p:cNvPr>
          <p:cNvSpPr>
            <a:spLocks noGrp="1"/>
          </p:cNvSpPr>
          <p:nvPr>
            <p:ph type="title"/>
          </p:nvPr>
        </p:nvSpPr>
        <p:spPr>
          <a:xfrm>
            <a:off x="2451907" y="404070"/>
            <a:ext cx="8716703" cy="768990"/>
          </a:xfrm>
          <a:ln w="28575">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tr-TR" b="1" dirty="0"/>
              <a:t>DİĞER ARAÇ VE TEKNİKLER</a:t>
            </a:r>
          </a:p>
        </p:txBody>
      </p:sp>
      <p:pic>
        <p:nvPicPr>
          <p:cNvPr id="5" name="Resim 4">
            <a:extLst>
              <a:ext uri="{FF2B5EF4-FFF2-40B4-BE49-F238E27FC236}">
                <a16:creationId xmlns:a16="http://schemas.microsoft.com/office/drawing/2014/main" id="{CF8A60F5-B436-40C9-B5A0-6AB8B92F09C4}"/>
              </a:ext>
            </a:extLst>
          </p:cNvPr>
          <p:cNvPicPr>
            <a:picLocks noChangeAspect="1"/>
          </p:cNvPicPr>
          <p:nvPr/>
        </p:nvPicPr>
        <p:blipFill>
          <a:blip r:embed="rId2"/>
          <a:stretch>
            <a:fillRect/>
          </a:stretch>
        </p:blipFill>
        <p:spPr>
          <a:xfrm>
            <a:off x="1944103" y="1852107"/>
            <a:ext cx="4262149" cy="20467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Resim 6">
            <a:extLst>
              <a:ext uri="{FF2B5EF4-FFF2-40B4-BE49-F238E27FC236}">
                <a16:creationId xmlns:a16="http://schemas.microsoft.com/office/drawing/2014/main" id="{DDA938B4-0C96-4875-A664-57B3FECC684A}"/>
              </a:ext>
            </a:extLst>
          </p:cNvPr>
          <p:cNvPicPr>
            <a:picLocks noChangeAspect="1"/>
          </p:cNvPicPr>
          <p:nvPr/>
        </p:nvPicPr>
        <p:blipFill rotWithShape="1">
          <a:blip r:embed="rId3"/>
          <a:srcRect l="6561" t="10735" r="2549" b="15717"/>
          <a:stretch/>
        </p:blipFill>
        <p:spPr>
          <a:xfrm>
            <a:off x="7805411" y="1852107"/>
            <a:ext cx="3363199" cy="2043268"/>
          </a:xfrm>
          <a:prstGeom prst="rect">
            <a:avLst/>
          </a:prstGeom>
          <a:ln w="38100">
            <a:solidFill>
              <a:schemeClr val="tx1"/>
            </a:solidFill>
          </a:ln>
        </p:spPr>
      </p:pic>
      <p:pic>
        <p:nvPicPr>
          <p:cNvPr id="9" name="Resim 8">
            <a:extLst>
              <a:ext uri="{FF2B5EF4-FFF2-40B4-BE49-F238E27FC236}">
                <a16:creationId xmlns:a16="http://schemas.microsoft.com/office/drawing/2014/main" id="{3E5BF2A9-4730-4627-B0F0-988D9217499D}"/>
              </a:ext>
            </a:extLst>
          </p:cNvPr>
          <p:cNvPicPr>
            <a:picLocks noChangeAspect="1"/>
          </p:cNvPicPr>
          <p:nvPr/>
        </p:nvPicPr>
        <p:blipFill rotWithShape="1">
          <a:blip r:embed="rId4"/>
          <a:srcRect l="3517" t="32416" r="3271" b="11070"/>
          <a:stretch/>
        </p:blipFill>
        <p:spPr>
          <a:xfrm>
            <a:off x="7079178" y="4479721"/>
            <a:ext cx="4805838" cy="2185332"/>
          </a:xfrm>
          <a:prstGeom prst="rect">
            <a:avLst/>
          </a:prstGeom>
          <a:ln w="38100">
            <a:solidFill>
              <a:schemeClr val="tx1"/>
            </a:solidFill>
          </a:ln>
        </p:spPr>
      </p:pic>
      <p:pic>
        <p:nvPicPr>
          <p:cNvPr id="11" name="Resim 10">
            <a:extLst>
              <a:ext uri="{FF2B5EF4-FFF2-40B4-BE49-F238E27FC236}">
                <a16:creationId xmlns:a16="http://schemas.microsoft.com/office/drawing/2014/main" id="{57D4E20A-5556-412B-99B6-705AEFFB1E84}"/>
              </a:ext>
            </a:extLst>
          </p:cNvPr>
          <p:cNvPicPr>
            <a:picLocks noChangeAspect="1"/>
          </p:cNvPicPr>
          <p:nvPr/>
        </p:nvPicPr>
        <p:blipFill>
          <a:blip r:embed="rId5"/>
          <a:stretch>
            <a:fillRect/>
          </a:stretch>
        </p:blipFill>
        <p:spPr>
          <a:xfrm>
            <a:off x="2615347" y="4479721"/>
            <a:ext cx="2910734" cy="2185332"/>
          </a:xfrm>
          <a:prstGeom prst="rect">
            <a:avLst/>
          </a:prstGeom>
          <a:ln w="38100">
            <a:solidFill>
              <a:schemeClr val="tx1"/>
            </a:solidFill>
          </a:ln>
        </p:spPr>
      </p:pic>
      <p:sp>
        <p:nvSpPr>
          <p:cNvPr id="12" name="Metin kutusu 11">
            <a:extLst>
              <a:ext uri="{FF2B5EF4-FFF2-40B4-BE49-F238E27FC236}">
                <a16:creationId xmlns:a16="http://schemas.microsoft.com/office/drawing/2014/main" id="{3B1C3074-7B08-43C5-87DC-30056625972F}"/>
              </a:ext>
            </a:extLst>
          </p:cNvPr>
          <p:cNvSpPr txBox="1"/>
          <p:nvPr/>
        </p:nvSpPr>
        <p:spPr>
          <a:xfrm>
            <a:off x="8605448" y="1434404"/>
            <a:ext cx="2273416" cy="369332"/>
          </a:xfrm>
          <a:prstGeom prst="rect">
            <a:avLst/>
          </a:prstGeom>
          <a:noFill/>
        </p:spPr>
        <p:txBody>
          <a:bodyPr wrap="square" rtlCol="0">
            <a:spAutoFit/>
          </a:bodyPr>
          <a:lstStyle/>
          <a:p>
            <a:r>
              <a:rPr lang="tr-TR" dirty="0"/>
              <a:t>BENCHMARKING</a:t>
            </a:r>
          </a:p>
        </p:txBody>
      </p:sp>
      <p:sp>
        <p:nvSpPr>
          <p:cNvPr id="13" name="Metin kutusu 12">
            <a:extLst>
              <a:ext uri="{FF2B5EF4-FFF2-40B4-BE49-F238E27FC236}">
                <a16:creationId xmlns:a16="http://schemas.microsoft.com/office/drawing/2014/main" id="{BF4B6011-C4AA-4766-A34C-3D64FF6CB697}"/>
              </a:ext>
            </a:extLst>
          </p:cNvPr>
          <p:cNvSpPr txBox="1"/>
          <p:nvPr/>
        </p:nvSpPr>
        <p:spPr>
          <a:xfrm>
            <a:off x="2934006" y="1443341"/>
            <a:ext cx="2273416" cy="369332"/>
          </a:xfrm>
          <a:prstGeom prst="rect">
            <a:avLst/>
          </a:prstGeom>
          <a:noFill/>
        </p:spPr>
        <p:txBody>
          <a:bodyPr wrap="square" rtlCol="0">
            <a:spAutoFit/>
          </a:bodyPr>
          <a:lstStyle/>
          <a:p>
            <a:r>
              <a:rPr lang="tr-TR" dirty="0"/>
              <a:t>KALİTE ÇEMBERLERİ</a:t>
            </a:r>
          </a:p>
        </p:txBody>
      </p:sp>
      <p:sp>
        <p:nvSpPr>
          <p:cNvPr id="14" name="Metin kutusu 13">
            <a:extLst>
              <a:ext uri="{FF2B5EF4-FFF2-40B4-BE49-F238E27FC236}">
                <a16:creationId xmlns:a16="http://schemas.microsoft.com/office/drawing/2014/main" id="{D83E3140-0766-4172-81CB-AFEA14E87E36}"/>
              </a:ext>
            </a:extLst>
          </p:cNvPr>
          <p:cNvSpPr txBox="1"/>
          <p:nvPr/>
        </p:nvSpPr>
        <p:spPr>
          <a:xfrm>
            <a:off x="8327540" y="4002882"/>
            <a:ext cx="2829231" cy="369332"/>
          </a:xfrm>
          <a:prstGeom prst="rect">
            <a:avLst/>
          </a:prstGeom>
          <a:noFill/>
        </p:spPr>
        <p:txBody>
          <a:bodyPr wrap="square" rtlCol="0">
            <a:spAutoFit/>
          </a:bodyPr>
          <a:lstStyle/>
          <a:p>
            <a:r>
              <a:rPr lang="tr-TR" dirty="0"/>
              <a:t>KONTROL ÇİZELGELERİ</a:t>
            </a:r>
          </a:p>
        </p:txBody>
      </p:sp>
      <p:sp>
        <p:nvSpPr>
          <p:cNvPr id="15" name="Metin kutusu 14">
            <a:extLst>
              <a:ext uri="{FF2B5EF4-FFF2-40B4-BE49-F238E27FC236}">
                <a16:creationId xmlns:a16="http://schemas.microsoft.com/office/drawing/2014/main" id="{E27A6B12-4AE1-44D4-BA48-376748E72FD4}"/>
              </a:ext>
            </a:extLst>
          </p:cNvPr>
          <p:cNvSpPr txBox="1"/>
          <p:nvPr/>
        </p:nvSpPr>
        <p:spPr>
          <a:xfrm>
            <a:off x="2934006" y="4012604"/>
            <a:ext cx="2443337" cy="369332"/>
          </a:xfrm>
          <a:prstGeom prst="rect">
            <a:avLst/>
          </a:prstGeom>
          <a:noFill/>
        </p:spPr>
        <p:txBody>
          <a:bodyPr wrap="square" rtlCol="0">
            <a:spAutoFit/>
          </a:bodyPr>
          <a:lstStyle/>
          <a:p>
            <a:r>
              <a:rPr lang="tr-TR" dirty="0"/>
              <a:t>İLİŞKİ DİYAGRAMLARI</a:t>
            </a:r>
          </a:p>
        </p:txBody>
      </p:sp>
    </p:spTree>
    <p:extLst>
      <p:ext uri="{BB962C8B-B14F-4D97-AF65-F5344CB8AC3E}">
        <p14:creationId xmlns:p14="http://schemas.microsoft.com/office/powerpoint/2010/main" val="1537511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10A1EEE-F8A3-4BE8-A7CD-BA20AF857B1F}"/>
              </a:ext>
            </a:extLst>
          </p:cNvPr>
          <p:cNvSpPr>
            <a:spLocks noGrp="1"/>
          </p:cNvSpPr>
          <p:nvPr>
            <p:ph type="title"/>
          </p:nvPr>
        </p:nvSpPr>
        <p:spPr>
          <a:xfrm>
            <a:off x="2218617" y="1140903"/>
            <a:ext cx="8550098" cy="760601"/>
          </a:xfrm>
          <a:ln w="28575">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tr-TR" b="1" dirty="0"/>
              <a:t>TURİZM İŞLETMELERİNDE TKY</a:t>
            </a:r>
          </a:p>
        </p:txBody>
      </p:sp>
      <p:sp>
        <p:nvSpPr>
          <p:cNvPr id="3" name="İçerik Yer Tutucusu 2">
            <a:extLst>
              <a:ext uri="{FF2B5EF4-FFF2-40B4-BE49-F238E27FC236}">
                <a16:creationId xmlns:a16="http://schemas.microsoft.com/office/drawing/2014/main" id="{9AEECFF2-E51A-49B3-BDD8-4B68EFD525D8}"/>
              </a:ext>
            </a:extLst>
          </p:cNvPr>
          <p:cNvSpPr>
            <a:spLocks noGrp="1"/>
          </p:cNvSpPr>
          <p:nvPr>
            <p:ph idx="1"/>
          </p:nvPr>
        </p:nvSpPr>
        <p:spPr>
          <a:xfrm>
            <a:off x="1173918" y="2634842"/>
            <a:ext cx="6711733" cy="2977394"/>
          </a:xfrm>
        </p:spPr>
        <p:txBody>
          <a:bodyPr>
            <a:normAutofit/>
          </a:bodyPr>
          <a:lstStyle/>
          <a:p>
            <a:pPr marL="0" indent="0">
              <a:buNone/>
            </a:pPr>
            <a:r>
              <a:rPr lang="tr-TR" sz="1800" dirty="0"/>
              <a:t>Turizm işletmelerinde TKY kavramı; turistik müşterinin istek ve ihtiyaçlarını en ekonomik düzeyde karşılamak amacıyla, işletme içinde faaliyet gösteren bütün bölümlerin üretilen mal ve hizmetlerde kalitenin sağlanması, sürdürülmesi, geliştirilmesi vb. çalışmalarını koordine eden etkili bir sistemdir. Dahası tüketicilerin mevcut ve gelecekteki ihtiyaçlarını en ekonomik düzeyde karşılamayı amaçlayan bir yönetim felsefesidir</a:t>
            </a:r>
          </a:p>
        </p:txBody>
      </p:sp>
      <p:pic>
        <p:nvPicPr>
          <p:cNvPr id="5" name="Resim 4">
            <a:extLst>
              <a:ext uri="{FF2B5EF4-FFF2-40B4-BE49-F238E27FC236}">
                <a16:creationId xmlns:a16="http://schemas.microsoft.com/office/drawing/2014/main" id="{E55E645F-8BBC-452F-8701-0F8007A1415E}"/>
              </a:ext>
            </a:extLst>
          </p:cNvPr>
          <p:cNvPicPr>
            <a:picLocks noChangeAspect="1"/>
          </p:cNvPicPr>
          <p:nvPr/>
        </p:nvPicPr>
        <p:blipFill>
          <a:blip r:embed="rId2"/>
          <a:stretch>
            <a:fillRect/>
          </a:stretch>
        </p:blipFill>
        <p:spPr>
          <a:xfrm>
            <a:off x="7951591" y="2882319"/>
            <a:ext cx="3905023" cy="2200013"/>
          </a:xfrm>
          <a:prstGeom prst="roundRect">
            <a:avLst>
              <a:gd name="adj" fmla="val 8594"/>
            </a:avLst>
          </a:prstGeom>
          <a:solidFill>
            <a:srgbClr val="FFFFFF">
              <a:shade val="85000"/>
            </a:srgbClr>
          </a:solidFill>
          <a:ln w="28575">
            <a:solidFill>
              <a:schemeClr val="tx1"/>
            </a:solidFill>
          </a:ln>
          <a:effectLst>
            <a:reflection blurRad="12700" stA="38000" endPos="28000" dist="5000" dir="5400000" sy="-100000" algn="bl" rotWithShape="0"/>
          </a:effectLst>
        </p:spPr>
      </p:pic>
    </p:spTree>
    <p:extLst>
      <p:ext uri="{BB962C8B-B14F-4D97-AF65-F5344CB8AC3E}">
        <p14:creationId xmlns:p14="http://schemas.microsoft.com/office/powerpoint/2010/main" val="347762399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D5E0100-F4EF-48E1-BEE6-14C76C792928}"/>
              </a:ext>
            </a:extLst>
          </p:cNvPr>
          <p:cNvSpPr>
            <a:spLocks noGrp="1"/>
          </p:cNvSpPr>
          <p:nvPr>
            <p:ph type="title"/>
          </p:nvPr>
        </p:nvSpPr>
        <p:spPr>
          <a:xfrm>
            <a:off x="2696789" y="332064"/>
            <a:ext cx="7761534" cy="1469471"/>
          </a:xfrm>
          <a:ln w="28575">
            <a:solidFill>
              <a:schemeClr val="tx1"/>
            </a:solidFill>
          </a:ln>
        </p:spPr>
        <p:txBody>
          <a:bodyPr>
            <a:normAutofit/>
          </a:bodyPr>
          <a:lstStyle/>
          <a:p>
            <a:r>
              <a:rPr lang="tr-TR" b="1" dirty="0"/>
              <a:t>TURİZM SEKTÖRÜNDE </a:t>
            </a:r>
            <a:r>
              <a:rPr lang="tr-TR" b="1" dirty="0" err="1"/>
              <a:t>TKY’nin</a:t>
            </a:r>
            <a:r>
              <a:rPr lang="tr-TR" b="1" dirty="0"/>
              <a:t> SAĞLADIĞI FAYDALAR</a:t>
            </a:r>
          </a:p>
        </p:txBody>
      </p:sp>
      <p:sp>
        <p:nvSpPr>
          <p:cNvPr id="3" name="İçerik Yer Tutucusu 2">
            <a:extLst>
              <a:ext uri="{FF2B5EF4-FFF2-40B4-BE49-F238E27FC236}">
                <a16:creationId xmlns:a16="http://schemas.microsoft.com/office/drawing/2014/main" id="{C51FB0F0-949E-4F1E-8285-FD2535986FDC}"/>
              </a:ext>
            </a:extLst>
          </p:cNvPr>
          <p:cNvSpPr>
            <a:spLocks noGrp="1"/>
          </p:cNvSpPr>
          <p:nvPr>
            <p:ph idx="1"/>
          </p:nvPr>
        </p:nvSpPr>
        <p:spPr>
          <a:xfrm>
            <a:off x="1241028" y="2608975"/>
            <a:ext cx="6367785" cy="3129095"/>
          </a:xfrm>
        </p:spPr>
        <p:txBody>
          <a:bodyPr>
            <a:normAutofit fontScale="92500"/>
          </a:bodyPr>
          <a:lstStyle/>
          <a:p>
            <a:pPr marL="0" indent="0">
              <a:buNone/>
            </a:pPr>
            <a:r>
              <a:rPr lang="tr-TR" sz="1600" dirty="0"/>
              <a:t>►Üretim maliyetlerinde düşme sağlanmıştır. </a:t>
            </a:r>
            <a:br>
              <a:rPr lang="tr-TR" sz="1600" dirty="0"/>
            </a:br>
            <a:r>
              <a:rPr lang="tr-TR" sz="1600" dirty="0"/>
              <a:t>►Tekrar işleme ve stok maliyetleri azaltılmış olacaktır.</a:t>
            </a:r>
            <a:br>
              <a:rPr lang="tr-TR" sz="1600" dirty="0"/>
            </a:br>
            <a:r>
              <a:rPr lang="tr-TR" sz="1600" dirty="0"/>
              <a:t>►Kaynakların optimum kullanılması ile işletmede malzeme israfı önlenecektir. </a:t>
            </a:r>
            <a:br>
              <a:rPr lang="tr-TR" sz="1600" dirty="0"/>
            </a:br>
            <a:r>
              <a:rPr lang="tr-TR" sz="1600" dirty="0"/>
              <a:t>►İşletmede bulunan makine ve mutfak ya da diğer departmanlarda bulunan tüm teçhizatın periyodik bakımı sayesinde tamir masrafları azalacaktır.</a:t>
            </a:r>
            <a:br>
              <a:rPr lang="tr-TR" sz="1600" dirty="0"/>
            </a:br>
            <a:r>
              <a:rPr lang="tr-TR" sz="1600" dirty="0"/>
              <a:t>►İşletme içerisinde görev tanımları tam olarak yapıldığında yetki ve sorumluluklar belirlenmiş olur, bu sayede işletmede yönetimde iyileşme sağlanır ve iletişim artar.</a:t>
            </a:r>
            <a:br>
              <a:rPr lang="tr-TR" sz="1600" dirty="0"/>
            </a:br>
            <a:r>
              <a:rPr lang="tr-TR" sz="1600" dirty="0"/>
              <a:t>►Müşteri isteklerinin dikkate alınması ve müşteri isteklerinin karşılanması sayesinde hizmette farklılaşma yakalanacaktır.</a:t>
            </a:r>
            <a:br>
              <a:rPr lang="tr-TR" sz="1600" dirty="0"/>
            </a:br>
            <a:r>
              <a:rPr lang="tr-TR" sz="1600" dirty="0"/>
              <a:t>►Tedarikçilerle daha sıkı bir iletişim sağlanarak, tedarikçilerinde kalite anlayışı yükselecektir.</a:t>
            </a:r>
          </a:p>
        </p:txBody>
      </p:sp>
      <p:pic>
        <p:nvPicPr>
          <p:cNvPr id="5" name="Resim 4">
            <a:extLst>
              <a:ext uri="{FF2B5EF4-FFF2-40B4-BE49-F238E27FC236}">
                <a16:creationId xmlns:a16="http://schemas.microsoft.com/office/drawing/2014/main" id="{507F7B10-EB46-47EA-A461-FFDDE0F1F99A}"/>
              </a:ext>
            </a:extLst>
          </p:cNvPr>
          <p:cNvPicPr>
            <a:picLocks noChangeAspect="1"/>
          </p:cNvPicPr>
          <p:nvPr/>
        </p:nvPicPr>
        <p:blipFill rotWithShape="1">
          <a:blip r:embed="rId2"/>
          <a:srcRect l="28924" r="4200"/>
          <a:stretch/>
        </p:blipFill>
        <p:spPr>
          <a:xfrm>
            <a:off x="7656398" y="2709644"/>
            <a:ext cx="4029622" cy="2793533"/>
          </a:xfrm>
          <a:prstGeom prst="roundRect">
            <a:avLst>
              <a:gd name="adj" fmla="val 8594"/>
            </a:avLst>
          </a:prstGeom>
          <a:solidFill>
            <a:srgbClr val="FFFFFF">
              <a:shade val="85000"/>
            </a:srgbClr>
          </a:solidFill>
          <a:ln w="28575">
            <a:solidFill>
              <a:schemeClr val="tx1"/>
            </a:solidFill>
          </a:ln>
          <a:effectLst>
            <a:reflection blurRad="12700" stA="38000" endPos="28000" dist="5000" dir="5400000" sy="-100000" algn="bl" rotWithShape="0"/>
          </a:effectLst>
        </p:spPr>
      </p:pic>
    </p:spTree>
    <p:extLst>
      <p:ext uri="{BB962C8B-B14F-4D97-AF65-F5344CB8AC3E}">
        <p14:creationId xmlns:p14="http://schemas.microsoft.com/office/powerpoint/2010/main" val="1809579636"/>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id="{50158F5A-6928-4639-8B85-5B087351CCEE}"/>
              </a:ext>
            </a:extLst>
          </p:cNvPr>
          <p:cNvPicPr>
            <a:picLocks noChangeAspect="1"/>
          </p:cNvPicPr>
          <p:nvPr/>
        </p:nvPicPr>
        <p:blipFill>
          <a:blip r:embed="rId2"/>
          <a:stretch>
            <a:fillRect/>
          </a:stretch>
        </p:blipFill>
        <p:spPr>
          <a:xfrm>
            <a:off x="2121715" y="0"/>
            <a:ext cx="4354586" cy="4354586"/>
          </a:xfrm>
          <a:prstGeom prst="rect">
            <a:avLst/>
          </a:prstGeom>
        </p:spPr>
      </p:pic>
    </p:spTree>
    <p:extLst>
      <p:ext uri="{BB962C8B-B14F-4D97-AF65-F5344CB8AC3E}">
        <p14:creationId xmlns:p14="http://schemas.microsoft.com/office/powerpoint/2010/main" val="35585205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aks">
  <a:themeElements>
    <a:clrScheme name="Paralaks">
      <a:dk1>
        <a:sysClr val="windowText" lastClr="000000"/>
      </a:dk1>
      <a:lt1>
        <a:sysClr val="window" lastClr="FFFFFF"/>
      </a:lt1>
      <a:dk2>
        <a:srgbClr val="212121"/>
      </a:dk2>
      <a:lt2>
        <a:srgbClr val="CDD0D1"/>
      </a:lt2>
      <a:accent1>
        <a:srgbClr val="BC1C1C"/>
      </a:accent1>
      <a:accent2>
        <a:srgbClr val="F67534"/>
      </a:accent2>
      <a:accent3>
        <a:srgbClr val="EAAC35"/>
      </a:accent3>
      <a:accent4>
        <a:srgbClr val="9BAF68"/>
      </a:accent4>
      <a:accent5>
        <a:srgbClr val="68B9A6"/>
      </a:accent5>
      <a:accent6>
        <a:srgbClr val="50B1D4"/>
      </a:accent6>
      <a:hlink>
        <a:srgbClr val="E46416"/>
      </a:hlink>
      <a:folHlink>
        <a:srgbClr val="EE9340"/>
      </a:folHlink>
    </a:clrScheme>
    <a:fontScheme name="Paralaks">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aks">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93B4CCAC-FD5A-4D59-B1AC-EAF45910B5A9}"/>
    </a:ext>
  </a:extLst>
</a:theme>
</file>

<file path=docProps/app.xml><?xml version="1.0" encoding="utf-8"?>
<Properties xmlns="http://schemas.openxmlformats.org/officeDocument/2006/extended-properties" xmlns:vt="http://schemas.openxmlformats.org/officeDocument/2006/docPropsVTypes">
  <Template>TM03457496[[fn=Paralaks]]</Template>
  <TotalTime>328</TotalTime>
  <Words>955</Words>
  <Application>Microsoft Office PowerPoint</Application>
  <PresentationFormat>Geniş ekran</PresentationFormat>
  <Paragraphs>99</Paragraphs>
  <Slides>26</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26</vt:i4>
      </vt:variant>
    </vt:vector>
  </HeadingPairs>
  <TitlesOfParts>
    <vt:vector size="30" baseType="lpstr">
      <vt:lpstr>Arial</vt:lpstr>
      <vt:lpstr>Arial Black</vt:lpstr>
      <vt:lpstr>Corbel</vt:lpstr>
      <vt:lpstr>Paralaks</vt:lpstr>
      <vt:lpstr>TOPLAM KALİTE YÖNETİMİ</vt:lpstr>
      <vt:lpstr>İÇERİK</vt:lpstr>
      <vt:lpstr>PowerPoint Sunusu</vt:lpstr>
      <vt:lpstr>KALİTE KAVRAMI NEDİR ?</vt:lpstr>
      <vt:lpstr>Toplam Kalite Kavramının Tarihsel Gelişimi </vt:lpstr>
      <vt:lpstr>TOPLAM KALİTE YÖNETİMİ KAVRAMI</vt:lpstr>
      <vt:lpstr>TKY – TOPLAM, KALİTE VE YÖNETİM</vt:lpstr>
      <vt:lpstr>TKY – TOPLAM, KALİTE VE YÖNETİM</vt:lpstr>
      <vt:lpstr>TKY – TOPLAM, KALİTE VE YÖNETİM</vt:lpstr>
      <vt:lpstr>TOPLAM KALİTE YÖNETİMİ</vt:lpstr>
      <vt:lpstr>TKY’nin TEMEL ÖĞELERİ / İLKELERİ</vt:lpstr>
      <vt:lpstr>TKY’nin TEMEL ÖĞELERİ / İLKELERİ</vt:lpstr>
      <vt:lpstr>YENİ YÖNETİM ANLAYIŞI</vt:lpstr>
      <vt:lpstr>KLASİK YÖNETİM ANLAYIŞI İLE TKY’nin FARKLILIKLARI</vt:lpstr>
      <vt:lpstr>Klasik yönetim ve Toplam Kalite Yönetimi anlayışlarında Yönetim Piramitlerinin karşılaştırılması.</vt:lpstr>
      <vt:lpstr>TOPLAM KALİTE YÖNETİMİNİN AMAÇLARI</vt:lpstr>
      <vt:lpstr>PowerPoint Sunusu</vt:lpstr>
      <vt:lpstr>KAIZEN NEDİR ?</vt:lpstr>
      <vt:lpstr>KAIZEN</vt:lpstr>
      <vt:lpstr>KAIZEN ŞEMSİYESİ</vt:lpstr>
      <vt:lpstr>TOPLAM KALİTE YÖNETİMİNDE KULLANILAN ARAÇ VE TEKNİKLER</vt:lpstr>
      <vt:lpstr>SÜREKLİ GELİŞİM (PUKD) DÖNGÜSÜ</vt:lpstr>
      <vt:lpstr>DİĞER ARAÇ VE TEKNİKLER</vt:lpstr>
      <vt:lpstr>TURİZM İŞLETMELERİNDE TKY</vt:lpstr>
      <vt:lpstr>TURİZM SEKTÖRÜNDE TKY’nin SAĞLADIĞI FAYDALAR</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Burak OyunReisi</dc:creator>
  <cp:lastModifiedBy>Acer</cp:lastModifiedBy>
  <cp:revision>30</cp:revision>
  <dcterms:created xsi:type="dcterms:W3CDTF">2014-09-12T02:11:33Z</dcterms:created>
  <dcterms:modified xsi:type="dcterms:W3CDTF">2019-12-25T08:56:53Z</dcterms:modified>
</cp:coreProperties>
</file>