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0"/>
  </p:handoutMasterIdLst>
  <p:sldIdLst>
    <p:sldId id="304" r:id="rId2"/>
    <p:sldId id="308" r:id="rId3"/>
    <p:sldId id="258" r:id="rId4"/>
    <p:sldId id="310" r:id="rId5"/>
    <p:sldId id="259" r:id="rId6"/>
    <p:sldId id="260" r:id="rId7"/>
    <p:sldId id="261" r:id="rId8"/>
    <p:sldId id="262" r:id="rId9"/>
    <p:sldId id="286" r:id="rId10"/>
    <p:sldId id="263" r:id="rId11"/>
    <p:sldId id="264" r:id="rId12"/>
    <p:sldId id="265" r:id="rId13"/>
    <p:sldId id="266" r:id="rId14"/>
    <p:sldId id="287" r:id="rId15"/>
    <p:sldId id="288" r:id="rId16"/>
    <p:sldId id="289" r:id="rId17"/>
    <p:sldId id="290" r:id="rId18"/>
    <p:sldId id="291" r:id="rId19"/>
    <p:sldId id="292" r:id="rId20"/>
    <p:sldId id="293" r:id="rId21"/>
    <p:sldId id="267" r:id="rId22"/>
    <p:sldId id="268" r:id="rId23"/>
    <p:sldId id="269" r:id="rId24"/>
    <p:sldId id="270" r:id="rId25"/>
    <p:sldId id="271" r:id="rId26"/>
    <p:sldId id="272" r:id="rId27"/>
    <p:sldId id="273" r:id="rId28"/>
    <p:sldId id="285" r:id="rId29"/>
    <p:sldId id="274" r:id="rId30"/>
    <p:sldId id="275" r:id="rId31"/>
    <p:sldId id="276" r:id="rId32"/>
    <p:sldId id="277" r:id="rId33"/>
    <p:sldId id="278" r:id="rId34"/>
    <p:sldId id="279" r:id="rId35"/>
    <p:sldId id="280" r:id="rId36"/>
    <p:sldId id="281" r:id="rId37"/>
    <p:sldId id="282" r:id="rId38"/>
    <p:sldId id="283" r:id="rId39"/>
    <p:sldId id="284" r:id="rId40"/>
    <p:sldId id="295" r:id="rId41"/>
    <p:sldId id="296" r:id="rId42"/>
    <p:sldId id="297" r:id="rId43"/>
    <p:sldId id="298" r:id="rId44"/>
    <p:sldId id="299" r:id="rId45"/>
    <p:sldId id="300" r:id="rId46"/>
    <p:sldId id="301" r:id="rId47"/>
    <p:sldId id="302" r:id="rId48"/>
    <p:sldId id="303" r:id="rId4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p:scale>
          <a:sx n="81" d="100"/>
          <a:sy n="81" d="100"/>
        </p:scale>
        <p:origin x="-1038" y="2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10.10.2020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4550"/>
            <a:ext cx="9144000" cy="6844030"/>
            <a:chOff x="0" y="14550"/>
            <a:chExt cx="9144000" cy="6844030"/>
          </a:xfrm>
        </p:grpSpPr>
        <p:sp>
          <p:nvSpPr>
            <p:cNvPr id="3" name="object 3"/>
            <p:cNvSpPr/>
            <p:nvPr/>
          </p:nvSpPr>
          <p:spPr>
            <a:xfrm>
              <a:off x="0" y="5888037"/>
              <a:ext cx="9144000" cy="96996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0" y="14550"/>
              <a:ext cx="9143999" cy="6843447"/>
            </a:xfrm>
            <a:prstGeom prst="rect">
              <a:avLst/>
            </a:prstGeom>
            <a:blipFill>
              <a:blip r:embed="rId3" cstate="print"/>
              <a:stretch>
                <a:fillRect/>
              </a:stretch>
            </a:blipFill>
          </p:spPr>
          <p:txBody>
            <a:bodyPr wrap="square" lIns="0" tIns="0" rIns="0" bIns="0" rtlCol="0"/>
            <a:lstStyle/>
            <a:p>
              <a:endParaRPr/>
            </a:p>
          </p:txBody>
        </p:sp>
      </p:grpSp>
      <p:sp>
        <p:nvSpPr>
          <p:cNvPr id="5" name="object 5"/>
          <p:cNvSpPr txBox="1">
            <a:spLocks noGrp="1"/>
          </p:cNvSpPr>
          <p:nvPr>
            <p:ph type="title"/>
          </p:nvPr>
        </p:nvSpPr>
        <p:spPr>
          <a:prstGeom prst="rect">
            <a:avLst/>
          </a:prstGeom>
        </p:spPr>
        <p:txBody>
          <a:bodyPr vert="horz" wrap="square" lIns="0" tIns="13335" rIns="0" bIns="0" rtlCol="0">
            <a:spAutoFit/>
          </a:bodyPr>
          <a:lstStyle/>
          <a:p>
            <a:pPr marL="2755265">
              <a:lnSpc>
                <a:spcPct val="100000"/>
              </a:lnSpc>
              <a:spcBef>
                <a:spcPts val="105"/>
              </a:spcBef>
            </a:pPr>
            <a:r>
              <a:rPr dirty="0"/>
              <a:t>SAĞLIK </a:t>
            </a:r>
            <a:r>
              <a:rPr spc="-5" dirty="0"/>
              <a:t>HİZMETLERİ</a:t>
            </a:r>
            <a:r>
              <a:rPr spc="-100" dirty="0"/>
              <a:t> </a:t>
            </a:r>
            <a:r>
              <a:rPr dirty="0"/>
              <a:t>MYO</a:t>
            </a:r>
          </a:p>
        </p:txBody>
      </p:sp>
      <p:sp>
        <p:nvSpPr>
          <p:cNvPr id="6" name="object 6"/>
          <p:cNvSpPr txBox="1"/>
          <p:nvPr/>
        </p:nvSpPr>
        <p:spPr>
          <a:xfrm>
            <a:off x="2901823" y="3134944"/>
            <a:ext cx="6113145" cy="2526030"/>
          </a:xfrm>
          <a:prstGeom prst="rect">
            <a:avLst/>
          </a:prstGeom>
        </p:spPr>
        <p:txBody>
          <a:bodyPr vert="horz" wrap="square" lIns="0" tIns="67945" rIns="0" bIns="0" rtlCol="0">
            <a:spAutoFit/>
          </a:bodyPr>
          <a:lstStyle/>
          <a:p>
            <a:pPr marL="584835" marR="102870" indent="-198120">
              <a:lnSpc>
                <a:spcPts val="3460"/>
              </a:lnSpc>
              <a:spcBef>
                <a:spcPts val="535"/>
              </a:spcBef>
            </a:pPr>
            <a:r>
              <a:rPr sz="3200" b="1" dirty="0">
                <a:latin typeface="Arial"/>
                <a:cs typeface="Arial"/>
              </a:rPr>
              <a:t>TIBBİ </a:t>
            </a:r>
            <a:r>
              <a:rPr sz="3200" b="1" spc="-20" dirty="0">
                <a:latin typeface="Arial"/>
                <a:cs typeface="Arial"/>
              </a:rPr>
              <a:t>DOKÜMANTASYON</a:t>
            </a:r>
            <a:r>
              <a:rPr sz="3200" b="1" spc="-130" dirty="0">
                <a:latin typeface="Arial"/>
                <a:cs typeface="Arial"/>
              </a:rPr>
              <a:t> </a:t>
            </a:r>
            <a:r>
              <a:rPr sz="3200" b="1" dirty="0">
                <a:latin typeface="Arial"/>
                <a:cs typeface="Arial"/>
              </a:rPr>
              <a:t>VE  SEKRETERLİK</a:t>
            </a:r>
            <a:r>
              <a:rPr sz="3200" b="1" spc="-50" dirty="0">
                <a:latin typeface="Arial"/>
                <a:cs typeface="Arial"/>
              </a:rPr>
              <a:t> </a:t>
            </a:r>
            <a:r>
              <a:rPr sz="3200" b="1" dirty="0">
                <a:latin typeface="Arial"/>
                <a:cs typeface="Arial"/>
              </a:rPr>
              <a:t>PROGRAMI</a:t>
            </a:r>
            <a:endParaRPr sz="3200">
              <a:latin typeface="Arial"/>
              <a:cs typeface="Arial"/>
            </a:endParaRPr>
          </a:p>
          <a:p>
            <a:pPr>
              <a:lnSpc>
                <a:spcPct val="100000"/>
              </a:lnSpc>
              <a:spcBef>
                <a:spcPts val="20"/>
              </a:spcBef>
            </a:pPr>
            <a:endParaRPr sz="4400">
              <a:latin typeface="Arial"/>
              <a:cs typeface="Arial"/>
            </a:endParaRPr>
          </a:p>
          <a:p>
            <a:pPr algn="ctr">
              <a:lnSpc>
                <a:spcPct val="100000"/>
              </a:lnSpc>
            </a:pPr>
            <a:r>
              <a:rPr sz="2400" b="1" i="1" dirty="0">
                <a:latin typeface="Arial"/>
                <a:cs typeface="Arial"/>
              </a:rPr>
              <a:t>TDS </a:t>
            </a:r>
            <a:r>
              <a:rPr sz="2400" b="1" i="1" spc="-5" dirty="0">
                <a:latin typeface="Arial"/>
                <a:cs typeface="Arial"/>
              </a:rPr>
              <a:t>229 </a:t>
            </a:r>
            <a:r>
              <a:rPr sz="2400" b="1" i="1" dirty="0">
                <a:latin typeface="Arial"/>
                <a:cs typeface="Arial"/>
              </a:rPr>
              <a:t>Tıbbi </a:t>
            </a:r>
            <a:r>
              <a:rPr sz="2400" b="1" i="1" spc="-5" dirty="0">
                <a:latin typeface="Arial"/>
                <a:cs typeface="Arial"/>
              </a:rPr>
              <a:t>Dokümantasyon ve</a:t>
            </a:r>
            <a:r>
              <a:rPr sz="2400" b="1" i="1" spc="-100" dirty="0">
                <a:latin typeface="Arial"/>
                <a:cs typeface="Arial"/>
              </a:rPr>
              <a:t> </a:t>
            </a:r>
            <a:r>
              <a:rPr sz="2400" b="1" i="1" spc="-10" dirty="0">
                <a:latin typeface="Arial"/>
                <a:cs typeface="Arial"/>
              </a:rPr>
              <a:t>Arşiv-III</a:t>
            </a:r>
            <a:endParaRPr sz="2400">
              <a:latin typeface="Arial"/>
              <a:cs typeface="Arial"/>
            </a:endParaRPr>
          </a:p>
          <a:p>
            <a:pPr marR="19050" algn="ctr">
              <a:lnSpc>
                <a:spcPct val="100000"/>
              </a:lnSpc>
              <a:spcBef>
                <a:spcPts val="1975"/>
              </a:spcBef>
            </a:pPr>
            <a:r>
              <a:rPr sz="2000" b="1" i="1" spc="-30" dirty="0">
                <a:solidFill>
                  <a:srgbClr val="7E7E7E"/>
                </a:solidFill>
                <a:latin typeface="Arial"/>
                <a:cs typeface="Arial"/>
              </a:rPr>
              <a:t>Öğr. Gör. </a:t>
            </a:r>
            <a:r>
              <a:rPr sz="2000" b="1" i="1" spc="-5" dirty="0">
                <a:solidFill>
                  <a:srgbClr val="7E7E7E"/>
                </a:solidFill>
                <a:latin typeface="Arial"/>
                <a:cs typeface="Arial"/>
              </a:rPr>
              <a:t>Aysel</a:t>
            </a:r>
            <a:r>
              <a:rPr sz="2000" b="1" i="1" spc="-175" dirty="0">
                <a:solidFill>
                  <a:srgbClr val="7E7E7E"/>
                </a:solidFill>
                <a:latin typeface="Arial"/>
                <a:cs typeface="Arial"/>
              </a:rPr>
              <a:t> </a:t>
            </a:r>
            <a:r>
              <a:rPr sz="2000" b="1" i="1" dirty="0">
                <a:solidFill>
                  <a:srgbClr val="7E7E7E"/>
                </a:solidFill>
                <a:latin typeface="Arial"/>
                <a:cs typeface="Arial"/>
              </a:rPr>
              <a:t>Arslan</a:t>
            </a:r>
            <a:endParaRPr sz="2000">
              <a:latin typeface="Arial"/>
              <a:cs typeface="Arial"/>
            </a:endParaRPr>
          </a:p>
        </p:txBody>
      </p:sp>
    </p:spTree>
    <p:extLst>
      <p:ext uri="{BB962C8B-B14F-4D97-AF65-F5344CB8AC3E}">
        <p14:creationId xmlns:p14="http://schemas.microsoft.com/office/powerpoint/2010/main" val="2003162848"/>
      </p:ext>
    </p:extLst>
  </p:cSld>
  <p:clrMapOvr>
    <a:masterClrMapping/>
  </p:clrMapOvr>
  <mc:AlternateContent xmlns:mc="http://schemas.openxmlformats.org/markup-compatibility/2006" xmlns:p14="http://schemas.microsoft.com/office/powerpoint/2010/main">
    <mc:Choice Requires="p14">
      <p:transition spd="slow" p14:dur="2000" advTm="11352"/>
    </mc:Choice>
    <mc:Fallback xmlns="">
      <p:transition spd="slow" advTm="11352"/>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smtClean="0"/>
              <a:t>Poliklinik Sekreterliği</a:t>
            </a:r>
            <a:endParaRPr lang="tr-TR" altLang="tr-TR" sz="4400"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430887"/>
          </a:xfrm>
        </p:spPr>
        <p:txBody>
          <a:bodyPr/>
          <a:lstStyle/>
          <a:p>
            <a:r>
              <a:rPr lang="tr-TR" altLang="tr-TR" sz="2800" i="1" smtClean="0"/>
              <a:t>Hafta-1</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447800" y="2926414"/>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smtClean="0"/>
              <a:t>   Tıbbi Dokümantasyon ve Arşiv-III</a:t>
            </a:r>
            <a:endParaRPr lang="tr-TR" altLang="tr-TR" sz="3200" i="1" dirty="0"/>
          </a:p>
        </p:txBody>
      </p:sp>
    </p:spTree>
    <p:extLst>
      <p:ext uri="{BB962C8B-B14F-4D97-AF65-F5344CB8AC3E}">
        <p14:creationId xmlns:p14="http://schemas.microsoft.com/office/powerpoint/2010/main" val="3821335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20A398E2-9251-4F0A-83EC-B91919805ECF}"/>
              </a:ext>
            </a:extLst>
          </p:cNvPr>
          <p:cNvSpPr>
            <a:spLocks noGrp="1"/>
          </p:cNvSpPr>
          <p:nvPr>
            <p:ph type="title"/>
          </p:nvPr>
        </p:nvSpPr>
        <p:spPr/>
        <p:txBody>
          <a:bodyPr/>
          <a:lstStyle/>
          <a:p>
            <a:endParaRPr lang="tr-TR"/>
          </a:p>
        </p:txBody>
      </p:sp>
      <p:sp>
        <p:nvSpPr>
          <p:cNvPr id="3" name="İçerik Yer Tutucusu 2">
            <a:extLst>
              <a:ext uri="{FF2B5EF4-FFF2-40B4-BE49-F238E27FC236}">
                <a16:creationId xmlns="" xmlns:a16="http://schemas.microsoft.com/office/drawing/2014/main" id="{F7AA1610-AF3A-45AE-A608-F083657FC4A3}"/>
              </a:ext>
            </a:extLst>
          </p:cNvPr>
          <p:cNvSpPr>
            <a:spLocks noGrp="1"/>
          </p:cNvSpPr>
          <p:nvPr>
            <p:ph idx="1"/>
          </p:nvPr>
        </p:nvSpPr>
        <p:spPr>
          <a:xfrm>
            <a:off x="457200" y="1412776"/>
            <a:ext cx="8229600" cy="4713387"/>
          </a:xfrm>
        </p:spPr>
        <p:txBody>
          <a:bodyPr/>
          <a:lstStyle/>
          <a:p>
            <a:pPr marL="0" indent="0" algn="just">
              <a:buNone/>
            </a:pPr>
            <a:r>
              <a:rPr lang="tr-TR" sz="2000" b="1"/>
              <a:t>Poliklinikler, ayakta muayene, tetkik, teşhis ve tedavi hizmetlerinin yapıldığı, hastaların Yataklı Tedavi Kurumlarına ilk başvurdukları ünitelerdir. </a:t>
            </a:r>
            <a:r>
              <a:rPr lang="tr-TR" sz="2000"/>
              <a:t>Yataklı Tedavi Kurumlarının mevcut her uzmanlık dalına ait bir polikliniği bulunmaktadır .Poliklinik sekreteri muayene, kontrol ve tetkik için gelen hastaların her türlü işlemlerini yapmaktan sorumludur.</a:t>
            </a:r>
            <a:endParaRPr lang="tr-TR" sz="2000" smtClean="0"/>
          </a:p>
          <a:p>
            <a:pPr algn="just"/>
            <a:endParaRPr lang="tr-TR" sz="2000" smtClean="0"/>
          </a:p>
          <a:p>
            <a:pPr marL="0" indent="0" algn="just">
              <a:buNone/>
            </a:pPr>
            <a:r>
              <a:rPr lang="tr-TR" sz="2000" smtClean="0"/>
              <a:t>Poliklinik </a:t>
            </a:r>
            <a:r>
              <a:rPr lang="tr-TR" sz="2000"/>
              <a:t>Sekreterliğinin Görevleri: </a:t>
            </a:r>
            <a:endParaRPr lang="tr-TR" sz="2000" smtClean="0"/>
          </a:p>
          <a:p>
            <a:pPr algn="just"/>
            <a:r>
              <a:rPr lang="tr-TR" sz="2000" smtClean="0"/>
              <a:t> </a:t>
            </a:r>
            <a:r>
              <a:rPr lang="tr-TR" sz="2000"/>
              <a:t>Hasta ve yakınlarını nezaket kuralları içerisinde, prosedür ve süreçler hakkında bilgilendirir ve yönlendirir. </a:t>
            </a:r>
            <a:endParaRPr lang="tr-TR" sz="2000" smtClean="0"/>
          </a:p>
          <a:p>
            <a:pPr algn="just"/>
            <a:r>
              <a:rPr lang="tr-TR" sz="2000" smtClean="0"/>
              <a:t> </a:t>
            </a:r>
            <a:r>
              <a:rPr lang="tr-TR" sz="2000"/>
              <a:t>Kurumun belirlediği renk ve özellikte kıyafet giyer ya da tanıtıcı kimlik kartı </a:t>
            </a:r>
            <a:r>
              <a:rPr lang="tr-TR" sz="2000" smtClean="0"/>
              <a:t>takar.</a:t>
            </a:r>
          </a:p>
        </p:txBody>
      </p:sp>
    </p:spTree>
    <p:extLst>
      <p:ext uri="{BB962C8B-B14F-4D97-AF65-F5344CB8AC3E}">
        <p14:creationId xmlns:p14="http://schemas.microsoft.com/office/powerpoint/2010/main" val="21950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sz="2400"/>
              <a:t> Poliklinik hizmeti veren hekimlerin günlük ve aylık çalışma takvimi konusunda hasta ve yakınlarına bilgi vererek, hekim tercihi belirtmeyen hastaları, şikâyetlerine uygun uzmanlık dalındaki en az hasta sayısı olan hekime yönlendirir. </a:t>
            </a:r>
          </a:p>
          <a:p>
            <a:pPr algn="just"/>
            <a:r>
              <a:rPr lang="tr-TR" sz="2400"/>
              <a:t> Hastanenin ve polikliniğin çalışma esaslarına uyarak, çalıştığı yerin tertip ve düzenini sağlar, kullandığı malzemeyi koruyarak işlerini aksatmadan tamamlar. </a:t>
            </a:r>
          </a:p>
          <a:p>
            <a:pPr algn="just"/>
            <a:endParaRPr lang="tr-TR" sz="2400"/>
          </a:p>
        </p:txBody>
      </p:sp>
    </p:spTree>
    <p:extLst>
      <p:ext uri="{BB962C8B-B14F-4D97-AF65-F5344CB8AC3E}">
        <p14:creationId xmlns:p14="http://schemas.microsoft.com/office/powerpoint/2010/main" val="3517995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a:t> Poliklinikte meydana gelebilecek teknik arızaları ve acil durumları ilgili birimlere bildirir</a:t>
            </a:r>
            <a:r>
              <a:rPr lang="tr-TR" sz="2000" smtClean="0"/>
              <a:t>.</a:t>
            </a:r>
            <a:endParaRPr lang="tr-TR" sz="2000"/>
          </a:p>
          <a:p>
            <a:r>
              <a:rPr lang="tr-TR" sz="2000" smtClean="0"/>
              <a:t> </a:t>
            </a:r>
            <a:r>
              <a:rPr lang="tr-TR" sz="2000"/>
              <a:t>Poliklinik hizmetlerinde kullanılan sarf malzeme ve basılı formların stok kontrolünü önceden yaparak, azalan malzeme ve formları hastane içerisindeki ilgili birimlerden temin eder. </a:t>
            </a:r>
            <a:endParaRPr lang="tr-TR" sz="2000" smtClean="0"/>
          </a:p>
          <a:p>
            <a:r>
              <a:rPr lang="tr-TR" sz="2000" smtClean="0"/>
              <a:t> </a:t>
            </a:r>
            <a:r>
              <a:rPr lang="tr-TR" sz="2000"/>
              <a:t>Hastanelerin poliklinik çalışma esaslarına göre günlük hasta muayenesini düzenler, muayene randevusu vererek ilgili kayıtları tutar. </a:t>
            </a:r>
            <a:endParaRPr lang="tr-TR" sz="2000" smtClean="0"/>
          </a:p>
          <a:p>
            <a:r>
              <a:rPr lang="tr-TR" sz="2000" smtClean="0"/>
              <a:t> </a:t>
            </a:r>
            <a:r>
              <a:rPr lang="tr-TR" sz="2000"/>
              <a:t>Hekim tarafından istenildiği durumlarda, hasta dosyasını arşivden getirterek dosyayı zimmetle teslim alır ve tamamlanmış dosyaları yine zimmetle arşiv bölümüne teslim eder. </a:t>
            </a:r>
            <a:endParaRPr lang="tr-TR" sz="2000" smtClean="0"/>
          </a:p>
          <a:p>
            <a:r>
              <a:rPr lang="tr-TR" sz="2000" smtClean="0"/>
              <a:t> </a:t>
            </a:r>
            <a:r>
              <a:rPr lang="tr-TR" sz="2000"/>
              <a:t>Polikliniğe başvuran bütün resmî ve ücretli hastaların kayıt, kabul ve çıkış işlemlerini hastane bilgi yönetim sistemine (HBYS) kayıt eder.</a:t>
            </a:r>
          </a:p>
          <a:p>
            <a:endParaRPr lang="tr-TR" sz="2000"/>
          </a:p>
        </p:txBody>
      </p:sp>
    </p:spTree>
    <p:extLst>
      <p:ext uri="{BB962C8B-B14F-4D97-AF65-F5344CB8AC3E}">
        <p14:creationId xmlns:p14="http://schemas.microsoft.com/office/powerpoint/2010/main" val="806862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sz="2000"/>
              <a:t>POLİKLİNİK HİZMETLERİNDE OTOMASYON SİSTEMİ İŞLEYİŞİ HASTA KAYIT / KABUL MODÜLÜ </a:t>
            </a:r>
            <a:endParaRPr lang="tr-TR" sz="2000" smtClean="0"/>
          </a:p>
          <a:p>
            <a:pPr algn="just"/>
            <a:r>
              <a:rPr lang="tr-TR" sz="2000" smtClean="0"/>
              <a:t>Hasta </a:t>
            </a:r>
            <a:r>
              <a:rPr lang="tr-TR" sz="2000"/>
              <a:t>kaydı, hastanın yaşamı boyunca elde edilen temel sağlık bilgilerinin, tıbbi ve idari bütün veri(bilgi) girişlerinin bir kayıt altında tutulmasıdır. </a:t>
            </a:r>
            <a:endParaRPr lang="tr-TR" sz="2000" smtClean="0"/>
          </a:p>
          <a:p>
            <a:pPr algn="just"/>
            <a:r>
              <a:rPr lang="tr-TR" sz="2000" smtClean="0"/>
              <a:t>Hasta </a:t>
            </a:r>
            <a:r>
              <a:rPr lang="tr-TR" sz="2000"/>
              <a:t>Kayıt Sistemi; hasta kayıtlarının açılması, kullanılması, depolanması, güncellenmesi ya da gerektiği zamanlarda geri getirilmesi (bilgiye ulaşım) işlemlerini yerine getiren sistemlerin bütünüdür. </a:t>
            </a:r>
            <a:endParaRPr lang="tr-TR" sz="2000" smtClean="0"/>
          </a:p>
          <a:p>
            <a:pPr algn="just"/>
            <a:r>
              <a:rPr lang="tr-TR" sz="2000" smtClean="0"/>
              <a:t>Müracaat </a:t>
            </a:r>
            <a:r>
              <a:rPr lang="tr-TR" sz="2000"/>
              <a:t>eden her hastanın genel kimlik bilgileri, öz geçmişi, ev ve telefon bilgileri ile varsa sevk eden kuruluş bir hasta numarasına bağlı olarak sisteme tanıtılmaktadır. Hastalık kayıtları aynı zamanda doküman olarak bir denetim aracı ve doktor muayenelerinde de bir başvuru kaynağıdır. </a:t>
            </a:r>
          </a:p>
        </p:txBody>
      </p:sp>
    </p:spTree>
    <p:extLst>
      <p:ext uri="{BB962C8B-B14F-4D97-AF65-F5344CB8AC3E}">
        <p14:creationId xmlns:p14="http://schemas.microsoft.com/office/powerpoint/2010/main" val="4240732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sz="2000"/>
              <a:t>Sistem, hastaneye ilk defa başvuran, kaydı veri tabanında olmayan hastalar ile daha önceden kaydı bulunan hastaların kimlik, adres ve sosyal güvenlik bilgilerinin girilerek, ilgili sosyal güvenlik kurumundan (SGK</a:t>
            </a:r>
            <a:r>
              <a:rPr lang="tr-TR" sz="2000" smtClean="0"/>
              <a:t>) provizyon </a:t>
            </a:r>
            <a:r>
              <a:rPr lang="tr-TR" sz="2000"/>
              <a:t>ve takip numarası alınarak, hastanın ilgili polikliniğe başvurusunun kabul edilmesi ya da oluşturulmuş hasta kaydı üzerinde güncelleme yapma ve hasta bilgilerini ekranda görüntüleme işlemleri için kullanılmaktadır. </a:t>
            </a:r>
            <a:endParaRPr lang="tr-TR" sz="2000" smtClean="0"/>
          </a:p>
          <a:p>
            <a:pPr algn="just"/>
            <a:r>
              <a:rPr lang="tr-TR" sz="2000" smtClean="0"/>
              <a:t>Sistemde </a:t>
            </a:r>
            <a:r>
              <a:rPr lang="tr-TR" sz="2000"/>
              <a:t>kaydı yapılmamış bir hasta için, sistem üzerinde hiçbir kayıt ve işlem gerçekleştirilememektedir. Polikliniğe randevulu ya da randevusuz olarak müracaat eden hastanın hasta kayıt birimi (poliklinik sekreteri) tarafından T.C. kimlik numarası sisteme girilerek genel bir sorgu yapılır, hastanın daha önce otomasyon sisteminde bir kaydının olup olmadığı tespit edilir. </a:t>
            </a:r>
          </a:p>
          <a:p>
            <a:pPr algn="just"/>
            <a:endParaRPr lang="tr-TR" sz="2000"/>
          </a:p>
        </p:txBody>
      </p:sp>
    </p:spTree>
    <p:extLst>
      <p:ext uri="{BB962C8B-B14F-4D97-AF65-F5344CB8AC3E}">
        <p14:creationId xmlns:p14="http://schemas.microsoft.com/office/powerpoint/2010/main" val="690919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sz="2000"/>
              <a:t>İlk Müracaat Başvurusu T.C. kimlik numarası ile sistem üzerinde sorgulama yapılır ve herhangi bir dosya numarası ya da hasta kaydına rastlanmadığı durumlarda manuel ya da sistem üzerinden otomatik tanımlanmış ve seri hâlinde birbirini takip eden bir dosya numarası sisteme girilerek, hastaya kayıt numarası verilir. </a:t>
            </a:r>
            <a:endParaRPr lang="tr-TR" sz="2000" smtClean="0"/>
          </a:p>
          <a:p>
            <a:pPr algn="just"/>
            <a:r>
              <a:rPr lang="tr-TR" sz="2000" smtClean="0"/>
              <a:t>T.C</a:t>
            </a:r>
            <a:r>
              <a:rPr lang="tr-TR" sz="2000"/>
              <a:t>. kimlik numarası sorgulama sayfasına girildiğinde, internet üzerinden Nüfus ve Vatandaşlık Müdürlüğünün MERNİS servisinden hastanın kimlik ve adres bilgileri sorgulanarak, çok hızlı bir şekilde hastane otomasyon sistemine aktarılır ve hasta kaydı gerçekleştirilerek otomasyon üzerinden hasta kaydı açılmış olur. </a:t>
            </a:r>
            <a:endParaRPr lang="tr-TR" sz="2000" smtClean="0"/>
          </a:p>
        </p:txBody>
      </p:sp>
    </p:spTree>
    <p:extLst>
      <p:ext uri="{BB962C8B-B14F-4D97-AF65-F5344CB8AC3E}">
        <p14:creationId xmlns:p14="http://schemas.microsoft.com/office/powerpoint/2010/main" val="3279016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sz="2400"/>
              <a:t>MERNİS servisi üzerinde hastaya ait herhangi bir bilgiye ulaşılamadığı durumlarda ilgili bölümler manuel doldurulur. Hastaya bir tanıtım kartı verilerek, hastanın bundan sonra hastaneye her gelişindeki tedavi hizmetleri bu kartta yazılı olan hasta kayıt numarası üzerinden gerçekleştirilir.</a:t>
            </a:r>
          </a:p>
          <a:p>
            <a:pPr algn="just"/>
            <a:endParaRPr lang="tr-TR" sz="2400"/>
          </a:p>
        </p:txBody>
      </p:sp>
    </p:spTree>
    <p:extLst>
      <p:ext uri="{BB962C8B-B14F-4D97-AF65-F5344CB8AC3E}">
        <p14:creationId xmlns:p14="http://schemas.microsoft.com/office/powerpoint/2010/main" val="881585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sz="2000"/>
              <a:t>Kayıtlı Hasta Başvurusu </a:t>
            </a:r>
            <a:endParaRPr lang="tr-TR" sz="2000" smtClean="0"/>
          </a:p>
          <a:p>
            <a:pPr marL="0" indent="0" algn="just">
              <a:buNone/>
            </a:pPr>
            <a:r>
              <a:rPr lang="tr-TR" sz="2000" smtClean="0"/>
              <a:t>Hastaneye </a:t>
            </a:r>
            <a:r>
              <a:rPr lang="tr-TR" sz="2000"/>
              <a:t>daha önce gelen hasta, tanıtım kartı ile tedavi ve muayene için başvuru yapabilir. Eğer hasta tanıtım kartı herhangi bir neden ile yanında değil ise T.C. kimlik no ile sorgulama yapılır ve hastaya daha önce verilmiş olan hasta kayıt numarası üzerinden hastanın tüm işlemleri yapılabilir veya yeni kart çıkartılabilir. </a:t>
            </a:r>
          </a:p>
        </p:txBody>
      </p:sp>
    </p:spTree>
    <p:extLst>
      <p:ext uri="{BB962C8B-B14F-4D97-AF65-F5344CB8AC3E}">
        <p14:creationId xmlns:p14="http://schemas.microsoft.com/office/powerpoint/2010/main" val="4091608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sz="2000"/>
              <a:t>MHRS (Merkezî Hastane Randevu Sistemi) ile Başvuru </a:t>
            </a:r>
            <a:endParaRPr lang="tr-TR" sz="2000" smtClean="0"/>
          </a:p>
          <a:p>
            <a:pPr marL="0" indent="0" algn="just">
              <a:buNone/>
            </a:pPr>
            <a:r>
              <a:rPr lang="tr-TR" sz="2000" smtClean="0"/>
              <a:t>Merkezî </a:t>
            </a:r>
            <a:r>
              <a:rPr lang="tr-TR" sz="2000"/>
              <a:t>hastane randevu sistemine entegre olan hastanelerden randevu almak isteyen hastaların Sağlık Bakanlığının 182 nolu MHRS telefonunu arayarak ya da internet üzerinden randevu almaları gerekmektedir. HBYS, bilgileri güncelleyebilir, iptal edebilir ve gerçekleşen randevulara ilişkin bilgileri ise MHRS’ye iletebilir. Hekim çalışma listeleri 30 iş gününü kapsayacak şekilde MHRS’ye kayıt edilir. Randevusuna gelen hasta, sistem üzerinden hasta kayıt modülüne otomatik olarak aktarılarak hasta kaydının çok hızlı şekilde yapılması sağlanmış olur. </a:t>
            </a:r>
          </a:p>
        </p:txBody>
      </p:sp>
    </p:spTree>
    <p:extLst>
      <p:ext uri="{BB962C8B-B14F-4D97-AF65-F5344CB8AC3E}">
        <p14:creationId xmlns:p14="http://schemas.microsoft.com/office/powerpoint/2010/main" val="570403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sz="2000"/>
              <a:t>HTS (Hasta Tanıtım Sistemi) </a:t>
            </a:r>
            <a:endParaRPr lang="tr-TR" sz="2000" smtClean="0"/>
          </a:p>
          <a:p>
            <a:pPr marL="0" indent="0" algn="just">
              <a:buNone/>
            </a:pPr>
            <a:r>
              <a:rPr lang="tr-TR" sz="2000" smtClean="0"/>
              <a:t>Hastaneye </a:t>
            </a:r>
            <a:r>
              <a:rPr lang="tr-TR" sz="2000"/>
              <a:t>başvuran hastaların hasta kartları var ise; poliklinik girişlerinde bulunan HTS cihazlarına kartlarını okutmak sureti ile randevularının sırasını alabilir veya hekimin boş sırası var ise yeni muayene kaydı açtırabilirler. Yine poliklinik önlerinde bulunan monitörlerden(hasta çağırma ekranı) sıralarını takip edebilirler. </a:t>
            </a:r>
          </a:p>
        </p:txBody>
      </p:sp>
    </p:spTree>
    <p:extLst>
      <p:ext uri="{BB962C8B-B14F-4D97-AF65-F5344CB8AC3E}">
        <p14:creationId xmlns:p14="http://schemas.microsoft.com/office/powerpoint/2010/main" val="3962535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sz="2000"/>
              <a:t>Sıra verme ve muayene işlemi: </a:t>
            </a:r>
            <a:endParaRPr lang="tr-TR" sz="2000" smtClean="0"/>
          </a:p>
          <a:p>
            <a:pPr marL="0" indent="0" algn="just">
              <a:buNone/>
            </a:pPr>
            <a:r>
              <a:rPr lang="tr-TR" sz="2000" smtClean="0"/>
              <a:t>Polikliniklere </a:t>
            </a:r>
            <a:r>
              <a:rPr lang="tr-TR" sz="2000"/>
              <a:t>müracaat eden hastalara muayene olmaları için istedikleri hekime sıra barkotu (etiketi) verilir. Hasta, sırasını hasta çağrı ekranlarından takip edebilir. Sırası gelen hasta muayene olmak üzere içeriye girer. Böylece sıra konusunda çıkabilecek herhangi bir karışıklıkta önlenmiş olur. Hastalar doktorun onayı ile poliklinik sekreteri tarafından otomasyon sistemi üzerinden program kullanılarak muayeneye çağırılır. </a:t>
            </a:r>
          </a:p>
        </p:txBody>
      </p:sp>
    </p:spTree>
    <p:extLst>
      <p:ext uri="{BB962C8B-B14F-4D97-AF65-F5344CB8AC3E}">
        <p14:creationId xmlns:p14="http://schemas.microsoft.com/office/powerpoint/2010/main" val="1092715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smtClean="0"/>
              <a:t>Hasta kayıt ekranı</a:t>
            </a:r>
            <a:endParaRPr lang="tr-TR" sz="240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484784"/>
            <a:ext cx="7920880"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7696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1800" smtClean="0"/>
              <a:t>Randevusuz Hasta Kayıt Ekranı</a:t>
            </a:r>
            <a:endParaRPr lang="tr-TR" sz="180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124744"/>
            <a:ext cx="8136904"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5515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smtClean="0"/>
              <a:t>Randevusuz Hasta Kayıt</a:t>
            </a:r>
            <a:endParaRPr lang="tr-TR" sz="240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412776"/>
            <a:ext cx="8208911"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7686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628800"/>
            <a:ext cx="8064895"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9002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124744"/>
            <a:ext cx="8712968"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46613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395536" y="1052736"/>
            <a:ext cx="8291264" cy="4843973"/>
          </a:xfrm>
        </p:spPr>
        <p:txBody>
          <a:bodyPr/>
          <a:lstStyle/>
          <a:p>
            <a:pPr algn="just"/>
            <a:r>
              <a:rPr lang="tr-TR" sz="2400"/>
              <a:t>Provizyon Hastanın alacağı sağlık hizmetinin, Sosyal Güvenlik Kurumu tarafından ödenip ödenmeyeceğinin bilgisinin alınmasıdır. MEDULA adı verilen otomatik faturalama sistemi aracılığıyla sorgulanır. HBYS ile MEDULA arasında bir servis aracılığı ile çalışır. </a:t>
            </a:r>
            <a:endParaRPr lang="tr-TR" sz="2400" smtClean="0"/>
          </a:p>
          <a:p>
            <a:pPr algn="just"/>
            <a:r>
              <a:rPr lang="tr-TR" sz="2400"/>
              <a:t>MEDULA SGK’nın Emekli Sandığı, Bağkur ve Yeşilkart’ı tek bir çatı altında yani Genel Sağlık Sigortası çatısı altında toplamayı hedeflediği çalışmanın bilişim ayağıdır. Devlet hastaneleri, özel hastaneler, üniversite hastaneleri, diyaliz merkezleri ve diğer birçok sağlık kuruluşunun verdikleri hizmet, kullandıkları tıbbi malzeme ve ilaçların bedelinin geri ödeme kurumu tarafından ödenmesi için MEDULA sisteminin kullanılması gerekmektedir.</a:t>
            </a:r>
          </a:p>
        </p:txBody>
      </p:sp>
    </p:spTree>
    <p:extLst>
      <p:ext uri="{BB962C8B-B14F-4D97-AF65-F5344CB8AC3E}">
        <p14:creationId xmlns:p14="http://schemas.microsoft.com/office/powerpoint/2010/main" val="786146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000" smtClean="0"/>
              <a:t>Provizyon Alınması</a:t>
            </a:r>
            <a:endParaRPr lang="tr-TR" sz="200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1628800"/>
            <a:ext cx="8928992" cy="4536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85026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sz="2000" smtClean="0"/>
              <a:t>Poliklinik </a:t>
            </a:r>
            <a:r>
              <a:rPr lang="tr-TR" sz="2000"/>
              <a:t>Hizmetlerinde Öncelik Sırası Hakkında Genelge’ye göre; </a:t>
            </a:r>
            <a:r>
              <a:rPr lang="tr-TR" sz="2000" smtClean="0"/>
              <a:t>Polikliniklerde </a:t>
            </a:r>
            <a:r>
              <a:rPr lang="tr-TR" sz="2000"/>
              <a:t>acil ve adli vakalar(ani gelişen hastalık, kaza, yaralanma ve benzeri durumlar ile ivedilikle tıbbi müdahale yapılması gerektiğine hekim tarafından karar </a:t>
            </a:r>
            <a:r>
              <a:rPr lang="tr-TR" sz="2000" smtClean="0"/>
              <a:t>verilenler)</a:t>
            </a:r>
          </a:p>
          <a:p>
            <a:pPr algn="just"/>
            <a:r>
              <a:rPr lang="tr-TR" sz="2000"/>
              <a:t>A</a:t>
            </a:r>
            <a:r>
              <a:rPr lang="tr-TR" sz="2000" smtClean="0"/>
              <a:t>ğır </a:t>
            </a:r>
            <a:r>
              <a:rPr lang="tr-TR" sz="2000"/>
              <a:t>özürlü raporu bulunan </a:t>
            </a:r>
            <a:r>
              <a:rPr lang="tr-TR" sz="2000" smtClean="0"/>
              <a:t>engelliler</a:t>
            </a:r>
          </a:p>
          <a:p>
            <a:pPr algn="just"/>
            <a:r>
              <a:rPr lang="tr-TR" sz="2000" smtClean="0"/>
              <a:t>Hamileler</a:t>
            </a:r>
          </a:p>
          <a:p>
            <a:pPr algn="just"/>
            <a:r>
              <a:rPr lang="tr-TR" sz="2000" smtClean="0"/>
              <a:t>65 </a:t>
            </a:r>
            <a:r>
              <a:rPr lang="tr-TR" sz="2000"/>
              <a:t>yaş üstü </a:t>
            </a:r>
            <a:r>
              <a:rPr lang="tr-TR" sz="2000" smtClean="0"/>
              <a:t>yaşlılar</a:t>
            </a:r>
          </a:p>
          <a:p>
            <a:pPr algn="just"/>
            <a:r>
              <a:rPr lang="tr-TR" sz="2000" smtClean="0"/>
              <a:t>7 </a:t>
            </a:r>
            <a:r>
              <a:rPr lang="tr-TR" sz="2000"/>
              <a:t>yaş altı </a:t>
            </a:r>
            <a:r>
              <a:rPr lang="tr-TR" sz="2000" smtClean="0"/>
              <a:t>çocuklar</a:t>
            </a:r>
          </a:p>
          <a:p>
            <a:pPr algn="just"/>
            <a:r>
              <a:rPr lang="tr-TR" sz="2000"/>
              <a:t>H</a:t>
            </a:r>
            <a:r>
              <a:rPr lang="tr-TR" sz="2000" smtClean="0"/>
              <a:t>arp </a:t>
            </a:r>
            <a:r>
              <a:rPr lang="tr-TR" sz="2000"/>
              <a:t>vazife şehitlerinin dul ve yetimleri ile gazilerin muayenede öncelik hakkı vardır. </a:t>
            </a:r>
            <a:endParaRPr lang="tr-TR" sz="2000" smtClean="0"/>
          </a:p>
          <a:p>
            <a:pPr marL="0" indent="0" algn="just">
              <a:buNone/>
            </a:pPr>
            <a:r>
              <a:rPr lang="tr-TR" sz="2000" smtClean="0"/>
              <a:t>Sıra </a:t>
            </a:r>
            <a:r>
              <a:rPr lang="tr-TR" sz="2000"/>
              <a:t>işleminde öncelik hakkının verilebilmesi için, bu gruptaki kişilerin kimlik göstermeleri gerekmektedir. </a:t>
            </a:r>
          </a:p>
        </p:txBody>
      </p:sp>
    </p:spTree>
    <p:extLst>
      <p:ext uri="{BB962C8B-B14F-4D97-AF65-F5344CB8AC3E}">
        <p14:creationId xmlns:p14="http://schemas.microsoft.com/office/powerpoint/2010/main" val="7527090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Hasta Türleri</a:t>
            </a:r>
            <a:endParaRPr lang="tr-TR"/>
          </a:p>
        </p:txBody>
      </p:sp>
      <p:sp>
        <p:nvSpPr>
          <p:cNvPr id="3" name="İçerik Yer Tutucusu 2"/>
          <p:cNvSpPr>
            <a:spLocks noGrp="1"/>
          </p:cNvSpPr>
          <p:nvPr>
            <p:ph idx="1"/>
          </p:nvPr>
        </p:nvSpPr>
        <p:spPr/>
        <p:txBody>
          <a:bodyPr/>
          <a:lstStyle/>
          <a:p>
            <a:r>
              <a:rPr lang="tr-TR" sz="2000"/>
              <a:t>SSK (ÇALIŞAN, EMEKLİ) </a:t>
            </a:r>
            <a:endParaRPr lang="tr-TR" sz="2000" smtClean="0"/>
          </a:p>
          <a:p>
            <a:r>
              <a:rPr lang="tr-TR" sz="2000" smtClean="0"/>
              <a:t>BAĞ-KUR </a:t>
            </a:r>
            <a:r>
              <a:rPr lang="tr-TR" sz="2000"/>
              <a:t>(ÇALIŞAN, EMEKLİ) </a:t>
            </a:r>
            <a:endParaRPr lang="tr-TR" sz="2000" smtClean="0"/>
          </a:p>
          <a:p>
            <a:r>
              <a:rPr lang="tr-TR" sz="2000" smtClean="0"/>
              <a:t>EMEKLİ </a:t>
            </a:r>
            <a:r>
              <a:rPr lang="tr-TR" sz="2000"/>
              <a:t>SANDIĞI </a:t>
            </a:r>
            <a:endParaRPr lang="tr-TR" sz="2000" smtClean="0"/>
          </a:p>
          <a:p>
            <a:r>
              <a:rPr lang="tr-TR" sz="2000" smtClean="0"/>
              <a:t>2022 </a:t>
            </a:r>
            <a:r>
              <a:rPr lang="tr-TR" sz="2000"/>
              <a:t>ÖZÜRLÜ, 65 YAŞ ÜSTÜ (YAŞLI), BAKIMA MUHTAÇ </a:t>
            </a:r>
            <a:endParaRPr lang="tr-TR" sz="2000" smtClean="0"/>
          </a:p>
          <a:p>
            <a:r>
              <a:rPr lang="tr-TR" sz="2000" smtClean="0"/>
              <a:t>1005 </a:t>
            </a:r>
            <a:r>
              <a:rPr lang="tr-TR" sz="2000"/>
              <a:t>İSTİKLAL MADALYASI </a:t>
            </a:r>
            <a:endParaRPr lang="tr-TR" sz="2000" smtClean="0"/>
          </a:p>
          <a:p>
            <a:r>
              <a:rPr lang="tr-TR" sz="2000" smtClean="0"/>
              <a:t>2828 </a:t>
            </a:r>
            <a:r>
              <a:rPr lang="tr-TR" sz="2000"/>
              <a:t>ÇOCUK ESİRGEME </a:t>
            </a:r>
            <a:endParaRPr lang="tr-TR" sz="2000" smtClean="0"/>
          </a:p>
          <a:p>
            <a:r>
              <a:rPr lang="tr-TR" sz="2000" smtClean="0"/>
              <a:t>YABANCI </a:t>
            </a:r>
            <a:r>
              <a:rPr lang="tr-TR" sz="2000"/>
              <a:t>ÜLKE VATANDAŞI (ALMANYA) </a:t>
            </a:r>
            <a:endParaRPr lang="tr-TR" sz="2000" smtClean="0"/>
          </a:p>
          <a:p>
            <a:r>
              <a:rPr lang="tr-TR" sz="2000" smtClean="0"/>
              <a:t>SGK </a:t>
            </a:r>
            <a:r>
              <a:rPr lang="tr-TR" sz="2000"/>
              <a:t>(MEMUR) </a:t>
            </a:r>
            <a:endParaRPr lang="tr-TR" sz="2000" smtClean="0"/>
          </a:p>
          <a:p>
            <a:r>
              <a:rPr lang="tr-TR" sz="2000" smtClean="0"/>
              <a:t>YEŞİLKART </a:t>
            </a:r>
          </a:p>
          <a:p>
            <a:r>
              <a:rPr lang="tr-TR" sz="2000" smtClean="0"/>
              <a:t>18 </a:t>
            </a:r>
            <a:r>
              <a:rPr lang="tr-TR" sz="2000"/>
              <a:t>YAŞ ALTI </a:t>
            </a:r>
            <a:endParaRPr lang="tr-TR" sz="2000" smtClean="0"/>
          </a:p>
          <a:p>
            <a:r>
              <a:rPr lang="tr-TR" sz="2000" smtClean="0"/>
              <a:t>İSTEĞE </a:t>
            </a:r>
            <a:r>
              <a:rPr lang="tr-TR" sz="2000"/>
              <a:t>TABİ SİGORTALI İŞSİZLİK ÖDENEĞİ</a:t>
            </a:r>
          </a:p>
        </p:txBody>
      </p:sp>
    </p:spTree>
    <p:extLst>
      <p:ext uri="{BB962C8B-B14F-4D97-AF65-F5344CB8AC3E}">
        <p14:creationId xmlns:p14="http://schemas.microsoft.com/office/powerpoint/2010/main" val="12650462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sz="2000"/>
              <a:t>Polikliniğe başvuru yapan hastanın muayene işlemlerinin gerçekleştirilebilmesi için T.C. kimlik numarasından kurum bilgileri sorgulamaları yapılmalıdır. SGK kapsamında olan tüm </a:t>
            </a:r>
            <a:r>
              <a:rPr lang="tr-TR" sz="2000" smtClean="0"/>
              <a:t>hastalara sistemde </a:t>
            </a:r>
            <a:r>
              <a:rPr lang="tr-TR" sz="2000"/>
              <a:t>hasta kaydı açıldıktan sonra başvuru işlemleri menüsünden poliklinik ve doktor seçimleri yapılır. Başvuru türü </a:t>
            </a:r>
            <a:r>
              <a:rPr lang="tr-TR" sz="2000">
                <a:solidFill>
                  <a:srgbClr val="FF0000"/>
                </a:solidFill>
              </a:rPr>
              <a:t>(normal, iş kazası, acil, trafik kazası, adli vaka, meslek hastalığı</a:t>
            </a:r>
            <a:r>
              <a:rPr lang="tr-TR" sz="2000"/>
              <a:t>) seçilir ve işlem kaydedilir. </a:t>
            </a:r>
            <a:endParaRPr lang="tr-TR" sz="2000" smtClean="0"/>
          </a:p>
          <a:p>
            <a:pPr algn="just"/>
            <a:r>
              <a:rPr lang="tr-TR" sz="2000" smtClean="0"/>
              <a:t>Kaydetme </a:t>
            </a:r>
            <a:r>
              <a:rPr lang="tr-TR" sz="2000"/>
              <a:t>işleminden sonra otomatik olarak sistem üzerinde GSS takip alma işlem sayfası açılır. GSS (Genel Sağlık Sigortası)- MEDULA üzerinden hastanın tedaviye müstehak olup olmadığı sorgulanır. Tedaviye müstehaksa MEDULA üzerinden otomatik olarak hasta takip numarası gönderilir ve hastaya sıra numarası yazdırılır, manuel ya da otomatik olarak muayene ücreti işlenir. </a:t>
            </a:r>
          </a:p>
        </p:txBody>
      </p:sp>
    </p:spTree>
    <p:extLst>
      <p:ext uri="{BB962C8B-B14F-4D97-AF65-F5344CB8AC3E}">
        <p14:creationId xmlns:p14="http://schemas.microsoft.com/office/powerpoint/2010/main" val="3675756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sz="2000"/>
              <a:t>Hastaya GSS üzerinden takip numarası alınamazsa ya da hastanın hiçbir sosyal güvencesi yoksa (SGK kapsamında değilse) hasta ücretli hasta olarak işlem görür ve önce muayene ücretini yatırmak üzere vezneye yönlendirilir, sistem üzerinden muayene ücreti tahsil edilir, ücretin yatırıldığına dair makbuzla birlikte sekretere gelindiğinde kendisine sıra numarası verilir. </a:t>
            </a:r>
          </a:p>
        </p:txBody>
      </p:sp>
    </p:spTree>
    <p:extLst>
      <p:ext uri="{BB962C8B-B14F-4D97-AF65-F5344CB8AC3E}">
        <p14:creationId xmlns:p14="http://schemas.microsoft.com/office/powerpoint/2010/main" val="4503658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sz="2000"/>
              <a:t>Hasta polikliniğe geldiğinde barkodu kontrol edilerek sırasının doğru olup olmadığı hekim ya da ilgili personel tarafından kontrol edilir. Sırası doğru ise hasta muayene edilir. Hastanın muayenesinden ilgili hekim sorumludur. Hekim, </a:t>
            </a:r>
            <a:r>
              <a:rPr lang="tr-TR" sz="2000" smtClean="0"/>
              <a:t>hastanın </a:t>
            </a:r>
            <a:r>
              <a:rPr lang="tr-TR" sz="2000"/>
              <a:t>durumuna göre ilaç yazabilir, sevk edebilir, yatırabilir, ameliyat önerebilir, tetkik isteyebilir veya hastanın herhangi bir hastalığının olmadığına karar verebilir. </a:t>
            </a:r>
          </a:p>
        </p:txBody>
      </p:sp>
    </p:spTree>
    <p:extLst>
      <p:ext uri="{BB962C8B-B14F-4D97-AF65-F5344CB8AC3E}">
        <p14:creationId xmlns:p14="http://schemas.microsoft.com/office/powerpoint/2010/main" val="26440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a:t>Poliklinik hasta kayıt sisteminin avantajları: </a:t>
            </a:r>
            <a:endParaRPr lang="tr-TR" sz="2000" smtClean="0"/>
          </a:p>
          <a:p>
            <a:pPr marL="0" indent="0">
              <a:buNone/>
            </a:pPr>
            <a:endParaRPr lang="tr-TR" sz="2000" smtClean="0"/>
          </a:p>
          <a:p>
            <a:pPr marL="0" indent="0">
              <a:buNone/>
            </a:pPr>
            <a:r>
              <a:rPr lang="tr-TR" sz="2000" smtClean="0"/>
              <a:t> </a:t>
            </a:r>
            <a:r>
              <a:rPr lang="tr-TR" sz="2000"/>
              <a:t>Öncelikle sağlık personelinin verilere erişimini kolaylaştırarak verimliliği artırır. </a:t>
            </a:r>
            <a:endParaRPr lang="tr-TR" sz="2000" smtClean="0"/>
          </a:p>
          <a:p>
            <a:pPr marL="0" indent="0">
              <a:buNone/>
            </a:pPr>
            <a:r>
              <a:rPr lang="tr-TR" sz="2000" smtClean="0"/>
              <a:t> </a:t>
            </a:r>
            <a:r>
              <a:rPr lang="tr-TR" sz="2000"/>
              <a:t>Hasta bilgilerine elektronik ortamda ulaşabilmeyi sağlar. </a:t>
            </a:r>
            <a:endParaRPr lang="tr-TR" sz="2000" smtClean="0"/>
          </a:p>
          <a:p>
            <a:pPr marL="0" indent="0">
              <a:buNone/>
            </a:pPr>
            <a:r>
              <a:rPr lang="tr-TR" sz="2000" smtClean="0"/>
              <a:t> </a:t>
            </a:r>
            <a:r>
              <a:rPr lang="tr-TR" sz="2000"/>
              <a:t>Hizmet kalitesini ve üretkenliği artırır. </a:t>
            </a:r>
            <a:endParaRPr lang="tr-TR" sz="2000" smtClean="0"/>
          </a:p>
          <a:p>
            <a:pPr marL="0" indent="0">
              <a:buNone/>
            </a:pPr>
            <a:r>
              <a:rPr lang="tr-TR" sz="2000" smtClean="0"/>
              <a:t> </a:t>
            </a:r>
            <a:r>
              <a:rPr lang="tr-TR" sz="2000"/>
              <a:t>Maliyeti düşürerek, hem maliyetten hem de zamandan tasarruf etme imkânı sağlar. </a:t>
            </a:r>
            <a:endParaRPr lang="tr-TR" sz="2000" smtClean="0"/>
          </a:p>
          <a:p>
            <a:pPr marL="0" indent="0">
              <a:buNone/>
            </a:pPr>
            <a:r>
              <a:rPr lang="tr-TR" sz="2000" smtClean="0"/>
              <a:t> </a:t>
            </a:r>
            <a:r>
              <a:rPr lang="tr-TR" sz="2000"/>
              <a:t>Karar analizi, hatırlatma, risk yönetimi gibi kâğıda dayalı geleneksel HBYS’lerde bulunmayan diğer akıllı özellikleri klinisyene sunabilir. </a:t>
            </a:r>
            <a:endParaRPr lang="tr-TR" sz="2000" smtClean="0"/>
          </a:p>
          <a:p>
            <a:pPr marL="0" indent="0">
              <a:buNone/>
            </a:pPr>
            <a:r>
              <a:rPr lang="tr-TR" sz="2000" smtClean="0"/>
              <a:t> </a:t>
            </a:r>
            <a:r>
              <a:rPr lang="tr-TR" sz="2000"/>
              <a:t>Klinik problem çözme sürecine kılavuzluk edebilir. </a:t>
            </a:r>
          </a:p>
        </p:txBody>
      </p:sp>
    </p:spTree>
    <p:extLst>
      <p:ext uri="{BB962C8B-B14F-4D97-AF65-F5344CB8AC3E}">
        <p14:creationId xmlns:p14="http://schemas.microsoft.com/office/powerpoint/2010/main" val="34071909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lgn="just">
              <a:buNone/>
            </a:pPr>
            <a:r>
              <a:rPr lang="tr-TR" sz="2000"/>
              <a:t> Sistem, web tabanlı olduğu için internet olan her yerden toplu mail gönderimi yapılabilir ve mailler takip edilebilir. </a:t>
            </a:r>
            <a:endParaRPr lang="tr-TR" sz="2000" smtClean="0"/>
          </a:p>
          <a:p>
            <a:pPr marL="0" indent="0" algn="just">
              <a:buNone/>
            </a:pPr>
            <a:r>
              <a:rPr lang="tr-TR" sz="2000" smtClean="0"/>
              <a:t> </a:t>
            </a:r>
            <a:r>
              <a:rPr lang="tr-TR" sz="2000"/>
              <a:t>HKS (Hasta Kayıt Sistemi) ,hasta kayıtlarının yaratılması, kullanılması, depolanması ve istendiğinde geri getirilmesi işlemlerini yerine getiren bir sistemdir. </a:t>
            </a:r>
            <a:endParaRPr lang="tr-TR" sz="2000" smtClean="0"/>
          </a:p>
          <a:p>
            <a:pPr marL="0" indent="0" algn="just">
              <a:buNone/>
            </a:pPr>
            <a:r>
              <a:rPr lang="tr-TR" sz="2000" smtClean="0"/>
              <a:t> </a:t>
            </a:r>
            <a:r>
              <a:rPr lang="tr-TR" sz="2000"/>
              <a:t>Hastanın sevki, ilgili poliklinikteki doktora otomatik olarak yapılır.  Eğer hasta ücretli hasta ise veya fark ödemesi gerekiyorsa sistem üzerinden ücret kontrolü de sağlanabilir.</a:t>
            </a:r>
          </a:p>
          <a:p>
            <a:pPr algn="just"/>
            <a:endParaRPr lang="tr-TR" sz="2000"/>
          </a:p>
        </p:txBody>
      </p:sp>
    </p:spTree>
    <p:extLst>
      <p:ext uri="{BB962C8B-B14F-4D97-AF65-F5344CB8AC3E}">
        <p14:creationId xmlns:p14="http://schemas.microsoft.com/office/powerpoint/2010/main" val="17743355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smtClean="0"/>
              <a:t>Uygulama</a:t>
            </a:r>
            <a:endParaRPr lang="tr-TR" sz="4000"/>
          </a:p>
        </p:txBody>
      </p:sp>
      <p:sp>
        <p:nvSpPr>
          <p:cNvPr id="3" name="Metin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500081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55000" lnSpcReduction="20000"/>
          </a:bodyPr>
          <a:lstStyle/>
          <a:p>
            <a:pPr algn="just"/>
            <a:r>
              <a:rPr lang="tr-TR" b="1"/>
              <a:t>HASTA</a:t>
            </a:r>
            <a:r>
              <a:rPr lang="tr-TR"/>
              <a:t> grubu altında yer alan </a:t>
            </a:r>
            <a:r>
              <a:rPr lang="tr-TR" b="1"/>
              <a:t>Hasta Başvuru</a:t>
            </a:r>
            <a:r>
              <a:rPr lang="tr-TR"/>
              <a:t> ekranı, hastanın her gelişinde başvuru açmak amacıyla kullanılır. Hastaların farklı kurumlarla ilişkilendirilmiş birden fazla açık başvurusu olabilir. Hastanın temel olarak sistemde tek bir hasta kaydı ve birden fazla başvurusu bulunmalıdır. </a:t>
            </a:r>
            <a:r>
              <a:rPr lang="tr-TR" b="1" i="1">
                <a:solidFill>
                  <a:srgbClr val="FF0000"/>
                </a:solidFill>
              </a:rPr>
              <a:t>Hasta Başvuru Bilgileri Görüntüleme ekranı, Hasta Başvuru </a:t>
            </a:r>
            <a:r>
              <a:rPr lang="tr-TR"/>
              <a:t>ekranı ile aynıdır. Yalnız görüntüleme ekranında hasta bilgilerinde herhangi bir değişiklik yapılamaz. </a:t>
            </a:r>
          </a:p>
          <a:p>
            <a:pPr lvl="0" algn="just"/>
            <a:r>
              <a:rPr lang="tr-TR"/>
              <a:t>Hasta ilk kez sisteme kaydediliyorsa, yeni hasta kayıt </a:t>
            </a:r>
            <a:r>
              <a:rPr lang="tr-TR" smtClean="0"/>
              <a:t>işlemi tamamlandıktan </a:t>
            </a:r>
            <a:r>
              <a:rPr lang="tr-TR"/>
              <a:t>sonra, otomatik olarak bu ekrana erişim sağlanır. </a:t>
            </a:r>
            <a:r>
              <a:rPr lang="tr-TR" b="1" i="1"/>
              <a:t>Yeni Başvuru</a:t>
            </a:r>
            <a:r>
              <a:rPr lang="tr-TR"/>
              <a:t> butonuna basılır, seçilen Başvuru Türü (yatan, ayaktan), başvuru kurumu ve anlaşmaya bağlı olarak, zorunlu olan alanlar (sicil no, sevk tarihi vb.) doldurulur. Hastanın başvurduğu bölüm seçilip </a:t>
            </a:r>
            <a:r>
              <a:rPr lang="tr-TR" b="1" i="1"/>
              <a:t>Kaydet </a:t>
            </a:r>
            <a:r>
              <a:rPr lang="tr-TR"/>
              <a:t>butonuna basılır. Başvuru bilgisi üst taraftaki listeye eklenir. </a:t>
            </a:r>
          </a:p>
          <a:p>
            <a:pPr lvl="0" algn="just"/>
            <a:r>
              <a:rPr lang="tr-TR"/>
              <a:t>Ekranın üst kısmında hasta bilgilerinin yer aldığı hasta bileşeni görüntülenir. Bileşenin altındaki listede daha önce açılmış başvurular, Başvuru Tarihi ve Kurum Bilgileri ile listelenir. Yanında kırmızı çarpı işareti olanlar kapalı başvurular, mavi check işareti olanlar açık başvurulardır.</a:t>
            </a:r>
          </a:p>
          <a:p>
            <a:pPr algn="just"/>
            <a:endParaRPr lang="tr-TR"/>
          </a:p>
        </p:txBody>
      </p:sp>
    </p:spTree>
    <p:extLst>
      <p:ext uri="{BB962C8B-B14F-4D97-AF65-F5344CB8AC3E}">
        <p14:creationId xmlns:p14="http://schemas.microsoft.com/office/powerpoint/2010/main" val="2192876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H:\help_html\Nucleus_MBS_Enterprise\sayfalar\Hasta_basvuru\hasta_basvuru_yeni.jpg"/>
          <p:cNvPicPr/>
          <p:nvPr/>
        </p:nvPicPr>
        <p:blipFill>
          <a:blip r:embed="rId2"/>
          <a:srcRect/>
          <a:stretch>
            <a:fillRect/>
          </a:stretch>
        </p:blipFill>
        <p:spPr bwMode="auto">
          <a:xfrm>
            <a:off x="251520" y="116632"/>
            <a:ext cx="8712968" cy="6741368"/>
          </a:xfrm>
          <a:prstGeom prst="rect">
            <a:avLst/>
          </a:prstGeom>
          <a:noFill/>
          <a:ln w="9525">
            <a:noFill/>
            <a:miter lim="800000"/>
            <a:headEnd/>
            <a:tailEnd/>
          </a:ln>
        </p:spPr>
      </p:pic>
    </p:spTree>
    <p:extLst>
      <p:ext uri="{BB962C8B-B14F-4D97-AF65-F5344CB8AC3E}">
        <p14:creationId xmlns:p14="http://schemas.microsoft.com/office/powerpoint/2010/main" val="31411916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7500" lnSpcReduction="20000"/>
          </a:bodyPr>
          <a:lstStyle/>
          <a:p>
            <a:pPr lvl="0" algn="just"/>
            <a:r>
              <a:rPr lang="tr-TR"/>
              <a:t>Başvuru kurumu seçilirken anlaşma adı alanının yanında yer alan butona basılarak </a:t>
            </a:r>
            <a:r>
              <a:rPr lang="tr-TR" b="1"/>
              <a:t>Kurum Seçme </a:t>
            </a:r>
            <a:r>
              <a:rPr lang="tr-TR"/>
              <a:t>ekranına erişilir, Burada kurum adından arama yapılabileceği gibi, biliniyorsa kurum kodu yazılıp </a:t>
            </a:r>
            <a:r>
              <a:rPr lang="tr-TR" b="1"/>
              <a:t>&lt;Enter&gt;</a:t>
            </a:r>
            <a:r>
              <a:rPr lang="tr-TR"/>
              <a:t> tuşuna basılarak da aranan kurum bulunabilir.</a:t>
            </a:r>
          </a:p>
          <a:p>
            <a:pPr lvl="0" algn="just"/>
            <a:r>
              <a:rPr lang="tr-TR"/>
              <a:t>Kurum adına göre arama yapılırken dikkat edilmesi gereken nokta, kurum adı içinden ayırdedici kelimelerin yazılmasıdır. Bu alanda yazılan kelimeleri içeren kurum otomatik olarak bulunur, aranan kurum bu değilse, birkaç karakter daha yazmak veya </a:t>
            </a:r>
            <a:r>
              <a:rPr lang="tr-TR" b="1"/>
              <a:t>F11 </a:t>
            </a:r>
            <a:r>
              <a:rPr lang="tr-TR"/>
              <a:t>tuşuna basılarak bir sonraki kuruma ulaşmak gerekir, aranan kurum bulunana kadar bu işlem sürdürülür, ilgili kuruma erişildikten sonra </a:t>
            </a:r>
            <a:r>
              <a:rPr lang="tr-TR" b="1"/>
              <a:t>&lt;Enter&gt; </a:t>
            </a:r>
            <a:r>
              <a:rPr lang="tr-TR"/>
              <a:t>tuşuna basılır. </a:t>
            </a:r>
          </a:p>
          <a:p>
            <a:pPr algn="just"/>
            <a:endParaRPr lang="tr-TR"/>
          </a:p>
        </p:txBody>
      </p:sp>
    </p:spTree>
    <p:extLst>
      <p:ext uri="{BB962C8B-B14F-4D97-AF65-F5344CB8AC3E}">
        <p14:creationId xmlns:p14="http://schemas.microsoft.com/office/powerpoint/2010/main" val="24269876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lvl="0" algn="just"/>
            <a:r>
              <a:rPr lang="tr-TR" b="1"/>
              <a:t>Sık İşlem Yapılan Kurumlar </a:t>
            </a:r>
            <a:r>
              <a:rPr lang="tr-TR"/>
              <a:t>sayfasında ise daha önce Kurum Tanımlama ekranında önceliği belirlenen kurumlar listelenir. Bu sadece seçim kolaylığı sağlamak için eklenmiş bir fonksiyondur.</a:t>
            </a:r>
          </a:p>
          <a:p>
            <a:pPr lvl="0" algn="just"/>
            <a:r>
              <a:rPr lang="tr-TR"/>
              <a:t>Gün içinde yeni bir kurum tanımlanırsa, programdan çıkmadan kurumu bu listeye eklemek için </a:t>
            </a:r>
            <a:r>
              <a:rPr lang="tr-TR" b="1" i="1"/>
              <a:t>Kurum Listesini Tazele</a:t>
            </a:r>
            <a:r>
              <a:rPr lang="tr-TR"/>
              <a:t> butonuna basılmalıdır. </a:t>
            </a:r>
          </a:p>
          <a:p>
            <a:pPr algn="just"/>
            <a:endParaRPr lang="tr-TR"/>
          </a:p>
        </p:txBody>
      </p:sp>
    </p:spTree>
    <p:extLst>
      <p:ext uri="{BB962C8B-B14F-4D97-AF65-F5344CB8AC3E}">
        <p14:creationId xmlns:p14="http://schemas.microsoft.com/office/powerpoint/2010/main" val="2009804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H:\help_html\Nucleus_MBS_Enterprise\sayfalar\Hasta_basvuru\kurum_secimi.jpg"/>
          <p:cNvPicPr/>
          <p:nvPr/>
        </p:nvPicPr>
        <p:blipFill>
          <a:blip r:embed="rId2"/>
          <a:srcRect/>
          <a:stretch>
            <a:fillRect/>
          </a:stretch>
        </p:blipFill>
        <p:spPr bwMode="auto">
          <a:xfrm>
            <a:off x="0" y="260648"/>
            <a:ext cx="9036496" cy="6597351"/>
          </a:xfrm>
          <a:prstGeom prst="rect">
            <a:avLst/>
          </a:prstGeom>
          <a:noFill/>
          <a:ln w="9525">
            <a:noFill/>
            <a:miter lim="800000"/>
            <a:headEnd/>
            <a:tailEnd/>
          </a:ln>
        </p:spPr>
      </p:pic>
    </p:spTree>
    <p:extLst>
      <p:ext uri="{BB962C8B-B14F-4D97-AF65-F5344CB8AC3E}">
        <p14:creationId xmlns:p14="http://schemas.microsoft.com/office/powerpoint/2010/main" val="27337425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267" y="332656"/>
            <a:ext cx="8911733"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6390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0000" lnSpcReduction="20000"/>
          </a:bodyPr>
          <a:lstStyle/>
          <a:p>
            <a:pPr lvl="0" algn="just"/>
            <a:r>
              <a:rPr lang="tr-TR"/>
              <a:t>Hasta, dışarıdan bir doktor tarafından gönderilmişse, hastayı gönderen doktor </a:t>
            </a:r>
            <a:r>
              <a:rPr lang="tr-TR" b="1"/>
              <a:t>Hasta Kaynağı</a:t>
            </a:r>
            <a:r>
              <a:rPr lang="tr-TR"/>
              <a:t> sayfasındaki listeden seçilir. Eğer bu doktor tanımlı değilse</a:t>
            </a:r>
            <a:r>
              <a:rPr lang="tr-TR" b="1"/>
              <a:t> Kaynak Tanımı</a:t>
            </a:r>
            <a:r>
              <a:rPr lang="tr-TR"/>
              <a:t> sayfasından doktorun kimlik bilgileri tanımlanır. Bu bilgilere dayanılarak dönemlik Kaynak Raporları alınabilir.</a:t>
            </a:r>
          </a:p>
          <a:p>
            <a:pPr lvl="0" algn="just"/>
            <a:r>
              <a:rPr lang="tr-TR"/>
              <a:t>Daha önce açılmış bir başvurunun bilgileri de bu ekran aracılığıyla değiştirilebilir. Listeden açık başvuru seçilir (başvuru bilgilerinin değiştirilebilmesi için, başvurunun açık olması gerekmektedir). Ekranın alt tarafında başvuruya ait bilgiler görüntülenir. Buradan değiştirilecek olan alandaki bilgi değiştirildikten sonra </a:t>
            </a:r>
            <a:r>
              <a:rPr lang="tr-TR" b="1" i="1"/>
              <a:t>Kaydet</a:t>
            </a:r>
            <a:r>
              <a:rPr lang="tr-TR"/>
              <a:t> butonuna basılarak değişiklikler sisteme kaydedilir. Başvuru bilgisi değiştirme işlemi sadece yetkili kullanıcılar tarafından yapılabilir.</a:t>
            </a:r>
          </a:p>
          <a:p>
            <a:pPr algn="just"/>
            <a:endParaRPr lang="tr-TR"/>
          </a:p>
        </p:txBody>
      </p:sp>
    </p:spTree>
    <p:extLst>
      <p:ext uri="{BB962C8B-B14F-4D97-AF65-F5344CB8AC3E}">
        <p14:creationId xmlns:p14="http://schemas.microsoft.com/office/powerpoint/2010/main" val="41725916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H:\help_html\Nucleus_MBS_Enterprise\sayfalar\Hasta_basvuru\Basvuru_Paket.jpg"/>
          <p:cNvPicPr/>
          <p:nvPr/>
        </p:nvPicPr>
        <p:blipFill>
          <a:blip r:embed="rId2"/>
          <a:srcRect/>
          <a:stretch>
            <a:fillRect/>
          </a:stretch>
        </p:blipFill>
        <p:spPr bwMode="auto">
          <a:xfrm>
            <a:off x="107504" y="116632"/>
            <a:ext cx="8928992" cy="6552727"/>
          </a:xfrm>
          <a:prstGeom prst="rect">
            <a:avLst/>
          </a:prstGeom>
          <a:noFill/>
          <a:ln w="9525">
            <a:noFill/>
            <a:miter lim="800000"/>
            <a:headEnd/>
            <a:tailEnd/>
          </a:ln>
        </p:spPr>
      </p:pic>
    </p:spTree>
    <p:extLst>
      <p:ext uri="{BB962C8B-B14F-4D97-AF65-F5344CB8AC3E}">
        <p14:creationId xmlns:p14="http://schemas.microsoft.com/office/powerpoint/2010/main" val="7062431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pPr lvl="0" algn="just"/>
            <a:r>
              <a:rPr lang="tr-TR"/>
              <a:t>Hasta Paket hastası ise sistemde daha önceden ilişkilendirilmiş kurumların anlaşmalı paketleri ile düzenir. Paketler hastanın ilgili başvurusuna göre getirilir. Sekmede Paket adı kısmında ilgili paket adı seçilip </a:t>
            </a:r>
            <a:r>
              <a:rPr lang="tr-TR" b="1" i="1"/>
              <a:t>Paket Ekle</a:t>
            </a:r>
            <a:r>
              <a:rPr lang="tr-TR"/>
              <a:t> butonuna basılır. </a:t>
            </a:r>
            <a:r>
              <a:rPr lang="tr-TR" b="1" i="1"/>
              <a:t>Yeni </a:t>
            </a:r>
            <a:r>
              <a:rPr lang="tr-TR"/>
              <a:t>butonu hastaya mevcut olan başvurusuna ikinci bir paket bilgisi eklemek amaçlı kullanılır.</a:t>
            </a:r>
            <a:r>
              <a:rPr lang="tr-TR" b="1"/>
              <a:t> Miktar </a:t>
            </a:r>
            <a:r>
              <a:rPr lang="tr-TR"/>
              <a:t>kısmında paketin adet bilgisi değiştirilmektedir .Eklenen paket bilgisinin sistemden silinmesi için </a:t>
            </a:r>
            <a:r>
              <a:rPr lang="tr-TR" b="1" i="1"/>
              <a:t>Paket Sil</a:t>
            </a:r>
            <a:r>
              <a:rPr lang="tr-TR"/>
              <a:t> butonuna basılır. Paket bilgisinde sistemden istenilen değikliklerin yapılıp kayıt edilmesi için </a:t>
            </a:r>
            <a:r>
              <a:rPr lang="tr-TR" b="1" i="1"/>
              <a:t>Paket Değiştir </a:t>
            </a:r>
            <a:r>
              <a:rPr lang="tr-TR"/>
              <a:t>butonuna basılır.</a:t>
            </a:r>
          </a:p>
          <a:p>
            <a:pPr algn="just"/>
            <a:endParaRPr lang="tr-TR"/>
          </a:p>
        </p:txBody>
      </p:sp>
    </p:spTree>
    <p:extLst>
      <p:ext uri="{BB962C8B-B14F-4D97-AF65-F5344CB8AC3E}">
        <p14:creationId xmlns:p14="http://schemas.microsoft.com/office/powerpoint/2010/main" val="11577788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a:t>Tanıya dayalı (paket) fiyat; dahili ve cerrahi branşlarda sık karşılaşılan hastalıkların tanı ve tedavisi sırasında hizmet içeriği bakımından hasta bazında çok fazla değişiklik göstermeyen ve bu nedenle yaklaşık maliyeti önceden tahmin edilebilen tüm işlemlerin tek bir fiyat olarak belirlenmesidir.</a:t>
            </a:r>
            <a:br>
              <a:rPr lang="tr-TR"/>
            </a:br>
            <a:endParaRPr lang="tr-TR"/>
          </a:p>
        </p:txBody>
      </p:sp>
    </p:spTree>
    <p:extLst>
      <p:ext uri="{BB962C8B-B14F-4D97-AF65-F5344CB8AC3E}">
        <p14:creationId xmlns:p14="http://schemas.microsoft.com/office/powerpoint/2010/main" val="2449487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8856983" cy="666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55534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0000" lnSpcReduction="20000"/>
          </a:bodyPr>
          <a:lstStyle/>
          <a:p>
            <a:pPr algn="just"/>
            <a:r>
              <a:rPr lang="tr-TR" b="1"/>
              <a:t>HASTA</a:t>
            </a:r>
            <a:r>
              <a:rPr lang="tr-TR"/>
              <a:t> grubu altında yer alan </a:t>
            </a:r>
            <a:r>
              <a:rPr lang="tr-TR" b="1"/>
              <a:t>Yeni Hasta Kayıt</a:t>
            </a:r>
            <a:r>
              <a:rPr lang="tr-TR"/>
              <a:t> ekranı, hastaları sisteme kaydetmek amacıyla kullanılır. </a:t>
            </a:r>
          </a:p>
          <a:p>
            <a:pPr lvl="0" algn="just"/>
            <a:r>
              <a:rPr lang="tr-TR"/>
              <a:t>Ad soyad alanlarına hastanın bilgileri yazılırken, daha önce bu bilgilerin sağlıklı kaydedilmemiş olabileceği düşünülerek, ad soyad bilgisinin birkaç harfi yazılarak </a:t>
            </a:r>
            <a:r>
              <a:rPr lang="tr-TR" b="1" i="1"/>
              <a:t>&lt;Enter&gt;</a:t>
            </a:r>
            <a:r>
              <a:rPr lang="tr-TR"/>
              <a:t> tuşuna veya </a:t>
            </a:r>
            <a:r>
              <a:rPr lang="tr-TR" b="1" i="1"/>
              <a:t>Ara</a:t>
            </a:r>
            <a:r>
              <a:rPr lang="tr-TR"/>
              <a:t> butonuna basılır. Hastanın fiziksel olarak birden fazla dosyası olsa bile Nucleus'da tek bir hasta no üzerinden işlem yapılmalıdır.</a:t>
            </a:r>
          </a:p>
          <a:p>
            <a:pPr lvl="0" algn="just"/>
            <a:r>
              <a:rPr lang="tr-TR"/>
              <a:t>Sistemde, belirtilen kriterleri sağlayan hastalar varsa ekranın sağ tarafında yer alan listede görüntülenir. Bu listeden işaretlenen hastaya ait bilgiler Hasta Detay Bilgileri bölümündeki alanlarda görüntülenir. Hastanın, hastane dosya numarası ve diğer bilgileri kontrol edilerek, aranan hasta olup olmadığı anlaşılır. Listede bu kriterleri sağlayan birden fazla hasta varsa, mouse veya klavyeden alt-üst oklar kullanılarak, hastaların bilgileri görüntülenebilir. </a:t>
            </a:r>
          </a:p>
          <a:p>
            <a:pPr algn="just"/>
            <a:endParaRPr lang="tr-TR"/>
          </a:p>
        </p:txBody>
      </p:sp>
    </p:spTree>
    <p:extLst>
      <p:ext uri="{BB962C8B-B14F-4D97-AF65-F5344CB8AC3E}">
        <p14:creationId xmlns:p14="http://schemas.microsoft.com/office/powerpoint/2010/main" val="27925200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H:\help_html\Nucleus_MBS_Enterprise\Sayfalar\Hasta_basvuru\hasta_sorgulama.jpg"/>
          <p:cNvPicPr/>
          <p:nvPr/>
        </p:nvPicPr>
        <p:blipFill>
          <a:blip r:embed="rId2"/>
          <a:srcRect/>
          <a:stretch>
            <a:fillRect/>
          </a:stretch>
        </p:blipFill>
        <p:spPr bwMode="auto">
          <a:xfrm>
            <a:off x="251520" y="188640"/>
            <a:ext cx="8640960" cy="6669360"/>
          </a:xfrm>
          <a:prstGeom prst="rect">
            <a:avLst/>
          </a:prstGeom>
          <a:noFill/>
          <a:ln w="9525">
            <a:noFill/>
            <a:miter lim="800000"/>
            <a:headEnd/>
            <a:tailEnd/>
          </a:ln>
        </p:spPr>
      </p:pic>
    </p:spTree>
    <p:extLst>
      <p:ext uri="{BB962C8B-B14F-4D97-AF65-F5344CB8AC3E}">
        <p14:creationId xmlns:p14="http://schemas.microsoft.com/office/powerpoint/2010/main" val="38381661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a:r>
              <a:rPr lang="tr-TR"/>
              <a:t>Eğer hasta sistemde kayıtlıysa eksik bilgisi olup olmadığı kontrol edilir. </a:t>
            </a:r>
            <a:r>
              <a:rPr lang="tr-TR" b="1" i="1"/>
              <a:t>Her hasta sisteme bir kez kaydedilmelidir.</a:t>
            </a:r>
            <a:endParaRPr lang="tr-TR"/>
          </a:p>
          <a:p>
            <a:pPr lvl="0"/>
            <a:r>
              <a:rPr lang="tr-TR"/>
              <a:t>Kayıt Sorgulama ekranında </a:t>
            </a:r>
            <a:r>
              <a:rPr lang="tr-TR" b="1" i="1"/>
              <a:t>Bastır</a:t>
            </a:r>
            <a:r>
              <a:rPr lang="tr-TR"/>
              <a:t> butonuna basıldığı zaman istenilen kriterleri sağlayan hastalar listesi raporu bastırılır.</a:t>
            </a:r>
          </a:p>
          <a:p>
            <a:endParaRPr lang="tr-TR"/>
          </a:p>
        </p:txBody>
      </p:sp>
    </p:spTree>
    <p:extLst>
      <p:ext uri="{BB962C8B-B14F-4D97-AF65-F5344CB8AC3E}">
        <p14:creationId xmlns:p14="http://schemas.microsoft.com/office/powerpoint/2010/main" val="10431578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descr="H:\help_html\Nucleus_MBS_Enterprise\Sayfalar\Hasta_basvuru\hasta_listesi.jpg"/>
          <p:cNvPicPr>
            <a:picLocks noGrp="1"/>
          </p:cNvPicPr>
          <p:nvPr>
            <p:ph idx="1"/>
          </p:nvPr>
        </p:nvPicPr>
        <p:blipFill>
          <a:blip r:embed="rId2"/>
          <a:srcRect/>
          <a:stretch>
            <a:fillRect/>
          </a:stretch>
        </p:blipFill>
        <p:spPr bwMode="auto">
          <a:xfrm>
            <a:off x="457200" y="1916833"/>
            <a:ext cx="8229600" cy="2823274"/>
          </a:xfrm>
          <a:prstGeom prst="rect">
            <a:avLst/>
          </a:prstGeom>
          <a:noFill/>
          <a:ln w="9525">
            <a:noFill/>
            <a:miter lim="800000"/>
            <a:headEnd/>
            <a:tailEnd/>
          </a:ln>
        </p:spPr>
      </p:pic>
    </p:spTree>
    <p:extLst>
      <p:ext uri="{BB962C8B-B14F-4D97-AF65-F5344CB8AC3E}">
        <p14:creationId xmlns:p14="http://schemas.microsoft.com/office/powerpoint/2010/main" val="23019031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lvl="0" algn="just"/>
            <a:r>
              <a:rPr lang="tr-TR"/>
              <a:t>Belirlenen kriterleri sağlayan bir hasta kaydı bulunamıyorsa </a:t>
            </a:r>
            <a:r>
              <a:rPr lang="tr-TR" b="1" i="1"/>
              <a:t>Yeni Hasta</a:t>
            </a:r>
            <a:r>
              <a:rPr lang="tr-TR"/>
              <a:t> butonuna basılarak </a:t>
            </a:r>
            <a:r>
              <a:rPr lang="tr-TR" b="1"/>
              <a:t>Yeni Hasta Kayıt</a:t>
            </a:r>
            <a:r>
              <a:rPr lang="tr-TR"/>
              <a:t> ekranına erişilir. </a:t>
            </a:r>
          </a:p>
          <a:p>
            <a:pPr lvl="0" algn="just"/>
            <a:r>
              <a:rPr lang="tr-TR"/>
              <a:t>Ekranda Ad, Soyad, Doğum Tarihi, Yaş, Cinsiyet ve Kimlik No (MERNİS) alanları zorunludur. Anne adı, Baba adı bilgilerinin kaydedilmesi aynı isim ve soyadına sahip hastaların ayrılması için önemli olduğundan kaydedilmelidir. Hastanın kurumu ve kurum anlaşması seçilir, varsa sicil numarası yazılır. </a:t>
            </a:r>
          </a:p>
          <a:p>
            <a:pPr algn="just"/>
            <a:endParaRPr lang="tr-TR"/>
          </a:p>
        </p:txBody>
      </p:sp>
    </p:spTree>
    <p:extLst>
      <p:ext uri="{BB962C8B-B14F-4D97-AF65-F5344CB8AC3E}">
        <p14:creationId xmlns:p14="http://schemas.microsoft.com/office/powerpoint/2010/main" val="20834095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H:\help_html\Nucleus_MBS_Enterprise\Sayfalar\Hasta_basvuru\hasta_kayit.jpg"/>
          <p:cNvPicPr/>
          <p:nvPr/>
        </p:nvPicPr>
        <p:blipFill>
          <a:blip r:embed="rId2"/>
          <a:srcRect/>
          <a:stretch>
            <a:fillRect/>
          </a:stretch>
        </p:blipFill>
        <p:spPr bwMode="auto">
          <a:xfrm>
            <a:off x="179512" y="332656"/>
            <a:ext cx="8784976" cy="6408712"/>
          </a:xfrm>
          <a:prstGeom prst="rect">
            <a:avLst/>
          </a:prstGeom>
          <a:noFill/>
          <a:ln w="9525">
            <a:noFill/>
            <a:miter lim="800000"/>
            <a:headEnd/>
            <a:tailEnd/>
          </a:ln>
        </p:spPr>
      </p:pic>
    </p:spTree>
    <p:extLst>
      <p:ext uri="{BB962C8B-B14F-4D97-AF65-F5344CB8AC3E}">
        <p14:creationId xmlns:p14="http://schemas.microsoft.com/office/powerpoint/2010/main" val="27229421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pPr lvl="0" algn="just"/>
            <a:r>
              <a:rPr lang="tr-TR"/>
              <a:t>Eğer hastanede farklı bir dosyalama yapılıyorsa Dosya no alanına bu numara yazılır.</a:t>
            </a:r>
          </a:p>
          <a:p>
            <a:pPr lvl="0" algn="just"/>
            <a:r>
              <a:rPr lang="tr-TR" b="1" i="1"/>
              <a:t>Barcode Bastır</a:t>
            </a:r>
            <a:r>
              <a:rPr lang="tr-TR"/>
              <a:t> butonu ile Hasta bilgilerini içeren bir barcode bastırılabilir.</a:t>
            </a:r>
          </a:p>
          <a:p>
            <a:pPr lvl="0" algn="just"/>
            <a:r>
              <a:rPr lang="tr-TR"/>
              <a:t>Adres ve telefon bilgisi kaydedilebilmesi için ikinci sayfaya geçilir. Telefon bilgisi bölümünde önce </a:t>
            </a:r>
            <a:r>
              <a:rPr lang="tr-TR" b="1" i="1"/>
              <a:t>Yeni</a:t>
            </a:r>
            <a:r>
              <a:rPr lang="tr-TR"/>
              <a:t> butonuna basılır, telefon tipi alanında listeden ev, cep, fax vb. seçeneklerinden biri seçilir, alan kodu ve telefon numarası bilgileri kaydedilir. Birden fazla telefon numarası yazılacaksa bir kez daha </a:t>
            </a:r>
            <a:r>
              <a:rPr lang="tr-TR" b="1" i="1"/>
              <a:t>Yeni</a:t>
            </a:r>
            <a:r>
              <a:rPr lang="tr-TR"/>
              <a:t> butonuna basılarak, bir satır daha eklenir.</a:t>
            </a:r>
          </a:p>
          <a:p>
            <a:pPr algn="just"/>
            <a:endParaRPr lang="tr-TR"/>
          </a:p>
        </p:txBody>
      </p:sp>
    </p:spTree>
    <p:extLst>
      <p:ext uri="{BB962C8B-B14F-4D97-AF65-F5344CB8AC3E}">
        <p14:creationId xmlns:p14="http://schemas.microsoft.com/office/powerpoint/2010/main" val="3181958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H:\help_html\Nucleus_MBS_Enterprise\Sayfalar\Hasta_basvuru\hastakayit2.jpg"/>
          <p:cNvPicPr/>
          <p:nvPr/>
        </p:nvPicPr>
        <p:blipFill>
          <a:blip r:embed="rId2"/>
          <a:srcRect/>
          <a:stretch>
            <a:fillRect/>
          </a:stretch>
        </p:blipFill>
        <p:spPr bwMode="auto">
          <a:xfrm>
            <a:off x="251520" y="404664"/>
            <a:ext cx="8568952" cy="6336704"/>
          </a:xfrm>
          <a:prstGeom prst="rect">
            <a:avLst/>
          </a:prstGeom>
          <a:noFill/>
          <a:ln w="9525">
            <a:noFill/>
            <a:miter lim="800000"/>
            <a:headEnd/>
            <a:tailEnd/>
          </a:ln>
        </p:spPr>
      </p:pic>
    </p:spTree>
    <p:extLst>
      <p:ext uri="{BB962C8B-B14F-4D97-AF65-F5344CB8AC3E}">
        <p14:creationId xmlns:p14="http://schemas.microsoft.com/office/powerpoint/2010/main" val="32258432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algn="just"/>
            <a:r>
              <a:rPr lang="tr-TR"/>
              <a:t>Meslek ve eğitim durumu bilgileri istatistik amaçlı kullanılmaktadır, bu alanlar zorunlu değildir.</a:t>
            </a:r>
          </a:p>
          <a:p>
            <a:pPr lvl="0" algn="just"/>
            <a:r>
              <a:rPr lang="tr-TR"/>
              <a:t>Klinik Bilgi sayfasında genel amaçlı metin yazılır.</a:t>
            </a:r>
          </a:p>
          <a:p>
            <a:pPr lvl="0" algn="just"/>
            <a:r>
              <a:rPr lang="tr-TR" b="1" i="1"/>
              <a:t>Kaydet</a:t>
            </a:r>
            <a:r>
              <a:rPr lang="tr-TR"/>
              <a:t> butonuna basıldığında sistem tarafından yeni bir hasta numarası üretilerek hastanın kayıt işlemi tamamlanır.</a:t>
            </a:r>
          </a:p>
          <a:p>
            <a:pPr algn="just"/>
            <a:endParaRPr lang="tr-TR"/>
          </a:p>
        </p:txBody>
      </p:sp>
    </p:spTree>
    <p:extLst>
      <p:ext uri="{BB962C8B-B14F-4D97-AF65-F5344CB8AC3E}">
        <p14:creationId xmlns:p14="http://schemas.microsoft.com/office/powerpoint/2010/main" val="2302723510"/>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um_sablon (6)">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(6)</Template>
  <TotalTime>109</TotalTime>
  <Words>2373</Words>
  <Application>Microsoft Office PowerPoint</Application>
  <PresentationFormat>Ekran Gösterisi (4:3)</PresentationFormat>
  <Paragraphs>102</Paragraphs>
  <Slides>48</Slides>
  <Notes>0</Notes>
  <HiddenSlides>0</HiddenSlides>
  <MMClips>0</MMClips>
  <ScaleCrop>false</ScaleCrop>
  <HeadingPairs>
    <vt:vector size="4" baseType="variant">
      <vt:variant>
        <vt:lpstr>Tema</vt:lpstr>
      </vt:variant>
      <vt:variant>
        <vt:i4>1</vt:i4>
      </vt:variant>
      <vt:variant>
        <vt:lpstr>Slayt Başlıkları</vt:lpstr>
      </vt:variant>
      <vt:variant>
        <vt:i4>48</vt:i4>
      </vt:variant>
    </vt:vector>
  </HeadingPairs>
  <TitlesOfParts>
    <vt:vector size="49" baseType="lpstr">
      <vt:lpstr>sunum_sablon (6)</vt:lpstr>
      <vt:lpstr>SAĞLIK HİZMETLERİ MYO</vt:lpstr>
      <vt:lpstr>Poliklinik Sekreterliği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Hasta kayıt ekranı</vt:lpstr>
      <vt:lpstr>Randevusuz Hasta Kayıt Ekranı</vt:lpstr>
      <vt:lpstr>Randevusuz Hasta Kayıt</vt:lpstr>
      <vt:lpstr>PowerPoint Sunusu</vt:lpstr>
      <vt:lpstr>PowerPoint Sunusu</vt:lpstr>
      <vt:lpstr>PowerPoint Sunusu</vt:lpstr>
      <vt:lpstr>Provizyon Alınması</vt:lpstr>
      <vt:lpstr>PowerPoint Sunusu</vt:lpstr>
      <vt:lpstr>Hasta Türleri</vt:lpstr>
      <vt:lpstr>PowerPoint Sunusu</vt:lpstr>
      <vt:lpstr>PowerPoint Sunusu</vt:lpstr>
      <vt:lpstr>PowerPoint Sunusu</vt:lpstr>
      <vt:lpstr>PowerPoint Sunusu</vt:lpstr>
      <vt:lpstr>PowerPoint Sunusu</vt:lpstr>
      <vt:lpstr>Uygulama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Progressive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Toshiba</dc:creator>
  <cp:lastModifiedBy>Toshiba</cp:lastModifiedBy>
  <cp:revision>15</cp:revision>
  <cp:lastPrinted>1601-01-01T00:00:00Z</cp:lastPrinted>
  <dcterms:created xsi:type="dcterms:W3CDTF">2020-10-07T13:08:09Z</dcterms:created>
  <dcterms:modified xsi:type="dcterms:W3CDTF">2020-10-10T18:07:50Z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