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5" r:id="rId4"/>
    <p:sldId id="258" r:id="rId5"/>
    <p:sldId id="276" r:id="rId6"/>
    <p:sldId id="277" r:id="rId7"/>
    <p:sldId id="259" r:id="rId8"/>
    <p:sldId id="279" r:id="rId9"/>
    <p:sldId id="278" r:id="rId10"/>
    <p:sldId id="280" r:id="rId11"/>
    <p:sldId id="260" r:id="rId12"/>
    <p:sldId id="281" r:id="rId13"/>
    <p:sldId id="261" r:id="rId14"/>
    <p:sldId id="282" r:id="rId15"/>
    <p:sldId id="262" r:id="rId16"/>
    <p:sldId id="283" r:id="rId17"/>
    <p:sldId id="284" r:id="rId18"/>
    <p:sldId id="286" r:id="rId19"/>
    <p:sldId id="263" r:id="rId20"/>
    <p:sldId id="287" r:id="rId21"/>
    <p:sldId id="264" r:id="rId22"/>
    <p:sldId id="265" r:id="rId23"/>
    <p:sldId id="266" r:id="rId24"/>
    <p:sldId id="288" r:id="rId25"/>
    <p:sldId id="267" r:id="rId26"/>
    <p:sldId id="268" r:id="rId27"/>
    <p:sldId id="269" r:id="rId28"/>
    <p:sldId id="270" r:id="rId29"/>
    <p:sldId id="289" r:id="rId30"/>
    <p:sldId id="271" r:id="rId31"/>
    <p:sldId id="290" r:id="rId32"/>
    <p:sldId id="272" r:id="rId33"/>
    <p:sldId id="291" r:id="rId34"/>
    <p:sldId id="273" r:id="rId35"/>
    <p:sldId id="292" r:id="rId36"/>
    <p:sldId id="293" r:id="rId37"/>
    <p:sldId id="274" r:id="rId38"/>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0" d="100"/>
          <a:sy n="60" d="100"/>
        </p:scale>
        <p:origin x="-82" y="-15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8.09.2020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8.09.2020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8.09.2020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8.09.2020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8.09.2020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8.09.2020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8.09.2020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8.09.2020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8.09.2020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8.09.2020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8.09.2020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8.09.2020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1124745"/>
            <a:ext cx="7772400" cy="2016223"/>
          </a:xfrm>
        </p:spPr>
        <p:txBody>
          <a:bodyPr/>
          <a:lstStyle/>
          <a:p>
            <a:r>
              <a:rPr lang="tr-TR" dirty="0"/>
              <a:t>TURİZMİN TARİHSEL GELİŞİMİ </a:t>
            </a:r>
          </a:p>
        </p:txBody>
      </p:sp>
      <p:sp>
        <p:nvSpPr>
          <p:cNvPr id="3" name="Alt Başlık 2"/>
          <p:cNvSpPr>
            <a:spLocks noGrp="1"/>
          </p:cNvSpPr>
          <p:nvPr>
            <p:ph type="subTitle" idx="1"/>
          </p:nvPr>
        </p:nvSpPr>
        <p:spPr>
          <a:xfrm>
            <a:off x="1371600" y="2636912"/>
            <a:ext cx="6400800" cy="3001888"/>
          </a:xfrm>
        </p:spPr>
        <p:txBody>
          <a:bodyPr>
            <a:normAutofit/>
          </a:bodyPr>
          <a:lstStyle/>
          <a:p>
            <a:r>
              <a:rPr lang="tr-TR" dirty="0"/>
              <a:t> İlk Çağ'da Turizm </a:t>
            </a:r>
            <a:endParaRPr lang="tr-TR" dirty="0" smtClean="0"/>
          </a:p>
          <a:p>
            <a:r>
              <a:rPr lang="tr-TR" dirty="0" smtClean="0"/>
              <a:t>• </a:t>
            </a:r>
            <a:r>
              <a:rPr lang="tr-TR" dirty="0"/>
              <a:t>Orta Çağ'da Turizm </a:t>
            </a:r>
            <a:endParaRPr lang="tr-TR" dirty="0" smtClean="0"/>
          </a:p>
          <a:p>
            <a:r>
              <a:rPr lang="tr-TR" dirty="0" smtClean="0"/>
              <a:t>• </a:t>
            </a:r>
            <a:r>
              <a:rPr lang="tr-TR" dirty="0"/>
              <a:t>Yeni Çağ'da Turizm </a:t>
            </a:r>
            <a:endParaRPr lang="tr-TR" dirty="0" smtClean="0"/>
          </a:p>
          <a:p>
            <a:r>
              <a:rPr lang="tr-TR" dirty="0" smtClean="0"/>
              <a:t>• </a:t>
            </a:r>
            <a:r>
              <a:rPr lang="tr-TR" dirty="0"/>
              <a:t>Yakın Çağ'da Turizm</a:t>
            </a:r>
          </a:p>
          <a:p>
            <a:endParaRPr lang="tr-TR" dirty="0"/>
          </a:p>
        </p:txBody>
      </p:sp>
    </p:spTree>
    <p:extLst>
      <p:ext uri="{BB962C8B-B14F-4D97-AF65-F5344CB8AC3E}">
        <p14:creationId xmlns:p14="http://schemas.microsoft.com/office/powerpoint/2010/main" val="12031591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GİRİŞ </a:t>
            </a:r>
          </a:p>
        </p:txBody>
      </p:sp>
      <p:sp>
        <p:nvSpPr>
          <p:cNvPr id="3" name="İçerik Yer Tutucusu 2"/>
          <p:cNvSpPr>
            <a:spLocks noGrp="1"/>
          </p:cNvSpPr>
          <p:nvPr>
            <p:ph idx="1"/>
          </p:nvPr>
        </p:nvSpPr>
        <p:spPr>
          <a:xfrm>
            <a:off x="457200" y="1196752"/>
            <a:ext cx="8229600" cy="4929411"/>
          </a:xfrm>
        </p:spPr>
        <p:txBody>
          <a:bodyPr>
            <a:noAutofit/>
          </a:bodyPr>
          <a:lstStyle/>
          <a:p>
            <a:r>
              <a:rPr lang="tr-TR" sz="2000" dirty="0"/>
              <a:t>Turizm faaliyetleri incelendiğinde ilk insanlardan günümüze kadar gerçekleştirilen seyahatleri, konaklamayı ve gittikleri yerlerde sunulan diğer hizmetlerden yararlanmayı kapsadığı görülecektir. </a:t>
            </a:r>
            <a:endParaRPr lang="tr-TR" sz="2000" dirty="0" smtClean="0"/>
          </a:p>
          <a:p>
            <a:r>
              <a:rPr lang="tr-TR" sz="2000" dirty="0" smtClean="0"/>
              <a:t>Elbette </a:t>
            </a:r>
            <a:r>
              <a:rPr lang="tr-TR" sz="2000" dirty="0"/>
              <a:t>İlk Çağ’da gerçekleştirilen yolculukların çok büyük bir kısmı, bugünkü anlamıyla seyahat kavramı içinde, dolayısıyla turizm faaliyeti olarak kabul edilemez. </a:t>
            </a:r>
            <a:endParaRPr lang="tr-TR" sz="2000" dirty="0" smtClean="0"/>
          </a:p>
          <a:p>
            <a:r>
              <a:rPr lang="tr-TR" sz="2000" dirty="0" smtClean="0"/>
              <a:t>Ancak </a:t>
            </a:r>
            <a:r>
              <a:rPr lang="tr-TR" sz="2000" dirty="0"/>
              <a:t>bu yolculuklar, turizm faaliyetlerinin en temel ve ilkel şekli olarak, turizmin insanoğlu için ne tür bir ihtiyaç olduğunun anlaşılması bakımından önem arz eder. </a:t>
            </a:r>
            <a:endParaRPr lang="tr-TR" sz="2000" dirty="0" smtClean="0"/>
          </a:p>
          <a:p>
            <a:r>
              <a:rPr lang="tr-TR" sz="2000" dirty="0" smtClean="0"/>
              <a:t>İlk </a:t>
            </a:r>
            <a:r>
              <a:rPr lang="tr-TR" sz="2000" dirty="0"/>
              <a:t>çağlarda yapılan yolculukların amaçları arasında yeni barınaklar geliştirme, doğal afetlerden, çatışmalardan ve savaşlardan kaçma yer almaktadır.  </a:t>
            </a:r>
          </a:p>
          <a:p>
            <a:r>
              <a:rPr lang="tr-TR" sz="2000" dirty="0"/>
              <a:t> İnsanoğlu yetenekleri bakımından geliştikçe, gerçekleştirdiği yolculuklar da bugünkü manada seyahat kavramına yaklaşmıştır. </a:t>
            </a:r>
            <a:endParaRPr lang="tr-TR" sz="2000" dirty="0" smtClean="0"/>
          </a:p>
          <a:p>
            <a:endParaRPr lang="tr-TR" sz="2000" dirty="0"/>
          </a:p>
          <a:p>
            <a:pPr marL="0" indent="0">
              <a:buNone/>
            </a:pPr>
            <a:endParaRPr lang="tr-TR" sz="2000" dirty="0" smtClean="0"/>
          </a:p>
        </p:txBody>
      </p:sp>
    </p:spTree>
    <p:extLst>
      <p:ext uri="{BB962C8B-B14F-4D97-AF65-F5344CB8AC3E}">
        <p14:creationId xmlns:p14="http://schemas.microsoft.com/office/powerpoint/2010/main" val="15300022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GİRİŞ </a:t>
            </a:r>
          </a:p>
        </p:txBody>
      </p:sp>
      <p:sp>
        <p:nvSpPr>
          <p:cNvPr id="3" name="İçerik Yer Tutucusu 2"/>
          <p:cNvSpPr>
            <a:spLocks noGrp="1"/>
          </p:cNvSpPr>
          <p:nvPr>
            <p:ph idx="1"/>
          </p:nvPr>
        </p:nvSpPr>
        <p:spPr>
          <a:xfrm>
            <a:off x="251520" y="1196752"/>
            <a:ext cx="8568952" cy="5400600"/>
          </a:xfrm>
        </p:spPr>
        <p:txBody>
          <a:bodyPr>
            <a:noAutofit/>
          </a:bodyPr>
          <a:lstStyle/>
          <a:p>
            <a:r>
              <a:rPr lang="tr-TR" sz="2000" dirty="0" smtClean="0"/>
              <a:t>Bu </a:t>
            </a:r>
            <a:r>
              <a:rPr lang="tr-TR" sz="2000" dirty="0"/>
              <a:t>tekâmül süreci, tarihin dönemleri itibariyle ve bu dönemlerde gerçekleşen önemli fikri, siyasi, kültürel, ekonomik ve hukuki gelişmeler bağlamında şekillenmiştir.    </a:t>
            </a:r>
          </a:p>
          <a:p>
            <a:r>
              <a:rPr lang="tr-TR" sz="2000" dirty="0" smtClean="0"/>
              <a:t>Bu </a:t>
            </a:r>
            <a:r>
              <a:rPr lang="tr-TR" sz="2000" dirty="0"/>
              <a:t>ünitede öncelikle ilk çağlarda yapılan seyahatlerin genel özellikleri, daha sonra ise Orta Çağ’da insanların hangi amaçlar doğrultusunda seyahatler düzenledikleri, Yeni Çağ’da yaşanan gelişmelerin bugünkü manada turizm olgusuna etkileri ve nihayet Yakın Çağ’da Sanayi Devrimi’nin etkisi ile turizmin ulaştığı kerte anlatılmaktadır.  </a:t>
            </a:r>
            <a:endParaRPr lang="tr-TR" sz="2000" dirty="0" smtClean="0"/>
          </a:p>
          <a:p>
            <a:r>
              <a:rPr lang="tr-TR" sz="2000" dirty="0" smtClean="0"/>
              <a:t>Yakın </a:t>
            </a:r>
            <a:r>
              <a:rPr lang="tr-TR" sz="2000" dirty="0"/>
              <a:t>Çağ’da sadece Sanayi Devrimi değil aynı zamanda Fransız İhtilali’nin etkisiyle oluşan özgürlükçü düşünce anlayışı ve gelişme gösteren bireycilik, turizm faaliyetlerinin günümüzdeki anlamına ulaşmasını ve yaygınlaşmasını sağlamıştır.  </a:t>
            </a:r>
            <a:endParaRPr lang="tr-TR" sz="2000" dirty="0" smtClean="0"/>
          </a:p>
          <a:p>
            <a:r>
              <a:rPr lang="tr-TR" sz="2000" dirty="0" smtClean="0"/>
              <a:t>İnsanoğlunun </a:t>
            </a:r>
            <a:r>
              <a:rPr lang="tr-TR" sz="2000" dirty="0"/>
              <a:t>kat ettiği bu uzun yolculuk neticesinde turizm; bireysel nitelikteki seyahatlerden,  büyük bir endüstriye dönüşmüştür</a:t>
            </a:r>
            <a:r>
              <a:rPr lang="tr-TR" sz="2000" dirty="0" smtClean="0"/>
              <a:t>.</a:t>
            </a:r>
          </a:p>
          <a:p>
            <a:r>
              <a:rPr lang="tr-TR" sz="2000" dirty="0" smtClean="0"/>
              <a:t> </a:t>
            </a:r>
            <a:r>
              <a:rPr lang="tr-TR" sz="2000" dirty="0"/>
              <a:t>Şimdi tarihsel dönemler itibariyle turizm faaliyetlerinin gelişim seyrini açıklayalım. </a:t>
            </a:r>
          </a:p>
        </p:txBody>
      </p:sp>
    </p:spTree>
    <p:extLst>
      <p:ext uri="{BB962C8B-B14F-4D97-AF65-F5344CB8AC3E}">
        <p14:creationId xmlns:p14="http://schemas.microsoft.com/office/powerpoint/2010/main" val="33033195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04664"/>
            <a:ext cx="8229600" cy="1012974"/>
          </a:xfrm>
        </p:spPr>
        <p:txBody>
          <a:bodyPr>
            <a:normAutofit fontScale="90000"/>
          </a:bodyPr>
          <a:lstStyle/>
          <a:p>
            <a:r>
              <a:rPr lang="tr-TR" dirty="0"/>
              <a:t>İLK ÇAĞ’DA TURİZM </a:t>
            </a:r>
            <a:br>
              <a:rPr lang="tr-TR" dirty="0"/>
            </a:br>
            <a:endParaRPr lang="tr-TR" dirty="0"/>
          </a:p>
        </p:txBody>
      </p:sp>
      <p:sp>
        <p:nvSpPr>
          <p:cNvPr id="3" name="İçerik Yer Tutucusu 2"/>
          <p:cNvSpPr>
            <a:spLocks noGrp="1"/>
          </p:cNvSpPr>
          <p:nvPr>
            <p:ph idx="1"/>
          </p:nvPr>
        </p:nvSpPr>
        <p:spPr>
          <a:xfrm>
            <a:off x="457200" y="1124744"/>
            <a:ext cx="8229600" cy="5001419"/>
          </a:xfrm>
        </p:spPr>
        <p:txBody>
          <a:bodyPr>
            <a:noAutofit/>
          </a:bodyPr>
          <a:lstStyle/>
          <a:p>
            <a:r>
              <a:rPr lang="tr-TR" sz="2000" dirty="0" smtClean="0"/>
              <a:t>İnsanların </a:t>
            </a:r>
            <a:r>
              <a:rPr lang="tr-TR" sz="2000" dirty="0"/>
              <a:t>bulundukları yerlerden başka bir yere gitmeleri, var oldukları ilk zamanlardan beri süre gelen bir faaliyettir. </a:t>
            </a:r>
            <a:endParaRPr lang="tr-TR" sz="2000" dirty="0" smtClean="0"/>
          </a:p>
          <a:p>
            <a:r>
              <a:rPr lang="tr-TR" sz="2000" dirty="0" smtClean="0"/>
              <a:t>Ancak </a:t>
            </a:r>
            <a:r>
              <a:rPr lang="tr-TR" sz="2000" dirty="0"/>
              <a:t>zaman içinde bu hareketlerin amaç ve şekilleri değişmiştir. </a:t>
            </a:r>
            <a:endParaRPr lang="tr-TR" sz="2000" dirty="0" smtClean="0"/>
          </a:p>
          <a:p>
            <a:r>
              <a:rPr lang="tr-TR" sz="2000" dirty="0" smtClean="0"/>
              <a:t>Bir </a:t>
            </a:r>
            <a:r>
              <a:rPr lang="tr-TR" sz="2000" dirty="0"/>
              <a:t>yerden bir yere gidişin seyahat olarak nitelendirilmesi veya yer değiştirme hareketlerinin turizm faaliyeti olarak değerlendirilmesi sonraki çağlarda gerçekleşmiştir. </a:t>
            </a:r>
            <a:endParaRPr lang="tr-TR" sz="2000" dirty="0" smtClean="0"/>
          </a:p>
          <a:p>
            <a:r>
              <a:rPr lang="tr-TR" sz="2000" dirty="0" smtClean="0"/>
              <a:t>Bununla </a:t>
            </a:r>
            <a:r>
              <a:rPr lang="tr-TR" sz="2000" dirty="0"/>
              <a:t>birlikte gidiş – geliş eyleminin ne zamandan itibaren ve hangi şartlarda turizm faaliyeti olduğunu daha iyi anlayabilmek için ilk olarak nasıl başlamış ve nasıl şekillenmiş olduğunu açıklamak gerekir. </a:t>
            </a:r>
          </a:p>
          <a:p>
            <a:r>
              <a:rPr lang="tr-TR" sz="2000" dirty="0"/>
              <a:t>MÖ 3500’de yazının icadı ile başlayan ve MS 375’te Kavimler Göçü ile son bulan İlk Çağ, artık bilinçli bir saik ve çeşitli nedenlerle insanların bir yerden bir yere gitme eylemini gerçekleştirdikleri bir dönemdir. </a:t>
            </a:r>
            <a:endParaRPr lang="tr-TR" sz="2000" dirty="0" smtClean="0"/>
          </a:p>
          <a:p>
            <a:r>
              <a:rPr lang="tr-TR" sz="2000" dirty="0" smtClean="0"/>
              <a:t>Gerçekten </a:t>
            </a:r>
            <a:r>
              <a:rPr lang="tr-TR" sz="2000" dirty="0"/>
              <a:t>de modern anlamda turizm kavramı içinde değerlendirilmemekle birlikte insanlar, boş zaman kavramının henüz gelişmediği bu dönemde çeşitli nedenlerle yolculuk etmişlerdir</a:t>
            </a:r>
            <a:r>
              <a:rPr lang="tr-TR" sz="2000" dirty="0" smtClean="0"/>
              <a:t>.</a:t>
            </a:r>
          </a:p>
          <a:p>
            <a:pPr marL="0" indent="0">
              <a:buNone/>
            </a:pPr>
            <a:endParaRPr lang="tr-TR" sz="2000" dirty="0" smtClean="0"/>
          </a:p>
        </p:txBody>
      </p:sp>
    </p:spTree>
    <p:extLst>
      <p:ext uri="{BB962C8B-B14F-4D97-AF65-F5344CB8AC3E}">
        <p14:creationId xmlns:p14="http://schemas.microsoft.com/office/powerpoint/2010/main" val="17944944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04664"/>
            <a:ext cx="8229600" cy="1012974"/>
          </a:xfrm>
        </p:spPr>
        <p:txBody>
          <a:bodyPr>
            <a:normAutofit fontScale="90000"/>
          </a:bodyPr>
          <a:lstStyle/>
          <a:p>
            <a:r>
              <a:rPr lang="tr-TR" dirty="0"/>
              <a:t>İLK ÇAĞ’DA TURİZM </a:t>
            </a:r>
            <a:br>
              <a:rPr lang="tr-TR" dirty="0"/>
            </a:br>
            <a:endParaRPr lang="tr-TR" dirty="0"/>
          </a:p>
        </p:txBody>
      </p:sp>
      <p:sp>
        <p:nvSpPr>
          <p:cNvPr id="3" name="İçerik Yer Tutucusu 2"/>
          <p:cNvSpPr>
            <a:spLocks noGrp="1"/>
          </p:cNvSpPr>
          <p:nvPr>
            <p:ph idx="1"/>
          </p:nvPr>
        </p:nvSpPr>
        <p:spPr>
          <a:xfrm>
            <a:off x="179512" y="1124744"/>
            <a:ext cx="8712968" cy="5472608"/>
          </a:xfrm>
        </p:spPr>
        <p:txBody>
          <a:bodyPr>
            <a:noAutofit/>
          </a:bodyPr>
          <a:lstStyle/>
          <a:p>
            <a:r>
              <a:rPr lang="tr-TR" sz="2000" dirty="0" smtClean="0"/>
              <a:t> </a:t>
            </a:r>
            <a:r>
              <a:rPr lang="tr-TR" sz="2000" dirty="0"/>
              <a:t>Yerleşik oldukları yerin dışına çıkmanın oldukça tehlikeli olduğu bu dönemde, insanların başka bir yere gitme eylemlerinin altında toplayıcılık, avcılık, tarım gerçekleştirme arzusu yatar</a:t>
            </a:r>
            <a:r>
              <a:rPr lang="tr-TR" sz="2000" dirty="0" smtClean="0"/>
              <a:t>.</a:t>
            </a:r>
          </a:p>
          <a:p>
            <a:r>
              <a:rPr lang="tr-TR" sz="2000" dirty="0" smtClean="0"/>
              <a:t> </a:t>
            </a:r>
            <a:r>
              <a:rPr lang="tr-TR" sz="2000" dirty="0"/>
              <a:t>Aynı zamanda yeni barınaklar geliştirme, doğal afetlerden, çatışma ve savaşlardan kaçma gibi korunma dürtüsüne ilişkin durumlar da ilk çağlarda bir yerden başka bir yere gitmenin temel nedenlerindendir. </a:t>
            </a:r>
          </a:p>
          <a:p>
            <a:r>
              <a:rPr lang="tr-TR" sz="2000" dirty="0"/>
              <a:t>Turizmin tarihsel gelişimi açısından geriye dönüp bakıldığında, yazıyı ve tekerleği bulan Sümerlere kadar dayandığı görülür. </a:t>
            </a:r>
            <a:endParaRPr lang="tr-TR" sz="2000" dirty="0" smtClean="0"/>
          </a:p>
          <a:p>
            <a:r>
              <a:rPr lang="tr-TR" sz="2000" dirty="0" smtClean="0"/>
              <a:t>Sümerlerin </a:t>
            </a:r>
            <a:r>
              <a:rPr lang="tr-TR" sz="2000" dirty="0"/>
              <a:t>trampa usulü ile ticari faaliyeti başlatan ilk topluluk oldukları tespitinden hareketle, küçük çapta dahi olsa ticari amaçla gerçekleştirilen seyahatlerin bu döneme tekabül ettiğini söylemek mümkündür.  </a:t>
            </a:r>
          </a:p>
          <a:p>
            <a:r>
              <a:rPr lang="tr-TR" sz="2000" dirty="0"/>
              <a:t>İlk çağlarda gerçekleştirilen yolculuklar, kara yolu veya deniz yolu kullanılarak yapılmıştır. </a:t>
            </a:r>
            <a:endParaRPr lang="tr-TR" sz="2000" dirty="0" smtClean="0"/>
          </a:p>
        </p:txBody>
      </p:sp>
    </p:spTree>
    <p:extLst>
      <p:ext uri="{BB962C8B-B14F-4D97-AF65-F5344CB8AC3E}">
        <p14:creationId xmlns:p14="http://schemas.microsoft.com/office/powerpoint/2010/main" val="14702100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04664"/>
            <a:ext cx="8229600" cy="1012974"/>
          </a:xfrm>
        </p:spPr>
        <p:txBody>
          <a:bodyPr>
            <a:normAutofit fontScale="90000"/>
          </a:bodyPr>
          <a:lstStyle/>
          <a:p>
            <a:r>
              <a:rPr lang="tr-TR" dirty="0"/>
              <a:t>İLK ÇAĞ’DA TURİZM </a:t>
            </a:r>
            <a:br>
              <a:rPr lang="tr-TR" dirty="0"/>
            </a:br>
            <a:endParaRPr lang="tr-TR" dirty="0"/>
          </a:p>
        </p:txBody>
      </p:sp>
      <p:sp>
        <p:nvSpPr>
          <p:cNvPr id="3" name="İçerik Yer Tutucusu 2"/>
          <p:cNvSpPr>
            <a:spLocks noGrp="1"/>
          </p:cNvSpPr>
          <p:nvPr>
            <p:ph idx="1"/>
          </p:nvPr>
        </p:nvSpPr>
        <p:spPr>
          <a:xfrm>
            <a:off x="179512" y="1124744"/>
            <a:ext cx="8712968" cy="5472608"/>
          </a:xfrm>
        </p:spPr>
        <p:txBody>
          <a:bodyPr>
            <a:noAutofit/>
          </a:bodyPr>
          <a:lstStyle/>
          <a:p>
            <a:r>
              <a:rPr lang="tr-TR" sz="2400" dirty="0" smtClean="0"/>
              <a:t>Kısa </a:t>
            </a:r>
            <a:r>
              <a:rPr lang="tr-TR" sz="2400" dirty="0"/>
              <a:t>mesafeli yolculuklar için tekerleğin icadından önce yürüyerek veya binek hayvanları ile daha sonra hayvan gücüyle çekilen basit arabalar ve pek de konforlu olmayan yollar kullanılır iken, uzun mesafeli yolculuklarda deniz yolu kullanılmıştır. </a:t>
            </a:r>
            <a:endParaRPr lang="tr-TR" sz="2400" dirty="0" smtClean="0"/>
          </a:p>
          <a:p>
            <a:r>
              <a:rPr lang="tr-TR" sz="2400" dirty="0" smtClean="0"/>
              <a:t>Turizm </a:t>
            </a:r>
            <a:r>
              <a:rPr lang="tr-TR" sz="2400" dirty="0"/>
              <a:t>kapsamında değerlendirilebilecek seyahatlerin başlangıcı ise bilinmeyeni bilme, görülmeyeni görme ve öğrenme arzusu ile yapılan gezilerdir. </a:t>
            </a:r>
            <a:endParaRPr lang="tr-TR" sz="2400" dirty="0" smtClean="0"/>
          </a:p>
          <a:p>
            <a:r>
              <a:rPr lang="tr-TR" sz="2400" dirty="0" smtClean="0"/>
              <a:t>Bu </a:t>
            </a:r>
            <a:r>
              <a:rPr lang="tr-TR" sz="2400" dirty="0"/>
              <a:t>anlamda Fenikelilerin ilk gezginler olduğu bilinmektedir. </a:t>
            </a:r>
            <a:endParaRPr lang="tr-TR" sz="2400" dirty="0" smtClean="0"/>
          </a:p>
          <a:p>
            <a:r>
              <a:rPr lang="tr-TR" sz="2400" dirty="0" smtClean="0"/>
              <a:t>Yine </a:t>
            </a:r>
            <a:r>
              <a:rPr lang="tr-TR" sz="2400" dirty="0"/>
              <a:t>bu dönemde Fenikeli tüccarlar, denizaşırı yerlere gitmek için kürek veya yelken gücü ile yol alan deniz vasıtaları kullanarak ticari amaçlı seyahatler </a:t>
            </a:r>
            <a:r>
              <a:rPr lang="tr-TR" sz="2400" dirty="0" smtClean="0"/>
              <a:t>gerçekleştirmişlerdir ve </a:t>
            </a:r>
            <a:r>
              <a:rPr lang="tr-TR" sz="2400" dirty="0"/>
              <a:t>az da olsa ticaret gibi yaşamsal dürtüler neticesinde ortaya çıkan </a:t>
            </a:r>
            <a:r>
              <a:rPr lang="tr-TR" sz="2400" dirty="0" smtClean="0"/>
              <a:t>faaliyetleridir.  </a:t>
            </a:r>
            <a:endParaRPr lang="tr-TR" sz="2400" dirty="0"/>
          </a:p>
        </p:txBody>
      </p:sp>
    </p:spTree>
    <p:extLst>
      <p:ext uri="{BB962C8B-B14F-4D97-AF65-F5344CB8AC3E}">
        <p14:creationId xmlns:p14="http://schemas.microsoft.com/office/powerpoint/2010/main" val="10218707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000" dirty="0">
                <a:solidFill>
                  <a:prstClr val="black"/>
                </a:solidFill>
              </a:rPr>
              <a:t>İLK ÇAĞ’DA TURİZM</a:t>
            </a:r>
            <a:endParaRPr lang="tr-TR" dirty="0"/>
          </a:p>
        </p:txBody>
      </p:sp>
      <p:sp>
        <p:nvSpPr>
          <p:cNvPr id="3" name="İçerik Yer Tutucusu 2"/>
          <p:cNvSpPr>
            <a:spLocks noGrp="1"/>
          </p:cNvSpPr>
          <p:nvPr>
            <p:ph idx="1"/>
          </p:nvPr>
        </p:nvSpPr>
        <p:spPr>
          <a:xfrm>
            <a:off x="323528" y="1196752"/>
            <a:ext cx="8363272" cy="4929411"/>
          </a:xfrm>
        </p:spPr>
        <p:txBody>
          <a:bodyPr>
            <a:noAutofit/>
          </a:bodyPr>
          <a:lstStyle/>
          <a:p>
            <a:r>
              <a:rPr lang="tr-TR" sz="2000" dirty="0"/>
              <a:t>MÖ 3100 – MÖ 1166 yılları arasında Mısır’da yaşayan insanlar, yeni merkezlere ulaşabilmek için yollar yapmış, festivaller ve spor karşılaşmaları düzenleyerek kitle hareketleri oluşturmuşlardır. </a:t>
            </a:r>
            <a:endParaRPr lang="tr-TR" sz="2000" dirty="0" smtClean="0"/>
          </a:p>
          <a:p>
            <a:r>
              <a:rPr lang="tr-TR" sz="2000" dirty="0" smtClean="0"/>
              <a:t>Cetvelin </a:t>
            </a:r>
            <a:r>
              <a:rPr lang="tr-TR" sz="2000" dirty="0"/>
              <a:t>bulunması ve grafitilerin (yol işaretleri) kullanılması bu döneme rastlar. Bu gelişmeler, seyahatlerin kolaylaşmasını da sağlamıştır. </a:t>
            </a:r>
            <a:endParaRPr lang="tr-TR" sz="2000" dirty="0" smtClean="0"/>
          </a:p>
          <a:p>
            <a:r>
              <a:rPr lang="tr-TR" sz="2000" dirty="0" smtClean="0"/>
              <a:t>Eski </a:t>
            </a:r>
            <a:r>
              <a:rPr lang="tr-TR" sz="2000" dirty="0"/>
              <a:t>Mısır, MÖ 3000 yıllarında gezginlerin rağbet ettiği yerlerin başında gelmektedir. </a:t>
            </a:r>
            <a:endParaRPr lang="tr-TR" sz="2000" dirty="0" smtClean="0"/>
          </a:p>
          <a:p>
            <a:r>
              <a:rPr lang="tr-TR" sz="2000" dirty="0" smtClean="0"/>
              <a:t>Aşağı </a:t>
            </a:r>
            <a:r>
              <a:rPr lang="tr-TR" sz="2000" dirty="0"/>
              <a:t>Mısır’da “Menfis” çevresinde yer alan piramitler, çok sayıda gezgin tarafından ziyaret edilmiştir. </a:t>
            </a:r>
            <a:endParaRPr lang="tr-TR" sz="2000" dirty="0" smtClean="0"/>
          </a:p>
          <a:p>
            <a:r>
              <a:rPr lang="tr-TR" sz="2000" dirty="0" smtClean="0"/>
              <a:t>Bu </a:t>
            </a:r>
            <a:r>
              <a:rPr lang="tr-TR" sz="2000" dirty="0"/>
              <a:t>sebeple kısa bir süre sonra Mısır’daki konaklama tesislerinin sayısı artmış ve daha konforlu bir yapıya kavuşmuştur. Hatta Babil Krallığı, Hammurabi Kanunları ile yiyecek - içecek satışlarına ilişkin düzenlemeler yapmıştır. </a:t>
            </a:r>
          </a:p>
          <a:p>
            <a:r>
              <a:rPr lang="tr-TR" sz="2000" dirty="0"/>
              <a:t>Eski Yunan’da ise turizm olayının, belirgin ve yoğun bir şekilde gerçekleştiği görülmektedir. </a:t>
            </a:r>
            <a:endParaRPr lang="tr-TR" sz="2000" dirty="0" smtClean="0"/>
          </a:p>
          <a:p>
            <a:endParaRPr lang="tr-TR" sz="2000" dirty="0"/>
          </a:p>
          <a:p>
            <a:pPr marL="0" indent="0">
              <a:buNone/>
            </a:pPr>
            <a:endParaRPr lang="tr-TR" sz="2000" dirty="0" smtClean="0"/>
          </a:p>
        </p:txBody>
      </p:sp>
    </p:spTree>
    <p:extLst>
      <p:ext uri="{BB962C8B-B14F-4D97-AF65-F5344CB8AC3E}">
        <p14:creationId xmlns:p14="http://schemas.microsoft.com/office/powerpoint/2010/main" val="13109557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000" dirty="0">
                <a:solidFill>
                  <a:prstClr val="black"/>
                </a:solidFill>
              </a:rPr>
              <a:t>İLK ÇAĞ’DA TURİZM</a:t>
            </a:r>
            <a:endParaRPr lang="tr-TR" dirty="0"/>
          </a:p>
        </p:txBody>
      </p:sp>
      <p:sp>
        <p:nvSpPr>
          <p:cNvPr id="3" name="İçerik Yer Tutucusu 2"/>
          <p:cNvSpPr>
            <a:spLocks noGrp="1"/>
          </p:cNvSpPr>
          <p:nvPr>
            <p:ph idx="1"/>
          </p:nvPr>
        </p:nvSpPr>
        <p:spPr>
          <a:xfrm>
            <a:off x="457200" y="1268760"/>
            <a:ext cx="8229600" cy="4968552"/>
          </a:xfrm>
        </p:spPr>
        <p:txBody>
          <a:bodyPr>
            <a:noAutofit/>
          </a:bodyPr>
          <a:lstStyle/>
          <a:p>
            <a:r>
              <a:rPr lang="tr-TR" sz="2000" dirty="0" smtClean="0"/>
              <a:t>Öyle </a:t>
            </a:r>
            <a:r>
              <a:rPr lang="tr-TR" sz="2000" dirty="0"/>
              <a:t>ki Romalılar, geliştirilen ulaşım sistemi ile günde 120 – 150 km uzağa gidebilmişlerdir. Kendi coğrafyalarında düzenlenen olimpiyatlara katıldıkları gibi, Mısır Piramitleri’ni de ziyaret etmişler ve hatta sağlık turizminin ilk örneklerinden olan kaplıcalara da rağbet etmişlerdir</a:t>
            </a:r>
            <a:r>
              <a:rPr lang="tr-TR" sz="2000" dirty="0" smtClean="0"/>
              <a:t>.</a:t>
            </a:r>
          </a:p>
          <a:p>
            <a:r>
              <a:rPr lang="tr-TR" sz="2000" dirty="0" smtClean="0"/>
              <a:t> </a:t>
            </a:r>
            <a:r>
              <a:rPr lang="tr-TR" sz="2000" dirty="0"/>
              <a:t>Bu dönemde, yol güzergâhları boyunca yolcuların konaklamaları için hanlar inşa edilmiştir. </a:t>
            </a:r>
            <a:endParaRPr lang="tr-TR" sz="2000" dirty="0" smtClean="0"/>
          </a:p>
          <a:p>
            <a:r>
              <a:rPr lang="tr-TR" sz="2000" dirty="0" smtClean="0"/>
              <a:t>Bu </a:t>
            </a:r>
            <a:r>
              <a:rPr lang="tr-TR" sz="2000" dirty="0"/>
              <a:t>hanlar, konaklama tesislerinin tarihteki ilk örneklerini oluşturması bakımından önemlidir. </a:t>
            </a:r>
            <a:endParaRPr lang="tr-TR" sz="2000" dirty="0" smtClean="0"/>
          </a:p>
          <a:p>
            <a:r>
              <a:rPr lang="tr-TR" sz="2000" dirty="0" smtClean="0"/>
              <a:t>Hatta </a:t>
            </a:r>
            <a:r>
              <a:rPr lang="tr-TR" sz="2000" dirty="0"/>
              <a:t>hanlar, dönemin önde gelen şahsiyetleri ve subaylar için ayrı, tüccar ve diğer gezginler için ayrı olacak şekilde inşa edilmiştir. </a:t>
            </a:r>
          </a:p>
          <a:p>
            <a:r>
              <a:rPr lang="tr-TR" sz="2000" dirty="0"/>
              <a:t>Romalılar MÖ 753 – MÖ 476 yılları arasında 1000 grostonluk gemiler ve diğer deniz vasıtaları ile 67. 000 mil yol almışlardır. </a:t>
            </a:r>
            <a:endParaRPr lang="tr-TR" sz="2000" dirty="0" smtClean="0"/>
          </a:p>
          <a:p>
            <a:pPr marL="0" indent="0">
              <a:buNone/>
            </a:pPr>
            <a:endParaRPr lang="tr-TR" sz="2000" dirty="0" smtClean="0"/>
          </a:p>
        </p:txBody>
      </p:sp>
    </p:spTree>
    <p:extLst>
      <p:ext uri="{BB962C8B-B14F-4D97-AF65-F5344CB8AC3E}">
        <p14:creationId xmlns:p14="http://schemas.microsoft.com/office/powerpoint/2010/main" val="3788379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000" dirty="0">
                <a:solidFill>
                  <a:prstClr val="black"/>
                </a:solidFill>
              </a:rPr>
              <a:t>İLK ÇAĞ’DA TURİZM</a:t>
            </a:r>
            <a:endParaRPr lang="tr-TR" dirty="0"/>
          </a:p>
        </p:txBody>
      </p:sp>
      <p:sp>
        <p:nvSpPr>
          <p:cNvPr id="3" name="İçerik Yer Tutucusu 2"/>
          <p:cNvSpPr>
            <a:spLocks noGrp="1"/>
          </p:cNvSpPr>
          <p:nvPr>
            <p:ph idx="1"/>
          </p:nvPr>
        </p:nvSpPr>
        <p:spPr>
          <a:xfrm>
            <a:off x="539552" y="1412776"/>
            <a:ext cx="8229600" cy="5184576"/>
          </a:xfrm>
        </p:spPr>
        <p:txBody>
          <a:bodyPr>
            <a:noAutofit/>
          </a:bodyPr>
          <a:lstStyle/>
          <a:p>
            <a:pPr marL="0" indent="0">
              <a:buNone/>
            </a:pPr>
            <a:r>
              <a:rPr lang="tr-TR" sz="2400" dirty="0" smtClean="0"/>
              <a:t>Roma </a:t>
            </a:r>
            <a:r>
              <a:rPr lang="tr-TR" sz="2400" dirty="0"/>
              <a:t>İmparatorluğu’nda çok geniş bir kitleyi oluşturan orta sınıf; spor aktivitelerini, festivalleri, gladyatör dövüşlerini, sanat eserlerini ve sanatsal faaliyetleri izlemek maksadıyla seyahat etmiştir. </a:t>
            </a:r>
          </a:p>
          <a:p>
            <a:pPr marL="0" indent="0">
              <a:buNone/>
            </a:pPr>
            <a:r>
              <a:rPr lang="tr-TR" sz="2400" dirty="0"/>
              <a:t>Mezopotamya’da ise asiller, yazları sıcak iklim koşullarından kaçarak daha serin yerlere seyahat etmişlerdir. </a:t>
            </a:r>
            <a:endParaRPr lang="tr-TR" sz="2400" dirty="0" smtClean="0"/>
          </a:p>
          <a:p>
            <a:pPr marL="0" indent="0">
              <a:buNone/>
            </a:pPr>
            <a:r>
              <a:rPr lang="tr-TR" sz="2400" dirty="0" smtClean="0"/>
              <a:t>Zevk </a:t>
            </a:r>
            <a:r>
              <a:rPr lang="tr-TR" sz="2400" dirty="0"/>
              <a:t>için seyahat elbette ulaşımın ve güvenliğin sağlanması ile gerçekleşebilir. Romalılar için de böyle olmuştur. Bu dönemde henüz İmparatorluk sınırları içinde tam bir güvenlikten bahsetmek mümkün olmadığından, deniz yolu ile yapılan yolculuklar kötü hava koşulları ve korsanlar nedeniyle, karadan yapılan yolculuklar ise vahşi hayvanlar ve hırsızlardan dolayı tehlike arz ettiğinden, keyif amaçlı seyahatlerin yaygınlığından söz edilemez.  </a:t>
            </a:r>
          </a:p>
          <a:p>
            <a:pPr marL="0" indent="0">
              <a:buNone/>
            </a:pPr>
            <a:r>
              <a:rPr lang="tr-TR" sz="2400" dirty="0"/>
              <a:t> </a:t>
            </a:r>
          </a:p>
        </p:txBody>
      </p:sp>
    </p:spTree>
    <p:extLst>
      <p:ext uri="{BB962C8B-B14F-4D97-AF65-F5344CB8AC3E}">
        <p14:creationId xmlns:p14="http://schemas.microsoft.com/office/powerpoint/2010/main" val="34738377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000" dirty="0">
                <a:solidFill>
                  <a:prstClr val="black"/>
                </a:solidFill>
              </a:rPr>
              <a:t>İLK ÇAĞ’DA TURİZM</a:t>
            </a:r>
            <a:endParaRPr lang="tr-TR" dirty="0"/>
          </a:p>
        </p:txBody>
      </p:sp>
      <p:sp>
        <p:nvSpPr>
          <p:cNvPr id="3" name="İçerik Yer Tutucusu 2"/>
          <p:cNvSpPr>
            <a:spLocks noGrp="1"/>
          </p:cNvSpPr>
          <p:nvPr>
            <p:ph idx="1"/>
          </p:nvPr>
        </p:nvSpPr>
        <p:spPr>
          <a:xfrm>
            <a:off x="457200" y="1268760"/>
            <a:ext cx="8229600" cy="4857403"/>
          </a:xfrm>
        </p:spPr>
        <p:txBody>
          <a:bodyPr>
            <a:noAutofit/>
          </a:bodyPr>
          <a:lstStyle/>
          <a:p>
            <a:r>
              <a:rPr lang="tr-TR" sz="2000" dirty="0" smtClean="0"/>
              <a:t>Roma </a:t>
            </a:r>
            <a:r>
              <a:rPr lang="tr-TR" sz="2000" dirty="0"/>
              <a:t>İmparatorluğu’nda çok geniş bir kitleyi oluşturan orta sınıf; spor aktivitelerini, festivalleri, gladyatör dövüşlerini, sanat eserlerini ve sanatsal faaliyetleri izlemek maksadıyla seyahat etmiştir. </a:t>
            </a:r>
          </a:p>
          <a:p>
            <a:r>
              <a:rPr lang="tr-TR" sz="2000" dirty="0" smtClean="0"/>
              <a:t>Mezopotamya’da </a:t>
            </a:r>
            <a:r>
              <a:rPr lang="tr-TR" sz="2000" dirty="0"/>
              <a:t>ise asiller, yazları sıcak iklim koşullarından kaçarak daha serin yerlere seyahat etmişlerdir</a:t>
            </a:r>
            <a:r>
              <a:rPr lang="tr-TR" sz="2000" dirty="0" smtClean="0"/>
              <a:t>.</a:t>
            </a:r>
          </a:p>
          <a:p>
            <a:r>
              <a:rPr lang="tr-TR" sz="2000" dirty="0" smtClean="0"/>
              <a:t>Zevk </a:t>
            </a:r>
            <a:r>
              <a:rPr lang="tr-TR" sz="2000" dirty="0"/>
              <a:t>için seyahat elbette ulaşımın ve güvenliğin sağlanması ile gerçekleşebilir. Romalılar için de böyle olmuştur. </a:t>
            </a:r>
            <a:endParaRPr lang="tr-TR" sz="2000" dirty="0" smtClean="0"/>
          </a:p>
          <a:p>
            <a:r>
              <a:rPr lang="tr-TR" sz="2000" dirty="0" smtClean="0"/>
              <a:t>Bu </a:t>
            </a:r>
            <a:r>
              <a:rPr lang="tr-TR" sz="2000" dirty="0"/>
              <a:t>dönemde henüz İmparatorluk sınırları içinde tam bir güvenlikten bahsetmek mümkün olmadığından, deniz yolu ile yapılan yolculuklar kötü hava koşulları ve korsanlar nedeniyle, karadan yapılan yolculuklar ise vahşi hayvanlar ve hırsızlardan dolayı tehlike arz ettiğinden, keyif amaçlı seyahatlerin yaygınlığından söz edilemez.  </a:t>
            </a:r>
          </a:p>
          <a:p>
            <a:pPr marL="0" indent="0">
              <a:buNone/>
            </a:pPr>
            <a:r>
              <a:rPr lang="tr-TR" sz="2000" dirty="0"/>
              <a:t> </a:t>
            </a:r>
          </a:p>
        </p:txBody>
      </p:sp>
    </p:spTree>
    <p:extLst>
      <p:ext uri="{BB962C8B-B14F-4D97-AF65-F5344CB8AC3E}">
        <p14:creationId xmlns:p14="http://schemas.microsoft.com/office/powerpoint/2010/main" val="34094499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76672"/>
            <a:ext cx="8229600" cy="940966"/>
          </a:xfrm>
        </p:spPr>
        <p:txBody>
          <a:bodyPr>
            <a:normAutofit fontScale="90000"/>
          </a:bodyPr>
          <a:lstStyle/>
          <a:p>
            <a:r>
              <a:rPr lang="tr-TR" dirty="0"/>
              <a:t>ORTA ÇAĞ’DA TURİZM </a:t>
            </a:r>
            <a:br>
              <a:rPr lang="tr-TR" dirty="0"/>
            </a:br>
            <a:endParaRPr lang="tr-TR" dirty="0"/>
          </a:p>
        </p:txBody>
      </p:sp>
      <p:sp>
        <p:nvSpPr>
          <p:cNvPr id="3" name="İçerik Yer Tutucusu 2"/>
          <p:cNvSpPr>
            <a:spLocks noGrp="1"/>
          </p:cNvSpPr>
          <p:nvPr>
            <p:ph idx="1"/>
          </p:nvPr>
        </p:nvSpPr>
        <p:spPr>
          <a:xfrm>
            <a:off x="457200" y="1124744"/>
            <a:ext cx="8229600" cy="5256584"/>
          </a:xfrm>
        </p:spPr>
        <p:txBody>
          <a:bodyPr>
            <a:normAutofit fontScale="25000" lnSpcReduction="20000"/>
          </a:bodyPr>
          <a:lstStyle/>
          <a:p>
            <a:r>
              <a:rPr lang="tr-TR" sz="7200" dirty="0" smtClean="0"/>
              <a:t>Kavimler </a:t>
            </a:r>
            <a:r>
              <a:rPr lang="tr-TR" sz="7200" dirty="0"/>
              <a:t>Göçü ile başlayan Ortaçağ, Roma İmparatorluğu’nun bölünmesine, daha sonraki gelişmeler ile birlikte yıkılmasına sahne olmuş, Avrupa’da yeni soy ve ulusların oluştuğu, siyasi ve sosyal yapının değiştiği; böylece feodal düzene geçildiği bir dönemdir</a:t>
            </a:r>
            <a:r>
              <a:rPr lang="tr-TR" sz="7200" dirty="0" smtClean="0"/>
              <a:t>.</a:t>
            </a:r>
          </a:p>
          <a:p>
            <a:r>
              <a:rPr lang="tr-TR" sz="7200" dirty="0" smtClean="0"/>
              <a:t> </a:t>
            </a:r>
            <a:r>
              <a:rPr lang="tr-TR" sz="7200" dirty="0"/>
              <a:t>Kralların yetkilerinin papalara nazaran daha az ve sınırlı olduğu bu düzende ekonomik, siyasi ve dinsel alanda en güçlü kurum kilisedir. </a:t>
            </a:r>
            <a:endParaRPr lang="tr-TR" sz="7200" dirty="0" smtClean="0"/>
          </a:p>
          <a:p>
            <a:r>
              <a:rPr lang="tr-TR" sz="7200" dirty="0" smtClean="0"/>
              <a:t>Kapalı </a:t>
            </a:r>
            <a:r>
              <a:rPr lang="tr-TR" sz="7200" dirty="0"/>
              <a:t>bir ekonomik yapıya sahip olan feodalite, ticaretin de gerilemesine sebep olmuştur. Bu nedenle Orta Çağ ve turizm denildiğinde akla ilk gelen, dini amaçlı ziyaretlerdir. </a:t>
            </a:r>
            <a:endParaRPr lang="tr-TR" sz="7200" dirty="0" smtClean="0"/>
          </a:p>
          <a:p>
            <a:r>
              <a:rPr lang="tr-TR" sz="7200" dirty="0" smtClean="0"/>
              <a:t>Sadece </a:t>
            </a:r>
            <a:r>
              <a:rPr lang="tr-TR" sz="7200" dirty="0"/>
              <a:t>Avrupa’da değil, Orta Doğu’da da bu tür ziyaretler gerçekleştirilmiştir. Avrupa’da dinsel turizmin yaygınlaşmasını sağlayan şey, din adamları ve derebeylerin halk üzerindeki baskıcı yönetimi olmuştur. Bu sebeple Orta Çağın ilk dönemlerine “Karanlık Çağ” da denir. </a:t>
            </a:r>
            <a:endParaRPr lang="tr-TR" sz="7200" dirty="0" smtClean="0"/>
          </a:p>
          <a:p>
            <a:r>
              <a:rPr lang="tr-TR" sz="7200" dirty="0" smtClean="0"/>
              <a:t>Ticaretin </a:t>
            </a:r>
            <a:r>
              <a:rPr lang="tr-TR" sz="7200" dirty="0"/>
              <a:t>azalması, tarım ekonomisine geçiş, baskıcı yönetimler, Hıristiyanlığın hızla yaygınlaşması ve kilisenin taassubu, bu çağda modern anlamda turizm faaliyetlerinin varlığından söz etmemizi engeller. </a:t>
            </a:r>
          </a:p>
          <a:p>
            <a:r>
              <a:rPr lang="tr-TR" sz="7200" dirty="0"/>
              <a:t>MS 400 – MS 1400 yılları arasında oldukça etkin olan Roma Katolik kilisesi, insanların dünyevi eğlencelerden uzak durması ve zamanını çalışarak ve ibadetle geçirmesi gerektiğini savunmuştur. </a:t>
            </a:r>
            <a:endParaRPr lang="tr-TR" sz="7200" dirty="0" smtClean="0"/>
          </a:p>
          <a:p>
            <a:r>
              <a:rPr lang="tr-TR" sz="7200" dirty="0" smtClean="0"/>
              <a:t>Kilise</a:t>
            </a:r>
            <a:r>
              <a:rPr lang="tr-TR" sz="7200" dirty="0"/>
              <a:t>, tüm eğlence ve konaklama yerlerini kapattığı için bu dönemde Avrupalılar neredeyse sadece dinî amaçlı seyahatlere katılmışlardır. </a:t>
            </a:r>
            <a:endParaRPr lang="tr-TR" sz="7200" dirty="0" smtClean="0"/>
          </a:p>
          <a:p>
            <a:pPr marL="0" indent="0">
              <a:buNone/>
            </a:pPr>
            <a:endParaRPr lang="tr-TR" sz="7200" dirty="0"/>
          </a:p>
        </p:txBody>
      </p:sp>
    </p:spTree>
    <p:extLst>
      <p:ext uri="{BB962C8B-B14F-4D97-AF65-F5344CB8AC3E}">
        <p14:creationId xmlns:p14="http://schemas.microsoft.com/office/powerpoint/2010/main" val="21067411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76672"/>
            <a:ext cx="8229600" cy="940966"/>
          </a:xfrm>
        </p:spPr>
        <p:txBody>
          <a:bodyPr>
            <a:normAutofit fontScale="90000"/>
          </a:bodyPr>
          <a:lstStyle/>
          <a:p>
            <a:r>
              <a:rPr lang="tr-TR" dirty="0"/>
              <a:t>ORTA ÇAĞ’DA TURİZM </a:t>
            </a:r>
            <a:br>
              <a:rPr lang="tr-TR" dirty="0"/>
            </a:br>
            <a:endParaRPr lang="tr-TR" dirty="0"/>
          </a:p>
        </p:txBody>
      </p:sp>
      <p:sp>
        <p:nvSpPr>
          <p:cNvPr id="3" name="İçerik Yer Tutucusu 2"/>
          <p:cNvSpPr>
            <a:spLocks noGrp="1"/>
          </p:cNvSpPr>
          <p:nvPr>
            <p:ph idx="1"/>
          </p:nvPr>
        </p:nvSpPr>
        <p:spPr>
          <a:xfrm>
            <a:off x="457200" y="1124744"/>
            <a:ext cx="8229600" cy="5472608"/>
          </a:xfrm>
        </p:spPr>
        <p:txBody>
          <a:bodyPr>
            <a:normAutofit fontScale="25000" lnSpcReduction="20000"/>
          </a:bodyPr>
          <a:lstStyle/>
          <a:p>
            <a:r>
              <a:rPr lang="tr-TR" sz="7200" dirty="0" smtClean="0"/>
              <a:t>Orta </a:t>
            </a:r>
            <a:r>
              <a:rPr lang="tr-TR" sz="7200" dirty="0"/>
              <a:t>Çağ’da dinî amaçlı seyahatler sadece Hristiyanlar tarafından değil, Müslümanlar tarafından da gerçekleştirilmiştir. </a:t>
            </a:r>
            <a:endParaRPr lang="tr-TR" sz="7200" dirty="0" smtClean="0"/>
          </a:p>
          <a:p>
            <a:r>
              <a:rPr lang="tr-TR" sz="7200" dirty="0" smtClean="0"/>
              <a:t>Kudüs</a:t>
            </a:r>
            <a:r>
              <a:rPr lang="tr-TR" sz="7200" dirty="0"/>
              <a:t>, Mekke, Medine ve Kerbela bu ziyaretlerde rağbet gören kutsal yerlerdir. </a:t>
            </a:r>
            <a:endParaRPr lang="tr-TR" sz="7200" dirty="0" smtClean="0"/>
          </a:p>
          <a:p>
            <a:r>
              <a:rPr lang="tr-TR" sz="7200" dirty="0" smtClean="0"/>
              <a:t>Bu </a:t>
            </a:r>
            <a:r>
              <a:rPr lang="tr-TR" sz="7200" dirty="0"/>
              <a:t>güzergâhlar arasına yolcular için hanlar inşa edilmiş, hanlar; geniş coğrafyalarda güvenliğin sağlanamamasından ötürü geceleri insanların, ulaşımda kullanılan hayvan ve malzemenin gereksinimlerini karşılayacak şekilde tasarlanmışlardır. </a:t>
            </a:r>
            <a:endParaRPr lang="tr-TR" sz="7200" dirty="0" smtClean="0"/>
          </a:p>
          <a:p>
            <a:r>
              <a:rPr lang="tr-TR" sz="7200" dirty="0" smtClean="0"/>
              <a:t>Gece </a:t>
            </a:r>
            <a:r>
              <a:rPr lang="tr-TR" sz="7200" dirty="0"/>
              <a:t>yolculuğu ise hâlen güvenli olmadığından, geceleri handa konaklayan yolcuların güvenliklerinden han sahibi sorumludur.  </a:t>
            </a:r>
          </a:p>
          <a:p>
            <a:r>
              <a:rPr lang="tr-TR" sz="7200" dirty="0"/>
              <a:t>Tüm bu gelişmeler ile birlikte Orta Çağ’da kıtalar arası kara yolu ticaretinin başladığını da görmek mümkündür. “İpek yolu” olarak bilinen ve on binlerce kilometreyi bulan ticaret hattı, Çin’den başlayıp Anadolu ve Akdeniz vasıtasıyla Avrupa’ya kadar uzanır. </a:t>
            </a:r>
            <a:endParaRPr lang="tr-TR" sz="7200" dirty="0" smtClean="0"/>
          </a:p>
          <a:p>
            <a:r>
              <a:rPr lang="tr-TR" sz="7200" dirty="0" smtClean="0"/>
              <a:t>İpek </a:t>
            </a:r>
            <a:r>
              <a:rPr lang="tr-TR" sz="7200" dirty="0"/>
              <a:t>Yolu, sadece tüccarların değil doğudan batıya ve batıdan doğuya olmak üzere; bilgelerin, orduların, fikirlerin, dinlerin ve kültürlerin de yolu olmuştur. </a:t>
            </a:r>
            <a:endParaRPr lang="tr-TR" sz="7200" dirty="0" smtClean="0"/>
          </a:p>
          <a:p>
            <a:r>
              <a:rPr lang="tr-TR" sz="7200" dirty="0" smtClean="0"/>
              <a:t>Doğudan </a:t>
            </a:r>
            <a:r>
              <a:rPr lang="tr-TR" sz="7200" dirty="0"/>
              <a:t>batıya doğru gelişen bu ticari harekette, daha önceki çağlardan beri kullanılmakta olan bir yol şebekesinden </a:t>
            </a:r>
            <a:r>
              <a:rPr lang="tr-TR" sz="7200" dirty="0" smtClean="0"/>
              <a:t>yararlanılmıştır</a:t>
            </a:r>
          </a:p>
          <a:p>
            <a:r>
              <a:rPr lang="tr-TR" sz="7200" dirty="0"/>
              <a:t>Örnek İpek yolunda ipek, porselen, kağıt, baharat değerli taşlar kervanlar vasıtasıyla taşınmıştır</a:t>
            </a:r>
            <a:r>
              <a:rPr lang="tr-TR" dirty="0"/>
              <a:t>. </a:t>
            </a:r>
          </a:p>
        </p:txBody>
      </p:sp>
    </p:spTree>
    <p:extLst>
      <p:ext uri="{BB962C8B-B14F-4D97-AF65-F5344CB8AC3E}">
        <p14:creationId xmlns:p14="http://schemas.microsoft.com/office/powerpoint/2010/main" val="6454164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dirty="0">
                <a:solidFill>
                  <a:prstClr val="black"/>
                </a:solidFill>
              </a:rPr>
              <a:t>ORTA ÇAĞ’DA TURİZM</a:t>
            </a:r>
            <a:endParaRPr lang="tr-TR" sz="3600" dirty="0"/>
          </a:p>
        </p:txBody>
      </p:sp>
      <p:sp>
        <p:nvSpPr>
          <p:cNvPr id="3" name="İçerik Yer Tutucusu 2"/>
          <p:cNvSpPr>
            <a:spLocks noGrp="1"/>
          </p:cNvSpPr>
          <p:nvPr>
            <p:ph idx="1"/>
          </p:nvPr>
        </p:nvSpPr>
        <p:spPr>
          <a:xfrm>
            <a:off x="179512" y="1052736"/>
            <a:ext cx="8856984" cy="5544616"/>
          </a:xfrm>
        </p:spPr>
        <p:txBody>
          <a:bodyPr>
            <a:noAutofit/>
          </a:bodyPr>
          <a:lstStyle/>
          <a:p>
            <a:r>
              <a:rPr lang="tr-TR" sz="2000" dirty="0"/>
              <a:t>Hristiyan ordularının Avrupa’dan hareket ederek Orta Doğu’ya düzenledikleri “Haçlı Seferleri” Orta Çağ’a damgasını vuran kitlesel hareketlerdir. </a:t>
            </a:r>
            <a:endParaRPr lang="tr-TR" sz="2000" dirty="0" smtClean="0"/>
          </a:p>
          <a:p>
            <a:r>
              <a:rPr lang="tr-TR" sz="2000" dirty="0" smtClean="0"/>
              <a:t>Askeri </a:t>
            </a:r>
            <a:r>
              <a:rPr lang="tr-TR" sz="2000" dirty="0"/>
              <a:t>olduğu kadar dinsel amaç taşıyan bu seferler, kötü birer örnek oluştursa da dinsel amaçlı seyahatlerin birer örneğini teşkil eder. </a:t>
            </a:r>
            <a:endParaRPr lang="tr-TR" sz="2000" dirty="0" smtClean="0"/>
          </a:p>
          <a:p>
            <a:r>
              <a:rPr lang="tr-TR" sz="2000" dirty="0" smtClean="0"/>
              <a:t>Haçlı </a:t>
            </a:r>
            <a:r>
              <a:rPr lang="tr-TR" sz="2000" dirty="0"/>
              <a:t>Seferleri kutsal Kudüs’ü Müslümanların elinden kurtarma ana saiki ile başlatılan; doğu ülkelerinin zenginliklerinden yararlanmak, Bizans’ı Türklere karşı korumak, yeni ülkelerde toprak ve mevki sahibi olarak papaların ve derebeylerinin güçlerini artırma isteği ve ticaret yollarını ele geçirme düşünceleriyle gerçekleştirilen büyük askerî seferlerdir. </a:t>
            </a:r>
            <a:endParaRPr lang="tr-TR" sz="2000" dirty="0" smtClean="0"/>
          </a:p>
          <a:p>
            <a:r>
              <a:rPr lang="tr-TR" sz="2000" dirty="0" smtClean="0"/>
              <a:t>Haçlı </a:t>
            </a:r>
            <a:r>
              <a:rPr lang="tr-TR" sz="2000" dirty="0"/>
              <a:t>Seferleri neticesinde Anadolu şehirleri ve kaleleri büyük ölçüde tahrip edilmiş ve yağmalanmış, bu coğrafyada kültürel ve sanatsal faaliyetler bir süre durmuştur. </a:t>
            </a:r>
            <a:endParaRPr lang="tr-TR" sz="2000" dirty="0" smtClean="0"/>
          </a:p>
          <a:p>
            <a:r>
              <a:rPr lang="tr-TR" sz="2000" dirty="0" smtClean="0"/>
              <a:t>Bu </a:t>
            </a:r>
            <a:r>
              <a:rPr lang="tr-TR" sz="2000" dirty="0"/>
              <a:t>dönemde deniz yolu ile düzenlenen haçlı seferleri neticesinde liman şehirleri önem kazanmıştır. </a:t>
            </a:r>
            <a:endParaRPr lang="tr-TR" sz="2000" dirty="0" smtClean="0"/>
          </a:p>
          <a:p>
            <a:r>
              <a:rPr lang="tr-TR" sz="2000" dirty="0" smtClean="0"/>
              <a:t>Avrupa’nın </a:t>
            </a:r>
            <a:r>
              <a:rPr lang="tr-TR" sz="2000" dirty="0"/>
              <a:t>ekonomik yapısında değişimler yaşandığı gibi barut, pusula, kâğıt ve matbaa ile tanışmaları neticesinde teknik alanda da gelişmeler yaşanmıştır. </a:t>
            </a:r>
            <a:endParaRPr lang="tr-TR" sz="2000" dirty="0" smtClean="0"/>
          </a:p>
          <a:p>
            <a:endParaRPr lang="tr-TR" sz="2000" dirty="0"/>
          </a:p>
        </p:txBody>
      </p:sp>
    </p:spTree>
    <p:extLst>
      <p:ext uri="{BB962C8B-B14F-4D97-AF65-F5344CB8AC3E}">
        <p14:creationId xmlns:p14="http://schemas.microsoft.com/office/powerpoint/2010/main" val="41288074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562074"/>
          </a:xfrm>
        </p:spPr>
        <p:txBody>
          <a:bodyPr>
            <a:normAutofit fontScale="90000"/>
          </a:bodyPr>
          <a:lstStyle/>
          <a:p>
            <a:r>
              <a:rPr lang="tr-TR" sz="3200" dirty="0">
                <a:solidFill>
                  <a:prstClr val="black"/>
                </a:solidFill>
              </a:rPr>
              <a:t>ORTA ÇAĞ’DA TURİZM</a:t>
            </a:r>
            <a:endParaRPr lang="tr-TR" sz="3600" dirty="0"/>
          </a:p>
        </p:txBody>
      </p:sp>
      <p:sp>
        <p:nvSpPr>
          <p:cNvPr id="3" name="İçerik Yer Tutucusu 2"/>
          <p:cNvSpPr>
            <a:spLocks noGrp="1"/>
          </p:cNvSpPr>
          <p:nvPr>
            <p:ph idx="1"/>
          </p:nvPr>
        </p:nvSpPr>
        <p:spPr>
          <a:xfrm>
            <a:off x="0" y="764704"/>
            <a:ext cx="9144000" cy="5832648"/>
          </a:xfrm>
        </p:spPr>
        <p:txBody>
          <a:bodyPr>
            <a:noAutofit/>
          </a:bodyPr>
          <a:lstStyle/>
          <a:p>
            <a:r>
              <a:rPr lang="tr-TR" sz="2000" dirty="0" smtClean="0"/>
              <a:t>Haçlı </a:t>
            </a:r>
            <a:r>
              <a:rPr lang="tr-TR" sz="2000" dirty="0"/>
              <a:t>seferleri sonrasında 13. yüzyılın ortalarında, Venedikli ünlü kâşif ve tacir Marco Polo, Avrupa’nın hakkında pek az bilgi sahibi olduğu Asya Kıtası’na, serüvenlerle dolu bir yolculuk gerçekleştirmiştir. Marco Polo, İpek Yolu’nu izleyerek Kubilay Han’ın ülkesine ulaşmış, Kubilay Han’ın güvenini kısa sürede kazanmayı başarmış ve burada çeşitli görevler almıştır. </a:t>
            </a:r>
            <a:endParaRPr lang="tr-TR" sz="2000" dirty="0" smtClean="0"/>
          </a:p>
          <a:p>
            <a:r>
              <a:rPr lang="tr-TR" sz="2000" dirty="0" smtClean="0"/>
              <a:t>Elçiliği </a:t>
            </a:r>
            <a:r>
              <a:rPr lang="tr-TR" sz="2000" dirty="0"/>
              <a:t>sırasında Çin ve Hindistan’ın büyük bir bölümünü tanıma fırsatı bulan Marco Polo. 25 yıl süren gezisinden dönüşünde ise Cenevizlilere esir düşmüştür. </a:t>
            </a:r>
            <a:endParaRPr lang="tr-TR" sz="2000" dirty="0" smtClean="0"/>
          </a:p>
          <a:p>
            <a:r>
              <a:rPr lang="tr-TR" sz="2000" dirty="0" smtClean="0"/>
              <a:t>4 </a:t>
            </a:r>
            <a:r>
              <a:rPr lang="tr-TR" sz="2000" dirty="0"/>
              <a:t>yıl boyunca Cenevizlilerin elinde esir kalan Marco Polo’nun gezileri sırasında aldığı notlar, hücre arkadaşı Rusticano tarafından kitaba dönüştürülmüştür. </a:t>
            </a:r>
            <a:endParaRPr lang="tr-TR" sz="2000" dirty="0" smtClean="0"/>
          </a:p>
          <a:p>
            <a:r>
              <a:rPr lang="tr-TR" sz="2000" dirty="0" smtClean="0"/>
              <a:t>“</a:t>
            </a:r>
            <a:r>
              <a:rPr lang="tr-TR" sz="2000" dirty="0"/>
              <a:t>Harikalar Kitabı” olarak adlandırılan bu kitap, okuyucularda bilinmeyen bölgelere büyük merak uyandırmış, esasen merak turizmi bu şekilde ortaya </a:t>
            </a:r>
            <a:r>
              <a:rPr lang="tr-TR" sz="2000" dirty="0" smtClean="0"/>
              <a:t>çıkmışt</a:t>
            </a:r>
          </a:p>
          <a:p>
            <a:r>
              <a:rPr lang="tr-TR" sz="2000" dirty="0"/>
              <a:t>Diğer yandan bu dönemde Türk kavimlerinde de turizm hareketlerinin hız kazandığı görülmektedir. </a:t>
            </a:r>
            <a:endParaRPr lang="tr-TR" sz="2000" dirty="0" smtClean="0"/>
          </a:p>
          <a:p>
            <a:r>
              <a:rPr lang="tr-TR" sz="2000" dirty="0" smtClean="0"/>
              <a:t>Bilhassa </a:t>
            </a:r>
            <a:r>
              <a:rPr lang="tr-TR" sz="2000" dirty="0"/>
              <a:t>Anadolu Selçuklu Devleti, kervansaraylar inşa ederek çağdaş turizm tesislerinin ilk örneklerini vermiştir. </a:t>
            </a:r>
            <a:endParaRPr lang="tr-TR" sz="2000" dirty="0" smtClean="0"/>
          </a:p>
          <a:p>
            <a:r>
              <a:rPr lang="tr-TR" sz="2000" dirty="0" smtClean="0"/>
              <a:t>Develer </a:t>
            </a:r>
            <a:r>
              <a:rPr lang="tr-TR" sz="2000" dirty="0"/>
              <a:t>üzerinde yapılan seyahatler için gün batımına denk gelecek şekilde ve yolcuların konaklama, yiyecek - içecek gereksinimlerini karşılamak için bu kervansaraylar inşa edilmiştir. </a:t>
            </a:r>
          </a:p>
        </p:txBody>
      </p:sp>
    </p:spTree>
    <p:extLst>
      <p:ext uri="{BB962C8B-B14F-4D97-AF65-F5344CB8AC3E}">
        <p14:creationId xmlns:p14="http://schemas.microsoft.com/office/powerpoint/2010/main" val="35117291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YENİ ÇAĞ’DA TURİZM </a:t>
            </a:r>
            <a:br>
              <a:rPr lang="tr-TR" dirty="0"/>
            </a:br>
            <a:endParaRPr lang="tr-TR" dirty="0"/>
          </a:p>
        </p:txBody>
      </p:sp>
      <p:sp>
        <p:nvSpPr>
          <p:cNvPr id="3" name="İçerik Yer Tutucusu 2"/>
          <p:cNvSpPr>
            <a:spLocks noGrp="1"/>
          </p:cNvSpPr>
          <p:nvPr>
            <p:ph idx="1"/>
          </p:nvPr>
        </p:nvSpPr>
        <p:spPr>
          <a:xfrm>
            <a:off x="323528" y="1052736"/>
            <a:ext cx="8568952" cy="5400600"/>
          </a:xfrm>
        </p:spPr>
        <p:txBody>
          <a:bodyPr>
            <a:noAutofit/>
          </a:bodyPr>
          <a:lstStyle/>
          <a:p>
            <a:r>
              <a:rPr lang="tr-TR" sz="2000" dirty="0" smtClean="0"/>
              <a:t>Orta </a:t>
            </a:r>
            <a:r>
              <a:rPr lang="tr-TR" sz="2000" dirty="0"/>
              <a:t>Çağ’da Germenlerin Hristiyanlığı kabul etmesi, kilise taassubu ve baskıcı feodal yönetimler, Avrupa’da karanlık bir dönemin yaşanmasına sebebiyet vermişti</a:t>
            </a:r>
            <a:r>
              <a:rPr lang="tr-TR" sz="2000" dirty="0" smtClean="0"/>
              <a:t>.</a:t>
            </a:r>
          </a:p>
          <a:p>
            <a:r>
              <a:rPr lang="tr-TR" sz="2000" dirty="0" smtClean="0"/>
              <a:t> </a:t>
            </a:r>
            <a:r>
              <a:rPr lang="tr-TR" sz="2000" dirty="0"/>
              <a:t>Bu dönemde Avrupa’da halk çeşitli sınıflara ayrılmıştı. Soylular, din adamları, burjuva ve köylüler bu sınıfları oluşturuyordu. </a:t>
            </a:r>
          </a:p>
          <a:p>
            <a:r>
              <a:rPr lang="tr-TR" sz="2000" dirty="0"/>
              <a:t>Soylular arasında rütbe ve unvan farkları bulunmakla birlikte, en fazla yetkiye sahip olan sınıf yine de soylulardı. </a:t>
            </a:r>
            <a:endParaRPr lang="tr-TR" sz="2000" dirty="0" smtClean="0"/>
          </a:p>
          <a:p>
            <a:r>
              <a:rPr lang="tr-TR" sz="2000" dirty="0" smtClean="0"/>
              <a:t>Din </a:t>
            </a:r>
            <a:r>
              <a:rPr lang="tr-TR" sz="2000" dirty="0"/>
              <a:t>adamları; krallara taç giydiren, onları aforoz edebilen kişilerdi. Bu bakımından önemli bir güce sahiptiler. </a:t>
            </a:r>
            <a:endParaRPr lang="tr-TR" sz="2000" dirty="0" smtClean="0"/>
          </a:p>
          <a:p>
            <a:r>
              <a:rPr lang="tr-TR" sz="2000" dirty="0" smtClean="0"/>
              <a:t>Zanaatkâr </a:t>
            </a:r>
            <a:r>
              <a:rPr lang="tr-TR" sz="2000" dirty="0"/>
              <a:t>ve tacirlerden oluşan burjuva sınıfının ise bu denli yetkilere sahip olmadığı görülür. Köylüler, bir kısmı toprağa bağlı olup (self köylüler), toprakla birlikte alınıp satılabiliyorlardı. </a:t>
            </a:r>
          </a:p>
          <a:p>
            <a:r>
              <a:rPr lang="tr-TR" sz="2000" dirty="0"/>
              <a:t>Yeni Çağ’ın başlarında Avrupa’nın sosyal yapısında farklılıklar yaşanmıştır. Bu farklılaşmanın temel nedenini ise coğrafi keşifler oluşturur</a:t>
            </a:r>
            <a:r>
              <a:rPr lang="tr-TR" sz="2000" dirty="0" smtClean="0"/>
              <a:t>.</a:t>
            </a:r>
          </a:p>
          <a:p>
            <a:r>
              <a:rPr lang="tr-TR" sz="2000" dirty="0" smtClean="0"/>
              <a:t> </a:t>
            </a:r>
            <a:r>
              <a:rPr lang="tr-TR" sz="2000" dirty="0"/>
              <a:t>Orta Çağ’da Haçlı Seferleri sırasında çok sayıda soylunun ölmesi, zayıf ve fakir düşmesi de bu farklılaşmanın altında yatan nedenlerdendir. </a:t>
            </a:r>
            <a:endParaRPr lang="tr-TR" sz="2000" dirty="0" smtClean="0"/>
          </a:p>
          <a:p>
            <a:pPr marL="0" indent="0">
              <a:buNone/>
            </a:pPr>
            <a:r>
              <a:rPr lang="tr-TR" sz="2000" dirty="0" smtClean="0"/>
              <a:t> </a:t>
            </a:r>
            <a:endParaRPr lang="tr-TR" sz="2000" dirty="0"/>
          </a:p>
        </p:txBody>
      </p:sp>
    </p:spTree>
    <p:extLst>
      <p:ext uri="{BB962C8B-B14F-4D97-AF65-F5344CB8AC3E}">
        <p14:creationId xmlns:p14="http://schemas.microsoft.com/office/powerpoint/2010/main" val="39487387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YENİ ÇAĞ’DA TURİZM </a:t>
            </a:r>
            <a:br>
              <a:rPr lang="tr-TR" dirty="0"/>
            </a:br>
            <a:endParaRPr lang="tr-TR" dirty="0"/>
          </a:p>
        </p:txBody>
      </p:sp>
      <p:sp>
        <p:nvSpPr>
          <p:cNvPr id="3" name="İçerik Yer Tutucusu 2"/>
          <p:cNvSpPr>
            <a:spLocks noGrp="1"/>
          </p:cNvSpPr>
          <p:nvPr>
            <p:ph idx="1"/>
          </p:nvPr>
        </p:nvSpPr>
        <p:spPr>
          <a:xfrm>
            <a:off x="323528" y="1052736"/>
            <a:ext cx="8496944" cy="5256584"/>
          </a:xfrm>
        </p:spPr>
        <p:txBody>
          <a:bodyPr>
            <a:noAutofit/>
          </a:bodyPr>
          <a:lstStyle/>
          <a:p>
            <a:r>
              <a:rPr lang="tr-TR" sz="2000" dirty="0" smtClean="0"/>
              <a:t>Bu </a:t>
            </a:r>
            <a:r>
              <a:rPr lang="tr-TR" sz="2000" dirty="0"/>
              <a:t>dönemde pusulanın geliştirilmesi ile gerçekleştirilen coğrafi keşifler neticesinde ticaret yolları değişmiş, Akdeniz eski önemini yitirmiş, burjuva sınıfı ise zenginleşerek yönetimde hak iddia etmeye başlamıştır</a:t>
            </a:r>
            <a:r>
              <a:rPr lang="tr-TR" sz="2000" dirty="0" smtClean="0"/>
              <a:t>.</a:t>
            </a:r>
          </a:p>
          <a:p>
            <a:r>
              <a:rPr lang="tr-TR" sz="2000" dirty="0" smtClean="0"/>
              <a:t> </a:t>
            </a:r>
            <a:r>
              <a:rPr lang="tr-TR" sz="2000" dirty="0"/>
              <a:t>Avrupalıların Türk ve Müslümanlardan barutun kullanımını öğrenmeleri ve ateşli silahlarda kullanmaları ile topun savaşlarda kullanılması neticesinde derebeylerin kaleleri yıkılmış, feodal sistem çökmüş, onun yerini merkezî krallıklar almıştır. </a:t>
            </a:r>
          </a:p>
          <a:p>
            <a:r>
              <a:rPr lang="tr-TR" sz="2000" dirty="0"/>
              <a:t>Zenginleşen burjuva sınıfı, bilim ve sanat hareketlerine öncülük etmiştir. Bu çerçevede değer yargıları gelişmiş, Rönesans hareketleri İtalya’da, Reform hareketleri ise Almanya’da ortaya çıkmıştır. </a:t>
            </a:r>
            <a:endParaRPr lang="tr-TR" sz="2000" dirty="0" smtClean="0"/>
          </a:p>
          <a:p>
            <a:r>
              <a:rPr lang="tr-TR" sz="2000" dirty="0" smtClean="0"/>
              <a:t>Rönesans </a:t>
            </a:r>
            <a:r>
              <a:rPr lang="tr-TR" sz="2000" dirty="0"/>
              <a:t>ile birlikte skolastik düşünce sistemi çökmüş; akıl, bilim ve deney ön plana çıkmıştır. Bu dönemde sömürge imparatorlukları kurulmuş, uluslararası kültür etkilenişimi artmıştır. </a:t>
            </a:r>
          </a:p>
          <a:p>
            <a:r>
              <a:rPr lang="tr-TR" sz="2000" dirty="0"/>
              <a:t>Hümanizmanın ortaya çıktığı Yeni Çağ’da bireycilik gelişmiştir. Haçlı düşüncesi zayıflamış, millî devletler yeni yeni kurulmaya başlamış ve Avrupa tüm dünyaya yayılmıştır. </a:t>
            </a:r>
            <a:endParaRPr lang="tr-TR" sz="2000" dirty="0" smtClean="0"/>
          </a:p>
        </p:txBody>
      </p:sp>
    </p:spTree>
    <p:extLst>
      <p:ext uri="{BB962C8B-B14F-4D97-AF65-F5344CB8AC3E}">
        <p14:creationId xmlns:p14="http://schemas.microsoft.com/office/powerpoint/2010/main" val="3884308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YENİ ÇAĞ’DA TURİZM </a:t>
            </a:r>
            <a:br>
              <a:rPr lang="tr-TR" dirty="0"/>
            </a:br>
            <a:endParaRPr lang="tr-TR" dirty="0"/>
          </a:p>
        </p:txBody>
      </p:sp>
      <p:sp>
        <p:nvSpPr>
          <p:cNvPr id="3" name="İçerik Yer Tutucusu 2"/>
          <p:cNvSpPr>
            <a:spLocks noGrp="1"/>
          </p:cNvSpPr>
          <p:nvPr>
            <p:ph idx="1"/>
          </p:nvPr>
        </p:nvSpPr>
        <p:spPr>
          <a:xfrm>
            <a:off x="179512" y="836712"/>
            <a:ext cx="8856984" cy="5472608"/>
          </a:xfrm>
        </p:spPr>
        <p:txBody>
          <a:bodyPr>
            <a:noAutofit/>
          </a:bodyPr>
          <a:lstStyle/>
          <a:p>
            <a:r>
              <a:rPr lang="tr-TR" sz="2000" dirty="0" smtClean="0"/>
              <a:t>Akdeniz </a:t>
            </a:r>
            <a:r>
              <a:rPr lang="tr-TR" sz="2000" dirty="0"/>
              <a:t>limanları ticari önemini yitirmiş, buna karşın Atlas Okyanusu ticari önem kazanmıştır. </a:t>
            </a:r>
          </a:p>
          <a:p>
            <a:r>
              <a:rPr lang="tr-TR" sz="2000" dirty="0"/>
              <a:t>Rönesans Dönemi’ne tekabül eden MS 1400 – MS 1550 yılları arası ve Elizabeth Dönemi olarak bilinen MS 1550 – MS 1600 yılları arasında sanat gelişmiş, yeni opera ve tiyatro binaları inşa edilmiştir. İnsanlar, eğlenceyi yeniden keşfetmişler, yeni konaklama merkezleri yapılmıştır</a:t>
            </a:r>
            <a:r>
              <a:rPr lang="tr-TR" sz="2000" dirty="0" smtClean="0"/>
              <a:t>.</a:t>
            </a:r>
          </a:p>
          <a:p>
            <a:r>
              <a:rPr lang="tr-TR" sz="2000" dirty="0" smtClean="0"/>
              <a:t> </a:t>
            </a:r>
            <a:r>
              <a:rPr lang="tr-TR" sz="2000" dirty="0"/>
              <a:t>Bu dönemde ayrıca eğlence ve keşif gerçekleştirdiği seferler, bu döneme rastlar. Kolomb, 1492 yılında gerçekleştirdiği ilk sefer ile birlikte Atlas Okyanusu’nu aşan toplam 4 sefer düzenlemiştir. Vasco da Gama ve Ferdinand Macellan bu dönemin diğer ünlü kâşifleridir. </a:t>
            </a:r>
          </a:p>
          <a:p>
            <a:r>
              <a:rPr lang="tr-TR" sz="2000" dirty="0"/>
              <a:t>Osmanlı İmparatorluğu’nda ise 16. yüzyılda denizcilik denildiğinde akla ilk gelen Piri Reis, ortaya koyduğu çeşitli eserler ile insanlarda uzak diyarları görme arzusu uyandırmıştır. </a:t>
            </a:r>
            <a:endParaRPr lang="tr-TR" sz="2000" dirty="0" smtClean="0"/>
          </a:p>
          <a:p>
            <a:r>
              <a:rPr lang="tr-TR" sz="2000" dirty="0" smtClean="0"/>
              <a:t>Piri </a:t>
            </a:r>
            <a:r>
              <a:rPr lang="tr-TR" sz="2000" dirty="0"/>
              <a:t>Reis, essiz bir kartograf ve deniz bilimleri üstadıdır. Türk haritacılık tarihinin en büyük isimlerinden olan Gelibolulu Piri Reis aynı zamanda bir amiral ve Osmanlı donanmasının Mısır kaptanı idi. </a:t>
            </a:r>
            <a:endParaRPr lang="tr-TR" sz="2000" dirty="0" smtClean="0"/>
          </a:p>
          <a:p>
            <a:pPr marL="0" indent="0">
              <a:buNone/>
            </a:pPr>
            <a:endParaRPr lang="tr-TR" sz="2000" dirty="0"/>
          </a:p>
        </p:txBody>
      </p:sp>
    </p:spTree>
    <p:extLst>
      <p:ext uri="{BB962C8B-B14F-4D97-AF65-F5344CB8AC3E}">
        <p14:creationId xmlns:p14="http://schemas.microsoft.com/office/powerpoint/2010/main" val="36653978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YENİ ÇAĞ’DA TURİZM </a:t>
            </a:r>
            <a:br>
              <a:rPr lang="tr-TR" dirty="0"/>
            </a:br>
            <a:endParaRPr lang="tr-TR" dirty="0"/>
          </a:p>
        </p:txBody>
      </p:sp>
      <p:sp>
        <p:nvSpPr>
          <p:cNvPr id="3" name="İçerik Yer Tutucusu 2"/>
          <p:cNvSpPr>
            <a:spLocks noGrp="1"/>
          </p:cNvSpPr>
          <p:nvPr>
            <p:ph idx="1"/>
          </p:nvPr>
        </p:nvSpPr>
        <p:spPr>
          <a:xfrm>
            <a:off x="0" y="836712"/>
            <a:ext cx="8964488" cy="6021288"/>
          </a:xfrm>
        </p:spPr>
        <p:txBody>
          <a:bodyPr>
            <a:noAutofit/>
          </a:bodyPr>
          <a:lstStyle/>
          <a:p>
            <a:r>
              <a:rPr lang="tr-TR" sz="1800" dirty="0" smtClean="0"/>
              <a:t>Düzenlediği </a:t>
            </a:r>
            <a:r>
              <a:rPr lang="tr-TR" sz="1800" dirty="0"/>
              <a:t>birçok deniz seferi neticesinde Kitâb-ı Bahriyye, Hadikat-ül Bahriyye, Netayücül -efkai ve Cezayir-ül – Bahar isimli pek meşhur eserler ortaya koymuştur. </a:t>
            </a:r>
            <a:endParaRPr lang="tr-TR" sz="1800" dirty="0" smtClean="0"/>
          </a:p>
          <a:p>
            <a:r>
              <a:rPr lang="tr-TR" sz="1800" dirty="0" smtClean="0"/>
              <a:t>Bilhassa </a:t>
            </a:r>
            <a:r>
              <a:rPr lang="tr-TR" sz="1800" dirty="0"/>
              <a:t>Kitâb-ı Bahriyye’si Akdeniz için uzun yıllar rehber olmuştur. Bu eserler, son derece değerli olmakla birlikte Piri Reis denildiğinde akla “1513 tarihli Dünya haritası” gelmektedir. </a:t>
            </a:r>
            <a:endParaRPr lang="tr-TR" sz="1800" dirty="0" smtClean="0"/>
          </a:p>
          <a:p>
            <a:r>
              <a:rPr lang="tr-TR" sz="1800" dirty="0" smtClean="0"/>
              <a:t>Bu </a:t>
            </a:r>
            <a:r>
              <a:rPr lang="tr-TR" sz="1800" dirty="0"/>
              <a:t>harita sayesinde Atlas Okyanusu kıyılarındaki bazı yerler Türkçe isimler ile (Ak Burun, Yeşil Burun, Kızıl Burun, Kozluk Burnu, Altun Irmağı ve Güzel Körfez gibi) literatüre girmiştir. </a:t>
            </a:r>
          </a:p>
          <a:p>
            <a:r>
              <a:rPr lang="tr-TR" sz="1800" dirty="0"/>
              <a:t> 17.yüzyıl Avrupa’sında aristokrat sınıfı oluşturan aileler, çocuklarını 1 ve 3 yıl arasında değişen sürelerde iyi planlanmış eğitim seyahatlerine göndermişlerdir.  Sonraları bu seyahatlere “Grand Tour” (Büyük Tur) adı verilmiştir. </a:t>
            </a:r>
            <a:endParaRPr lang="tr-TR" sz="1800" dirty="0" smtClean="0"/>
          </a:p>
          <a:p>
            <a:r>
              <a:rPr lang="tr-TR" sz="1800" dirty="0" smtClean="0"/>
              <a:t>Bu </a:t>
            </a:r>
            <a:r>
              <a:rPr lang="tr-TR" sz="1800" dirty="0"/>
              <a:t>seyahatler, siyasi nitelikte olmakla birlikte Avrupa’da tarihî, kültürel, bilimsel ve doğa güzelliği bulunan yerleri kapsadığından, kültürel yönünün de bulunduğunu dikkate almak gerekir. </a:t>
            </a:r>
            <a:endParaRPr lang="tr-TR" sz="1800" dirty="0" smtClean="0"/>
          </a:p>
          <a:p>
            <a:r>
              <a:rPr lang="tr-TR" sz="1800" dirty="0" smtClean="0"/>
              <a:t>Seyahatler</a:t>
            </a:r>
            <a:r>
              <a:rPr lang="tr-TR" sz="1800" dirty="0"/>
              <a:t>, sonraki yıllarda yönetici olacak gençlerin, gidilen yörelerde özel ilişki kurmanın da dâhil olduğu pek çok konuda kendilerini yetiştirmeleri sağlanmıştır. </a:t>
            </a:r>
            <a:endParaRPr lang="tr-TR" sz="1800" dirty="0" smtClean="0"/>
          </a:p>
          <a:p>
            <a:r>
              <a:rPr lang="tr-TR" sz="1800" dirty="0" smtClean="0"/>
              <a:t>17</a:t>
            </a:r>
            <a:r>
              <a:rPr lang="tr-TR" sz="1800" dirty="0"/>
              <a:t>. yüzyılda başlayan ve 18. yüzyılda devam eden Büyük Tur, genellikle Fransa, İtalya, Almanya ve Hollanda’yı kapsamaktaydı. Düzenlenen bu turlar, birçok yerin turistik açıdan önem kazanmasını sağlamıştır</a:t>
            </a:r>
            <a:r>
              <a:rPr lang="tr-TR" sz="2000" dirty="0"/>
              <a:t>. </a:t>
            </a:r>
          </a:p>
        </p:txBody>
      </p:sp>
    </p:spTree>
    <p:extLst>
      <p:ext uri="{BB962C8B-B14F-4D97-AF65-F5344CB8AC3E}">
        <p14:creationId xmlns:p14="http://schemas.microsoft.com/office/powerpoint/2010/main" val="2188569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solidFill>
                  <a:prstClr val="black"/>
                </a:solidFill>
              </a:rPr>
              <a:t>YENİ ÇAĞ’DA TURİZM</a:t>
            </a:r>
            <a:endParaRPr lang="tr-TR" sz="4000" dirty="0"/>
          </a:p>
        </p:txBody>
      </p:sp>
      <p:sp>
        <p:nvSpPr>
          <p:cNvPr id="3" name="İçerik Yer Tutucusu 2"/>
          <p:cNvSpPr>
            <a:spLocks noGrp="1"/>
          </p:cNvSpPr>
          <p:nvPr>
            <p:ph idx="1"/>
          </p:nvPr>
        </p:nvSpPr>
        <p:spPr>
          <a:xfrm>
            <a:off x="179512" y="1124744"/>
            <a:ext cx="8856984" cy="5400600"/>
          </a:xfrm>
        </p:spPr>
        <p:txBody>
          <a:bodyPr>
            <a:noAutofit/>
          </a:bodyPr>
          <a:lstStyle/>
          <a:p>
            <a:r>
              <a:rPr lang="tr-TR" sz="2000" dirty="0"/>
              <a:t>Rönesans Dönemi’nde ayrıca sanatsal çalışmaların yoğunluk kazandığı merkezlere yönelik seyahatlerin arttığı gözlenmektedir. </a:t>
            </a:r>
            <a:endParaRPr lang="tr-TR" sz="2000" dirty="0" smtClean="0"/>
          </a:p>
          <a:p>
            <a:r>
              <a:rPr lang="tr-TR" sz="2000" dirty="0" smtClean="0"/>
              <a:t>İtalya’ya </a:t>
            </a:r>
            <a:r>
              <a:rPr lang="tr-TR" sz="2000" dirty="0"/>
              <a:t>yönelen bu seyahatler ile insanlar, kültür turizminin ortaya çıkmasını sağlamışlardır</a:t>
            </a:r>
            <a:r>
              <a:rPr lang="tr-TR" sz="2000" dirty="0" smtClean="0"/>
              <a:t>.</a:t>
            </a:r>
          </a:p>
          <a:p>
            <a:r>
              <a:rPr lang="tr-TR" sz="2000" dirty="0" smtClean="0"/>
              <a:t> </a:t>
            </a:r>
            <a:r>
              <a:rPr lang="tr-TR" sz="2000" dirty="0"/>
              <a:t>Bu dönemde her yıl oldukça fazla sayıda bilim adamı, sanatkâr ve öğrencinin İtalya’ya geldiği bilinmektedir. Öyle ki yılda ortalama 300 – 400 öğrenci eğitim amacıyla İtalya’ya gelmiştir. </a:t>
            </a:r>
          </a:p>
          <a:p>
            <a:r>
              <a:rPr lang="tr-TR" sz="2000" dirty="0"/>
              <a:t>Günümüzdeki manada turizm faaliyetlerine benzer seyahatler ise yine 17. yüzyılda Avrupa ülkelerinde, ülke içinde veya komşu ülkeler arasında gerçekleştirilmiştir. </a:t>
            </a:r>
            <a:endParaRPr lang="tr-TR" sz="2000" dirty="0" smtClean="0"/>
          </a:p>
          <a:p>
            <a:r>
              <a:rPr lang="tr-TR" sz="2000" dirty="0" smtClean="0"/>
              <a:t>Bu </a:t>
            </a:r>
            <a:r>
              <a:rPr lang="tr-TR" sz="2000" dirty="0"/>
              <a:t>seyahatlerin amacı, büyük şehirleri ve kültür merkezlerini görmek ve bu yerler hakkında bilgi sahibi olmaktır. </a:t>
            </a:r>
            <a:endParaRPr lang="tr-TR" sz="2000" dirty="0" smtClean="0"/>
          </a:p>
          <a:p>
            <a:r>
              <a:rPr lang="tr-TR" sz="2000" dirty="0" smtClean="0"/>
              <a:t>Hatta </a:t>
            </a:r>
            <a:r>
              <a:rPr lang="tr-TR" sz="2000" dirty="0"/>
              <a:t>1627 yılında Fransız bir papaz “Yabancılara Seyahat Rehberi” isimli bir kitap yayınlamıştır. </a:t>
            </a:r>
          </a:p>
          <a:p>
            <a:r>
              <a:rPr lang="tr-TR" sz="2000" dirty="0"/>
              <a:t>Bu dönemde yaşanan bir diğer gelişme, kaplıca turizminin yeniden canlanmasıdır. </a:t>
            </a:r>
            <a:endParaRPr lang="tr-TR" sz="2000" dirty="0" smtClean="0"/>
          </a:p>
          <a:p>
            <a:pPr marL="0" indent="0">
              <a:buNone/>
            </a:pPr>
            <a:endParaRPr lang="tr-TR" sz="2000" dirty="0" smtClean="0"/>
          </a:p>
        </p:txBody>
      </p:sp>
    </p:spTree>
    <p:extLst>
      <p:ext uri="{BB962C8B-B14F-4D97-AF65-F5344CB8AC3E}">
        <p14:creationId xmlns:p14="http://schemas.microsoft.com/office/powerpoint/2010/main" val="35808876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solidFill>
                  <a:prstClr val="black"/>
                </a:solidFill>
              </a:rPr>
              <a:t>YENİ ÇAĞ’DA TURİZM</a:t>
            </a:r>
            <a:endParaRPr lang="tr-TR" sz="4000" dirty="0"/>
          </a:p>
        </p:txBody>
      </p:sp>
      <p:sp>
        <p:nvSpPr>
          <p:cNvPr id="3" name="İçerik Yer Tutucusu 2"/>
          <p:cNvSpPr>
            <a:spLocks noGrp="1"/>
          </p:cNvSpPr>
          <p:nvPr>
            <p:ph idx="1"/>
          </p:nvPr>
        </p:nvSpPr>
        <p:spPr>
          <a:xfrm>
            <a:off x="179512" y="1124744"/>
            <a:ext cx="8856984" cy="5544616"/>
          </a:xfrm>
        </p:spPr>
        <p:txBody>
          <a:bodyPr>
            <a:noAutofit/>
          </a:bodyPr>
          <a:lstStyle/>
          <a:p>
            <a:r>
              <a:rPr lang="tr-TR" sz="2000" dirty="0" smtClean="0"/>
              <a:t>Kaplıca </a:t>
            </a:r>
            <a:r>
              <a:rPr lang="tr-TR" sz="2000" dirty="0"/>
              <a:t>yöreleri, İngiltere ve Kıta Avrupa’sında bilhassa aristokratların yoğun ilgisine mazhar olmuştur</a:t>
            </a:r>
            <a:r>
              <a:rPr lang="tr-TR" sz="2000" dirty="0" smtClean="0"/>
              <a:t>.</a:t>
            </a:r>
          </a:p>
          <a:p>
            <a:r>
              <a:rPr lang="tr-TR" sz="2000" dirty="0" smtClean="0"/>
              <a:t> </a:t>
            </a:r>
            <a:r>
              <a:rPr lang="tr-TR" sz="2000" dirty="0"/>
              <a:t>Zira buralar, sadece sağlık kaynağı değil aynı zamanda sosyal olayların yaşandığı, kumar ve diğer oyunların oynandığı ve dönemin sevilen dansları ile neşelenen cazibe merkezlerine dönüşmüştür. </a:t>
            </a:r>
            <a:endParaRPr lang="tr-TR" sz="2000" dirty="0" smtClean="0"/>
          </a:p>
          <a:p>
            <a:r>
              <a:rPr lang="tr-TR" sz="2000" dirty="0" smtClean="0"/>
              <a:t>Ancak </a:t>
            </a:r>
            <a:r>
              <a:rPr lang="tr-TR" sz="2000" dirty="0"/>
              <a:t>bir süre sonra deniz banyolarının, kaplıcalardan daha yararlı olduğu düşüncesinin yaygınlaşması ile bu yörelere rağbet azalmış, bu kez deniz kıyılarındaki yerleşim bölgeleri turizme açılmaya başlamıştır. </a:t>
            </a:r>
          </a:p>
          <a:p>
            <a:r>
              <a:rPr lang="tr-TR" sz="2000" dirty="0"/>
              <a:t>16. ve 17. yüzyıllarda yapılan turistik amaçlı seyahatlerin uğrak yerlerinden biri de İstanbul’dur. </a:t>
            </a:r>
            <a:endParaRPr lang="tr-TR" sz="2000" dirty="0" smtClean="0"/>
          </a:p>
          <a:p>
            <a:r>
              <a:rPr lang="tr-TR" sz="2000" dirty="0" smtClean="0"/>
              <a:t>Son </a:t>
            </a:r>
            <a:r>
              <a:rPr lang="tr-TR" sz="2000" dirty="0"/>
              <a:t>derece ihtişamlı bir mimariye ve kozmopolit bir kültür yapısına sahip olan kente İtalya, Yunanistan, Suriye, Kafkas ülkeleri ve İskandinavya’dan çok sayıda turist gelmiştir. </a:t>
            </a:r>
            <a:endParaRPr lang="tr-TR" sz="2000" dirty="0" smtClean="0"/>
          </a:p>
          <a:p>
            <a:r>
              <a:rPr lang="tr-TR" sz="2000" dirty="0" smtClean="0"/>
              <a:t>Boş </a:t>
            </a:r>
            <a:r>
              <a:rPr lang="tr-TR" sz="2000" dirty="0"/>
              <a:t>zaman kavramının toplumu oluşturan tüm kesimlerde henüz belirginleşmediği bu dönemde seyahatler, genellikle çalışmayan ve fakat zengin ve asil gençlerden oluşan azınlık sınıf (genç aristokratlar) arasında rağbet görmüştür. </a:t>
            </a:r>
          </a:p>
        </p:txBody>
      </p:sp>
    </p:spTree>
    <p:extLst>
      <p:ext uri="{BB962C8B-B14F-4D97-AF65-F5344CB8AC3E}">
        <p14:creationId xmlns:p14="http://schemas.microsoft.com/office/powerpoint/2010/main" val="39332666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YENİ ÇAĞ’DA TURİZM</a:t>
            </a:r>
          </a:p>
        </p:txBody>
      </p:sp>
      <p:sp>
        <p:nvSpPr>
          <p:cNvPr id="3" name="İçerik Yer Tutucusu 2"/>
          <p:cNvSpPr>
            <a:spLocks noGrp="1"/>
          </p:cNvSpPr>
          <p:nvPr>
            <p:ph idx="1"/>
          </p:nvPr>
        </p:nvSpPr>
        <p:spPr>
          <a:xfrm>
            <a:off x="457200" y="1340768"/>
            <a:ext cx="8229600" cy="5112568"/>
          </a:xfrm>
        </p:spPr>
        <p:txBody>
          <a:bodyPr>
            <a:normAutofit fontScale="55000" lnSpcReduction="20000"/>
          </a:bodyPr>
          <a:lstStyle/>
          <a:p>
            <a:r>
              <a:rPr lang="tr-TR" dirty="0"/>
              <a:t>Osmanlı İmparatorluğu, Anadolu’da seyahatleri daha güvenli hâle getirmek için otoriteyi sağlamış; kara yolu, han ve kervansaraylar inşa etmiştir</a:t>
            </a:r>
            <a:r>
              <a:rPr lang="tr-TR" dirty="0" smtClean="0"/>
              <a:t>.</a:t>
            </a:r>
          </a:p>
          <a:p>
            <a:r>
              <a:rPr lang="tr-TR" dirty="0" smtClean="0"/>
              <a:t> </a:t>
            </a:r>
            <a:r>
              <a:rPr lang="tr-TR" dirty="0"/>
              <a:t>17. yüzyılda yaşayan ve döneminin ünlü gezginlerinden olan Evliya Çelebi, gördüğü bir rüya üzerine meşhur gezilerine başlamış ve 50 yılı aşkın bir süre Osmanlı topraklarını gezmiştir. </a:t>
            </a:r>
            <a:endParaRPr lang="tr-TR" dirty="0" smtClean="0"/>
          </a:p>
          <a:p>
            <a:r>
              <a:rPr lang="tr-TR" dirty="0" smtClean="0"/>
              <a:t>Gezip </a:t>
            </a:r>
            <a:r>
              <a:rPr lang="tr-TR" dirty="0"/>
              <a:t>gördüğü yerleri 10 ciltten oluşan “Seyahatname” isimli eseri ile kaleme alan Evliya Çelebi, bu eserde gerçekçi bir gözle izlediği olayları halkın anlayabileceği şekilde duru ve yalın bir dille anlatmış, kimi zaman fantastik bir tarz kullanmıştır. </a:t>
            </a:r>
            <a:endParaRPr lang="tr-TR" dirty="0" smtClean="0"/>
          </a:p>
          <a:p>
            <a:r>
              <a:rPr lang="tr-TR" dirty="0" smtClean="0"/>
              <a:t>1814 </a:t>
            </a:r>
            <a:r>
              <a:rPr lang="tr-TR" dirty="0"/>
              <a:t>yılında dünyaca ünlü tarihçi Hummer tarafından keşfedilen Seyahatname ve Evliya Çelebi hakkında, daha sonraları birçok yabancı bilim adamı araştırmalar yapmış ve Seyahatname, çok sayıda dile çevrilmiştir. </a:t>
            </a:r>
            <a:endParaRPr lang="tr-TR" dirty="0" smtClean="0"/>
          </a:p>
          <a:p>
            <a:r>
              <a:rPr lang="tr-TR" dirty="0" smtClean="0"/>
              <a:t>İlk </a:t>
            </a:r>
            <a:r>
              <a:rPr lang="tr-TR" dirty="0"/>
              <a:t>olarak Kahire Bulak Matbaası’nda “Müntehabat – ı Evliya Çelebi” adı ile yayınlanan Seyahatname, 1896 yılında İstanbul’da basılmaya başlanmıştır</a:t>
            </a:r>
            <a:r>
              <a:rPr lang="tr-TR" dirty="0" smtClean="0"/>
              <a:t>.</a:t>
            </a:r>
          </a:p>
          <a:p>
            <a:r>
              <a:rPr lang="tr-TR" dirty="0" smtClean="0"/>
              <a:t> </a:t>
            </a:r>
            <a:r>
              <a:rPr lang="tr-TR" dirty="0"/>
              <a:t>2013 yılında ise bu değerli eser UNESCO tarafından Dünya Belleği Listesi’ne dâhil edilmiştir.  </a:t>
            </a:r>
          </a:p>
          <a:p>
            <a:r>
              <a:rPr lang="tr-TR" dirty="0"/>
              <a:t>Bu dönemde Türk kavimlerinin Müslümanlığı kabul etmelerinden sonra, hac görevinin yerine getirebilmeleri için hem Anadolu Selçuklular hem de Osmanlılar Dönemi’nde birtakım düzenlemeler yapılmıştır. </a:t>
            </a:r>
            <a:r>
              <a:rPr lang="tr-TR" dirty="0" smtClean="0"/>
              <a:t> </a:t>
            </a:r>
            <a:endParaRPr lang="tr-TR" dirty="0"/>
          </a:p>
        </p:txBody>
      </p:sp>
    </p:spTree>
    <p:extLst>
      <p:ext uri="{BB962C8B-B14F-4D97-AF65-F5344CB8AC3E}">
        <p14:creationId xmlns:p14="http://schemas.microsoft.com/office/powerpoint/2010/main" val="17533821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04664"/>
            <a:ext cx="8229600" cy="432048"/>
          </a:xfrm>
        </p:spPr>
        <p:txBody>
          <a:bodyPr>
            <a:normAutofit fontScale="90000"/>
          </a:bodyPr>
          <a:lstStyle/>
          <a:p>
            <a:r>
              <a:rPr lang="tr-TR" dirty="0"/>
              <a:t>YAKIN ÇAĞ’DA TURİZM </a:t>
            </a:r>
            <a:br>
              <a:rPr lang="tr-TR" dirty="0"/>
            </a:br>
            <a:endParaRPr lang="tr-TR" dirty="0"/>
          </a:p>
        </p:txBody>
      </p:sp>
      <p:sp>
        <p:nvSpPr>
          <p:cNvPr id="3" name="İçerik Yer Tutucusu 2"/>
          <p:cNvSpPr>
            <a:spLocks noGrp="1"/>
          </p:cNvSpPr>
          <p:nvPr>
            <p:ph idx="1"/>
          </p:nvPr>
        </p:nvSpPr>
        <p:spPr>
          <a:xfrm>
            <a:off x="107504" y="764704"/>
            <a:ext cx="8784976" cy="5760640"/>
          </a:xfrm>
        </p:spPr>
        <p:txBody>
          <a:bodyPr>
            <a:noAutofit/>
          </a:bodyPr>
          <a:lstStyle/>
          <a:p>
            <a:r>
              <a:rPr lang="tr-TR" sz="1600" dirty="0" smtClean="0"/>
              <a:t>Yakın </a:t>
            </a:r>
            <a:r>
              <a:rPr lang="tr-TR" sz="1600" dirty="0"/>
              <a:t>Çağ, önemli sosyal, siyasi ve ekonomik değişimlerin yaşandığı bir başka dönemdir. Bu değişikliklerden ilki Fransız Devrimi’dir. </a:t>
            </a:r>
            <a:endParaRPr lang="tr-TR" sz="1600" dirty="0" smtClean="0"/>
          </a:p>
          <a:p>
            <a:r>
              <a:rPr lang="tr-TR" sz="1600" dirty="0" smtClean="0"/>
              <a:t>Dönemin </a:t>
            </a:r>
            <a:r>
              <a:rPr lang="tr-TR" sz="1600" dirty="0"/>
              <a:t>Fransa’sında halk bilinçlenmekte, kitaplar yaygınlaşmakta ve aileler çocuklarının eğitim ve öğrenimlerine önem vererek, kültürel seviyenin yükselmesine vesile olmaktadır. </a:t>
            </a:r>
            <a:endParaRPr lang="tr-TR" sz="1600" dirty="0" smtClean="0"/>
          </a:p>
          <a:p>
            <a:r>
              <a:rPr lang="tr-TR" sz="1600" dirty="0" smtClean="0"/>
              <a:t>Bağımsız </a:t>
            </a:r>
            <a:r>
              <a:rPr lang="tr-TR" sz="1600" dirty="0"/>
              <a:t>yayıncılar ise gazete, bildiri ve broşür çıkararak geniş kitlelerin bilinçlenmesini sağlamıştır. Fransa’da soylular, toplum içindeki statülerini korumaya çalışırken, burjuvalar ekonomik açıdan güçlenmiş olsalar dahi sosyal haklar konusunda söz sahibi olamamaktan şikâyetçiydiler. </a:t>
            </a:r>
            <a:endParaRPr lang="tr-TR" sz="1600" dirty="0" smtClean="0"/>
          </a:p>
          <a:p>
            <a:r>
              <a:rPr lang="tr-TR" sz="1600" dirty="0" smtClean="0"/>
              <a:t>Kırsal </a:t>
            </a:r>
            <a:r>
              <a:rPr lang="tr-TR" sz="1600" dirty="0"/>
              <a:t>kesimde yaşayan insanlar ise vergi yükleri altında eziliyordu. Devrimci düşünce, özellikle burjuva sınıfında yaygınlaşmıştı. Bu düşüncenin gelişmesinde “aydınlanma felsefesi” ve Descartes, Montesquieu, Voltaire ve Rousseau gibi düşünürlerin özgürlük ve eşitlik üzerine verdiği eserler son derece etkili olmuştur. </a:t>
            </a:r>
          </a:p>
          <a:p>
            <a:r>
              <a:rPr lang="tr-TR" sz="1600" dirty="0"/>
              <a:t>Sosyal bir akım olarak ortaya çıkan Fransız Devrimi neticesinde halk, mutlak monarşiyi yıkarak, Cumhuriyetin kurulmasını sağlamıştır. </a:t>
            </a:r>
            <a:endParaRPr lang="tr-TR" sz="1600" dirty="0" smtClean="0"/>
          </a:p>
          <a:p>
            <a:r>
              <a:rPr lang="tr-TR" sz="1600" dirty="0" smtClean="0"/>
              <a:t>Fransız </a:t>
            </a:r>
            <a:r>
              <a:rPr lang="tr-TR" sz="1600" dirty="0"/>
              <a:t>Devrimi’nin özgürlükçü ve eşitlikçi düşünce yapısı, sadece Fransa’yı değil zamanla tüm Kıta Avrupa’sını etkisi altına almıştır. Fransız Devrimi ile ortaya çıkan milliyetçilik anlayışı, çok uluslu imparatorlukların da sonunu getirmiştir. </a:t>
            </a:r>
            <a:endParaRPr lang="tr-TR" sz="1600" dirty="0" smtClean="0"/>
          </a:p>
          <a:p>
            <a:r>
              <a:rPr lang="tr-TR" sz="1600" dirty="0" smtClean="0"/>
              <a:t>Böylece </a:t>
            </a:r>
            <a:r>
              <a:rPr lang="tr-TR" sz="1600" dirty="0"/>
              <a:t>tam anlamıyla millî devletler ortaya çıkmaya başlamıştır. İnsan hakları, demokrasi, laiklik ve cumhuriyet kavramları mevcut rejimlerin birçoğunun değişiminde etkili olmuştur. </a:t>
            </a:r>
            <a:endParaRPr lang="tr-TR" sz="1600" dirty="0" smtClean="0"/>
          </a:p>
          <a:p>
            <a:r>
              <a:rPr lang="tr-TR" sz="1600" dirty="0" smtClean="0"/>
              <a:t>Fransız </a:t>
            </a:r>
            <a:r>
              <a:rPr lang="tr-TR" sz="1600" dirty="0"/>
              <a:t>Devrimi’nin etkisi ile bireyin, birey olması sebebiyle sahip olduğu haklara ilişkin düşünceler ön plana çıkmış, “İnsan ve Yurttaş Hakları Bildirgesi” yayınlanmıştır. </a:t>
            </a:r>
          </a:p>
        </p:txBody>
      </p:sp>
    </p:spTree>
    <p:extLst>
      <p:ext uri="{BB962C8B-B14F-4D97-AF65-F5344CB8AC3E}">
        <p14:creationId xmlns:p14="http://schemas.microsoft.com/office/powerpoint/2010/main" val="15100707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778098"/>
          </a:xfrm>
        </p:spPr>
        <p:txBody>
          <a:bodyPr/>
          <a:lstStyle/>
          <a:p>
            <a:r>
              <a:rPr lang="tr-TR" sz="4000" dirty="0">
                <a:solidFill>
                  <a:prstClr val="black"/>
                </a:solidFill>
              </a:rPr>
              <a:t>YAKIN ÇAĞ’DA TURİZM</a:t>
            </a:r>
            <a:endParaRPr lang="tr-TR" dirty="0"/>
          </a:p>
        </p:txBody>
      </p:sp>
      <p:sp>
        <p:nvSpPr>
          <p:cNvPr id="3" name="İçerik Yer Tutucusu 2"/>
          <p:cNvSpPr>
            <a:spLocks noGrp="1"/>
          </p:cNvSpPr>
          <p:nvPr>
            <p:ph idx="1"/>
          </p:nvPr>
        </p:nvSpPr>
        <p:spPr>
          <a:xfrm>
            <a:off x="457200" y="1052736"/>
            <a:ext cx="8507288" cy="5073427"/>
          </a:xfrm>
        </p:spPr>
        <p:txBody>
          <a:bodyPr>
            <a:noAutofit/>
          </a:bodyPr>
          <a:lstStyle/>
          <a:p>
            <a:r>
              <a:rPr lang="tr-TR" sz="2000" dirty="0"/>
              <a:t>Çeşitli değişikliklere sahne olan dönemin bir diğer önemli olayı ise “Sanayi Devrimi”dir. </a:t>
            </a:r>
            <a:endParaRPr lang="tr-TR" sz="2000" dirty="0" smtClean="0"/>
          </a:p>
          <a:p>
            <a:r>
              <a:rPr lang="tr-TR" sz="2000" dirty="0" smtClean="0"/>
              <a:t>Avrupa’da </a:t>
            </a:r>
            <a:r>
              <a:rPr lang="tr-TR" sz="2000" dirty="0"/>
              <a:t>16. yüzyıldan itibaren başlayan hızlı nüfus artışı, tarım alanında yaşanan gelişmelerin kırsal kesimde yaşayan insanları kent merkezlerine göç etmeye zorlaması, lüks sayılan mallara (çay, kahve, şeker gibi) olan talebin artması, Yeni Çağ’da gerçekleştirilen keşiflerde bilhassa Orta Amerika’nın yağmalanması neticesinde tonlarca altının Avrupa’ya getirilmesi, İngilizlerin Hindistan’daki Babür imparatorlarının dev hazinesine el koymuş olması, buhar ile çalışan makinelere ilişkin teknik buluşlar, taşıma ve teknolojide meydana gelen diğer gelişmeler ve Fransız Devrimi’nin etkisi ile sanayi toplumuna uygun bir siyasi yapılanmanın temellerinin atılmış olması gibi nedenler ile Sanayi Devrimi ilk olarak 18.yüzyılda İngiltere’de gerçekleşmiş, daha sonra Batı Avrupa, Kuzey Amerika ve Japonya’yı etkilemiş ve zamanla tüm dünyayı etkisi altına almıştır</a:t>
            </a:r>
            <a:r>
              <a:rPr lang="tr-TR" sz="2000" dirty="0" smtClean="0"/>
              <a:t>.</a:t>
            </a:r>
          </a:p>
          <a:p>
            <a:endParaRPr lang="tr-TR" sz="2000" dirty="0"/>
          </a:p>
          <a:p>
            <a:pPr marL="0" indent="0">
              <a:buNone/>
            </a:pPr>
            <a:endParaRPr lang="tr-TR" sz="2000" dirty="0"/>
          </a:p>
        </p:txBody>
      </p:sp>
    </p:spTree>
    <p:extLst>
      <p:ext uri="{BB962C8B-B14F-4D97-AF65-F5344CB8AC3E}">
        <p14:creationId xmlns:p14="http://schemas.microsoft.com/office/powerpoint/2010/main" val="34190166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778098"/>
          </a:xfrm>
        </p:spPr>
        <p:txBody>
          <a:bodyPr/>
          <a:lstStyle/>
          <a:p>
            <a:r>
              <a:rPr lang="tr-TR" sz="4000" dirty="0">
                <a:solidFill>
                  <a:prstClr val="black"/>
                </a:solidFill>
              </a:rPr>
              <a:t>YAKIN ÇAĞ’DA TURİZM</a:t>
            </a:r>
            <a:endParaRPr lang="tr-TR" dirty="0"/>
          </a:p>
        </p:txBody>
      </p:sp>
      <p:sp>
        <p:nvSpPr>
          <p:cNvPr id="3" name="İçerik Yer Tutucusu 2"/>
          <p:cNvSpPr>
            <a:spLocks noGrp="1"/>
          </p:cNvSpPr>
          <p:nvPr>
            <p:ph idx="1"/>
          </p:nvPr>
        </p:nvSpPr>
        <p:spPr>
          <a:xfrm>
            <a:off x="323528" y="1052736"/>
            <a:ext cx="8640960" cy="5073427"/>
          </a:xfrm>
        </p:spPr>
        <p:txBody>
          <a:bodyPr>
            <a:noAutofit/>
          </a:bodyPr>
          <a:lstStyle/>
          <a:p>
            <a:r>
              <a:rPr lang="tr-TR" sz="2000" dirty="0" smtClean="0"/>
              <a:t>Seyahatler </a:t>
            </a:r>
            <a:r>
              <a:rPr lang="tr-TR" sz="2000" dirty="0"/>
              <a:t>ise Fransız Devrimi ve Sanayi Devrimi’nden önce ticaret, din, sağlık gibi amaçlar ile gerçekleştirilmiş ve kimi zaman maceraperestlerin tekelinde şekillenmiş iken, Sanayi Devrimi’nden sonra günümüzdeki manaya ulaşmıştır. </a:t>
            </a:r>
          </a:p>
          <a:p>
            <a:r>
              <a:rPr lang="tr-TR" sz="2000" dirty="0"/>
              <a:t>Sanayi Devrimi’nden bir süre sonra tartışmasız bir gereklilik olarak çalışma hayatına ilişkin hukuki düzenlemelerin yapılması ile birlikte kişilerin gelirleri artmış, buna paralel olarak satın alma gücü artış göstermiş, böylece yaşam standartlarının yükselmesi ile turizm faaliyetlerine ayrılan pay da artmıştır</a:t>
            </a:r>
            <a:r>
              <a:rPr lang="tr-TR" sz="2000" dirty="0" smtClean="0"/>
              <a:t>.</a:t>
            </a:r>
          </a:p>
          <a:p>
            <a:r>
              <a:rPr lang="tr-TR" sz="2000" dirty="0" smtClean="0"/>
              <a:t> </a:t>
            </a:r>
            <a:r>
              <a:rPr lang="tr-TR" sz="2000" dirty="0"/>
              <a:t>Ayrıca teknolojik alanda yaşanan gelişmeler, üretim için gerekli olan çalışma sürelerinin  azaltılmasını ve bireylerin daha fazla boş zamana sahip olmalarını sağlamıştır</a:t>
            </a:r>
            <a:r>
              <a:rPr lang="tr-TR" sz="2000" dirty="0" smtClean="0"/>
              <a:t>.</a:t>
            </a:r>
          </a:p>
          <a:p>
            <a:r>
              <a:rPr lang="tr-TR" sz="2000" dirty="0" smtClean="0"/>
              <a:t> </a:t>
            </a:r>
            <a:r>
              <a:rPr lang="tr-TR" sz="2000" dirty="0"/>
              <a:t>Satın alma gücündeki artış, tüketici tercihlerinin şekillenmesinde etkili olmuştur. </a:t>
            </a:r>
            <a:endParaRPr lang="tr-TR" sz="2000" dirty="0" smtClean="0"/>
          </a:p>
          <a:p>
            <a:r>
              <a:rPr lang="tr-TR" sz="2000" dirty="0" smtClean="0"/>
              <a:t>Çalışan </a:t>
            </a:r>
            <a:r>
              <a:rPr lang="tr-TR" sz="2000" dirty="0"/>
              <a:t>sayısındaki artış ise bir süre sonra kapitalizmin rakibi olan komünizm, sosyalizm gibi işçi sınıfına dayalı kuramların oluşmasına ve daha sonra bazı ülkelerde rejim olarak uygulanmasına vesile olmuş, çalışanlara ücretli tatil ve benzeri sosyal haklar, bu dönemde sağlanmıştır. </a:t>
            </a:r>
          </a:p>
        </p:txBody>
      </p:sp>
    </p:spTree>
    <p:extLst>
      <p:ext uri="{BB962C8B-B14F-4D97-AF65-F5344CB8AC3E}">
        <p14:creationId xmlns:p14="http://schemas.microsoft.com/office/powerpoint/2010/main" val="32187742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000" dirty="0">
                <a:solidFill>
                  <a:prstClr val="black"/>
                </a:solidFill>
              </a:rPr>
              <a:t>YAKIN ÇAĞ’DA TURİZM</a:t>
            </a:r>
            <a:endParaRPr lang="tr-TR" dirty="0"/>
          </a:p>
        </p:txBody>
      </p:sp>
      <p:sp>
        <p:nvSpPr>
          <p:cNvPr id="3" name="İçerik Yer Tutucusu 2"/>
          <p:cNvSpPr>
            <a:spLocks noGrp="1"/>
          </p:cNvSpPr>
          <p:nvPr>
            <p:ph idx="1"/>
          </p:nvPr>
        </p:nvSpPr>
        <p:spPr/>
        <p:txBody>
          <a:bodyPr>
            <a:normAutofit fontScale="77500" lnSpcReduction="20000"/>
          </a:bodyPr>
          <a:lstStyle/>
          <a:p>
            <a:r>
              <a:rPr lang="tr-TR" dirty="0"/>
              <a:t>Artık seyahat denildiğinde akla, karmaşık hizmet ve yapılar ile desteklenen, isteğe bağlı boş zaman seyahatleri gelmektedir. </a:t>
            </a:r>
            <a:endParaRPr lang="tr-TR" dirty="0" smtClean="0"/>
          </a:p>
          <a:p>
            <a:r>
              <a:rPr lang="tr-TR" dirty="0" smtClean="0"/>
              <a:t>Seyahat </a:t>
            </a:r>
            <a:r>
              <a:rPr lang="tr-TR" dirty="0"/>
              <a:t>eden kişiler için “turist” kavramı ilk kez 1800’lü yıllarda kullanılmış, “turizm” kavramı ise yazılı olarak ilk kez 1811 yılında İngiltere’de yayımlanan “Sporting Magazine” isimli bir dergide kullanılmıştır. </a:t>
            </a:r>
          </a:p>
          <a:p>
            <a:r>
              <a:rPr lang="tr-TR" dirty="0"/>
              <a:t>Avrupa’da ilk seyahat acentesi, Thomas Cook tarafından 1845 yılında kurulmuştur. </a:t>
            </a:r>
            <a:endParaRPr lang="tr-TR" dirty="0" smtClean="0"/>
          </a:p>
          <a:p>
            <a:r>
              <a:rPr lang="tr-TR" dirty="0" smtClean="0"/>
              <a:t>Hatta </a:t>
            </a:r>
            <a:r>
              <a:rPr lang="tr-TR" dirty="0"/>
              <a:t>1872 yılında Belçika’da kurulan “Compagnie Internationale des Wagons- Lits” isimli demir yolu şirketi, bu tarihlerde uzun yolda ilk defa olmak üzere yemekli ve yataklı vagonları hizmete sunmuştur. </a:t>
            </a:r>
            <a:endParaRPr lang="tr-TR" dirty="0" smtClean="0"/>
          </a:p>
          <a:p>
            <a:endParaRPr lang="tr-TR" dirty="0"/>
          </a:p>
        </p:txBody>
      </p:sp>
    </p:spTree>
    <p:extLst>
      <p:ext uri="{BB962C8B-B14F-4D97-AF65-F5344CB8AC3E}">
        <p14:creationId xmlns:p14="http://schemas.microsoft.com/office/powerpoint/2010/main" val="19674490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000" dirty="0">
                <a:solidFill>
                  <a:prstClr val="black"/>
                </a:solidFill>
              </a:rPr>
              <a:t>YAKIN ÇAĞ’DA TURİZM</a:t>
            </a:r>
            <a:endParaRPr lang="tr-TR" dirty="0"/>
          </a:p>
        </p:txBody>
      </p:sp>
      <p:sp>
        <p:nvSpPr>
          <p:cNvPr id="3" name="İçerik Yer Tutucusu 2"/>
          <p:cNvSpPr>
            <a:spLocks noGrp="1"/>
          </p:cNvSpPr>
          <p:nvPr>
            <p:ph idx="1"/>
          </p:nvPr>
        </p:nvSpPr>
        <p:spPr/>
        <p:txBody>
          <a:bodyPr>
            <a:normAutofit fontScale="70000" lnSpcReduction="20000"/>
          </a:bodyPr>
          <a:lstStyle/>
          <a:p>
            <a:r>
              <a:rPr lang="tr-TR" dirty="0"/>
              <a:t>Modern Çağ olarak da isimlendirilen Yakın Çağ’da, Alplere düzenlenen geziler ve keşif gezileri rağbet görmüş, ulaşımın daha kolay ve ucuz hâle gelmesi turistik amaçlı gezilerin artmasını sağlamıştır. </a:t>
            </a:r>
            <a:endParaRPr lang="tr-TR" dirty="0" smtClean="0"/>
          </a:p>
          <a:p>
            <a:r>
              <a:rPr lang="tr-TR" dirty="0" smtClean="0"/>
              <a:t>Dağ </a:t>
            </a:r>
            <a:r>
              <a:rPr lang="tr-TR" dirty="0"/>
              <a:t>turizminin popüler olduğu bu dönemde, demir yolu taşımacılığının gelişmesi ve buhar gücü ile çalışan gemilerin kullanılması, keyif amaçlı yapılan seyahatleri artırmıştır</a:t>
            </a:r>
            <a:r>
              <a:rPr lang="tr-TR" dirty="0" smtClean="0"/>
              <a:t>.</a:t>
            </a:r>
          </a:p>
          <a:p>
            <a:r>
              <a:rPr lang="tr-TR" dirty="0" smtClean="0"/>
              <a:t> </a:t>
            </a:r>
            <a:r>
              <a:rPr lang="tr-TR" dirty="0"/>
              <a:t>Seyahatlerin ucuzlaması ise düşük ücretle çalışanların dahi turizm olayına katılmasına ve böylece büyük bir seyahat talebinin doğmasına imkân sağlamıştır. </a:t>
            </a:r>
            <a:endParaRPr lang="tr-TR" dirty="0" smtClean="0"/>
          </a:p>
          <a:p>
            <a:r>
              <a:rPr lang="tr-TR" dirty="0" smtClean="0"/>
              <a:t>Neticede </a:t>
            </a:r>
            <a:r>
              <a:rPr lang="tr-TR" dirty="0"/>
              <a:t>turizm, herkesin kolayca katılabileceği bir faaliyete dönüşmüştür. </a:t>
            </a:r>
            <a:endParaRPr lang="tr-TR" dirty="0" smtClean="0"/>
          </a:p>
          <a:p>
            <a:r>
              <a:rPr lang="tr-TR" dirty="0" smtClean="0"/>
              <a:t>Tüm </a:t>
            </a:r>
            <a:r>
              <a:rPr lang="tr-TR" dirty="0"/>
              <a:t>bu gelişmeler, modern turizm hareketlerinin başlangıcı olarak kabul edilmektedir. </a:t>
            </a:r>
          </a:p>
          <a:p>
            <a:pPr marL="0" indent="0">
              <a:buNone/>
            </a:pPr>
            <a:endParaRPr lang="tr-TR" dirty="0"/>
          </a:p>
        </p:txBody>
      </p:sp>
    </p:spTree>
    <p:extLst>
      <p:ext uri="{BB962C8B-B14F-4D97-AF65-F5344CB8AC3E}">
        <p14:creationId xmlns:p14="http://schemas.microsoft.com/office/powerpoint/2010/main" val="28292320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000" dirty="0">
                <a:solidFill>
                  <a:prstClr val="black"/>
                </a:solidFill>
              </a:rPr>
              <a:t>YAKIN ÇAĞ’DA TURİZM</a:t>
            </a:r>
            <a:endParaRPr lang="tr-TR" dirty="0"/>
          </a:p>
        </p:txBody>
      </p:sp>
      <p:sp>
        <p:nvSpPr>
          <p:cNvPr id="3" name="İçerik Yer Tutucusu 2"/>
          <p:cNvSpPr>
            <a:spLocks noGrp="1"/>
          </p:cNvSpPr>
          <p:nvPr>
            <p:ph idx="1"/>
          </p:nvPr>
        </p:nvSpPr>
        <p:spPr>
          <a:xfrm>
            <a:off x="457200" y="1268760"/>
            <a:ext cx="8229600" cy="5112568"/>
          </a:xfrm>
        </p:spPr>
        <p:txBody>
          <a:bodyPr>
            <a:normAutofit fontScale="40000" lnSpcReduction="20000"/>
          </a:bodyPr>
          <a:lstStyle/>
          <a:p>
            <a:r>
              <a:rPr lang="tr-TR" sz="4000" dirty="0"/>
              <a:t>1836 yılında İngiliz askerî mühendis, sanatçı ve avcı William Cornwallis  Harris tarafından başlatılan safari gezileri ise Afrika Kıtası vahşi hayatı ve peyzajının gözlemlenmesini ve vahşi hayvanların avlanmasını amaçlamaktaydı. </a:t>
            </a:r>
          </a:p>
          <a:p>
            <a:r>
              <a:rPr lang="tr-TR" sz="4000" dirty="0"/>
              <a:t>Turizm alanında Avrupa kıtasında bu gelişmeler yaşanırken, önceleri Amerika kıtasında at sırtında ve kayıklarla doğudan batıya doğru yapılan ve genellikle doğal kaynaklar bakımından zengin yeni yerleşim bölgeleri bulma amacı taşıyan seyahatler, yolların gelişmesi ile atlı arabaların kullanıldığı seyahatlere dönüşmüştür. </a:t>
            </a:r>
          </a:p>
          <a:p>
            <a:r>
              <a:rPr lang="tr-TR" sz="4000" dirty="0"/>
              <a:t>1848 yılında Amerika’da hızlı ve güvenli bir şekilde posta taşımacılığı yapma amacıyla kullanılan American Express Company, kitle turizminde önemli bir gelişme olarak kabul edilebilir. </a:t>
            </a:r>
            <a:endParaRPr lang="tr-TR" sz="4000" dirty="0" smtClean="0"/>
          </a:p>
          <a:p>
            <a:r>
              <a:rPr lang="tr-TR" sz="4000" dirty="0" smtClean="0"/>
              <a:t>Zira </a:t>
            </a:r>
            <a:r>
              <a:rPr lang="tr-TR" sz="4000" dirty="0"/>
              <a:t>bu kuruluş, günümüzde ABD’nin kara yolu toplu taşıma talebinin yaklaşık %80’ini karşılamaktadır. Yakın Çağ’da Amerika Kıtası’nda seyahatleri kolaylaştıran bir diğer önemli gelişme ise demir yollarının yapılması ve 1896 yılında ülkenin bir uçtan bir uca demir yolu ile bağlanmasıdır</a:t>
            </a:r>
            <a:r>
              <a:rPr lang="tr-TR" sz="4000" dirty="0" smtClean="0"/>
              <a:t>.</a:t>
            </a:r>
          </a:p>
          <a:p>
            <a:r>
              <a:rPr lang="tr-TR" sz="4000" dirty="0" smtClean="0"/>
              <a:t> </a:t>
            </a:r>
            <a:r>
              <a:rPr lang="tr-TR" sz="4000" dirty="0"/>
              <a:t>Böylece seyahatler, daha güvenli ve ucuz hâle getirilerek büyük kitlelerin ilgisini çekmesi sağlanmıştır. </a:t>
            </a:r>
          </a:p>
          <a:p>
            <a:r>
              <a:rPr lang="tr-TR" sz="4000" dirty="0"/>
              <a:t>Turizm hareketleri, I. Dünya Savaşı’nın başlaması ile birlikte duraksamaya uğrasa da  savaştan hemen sonra ani bir gelişme göstermiştir. 1918 ve 1920 yılları arası modern turizmin başlangıcı olarak kabul görür. </a:t>
            </a:r>
            <a:endParaRPr lang="tr-TR" sz="4000" dirty="0" smtClean="0"/>
          </a:p>
          <a:p>
            <a:r>
              <a:rPr lang="tr-TR" sz="4000" dirty="0" smtClean="0"/>
              <a:t>Bu </a:t>
            </a:r>
            <a:r>
              <a:rPr lang="tr-TR" sz="4000" dirty="0"/>
              <a:t>dönemde turizm;  otel, motel, ulaşım araçları ve yolları, plajlar, eğlence ve spor alanları, konaklama tesisleri ve tüm altyapısı ile büyük bir sektöre dönüşmüştür</a:t>
            </a:r>
            <a:r>
              <a:rPr lang="tr-TR" dirty="0"/>
              <a:t>. </a:t>
            </a:r>
          </a:p>
        </p:txBody>
      </p:sp>
    </p:spTree>
    <p:extLst>
      <p:ext uri="{BB962C8B-B14F-4D97-AF65-F5344CB8AC3E}">
        <p14:creationId xmlns:p14="http://schemas.microsoft.com/office/powerpoint/2010/main" val="22330446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000" dirty="0">
                <a:solidFill>
                  <a:prstClr val="black"/>
                </a:solidFill>
              </a:rPr>
              <a:t>YAKIN ÇAĞ’DA TURİZM</a:t>
            </a:r>
            <a:endParaRPr lang="tr-TR" dirty="0"/>
          </a:p>
        </p:txBody>
      </p:sp>
      <p:sp>
        <p:nvSpPr>
          <p:cNvPr id="3" name="İçerik Yer Tutucusu 2"/>
          <p:cNvSpPr>
            <a:spLocks noGrp="1"/>
          </p:cNvSpPr>
          <p:nvPr>
            <p:ph idx="1"/>
          </p:nvPr>
        </p:nvSpPr>
        <p:spPr>
          <a:xfrm>
            <a:off x="179512" y="1196752"/>
            <a:ext cx="8712968" cy="4929411"/>
          </a:xfrm>
        </p:spPr>
        <p:txBody>
          <a:bodyPr>
            <a:noAutofit/>
          </a:bodyPr>
          <a:lstStyle/>
          <a:p>
            <a:r>
              <a:rPr lang="tr-TR" sz="2000" dirty="0"/>
              <a:t>II. Dünya Savaşı’nın sonunda ise Avrupa, yeniden yapılanma için çeşitli formüller üretmeye çalışırken, turizm; temel bir araç ve ekonomik kalkınma açısından son derece ihtiyaç duyulan döviz girdisinin hızlı bir şekilde sağlanması için potansiyel bir kaynak olarak görülmüştür. </a:t>
            </a:r>
            <a:endParaRPr lang="tr-TR" sz="2000" dirty="0" smtClean="0"/>
          </a:p>
          <a:p>
            <a:r>
              <a:rPr lang="tr-TR" sz="2000" dirty="0" smtClean="0"/>
              <a:t>Savaşın </a:t>
            </a:r>
            <a:r>
              <a:rPr lang="tr-TR" sz="2000" dirty="0"/>
              <a:t>psikolojik yönden insanlar üzerindeki olumsuz etkisi, bir süre sonra deniz, kum ve güneş üçlüsünün önem kazanmasını sağlamıştır. </a:t>
            </a:r>
            <a:endParaRPr lang="tr-TR" sz="2000" dirty="0" smtClean="0"/>
          </a:p>
          <a:p>
            <a:r>
              <a:rPr lang="tr-TR" sz="2000" dirty="0" smtClean="0"/>
              <a:t>Böylece </a:t>
            </a:r>
            <a:r>
              <a:rPr lang="tr-TR" sz="2000" dirty="0"/>
              <a:t>kitle turizmi hareketi sektörde yeniden kendine yer bulmuş, ayrıca kış sporlarına rağbet de artmıştır. </a:t>
            </a:r>
            <a:endParaRPr lang="tr-TR" sz="2000" dirty="0" smtClean="0"/>
          </a:p>
          <a:p>
            <a:r>
              <a:rPr lang="tr-TR" sz="2000" dirty="0" smtClean="0"/>
              <a:t>Özel </a:t>
            </a:r>
            <a:r>
              <a:rPr lang="tr-TR" sz="2000" dirty="0"/>
              <a:t>otomobillerin sayısındaki artış, nüfusun hareketlenmesine ve demir yolu ile ulaşılamayan turizm merkezlerine erişimi kolaylaştırmış ve birçok yerde turizm canlanmıştır. </a:t>
            </a:r>
            <a:endParaRPr lang="tr-TR" sz="2000" dirty="0" smtClean="0"/>
          </a:p>
          <a:p>
            <a:r>
              <a:rPr lang="tr-TR" sz="2000" dirty="0" smtClean="0"/>
              <a:t>Müzeler</a:t>
            </a:r>
            <a:r>
              <a:rPr lang="tr-TR" sz="2000" dirty="0"/>
              <a:t>, tarihî eserler, fuar ve festivaller bu dönemde turizm hareketliliğinin yaşandığı yerlerdir. Savaş sonrasında, özellikle hava yolu hız kazanmıştır. </a:t>
            </a:r>
            <a:endParaRPr lang="tr-TR" sz="2000" dirty="0" smtClean="0"/>
          </a:p>
          <a:p>
            <a:r>
              <a:rPr lang="tr-TR" sz="2000" dirty="0" smtClean="0"/>
              <a:t>Sivil </a:t>
            </a:r>
            <a:r>
              <a:rPr lang="tr-TR" sz="2000" dirty="0"/>
              <a:t>havacılıktaki gelişmeler, çok sayıda insanın uzun mesafeli yolculuklar yapabilmesine imkân tanımıştır. </a:t>
            </a:r>
          </a:p>
        </p:txBody>
      </p:sp>
    </p:spTree>
    <p:extLst>
      <p:ext uri="{BB962C8B-B14F-4D97-AF65-F5344CB8AC3E}">
        <p14:creationId xmlns:p14="http://schemas.microsoft.com/office/powerpoint/2010/main" val="24041235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000" dirty="0">
                <a:solidFill>
                  <a:prstClr val="black"/>
                </a:solidFill>
              </a:rPr>
              <a:t>YAKIN ÇAĞ’DA TURİZM</a:t>
            </a:r>
            <a:endParaRPr lang="tr-TR" dirty="0"/>
          </a:p>
        </p:txBody>
      </p:sp>
      <p:sp>
        <p:nvSpPr>
          <p:cNvPr id="3" name="İçerik Yer Tutucusu 2"/>
          <p:cNvSpPr>
            <a:spLocks noGrp="1"/>
          </p:cNvSpPr>
          <p:nvPr>
            <p:ph idx="1"/>
          </p:nvPr>
        </p:nvSpPr>
        <p:spPr>
          <a:xfrm>
            <a:off x="179512" y="1196752"/>
            <a:ext cx="8712968" cy="4929411"/>
          </a:xfrm>
        </p:spPr>
        <p:txBody>
          <a:bodyPr>
            <a:noAutofit/>
          </a:bodyPr>
          <a:lstStyle/>
          <a:p>
            <a:r>
              <a:rPr lang="tr-TR" sz="2000" dirty="0" smtClean="0"/>
              <a:t>Deniz </a:t>
            </a:r>
            <a:r>
              <a:rPr lang="tr-TR" sz="2000" dirty="0"/>
              <a:t>ulaşımının tarihine bakılacak olursa, ilk ciddi deniz yolu taşımacılığının Avrupa Kıtası’ndan Amerika’ya gerçekleşen yoğun göç dalgasına cevap vermek üzere ortaya çıktığı görülmektedir. </a:t>
            </a:r>
            <a:endParaRPr lang="tr-TR" sz="2000" dirty="0" smtClean="0"/>
          </a:p>
          <a:p>
            <a:r>
              <a:rPr lang="tr-TR" sz="2000" dirty="0" smtClean="0"/>
              <a:t>Bu </a:t>
            </a:r>
            <a:r>
              <a:rPr lang="tr-TR" sz="2000" dirty="0"/>
              <a:t>dönemde hızlı, yüksek yolcu kapasiteli ve yük taşıyabilen tarifeli gemiler deniz ulaşımında kullanılmıştır. </a:t>
            </a:r>
            <a:endParaRPr lang="tr-TR" sz="2000" dirty="0" smtClean="0"/>
          </a:p>
          <a:p>
            <a:r>
              <a:rPr lang="tr-TR" sz="2000" dirty="0" smtClean="0"/>
              <a:t>Kayıtlara </a:t>
            </a:r>
            <a:r>
              <a:rPr lang="tr-TR" sz="2000" dirty="0"/>
              <a:t>göre 18. yüzyılda başlayan köle ve göçmen taşımacılığı 19. yüzyıla gelindiğinde her bir sefer için 2000 kişilik kapasiteye ulaşmıştır. </a:t>
            </a:r>
            <a:endParaRPr lang="tr-TR" sz="2000" dirty="0" smtClean="0"/>
          </a:p>
          <a:p>
            <a:r>
              <a:rPr lang="tr-TR" sz="2000" dirty="0" smtClean="0"/>
              <a:t>Cunard</a:t>
            </a:r>
            <a:r>
              <a:rPr lang="tr-TR" sz="2000" dirty="0"/>
              <a:t>, White Star, Red Star, Atlantic Transport, Norddeutscher Lloy, Dominion Leyland, The French Line, Anchor Steamship, Hamburg - American gibi denizcilik firmaları, 1500 ile 2000 arası yolcu kapasitesine sahip gemiler ile (Cedric, Patricia, Pannonia, Carpatia vb. ) Kuzey  Avrupa ve Akdeniz limanlarından Amerika’ya yolcu taşımışlardır</a:t>
            </a:r>
            <a:r>
              <a:rPr lang="tr-TR" sz="2000" dirty="0" smtClean="0"/>
              <a:t>.</a:t>
            </a:r>
          </a:p>
          <a:p>
            <a:r>
              <a:rPr lang="tr-TR" sz="2000" dirty="0" smtClean="0"/>
              <a:t> </a:t>
            </a:r>
            <a:r>
              <a:rPr lang="tr-TR" sz="2000" dirty="0"/>
              <a:t>Yine bu dönemde İtalya’dan Amerika Kıtası’na göçler hız kazanmıştır. </a:t>
            </a:r>
            <a:endParaRPr lang="tr-TR" sz="2000" dirty="0" smtClean="0"/>
          </a:p>
          <a:p>
            <a:r>
              <a:rPr lang="tr-TR" sz="2000" dirty="0" smtClean="0"/>
              <a:t>Tarifeli </a:t>
            </a:r>
            <a:r>
              <a:rPr lang="tr-TR" sz="2000" dirty="0"/>
              <a:t>taşımacılığın öncüsü olan ve Kuzey Atlantik’te ağırlığı 10.000 - 27.000 tonaja ulaşan laynerler ile bir seferde yaklaşık 6500 yolcu taşınabilmekteydi</a:t>
            </a:r>
            <a:r>
              <a:rPr lang="tr-TR" sz="1600" dirty="0"/>
              <a:t>. </a:t>
            </a:r>
          </a:p>
        </p:txBody>
      </p:sp>
    </p:spTree>
    <p:extLst>
      <p:ext uri="{BB962C8B-B14F-4D97-AF65-F5344CB8AC3E}">
        <p14:creationId xmlns:p14="http://schemas.microsoft.com/office/powerpoint/2010/main" val="5745878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000" dirty="0">
                <a:solidFill>
                  <a:prstClr val="black"/>
                </a:solidFill>
              </a:rPr>
              <a:t>YAKIN ÇAĞ’DA TURİZM</a:t>
            </a:r>
            <a:endParaRPr lang="tr-TR" dirty="0"/>
          </a:p>
        </p:txBody>
      </p:sp>
      <p:sp>
        <p:nvSpPr>
          <p:cNvPr id="3" name="İçerik Yer Tutucusu 2"/>
          <p:cNvSpPr>
            <a:spLocks noGrp="1"/>
          </p:cNvSpPr>
          <p:nvPr>
            <p:ph idx="1"/>
          </p:nvPr>
        </p:nvSpPr>
        <p:spPr/>
        <p:txBody>
          <a:bodyPr>
            <a:noAutofit/>
          </a:bodyPr>
          <a:lstStyle/>
          <a:p>
            <a:r>
              <a:rPr lang="tr-TR" sz="1800" dirty="0"/>
              <a:t>19.yüzyılda deniz yolu ile yük ve yolcu taşımacılığı yanında posta taşımacılığı da yapıldığından, kullanılan gemiler bir süre “posta gemisi” olarak adlandırılmışlardır. </a:t>
            </a:r>
            <a:endParaRPr lang="tr-TR" sz="1800" dirty="0" smtClean="0"/>
          </a:p>
          <a:p>
            <a:r>
              <a:rPr lang="tr-TR" sz="1800" dirty="0" smtClean="0"/>
              <a:t>Talebin </a:t>
            </a:r>
            <a:r>
              <a:rPr lang="tr-TR" sz="1800" dirty="0"/>
              <a:t>ve işletmeler arasındaki rekabetin artması ve çelikten yapılan ve buhar gücü ile çalışan teknolojilerin gemi inşasında kullanılması daha hızlı ve yüksek kapasiteli transatlantiklerin inşasına olanak sağlamıştır. </a:t>
            </a:r>
            <a:endParaRPr lang="tr-TR" sz="1800" dirty="0" smtClean="0"/>
          </a:p>
          <a:p>
            <a:r>
              <a:rPr lang="tr-TR" sz="1800" dirty="0" smtClean="0"/>
              <a:t>Ancak </a:t>
            </a:r>
            <a:r>
              <a:rPr lang="tr-TR" sz="1800" dirty="0"/>
              <a:t>hava yolu taşımacılığının daha etkin şekilde devreye girmesi ile deniz yolu taşımacılığı, hiçbir zaman Avrupa’dan Kuzey Amerika’ya gerçekleşen göçler döneminde Atlantik seferleri ile elde ettiği önemi kazanamamıştır. </a:t>
            </a:r>
          </a:p>
          <a:p>
            <a:r>
              <a:rPr lang="tr-TR" sz="1800" dirty="0"/>
              <a:t>20.yüzyılın başlarında bu hatta çalışan transatlantikler arasında Lusitania, Mauretania, Titanic, Olympic, Aguitania ve 1930’lu yıllarda denize indirilen Queen Mary bulunmaktadır. </a:t>
            </a:r>
            <a:endParaRPr lang="tr-TR" sz="1800" dirty="0" smtClean="0"/>
          </a:p>
          <a:p>
            <a:r>
              <a:rPr lang="tr-TR" sz="1800" dirty="0" smtClean="0"/>
              <a:t>Yine </a:t>
            </a:r>
            <a:r>
              <a:rPr lang="tr-TR" sz="1800" dirty="0"/>
              <a:t>1930’lu yıllarda Almanya’nın devlet desteği sağlaması ile kurvaziyer turizmi gelişme göstermiştir. </a:t>
            </a:r>
            <a:endParaRPr lang="tr-TR" sz="1800" dirty="0" smtClean="0"/>
          </a:p>
          <a:p>
            <a:endParaRPr lang="tr-TR" sz="1800" dirty="0"/>
          </a:p>
          <a:p>
            <a:pPr marL="0" indent="0">
              <a:buNone/>
            </a:pPr>
            <a:r>
              <a:rPr lang="tr-TR" sz="1800" dirty="0" smtClean="0"/>
              <a:t> </a:t>
            </a:r>
            <a:endParaRPr lang="tr-TR" sz="1800" dirty="0"/>
          </a:p>
        </p:txBody>
      </p:sp>
    </p:spTree>
    <p:extLst>
      <p:ext uri="{BB962C8B-B14F-4D97-AF65-F5344CB8AC3E}">
        <p14:creationId xmlns:p14="http://schemas.microsoft.com/office/powerpoint/2010/main" val="9926169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000" dirty="0">
                <a:solidFill>
                  <a:prstClr val="black"/>
                </a:solidFill>
              </a:rPr>
              <a:t>YAKIN ÇAĞ’DA TURİZM</a:t>
            </a:r>
            <a:endParaRPr lang="tr-TR" dirty="0"/>
          </a:p>
        </p:txBody>
      </p:sp>
      <p:sp>
        <p:nvSpPr>
          <p:cNvPr id="3" name="İçerik Yer Tutucusu 2"/>
          <p:cNvSpPr>
            <a:spLocks noGrp="1"/>
          </p:cNvSpPr>
          <p:nvPr>
            <p:ph idx="1"/>
          </p:nvPr>
        </p:nvSpPr>
        <p:spPr>
          <a:xfrm>
            <a:off x="457200" y="1600200"/>
            <a:ext cx="8229600" cy="4925144"/>
          </a:xfrm>
        </p:spPr>
        <p:txBody>
          <a:bodyPr>
            <a:noAutofit/>
          </a:bodyPr>
          <a:lstStyle/>
          <a:p>
            <a:r>
              <a:rPr lang="tr-TR" sz="1800" dirty="0" smtClean="0"/>
              <a:t>II</a:t>
            </a:r>
            <a:r>
              <a:rPr lang="tr-TR" sz="1800" dirty="0"/>
              <a:t>. Dünya Savaşı’nda Almanya’nın büyük darbe alması, kurvaziyer seferlerini durmasına neden olmuş, II. Dünya Savaşı’nın hemen ertesinde Yunanlı armatörler Adalar Denizi’nde kurvaziyer seferleri başlatmıştır. </a:t>
            </a:r>
            <a:endParaRPr lang="tr-TR" sz="1800" dirty="0" smtClean="0"/>
          </a:p>
          <a:p>
            <a:r>
              <a:rPr lang="tr-TR" sz="1800" dirty="0" smtClean="0"/>
              <a:t>Kurvaziyer </a:t>
            </a:r>
            <a:r>
              <a:rPr lang="tr-TR" sz="1800" dirty="0"/>
              <a:t>turizminin kitle turizmi sayılması ise 1950’li yıllara tekabül etmektedir. </a:t>
            </a:r>
          </a:p>
          <a:p>
            <a:r>
              <a:rPr lang="tr-TR" sz="1800" dirty="0"/>
              <a:t>Yakın Çağ’da turizmin ülkemizde gösterdiği gelişimi ise “Planlı Kalkınma Dönemi Öncesi” ve “Planlı Kalkınma Dönemi Sonrası” olmak üzere ikiye ayırarak incelemek gerekir. </a:t>
            </a:r>
            <a:endParaRPr lang="tr-TR" sz="1800" dirty="0" smtClean="0"/>
          </a:p>
          <a:p>
            <a:r>
              <a:rPr lang="tr-TR" sz="1800" dirty="0" smtClean="0"/>
              <a:t>1923 </a:t>
            </a:r>
            <a:r>
              <a:rPr lang="tr-TR" sz="1800" dirty="0"/>
              <a:t>ve 1962 yılları arasına tekabül eden dönem, planlı kalkınma dönemi öncesidir ki, Türkiye’de bu dönemde turizm alanında faaliyet gösteren ilk organizasyon; Raşit Saffet Atabinen öncülüğünde kurulan “Seyyahin Cemiyeti” dir. </a:t>
            </a:r>
            <a:endParaRPr lang="tr-TR" sz="1800" dirty="0" smtClean="0"/>
          </a:p>
          <a:p>
            <a:r>
              <a:rPr lang="tr-TR" sz="1800" dirty="0" smtClean="0"/>
              <a:t>Bu </a:t>
            </a:r>
            <a:r>
              <a:rPr lang="tr-TR" sz="1800" dirty="0"/>
              <a:t>cemiyetin adı daha sonraları “Türkiye Turing ve Otomobil Kulübü” olarak değiştirilmiştir. </a:t>
            </a:r>
            <a:endParaRPr lang="tr-TR" sz="1800" dirty="0" smtClean="0"/>
          </a:p>
          <a:p>
            <a:r>
              <a:rPr lang="tr-TR" sz="1800" dirty="0" smtClean="0"/>
              <a:t>Kulübün </a:t>
            </a:r>
            <a:r>
              <a:rPr lang="tr-TR" sz="1800" dirty="0"/>
              <a:t>çalışmaları neticesinde ülkemizde ilk turizm tarifesi, ilk turizm afişi, ilk kara yolu haritası bastırılmıştır</a:t>
            </a:r>
            <a:r>
              <a:rPr lang="tr-TR" sz="1800" dirty="0" smtClean="0"/>
              <a:t>.</a:t>
            </a:r>
          </a:p>
          <a:p>
            <a:r>
              <a:rPr lang="tr-TR" sz="1800" dirty="0" smtClean="0"/>
              <a:t> </a:t>
            </a:r>
            <a:r>
              <a:rPr lang="tr-TR" sz="1800" dirty="0"/>
              <a:t>Ayrıca ilk tercüman rehberlik sınavı yapılmış, turizme ilişkin ilk incelemeler bu dönemde gerçekleştirilmiştir. </a:t>
            </a:r>
          </a:p>
        </p:txBody>
      </p:sp>
    </p:spTree>
    <p:extLst>
      <p:ext uri="{BB962C8B-B14F-4D97-AF65-F5344CB8AC3E}">
        <p14:creationId xmlns:p14="http://schemas.microsoft.com/office/powerpoint/2010/main" val="34928842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000" dirty="0">
                <a:solidFill>
                  <a:prstClr val="black"/>
                </a:solidFill>
              </a:rPr>
              <a:t>YAKIN ÇAĞ’DA TURİZM</a:t>
            </a:r>
            <a:endParaRPr lang="tr-TR" dirty="0"/>
          </a:p>
        </p:txBody>
      </p:sp>
      <p:sp>
        <p:nvSpPr>
          <p:cNvPr id="3" name="İçerik Yer Tutucusu 2"/>
          <p:cNvSpPr>
            <a:spLocks noGrp="1"/>
          </p:cNvSpPr>
          <p:nvPr>
            <p:ph idx="1"/>
          </p:nvPr>
        </p:nvSpPr>
        <p:spPr>
          <a:xfrm>
            <a:off x="457200" y="1340768"/>
            <a:ext cx="8229600" cy="4785395"/>
          </a:xfrm>
        </p:spPr>
        <p:txBody>
          <a:bodyPr>
            <a:noAutofit/>
          </a:bodyPr>
          <a:lstStyle/>
          <a:p>
            <a:r>
              <a:rPr lang="tr-TR" sz="2000" dirty="0"/>
              <a:t>Türkiye’de ilk otel 1892 yılında İstanbul’da açılan “Pera Palas”tır. Turizm sektörüne ilişkin ilk yasal düzenleme ise 1934 yılında çıkarılan “İktisat Vekâleti Teşkilat ve Vazifeleri Hakkında Kanun”dur. </a:t>
            </a:r>
            <a:endParaRPr lang="tr-TR" sz="2000" dirty="0" smtClean="0"/>
          </a:p>
          <a:p>
            <a:r>
              <a:rPr lang="tr-TR" sz="2000" dirty="0" smtClean="0"/>
              <a:t>Ülkemizde </a:t>
            </a:r>
            <a:r>
              <a:rPr lang="tr-TR" sz="2000" dirty="0"/>
              <a:t>turizm sektörüne ilişkin konularla ilgilenmek üzere teşkilatlandırılmış ilk idari birim 1934 yılında kurulan “Turizm Bürosu”dur. </a:t>
            </a:r>
            <a:endParaRPr lang="tr-TR" sz="2000" dirty="0" smtClean="0"/>
          </a:p>
          <a:p>
            <a:r>
              <a:rPr lang="tr-TR" sz="2000" dirty="0" smtClean="0"/>
              <a:t>Turizm </a:t>
            </a:r>
            <a:r>
              <a:rPr lang="tr-TR" sz="2000" dirty="0"/>
              <a:t>alanında yapılacak yatırımların teşviki maksadıyla 1950 yılında “Turizm Müesseselerini Teşvik Kanunu” yürürlüğe konulmuş ve aynı yıl Türkiye Emlak Kredi Bankası’nda 1.000.000 TL’lik kredi fonu oluşturulmuştur. </a:t>
            </a:r>
            <a:endParaRPr lang="tr-TR" sz="2000" dirty="0" smtClean="0"/>
          </a:p>
          <a:p>
            <a:r>
              <a:rPr lang="tr-TR" sz="2000" dirty="0" smtClean="0"/>
              <a:t>1955 </a:t>
            </a:r>
            <a:r>
              <a:rPr lang="tr-TR" sz="2000" dirty="0"/>
              <a:t>yılında ise Turizm Bankası kurulmuş, bu banka yatırımlar yaparak ve kredi vererek turizmin kalkınmasına destek olmuştur. </a:t>
            </a:r>
          </a:p>
          <a:p>
            <a:r>
              <a:rPr lang="tr-TR" sz="2000" dirty="0"/>
              <a:t>1960’ı izleyen yıllar kalkınma planlarının yapıldığı, turizmin geliştiği bir dönemdir. </a:t>
            </a:r>
            <a:endParaRPr lang="tr-TR" sz="2000" dirty="0" smtClean="0"/>
          </a:p>
          <a:p>
            <a:endParaRPr lang="tr-TR" sz="2000" dirty="0"/>
          </a:p>
          <a:p>
            <a:pPr marL="0" indent="0">
              <a:buNone/>
            </a:pPr>
            <a:endParaRPr lang="tr-TR" sz="2000" dirty="0" smtClean="0"/>
          </a:p>
        </p:txBody>
      </p:sp>
    </p:spTree>
    <p:extLst>
      <p:ext uri="{BB962C8B-B14F-4D97-AF65-F5344CB8AC3E}">
        <p14:creationId xmlns:p14="http://schemas.microsoft.com/office/powerpoint/2010/main" val="20846761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000" dirty="0">
                <a:solidFill>
                  <a:prstClr val="black"/>
                </a:solidFill>
              </a:rPr>
              <a:t>YAKIN ÇAĞ’DA TURİZM</a:t>
            </a:r>
            <a:endParaRPr lang="tr-TR" dirty="0"/>
          </a:p>
        </p:txBody>
      </p:sp>
      <p:sp>
        <p:nvSpPr>
          <p:cNvPr id="3" name="İçerik Yer Tutucusu 2"/>
          <p:cNvSpPr>
            <a:spLocks noGrp="1"/>
          </p:cNvSpPr>
          <p:nvPr>
            <p:ph idx="1"/>
          </p:nvPr>
        </p:nvSpPr>
        <p:spPr>
          <a:xfrm>
            <a:off x="251520" y="1340768"/>
            <a:ext cx="8568952" cy="5112568"/>
          </a:xfrm>
        </p:spPr>
        <p:txBody>
          <a:bodyPr>
            <a:noAutofit/>
          </a:bodyPr>
          <a:lstStyle/>
          <a:p>
            <a:r>
              <a:rPr lang="tr-TR" sz="1800" dirty="0" smtClean="0"/>
              <a:t>Bölgeler </a:t>
            </a:r>
            <a:r>
              <a:rPr lang="tr-TR" sz="1800" dirty="0"/>
              <a:t>açısından kaynak envanterleri çıkarılması, fiziksel planlama çalışmalarının yapılması, teknik altyapı yatırımlarının gerçekleştirilmesi bu dönemde söz konusu olmuş, öncü tesisler olması bakımından yat limanları ve konaklama tesisi inşası devlet eliyle gerçekleştirilmiştir</a:t>
            </a:r>
            <a:r>
              <a:rPr lang="tr-TR" sz="1800" dirty="0" smtClean="0"/>
              <a:t>.</a:t>
            </a:r>
            <a:endParaRPr lang="tr-TR" sz="1800" dirty="0"/>
          </a:p>
          <a:p>
            <a:r>
              <a:rPr lang="tr-TR" sz="1800" dirty="0"/>
              <a:t>1963 – 1980 dönemi, ülkemizde turizm politikasının şekillendiği bir dönemdir. </a:t>
            </a:r>
            <a:endParaRPr lang="tr-TR" sz="1800" dirty="0" smtClean="0"/>
          </a:p>
          <a:p>
            <a:r>
              <a:rPr lang="tr-TR" sz="1800" dirty="0" smtClean="0"/>
              <a:t>Bu </a:t>
            </a:r>
            <a:r>
              <a:rPr lang="tr-TR" sz="1800" dirty="0"/>
              <a:t>dönemde turizm yolu ile ödemeler dengesine katkıda bulunmak, döviz gelirlerini artırmak, yeni istihdam olanakları oluşturmak ve Türk vatandaşlarına tatil olanakları sağlamak temel hedefler arasında yer almıştır. Yine bu dönemde Turizm Bakanlığı kurulmuştur. </a:t>
            </a:r>
            <a:endParaRPr lang="tr-TR" sz="1800" dirty="0" smtClean="0"/>
          </a:p>
          <a:p>
            <a:r>
              <a:rPr lang="tr-TR" sz="1800" dirty="0" smtClean="0"/>
              <a:t>Fakat </a:t>
            </a:r>
            <a:r>
              <a:rPr lang="tr-TR" sz="1800" dirty="0"/>
              <a:t>Türkiye için dönüm noktasını, 1982 yılında kabul edilen “Turizmi Teşvik Kanunu” oluşturmaktadır. </a:t>
            </a:r>
            <a:endParaRPr lang="tr-TR" sz="1800" dirty="0" smtClean="0"/>
          </a:p>
          <a:p>
            <a:r>
              <a:rPr lang="tr-TR" sz="1800" dirty="0" smtClean="0"/>
              <a:t>Zira </a:t>
            </a:r>
            <a:r>
              <a:rPr lang="tr-TR" sz="1800" dirty="0"/>
              <a:t>bu kanunun amacı, turizm sektörünü düzenleyecek, geliştirecek, dinamik bir yapı ve işleyişe kavuşturacak tertip ve tedbirlerin alınmasını sağlamaktır. </a:t>
            </a:r>
            <a:endParaRPr lang="tr-TR" sz="1800" dirty="0" smtClean="0"/>
          </a:p>
          <a:p>
            <a:r>
              <a:rPr lang="tr-TR" sz="1800" dirty="0" smtClean="0"/>
              <a:t>1983 </a:t>
            </a:r>
            <a:r>
              <a:rPr lang="tr-TR" sz="1800" dirty="0"/>
              <a:t>yılında özelleştirme faaliyetlerine hız kazandırılması ile Türkiye Seyahat Acenteleri Birliği (TÜRSAB), Türkiye Otelciler Birliği (TÜROB), Turizmi Geliştirme Vakfı (TUGEV) ve Turizm Yatırımcıları Derneği (TTYD) gibi dernek ve birlikler vasıtasıyla turizm alanında özel sektör temsilcileri etkin konuma gelmiştir. </a:t>
            </a:r>
          </a:p>
        </p:txBody>
      </p:sp>
    </p:spTree>
    <p:extLst>
      <p:ext uri="{BB962C8B-B14F-4D97-AF65-F5344CB8AC3E}">
        <p14:creationId xmlns:p14="http://schemas.microsoft.com/office/powerpoint/2010/main" val="5739895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Ö</a:t>
            </a:r>
            <a:r>
              <a:rPr lang="tr-TR" dirty="0" smtClean="0"/>
              <a:t>zet</a:t>
            </a:r>
            <a:endParaRPr lang="tr-TR" dirty="0"/>
          </a:p>
        </p:txBody>
      </p:sp>
      <p:sp>
        <p:nvSpPr>
          <p:cNvPr id="3" name="İçerik Yer Tutucusu 2"/>
          <p:cNvSpPr>
            <a:spLocks noGrp="1"/>
          </p:cNvSpPr>
          <p:nvPr>
            <p:ph idx="1"/>
          </p:nvPr>
        </p:nvSpPr>
        <p:spPr>
          <a:xfrm>
            <a:off x="179512" y="1052736"/>
            <a:ext cx="8856984" cy="5544616"/>
          </a:xfrm>
        </p:spPr>
        <p:txBody>
          <a:bodyPr>
            <a:noAutofit/>
          </a:bodyPr>
          <a:lstStyle/>
          <a:p>
            <a:r>
              <a:rPr lang="tr-TR" sz="2000" dirty="0"/>
              <a:t>Turizmin tarihsel gelişimi açısından geriye dönüp bakıldığında yazıyı ve tekerleği bulan Sümerlere kadar dayandığı görülür. </a:t>
            </a:r>
            <a:endParaRPr lang="tr-TR" sz="2000" dirty="0" smtClean="0"/>
          </a:p>
          <a:p>
            <a:r>
              <a:rPr lang="tr-TR" sz="2000" dirty="0" smtClean="0"/>
              <a:t>Sümerlerin </a:t>
            </a:r>
            <a:r>
              <a:rPr lang="tr-TR" sz="2000" dirty="0"/>
              <a:t>trampa usulü ile ticari başlatan ilk topluluk oldukları tespitinden hareketle, küçük çapta dahi olsa ticari amaçla gerçekleştirilen seyahatlerin bu döneme tekabül ettiğini söylemek mümkündür. </a:t>
            </a:r>
            <a:endParaRPr lang="tr-TR" sz="2000" dirty="0" smtClean="0"/>
          </a:p>
          <a:p>
            <a:pPr marL="0" indent="0">
              <a:buNone/>
            </a:pPr>
            <a:r>
              <a:rPr lang="tr-TR" sz="2000" dirty="0" smtClean="0"/>
              <a:t> •    Eski </a:t>
            </a:r>
            <a:r>
              <a:rPr lang="tr-TR" sz="2000" dirty="0"/>
              <a:t>Yunan’da turizm olayının, belirgin ve yoğun bir şekilde gerçekleştiğini </a:t>
            </a:r>
            <a:r>
              <a:rPr lang="tr-TR" sz="2000" dirty="0" smtClean="0"/>
              <a:t>       görülmektedir</a:t>
            </a:r>
            <a:r>
              <a:rPr lang="tr-TR" sz="2000" dirty="0"/>
              <a:t>. </a:t>
            </a:r>
            <a:endParaRPr lang="tr-TR" sz="2000" dirty="0" smtClean="0"/>
          </a:p>
          <a:p>
            <a:r>
              <a:rPr lang="tr-TR" sz="2000" dirty="0" smtClean="0"/>
              <a:t>MÖ </a:t>
            </a:r>
            <a:r>
              <a:rPr lang="tr-TR" sz="2000" dirty="0"/>
              <a:t>2600 – MÖ 1450 yılları arasında Yunan İmparatorluğu'nun </a:t>
            </a:r>
            <a:r>
              <a:rPr lang="tr-TR" sz="2000" dirty="0" smtClean="0"/>
              <a:t>oldukçageniş </a:t>
            </a:r>
            <a:r>
              <a:rPr lang="tr-TR" sz="2000" dirty="0"/>
              <a:t>bir coğrafyaya yayılması ve denizciliğe önem vermesi, denizaşırı yörelere ulaşılmasını sağlamış ve turizm hareketleri artmıştır. </a:t>
            </a:r>
            <a:endParaRPr lang="tr-TR" sz="2000" dirty="0" smtClean="0"/>
          </a:p>
          <a:p>
            <a:r>
              <a:rPr lang="tr-TR" sz="2000" dirty="0" smtClean="0"/>
              <a:t>MÖ </a:t>
            </a:r>
            <a:r>
              <a:rPr lang="tr-TR" sz="2000" dirty="0"/>
              <a:t>700’lü yıllarda, olimpiyat oyunlarının düzenlenmesi ile imparatorluğun çok sayıda insan tarafından ziyaret edildiği bilinmektedir. </a:t>
            </a:r>
            <a:endParaRPr lang="tr-TR" sz="2000" dirty="0" smtClean="0"/>
          </a:p>
          <a:p>
            <a:r>
              <a:rPr lang="tr-TR" sz="2000" dirty="0" smtClean="0"/>
              <a:t>Ayrıca </a:t>
            </a:r>
            <a:r>
              <a:rPr lang="tr-TR" sz="2000" dirty="0"/>
              <a:t>tarihçi ve coğrafyacı Herodot ilk çağların en bilinen seyyahlarındandır. </a:t>
            </a:r>
          </a:p>
          <a:p>
            <a:r>
              <a:rPr lang="tr-TR" sz="2000" dirty="0" smtClean="0"/>
              <a:t>Romalılar </a:t>
            </a:r>
            <a:r>
              <a:rPr lang="tr-TR" sz="2000" dirty="0"/>
              <a:t>ise önceki medeniyetlere nazaran çağdaş turizm anlayışında bir adım öne geçilmesini sağlamıştır</a:t>
            </a:r>
            <a:r>
              <a:rPr lang="tr-TR" sz="2000" dirty="0" smtClean="0"/>
              <a:t>.</a:t>
            </a:r>
          </a:p>
          <a:p>
            <a:pPr marL="0" indent="0">
              <a:buNone/>
            </a:pPr>
            <a:endParaRPr lang="tr-TR" sz="2000" dirty="0" smtClean="0"/>
          </a:p>
          <a:p>
            <a:pPr marL="0" indent="0">
              <a:buNone/>
            </a:pPr>
            <a:r>
              <a:rPr lang="tr-TR" sz="2000" dirty="0" smtClean="0"/>
              <a:t> </a:t>
            </a:r>
            <a:endParaRPr lang="tr-TR" sz="1800" dirty="0"/>
          </a:p>
        </p:txBody>
      </p:sp>
    </p:spTree>
    <p:extLst>
      <p:ext uri="{BB962C8B-B14F-4D97-AF65-F5344CB8AC3E}">
        <p14:creationId xmlns:p14="http://schemas.microsoft.com/office/powerpoint/2010/main" val="29055374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Ö</a:t>
            </a:r>
            <a:r>
              <a:rPr lang="tr-TR" dirty="0" smtClean="0"/>
              <a:t>zet</a:t>
            </a:r>
            <a:endParaRPr lang="tr-TR" dirty="0"/>
          </a:p>
        </p:txBody>
      </p:sp>
      <p:sp>
        <p:nvSpPr>
          <p:cNvPr id="3" name="İçerik Yer Tutucusu 2"/>
          <p:cNvSpPr>
            <a:spLocks noGrp="1"/>
          </p:cNvSpPr>
          <p:nvPr>
            <p:ph idx="1"/>
          </p:nvPr>
        </p:nvSpPr>
        <p:spPr>
          <a:xfrm>
            <a:off x="251520" y="1124744"/>
            <a:ext cx="8784976" cy="5001419"/>
          </a:xfrm>
        </p:spPr>
        <p:txBody>
          <a:bodyPr>
            <a:noAutofit/>
          </a:bodyPr>
          <a:lstStyle/>
          <a:p>
            <a:r>
              <a:rPr lang="tr-TR" sz="2000" dirty="0" smtClean="0"/>
              <a:t>Zira </a:t>
            </a:r>
            <a:r>
              <a:rPr lang="tr-TR" sz="2000" dirty="0"/>
              <a:t>düzenli yolların yapımı ve nispeten gelişmiş ulaşım vasıtalarının icadı, Roma İmparatorluğu Dönemi’ne tekabül eder. </a:t>
            </a:r>
            <a:endParaRPr lang="tr-TR" sz="2000" dirty="0" smtClean="0"/>
          </a:p>
          <a:p>
            <a:pPr marL="0" indent="0">
              <a:buNone/>
            </a:pPr>
            <a:r>
              <a:rPr lang="tr-TR" sz="2000" dirty="0" smtClean="0"/>
              <a:t>• </a:t>
            </a:r>
            <a:r>
              <a:rPr lang="tr-TR" sz="2000" dirty="0"/>
              <a:t>Orta Çağ'da; MS 400 – MS 1400 yılları arasında oldukça etkin olan Roma </a:t>
            </a:r>
            <a:r>
              <a:rPr lang="tr-TR" sz="2000" dirty="0" smtClean="0"/>
              <a:t> Katolik </a:t>
            </a:r>
            <a:r>
              <a:rPr lang="tr-TR" sz="2000" dirty="0"/>
              <a:t>kilisesi, insanların dünyevi eğlencelerden uzak durması ve zamanını çalışarak ve ibadetle geçirmesi gerektiğini savunmuştur. </a:t>
            </a:r>
            <a:endParaRPr lang="tr-TR" sz="2000" dirty="0" smtClean="0"/>
          </a:p>
          <a:p>
            <a:pPr marL="0" indent="0">
              <a:buNone/>
            </a:pPr>
            <a:r>
              <a:rPr lang="tr-TR" sz="2000" dirty="0" smtClean="0"/>
              <a:t>Kilise </a:t>
            </a:r>
            <a:r>
              <a:rPr lang="tr-TR" sz="2000" dirty="0"/>
              <a:t>tüm eğlence ve konaklama yerlerini kapattığı için Avrupalılar neredeyse sadece dinî amaçlı seyahatlere katılmışlardır. </a:t>
            </a:r>
            <a:endParaRPr lang="tr-TR" sz="2000" dirty="0" smtClean="0"/>
          </a:p>
          <a:p>
            <a:r>
              <a:rPr lang="tr-TR" sz="2000" dirty="0" smtClean="0"/>
              <a:t>Diğer </a:t>
            </a:r>
            <a:r>
              <a:rPr lang="tr-TR" sz="2000" dirty="0"/>
              <a:t>yandan bu dönemde Türk kavimlerinde de turizm hareketlerinin hız kazandığı görülmektedir. Bilhassa Anadolu Selçuklu Devleti, kervansaraylar inşa ederek çağdaş turizm tesislerinin ilk örneklerini vermiştir. </a:t>
            </a:r>
            <a:endParaRPr lang="tr-TR" sz="2000" dirty="0" smtClean="0"/>
          </a:p>
          <a:p>
            <a:r>
              <a:rPr lang="tr-TR" sz="2000" dirty="0" smtClean="0"/>
              <a:t>Rönesans </a:t>
            </a:r>
            <a:r>
              <a:rPr lang="tr-TR" sz="2000" dirty="0"/>
              <a:t>Dönemi'ne tekabül eden MS 1400 – MS 1550 yılları arası ve Elizabeth Dönemi olarak bilinen MS 1550 – MS 1600 yılları arasında sanat gelişmiş, yeni opera ve tiyatro binaları inşa edilmiştir</a:t>
            </a:r>
            <a:r>
              <a:rPr lang="tr-TR" sz="2000" dirty="0" smtClean="0"/>
              <a:t>.</a:t>
            </a:r>
          </a:p>
          <a:p>
            <a:r>
              <a:rPr lang="tr-TR" sz="2000" dirty="0" smtClean="0"/>
              <a:t> </a:t>
            </a:r>
            <a:r>
              <a:rPr lang="tr-TR" sz="2000" dirty="0"/>
              <a:t>İnsanlar, eğlenceyi yeniden keşfetmişlerdir. Yeni konaklama merkezleri yapılmıştır. </a:t>
            </a:r>
            <a:endParaRPr lang="tr-TR" sz="2000" dirty="0" smtClean="0"/>
          </a:p>
          <a:p>
            <a:pPr marL="0" indent="0">
              <a:buNone/>
            </a:pPr>
            <a:endParaRPr lang="tr-TR" sz="2000" dirty="0" smtClean="0"/>
          </a:p>
        </p:txBody>
      </p:sp>
    </p:spTree>
    <p:extLst>
      <p:ext uri="{BB962C8B-B14F-4D97-AF65-F5344CB8AC3E}">
        <p14:creationId xmlns:p14="http://schemas.microsoft.com/office/powerpoint/2010/main" val="36914260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Ö</a:t>
            </a:r>
            <a:r>
              <a:rPr lang="tr-TR" dirty="0" smtClean="0"/>
              <a:t>zet</a:t>
            </a:r>
            <a:endParaRPr lang="tr-TR" dirty="0"/>
          </a:p>
        </p:txBody>
      </p:sp>
      <p:sp>
        <p:nvSpPr>
          <p:cNvPr id="3" name="İçerik Yer Tutucusu 2"/>
          <p:cNvSpPr>
            <a:spLocks noGrp="1"/>
          </p:cNvSpPr>
          <p:nvPr>
            <p:ph idx="1"/>
          </p:nvPr>
        </p:nvSpPr>
        <p:spPr>
          <a:xfrm>
            <a:off x="251520" y="1124744"/>
            <a:ext cx="8784976" cy="5001419"/>
          </a:xfrm>
        </p:spPr>
        <p:txBody>
          <a:bodyPr>
            <a:noAutofit/>
          </a:bodyPr>
          <a:lstStyle/>
          <a:p>
            <a:r>
              <a:rPr lang="tr-TR" sz="1600" dirty="0" smtClean="0"/>
              <a:t>Bu </a:t>
            </a:r>
            <a:r>
              <a:rPr lang="tr-TR" sz="1600" dirty="0"/>
              <a:t>dönemde ayrıca eğlence ve keşif amaçlı seyahatler düzenlenmiştir. </a:t>
            </a:r>
            <a:endParaRPr lang="tr-TR" sz="1600" dirty="0" smtClean="0"/>
          </a:p>
          <a:p>
            <a:r>
              <a:rPr lang="tr-TR" sz="1600" dirty="0" smtClean="0"/>
              <a:t>•</a:t>
            </a:r>
            <a:r>
              <a:rPr lang="tr-TR" sz="1600" dirty="0"/>
              <a:t>Anadolu’da ise Osmanlı İmparatorluğu seyahatleri daha güvenli hâle getirmek için otoriteyi sağlamış, kara yolu, han ve kervansaraylar inşa etmiştir. </a:t>
            </a:r>
            <a:endParaRPr lang="tr-TR" sz="1600" dirty="0" smtClean="0"/>
          </a:p>
          <a:p>
            <a:r>
              <a:rPr lang="tr-TR" sz="1600" dirty="0" smtClean="0"/>
              <a:t>17</a:t>
            </a:r>
            <a:r>
              <a:rPr lang="tr-TR" sz="1600" dirty="0"/>
              <a:t>. yüzyılda yaşamış ve döneminin ünlü gezginlerinden olan Evliya Çelebi gördüğü bir rüya üzerine meşhur gezilerine başlamış ve 50 yılı aşkın bir süre Osmanlı topraklarını gezmiştir. </a:t>
            </a:r>
            <a:endParaRPr lang="tr-TR" sz="1600" dirty="0" smtClean="0"/>
          </a:p>
          <a:p>
            <a:r>
              <a:rPr lang="tr-TR" sz="1600" dirty="0" smtClean="0"/>
              <a:t>•</a:t>
            </a:r>
            <a:r>
              <a:rPr lang="tr-TR" sz="1600" dirty="0"/>
              <a:t>Yakın Çağ, dünyada önemli sosyal, siyasi ve ekonomik değişikliklerin yaşandığı bir başka dönemdir. Bu değişikliklerden ilki Fransız Devrimi'dir. </a:t>
            </a:r>
            <a:endParaRPr lang="tr-TR" sz="1600" dirty="0" smtClean="0"/>
          </a:p>
          <a:p>
            <a:r>
              <a:rPr lang="tr-TR" sz="1600" dirty="0" smtClean="0"/>
              <a:t>Fransız </a:t>
            </a:r>
            <a:r>
              <a:rPr lang="tr-TR" sz="1600" dirty="0"/>
              <a:t>Devrimi'nin etkisi ile bireyin birey olması sebebiyle sahip olduğu haklara ilişkin düşünceler ön plana çıkmış, “İnsan ve Yurttaş Hakları Bildirgesi” böylece yayınlanmıştır</a:t>
            </a:r>
            <a:r>
              <a:rPr lang="tr-TR" sz="1600" dirty="0" smtClean="0"/>
              <a:t>.</a:t>
            </a:r>
          </a:p>
          <a:p>
            <a:r>
              <a:rPr lang="tr-TR" sz="1600" dirty="0" smtClean="0"/>
              <a:t> </a:t>
            </a:r>
            <a:r>
              <a:rPr lang="tr-TR" sz="1600" dirty="0"/>
              <a:t>•Seyahatler, Fransız Devrimi ve Sanayi Devrimi'nden önce ticaret, din, sağlık gibi saikler ile gerçekleştirilmiş, kimi zaman da maceraperestlerin tekelinde şekillenmiş iken, Sanayi Devrimi'nden sonra günümüzdeki manaya ulaşmıştır</a:t>
            </a:r>
            <a:r>
              <a:rPr lang="tr-TR" sz="1600" dirty="0" smtClean="0"/>
              <a:t>.</a:t>
            </a:r>
          </a:p>
          <a:p>
            <a:r>
              <a:rPr lang="tr-TR" sz="1600" dirty="0" smtClean="0"/>
              <a:t> </a:t>
            </a:r>
            <a:r>
              <a:rPr lang="tr-TR" sz="1600" dirty="0"/>
              <a:t>•Sanayi Devrimi'nden bir süre sonra çalışma hayatına ilişkin hukuki düzenlemelerin yapılması ile birlikte kişilerin gelirleri artmış, buna paralel olarak satın alma gücü artış göstermiş, böylece yaşam standartlarının yükselmesi ile turizm faaliyetlerine ayrılan pay da artmıştır. </a:t>
            </a:r>
            <a:endParaRPr lang="tr-TR" sz="1600" dirty="0" smtClean="0"/>
          </a:p>
          <a:p>
            <a:r>
              <a:rPr lang="tr-TR" sz="1600" dirty="0" smtClean="0"/>
              <a:t>Ayrıca </a:t>
            </a:r>
            <a:r>
              <a:rPr lang="tr-TR" sz="1600" dirty="0"/>
              <a:t>teknolojik alanda yaşanan gelişmeler, üretim için gerekli olan çalışma sürelerinin de azaltılmasını ve bireylerin daha fazla boş zamana sahip olmalarını sağlamıştır.</a:t>
            </a:r>
          </a:p>
          <a:p>
            <a:endParaRPr lang="tr-TR" sz="1400" dirty="0"/>
          </a:p>
        </p:txBody>
      </p:sp>
    </p:spTree>
    <p:extLst>
      <p:ext uri="{BB962C8B-B14F-4D97-AF65-F5344CB8AC3E}">
        <p14:creationId xmlns:p14="http://schemas.microsoft.com/office/powerpoint/2010/main" val="15003949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YARARLANILAN KAYNAKLAR  </a:t>
            </a:r>
            <a:br>
              <a:rPr lang="tr-TR" dirty="0"/>
            </a:br>
            <a:endParaRPr lang="tr-TR" dirty="0"/>
          </a:p>
        </p:txBody>
      </p:sp>
      <p:sp>
        <p:nvSpPr>
          <p:cNvPr id="3" name="İçerik Yer Tutucusu 2"/>
          <p:cNvSpPr>
            <a:spLocks noGrp="1"/>
          </p:cNvSpPr>
          <p:nvPr>
            <p:ph idx="1"/>
          </p:nvPr>
        </p:nvSpPr>
        <p:spPr/>
        <p:txBody>
          <a:bodyPr>
            <a:normAutofit fontScale="40000" lnSpcReduction="20000"/>
          </a:bodyPr>
          <a:lstStyle/>
          <a:p>
            <a:r>
              <a:rPr lang="tr-TR" dirty="0" smtClean="0"/>
              <a:t>Barla</a:t>
            </a:r>
            <a:r>
              <a:rPr lang="tr-TR" dirty="0"/>
              <a:t>, M ve diğerleri. (1998). “Türkiye Odaklı Akdeniz İçi Kruvaziyer Yolcu Taşımacılığı”, 1. Ulusal Deniz Turizmi Sempozyumu, İzmir. </a:t>
            </a:r>
          </a:p>
          <a:p>
            <a:r>
              <a:rPr lang="tr-TR" dirty="0"/>
              <a:t>Boz, N. (2004). Turizm Hukuku, Ankara. </a:t>
            </a:r>
          </a:p>
          <a:p>
            <a:r>
              <a:rPr lang="tr-TR" dirty="0"/>
              <a:t>Coşkun, İ.O. (2004). Turizm Politikası ve Planlaması İçin En Uygun Talep Öngörü Yönteminin Belirlenmesi. Yayımlanmamış Yüksek Lisans Tezi, Anadolu Üniversitesi Sosyal Bilimler Enstitüsü Turizm ve Otel İşletmeciliği Ana Bilim Dalı, Eskişehir. </a:t>
            </a:r>
          </a:p>
          <a:p>
            <a:r>
              <a:rPr lang="tr-TR" dirty="0"/>
              <a:t>Çayır, A. S. (2008). Kurvaziyer Turizmi: İstanbul Galataport Örneği, T.C Kültür ve Turizm Bakanlığı Yatırım ve İşletmeler Genel Müdürlüğü Uzmanlık Tezi, Ankara. </a:t>
            </a:r>
          </a:p>
          <a:p>
            <a:r>
              <a:rPr lang="tr-TR" dirty="0"/>
              <a:t>Evliyaoğlu, S. (1994). Türkiye Turizm Coğrafyası, Gazi Üniversitesi Yayınları. </a:t>
            </a:r>
          </a:p>
          <a:p>
            <a:r>
              <a:rPr lang="tr-TR" dirty="0"/>
              <a:t>Kadıoğlu, M, Güler, N. (1998) Türkiye’nin Uluslararası Deniz Yolcu Taşımacılığına Genel Bir Bakış, I. Ulusal Deniz Turizmi Sempozyumu, 15 Mayıs 1998, İzmir. </a:t>
            </a:r>
          </a:p>
          <a:p>
            <a:r>
              <a:rPr lang="tr-TR" dirty="0"/>
              <a:t>Kozak, N, Akdoğan, M, Kozak M. (1997). Genel Turizm İlkeler ve Kavramlar, Ankara. </a:t>
            </a:r>
          </a:p>
          <a:p>
            <a:r>
              <a:rPr lang="tr-TR" dirty="0"/>
              <a:t>Odyakmaz, A.N. (1998). Turizm Hukuku ve İlgili Mevzuat, İstanbul. Sivil, İ.H. (2007). Avrupa Birliği Turizm Politikaları ve Türkiye Turizmi. </a:t>
            </a:r>
          </a:p>
          <a:p>
            <a:r>
              <a:rPr lang="tr-TR" dirty="0"/>
              <a:t>Sezer, M. S (2010). Türkiye Turizm Sektöründe Müze Turizminin Payının Değerlendirilmesi, Hacettepe Üniversitesi Sosyal Bilimler Enstitüsü Siyaset Bilimi ve Kamu Yönetimi Anabilim Dalı Kamu Yönetimi Bilim Dalı Yüksek Lisans Tezi. </a:t>
            </a:r>
          </a:p>
          <a:p>
            <a:r>
              <a:rPr lang="tr-TR" dirty="0"/>
              <a:t>Sivil, İ. H. (2007). Avrupa Birliği Turizm Politikaları ve Türkiye Turizmi. Yayımlanmamış Yüksek Lisans Tezi, Fırat Üniversitesi Sosyal Bilimler Enstitüsü Coğrafya Ana Bilim Dalı, Elazığ. </a:t>
            </a:r>
          </a:p>
          <a:p>
            <a:r>
              <a:rPr lang="tr-TR" dirty="0"/>
              <a:t>Toskay, T. (1983). Turizm Olayına Genel Yaklaşım, Der Yayınları. </a:t>
            </a:r>
          </a:p>
          <a:p>
            <a:r>
              <a:rPr lang="tr-TR" dirty="0"/>
              <a:t>Uygur, T, Turgut, H. (2015). Son Değişikliklerle Turizm Mevzuatı, Ankara.  </a:t>
            </a:r>
          </a:p>
          <a:p>
            <a:r>
              <a:rPr lang="tr-TR" dirty="0"/>
              <a:t>Yağcı, Ö. (2003).Turizm Ekonomisi, Ankara. </a:t>
            </a:r>
          </a:p>
          <a:p>
            <a:r>
              <a:rPr lang="tr-TR" dirty="0"/>
              <a:t>Yıldız, Z. (2011). Turizm Sektörünün Gelişimi ve İstihdam Üzerindeki Etkisi, Süleyman Demirel Üniversitesi Vizyoner Dergisi, C.3, S.5. s.54-71.</a:t>
            </a:r>
          </a:p>
        </p:txBody>
      </p:sp>
    </p:spTree>
    <p:extLst>
      <p:ext uri="{BB962C8B-B14F-4D97-AF65-F5344CB8AC3E}">
        <p14:creationId xmlns:p14="http://schemas.microsoft.com/office/powerpoint/2010/main" val="2291377350"/>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TotalTime>
  <Words>5592</Words>
  <Application>Microsoft Office PowerPoint</Application>
  <PresentationFormat>Ekran Gösterisi (4:3)</PresentationFormat>
  <Paragraphs>264</Paragraphs>
  <Slides>37</Slides>
  <Notes>0</Notes>
  <HiddenSlides>0</HiddenSlides>
  <MMClips>0</MMClips>
  <ScaleCrop>false</ScaleCrop>
  <HeadingPairs>
    <vt:vector size="4" baseType="variant">
      <vt:variant>
        <vt:lpstr>Tema</vt:lpstr>
      </vt:variant>
      <vt:variant>
        <vt:i4>1</vt:i4>
      </vt:variant>
      <vt:variant>
        <vt:lpstr>Slayt Başlıkları</vt:lpstr>
      </vt:variant>
      <vt:variant>
        <vt:i4>37</vt:i4>
      </vt:variant>
    </vt:vector>
  </HeadingPairs>
  <TitlesOfParts>
    <vt:vector size="38" baseType="lpstr">
      <vt:lpstr>Ofis Teması</vt:lpstr>
      <vt:lpstr>TURİZMİN TARİHSEL GELİŞİMİ </vt:lpstr>
      <vt:lpstr>GİRİŞ </vt:lpstr>
      <vt:lpstr>GİRİŞ </vt:lpstr>
      <vt:lpstr>İLK ÇAĞ’DA TURİZM  </vt:lpstr>
      <vt:lpstr>İLK ÇAĞ’DA TURİZM  </vt:lpstr>
      <vt:lpstr>İLK ÇAĞ’DA TURİZM  </vt:lpstr>
      <vt:lpstr>İLK ÇAĞ’DA TURİZM</vt:lpstr>
      <vt:lpstr>İLK ÇAĞ’DA TURİZM</vt:lpstr>
      <vt:lpstr>İLK ÇAĞ’DA TURİZM</vt:lpstr>
      <vt:lpstr>İLK ÇAĞ’DA TURİZM</vt:lpstr>
      <vt:lpstr>ORTA ÇAĞ’DA TURİZM  </vt:lpstr>
      <vt:lpstr>ORTA ÇAĞ’DA TURİZM  </vt:lpstr>
      <vt:lpstr>ORTA ÇAĞ’DA TURİZM</vt:lpstr>
      <vt:lpstr>ORTA ÇAĞ’DA TURİZM</vt:lpstr>
      <vt:lpstr>YENİ ÇAĞ’DA TURİZM  </vt:lpstr>
      <vt:lpstr>YENİ ÇAĞ’DA TURİZM  </vt:lpstr>
      <vt:lpstr>YENİ ÇAĞ’DA TURİZM  </vt:lpstr>
      <vt:lpstr>YENİ ÇAĞ’DA TURİZM  </vt:lpstr>
      <vt:lpstr>YENİ ÇAĞ’DA TURİZM</vt:lpstr>
      <vt:lpstr>YENİ ÇAĞ’DA TURİZM</vt:lpstr>
      <vt:lpstr>YENİ ÇAĞ’DA TURİZM</vt:lpstr>
      <vt:lpstr>YAKIN ÇAĞ’DA TURİZM  </vt:lpstr>
      <vt:lpstr>YAKIN ÇAĞ’DA TURİZM</vt:lpstr>
      <vt:lpstr>YAKIN ÇAĞ’DA TURİZM</vt:lpstr>
      <vt:lpstr>YAKIN ÇAĞ’DA TURİZM</vt:lpstr>
      <vt:lpstr>YAKIN ÇAĞ’DA TURİZM</vt:lpstr>
      <vt:lpstr>YAKIN ÇAĞ’DA TURİZM</vt:lpstr>
      <vt:lpstr>YAKIN ÇAĞ’DA TURİZM</vt:lpstr>
      <vt:lpstr>YAKIN ÇAĞ’DA TURİZM</vt:lpstr>
      <vt:lpstr>YAKIN ÇAĞ’DA TURİZM</vt:lpstr>
      <vt:lpstr>YAKIN ÇAĞ’DA TURİZM</vt:lpstr>
      <vt:lpstr>YAKIN ÇAĞ’DA TURİZM</vt:lpstr>
      <vt:lpstr>YAKIN ÇAĞ’DA TURİZM</vt:lpstr>
      <vt:lpstr>Özet</vt:lpstr>
      <vt:lpstr>Özet</vt:lpstr>
      <vt:lpstr>Özet</vt:lpstr>
      <vt:lpstr>YARARLANILAN KAYNAKLAR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TURİZMİN TARİHSEL GELİŞİMİ </dc:title>
  <dc:creator>AGE</dc:creator>
  <cp:lastModifiedBy>AGE</cp:lastModifiedBy>
  <cp:revision>13</cp:revision>
  <dcterms:created xsi:type="dcterms:W3CDTF">2020-08-26T16:50:10Z</dcterms:created>
  <dcterms:modified xsi:type="dcterms:W3CDTF">2020-09-08T12:48:56Z</dcterms:modified>
</cp:coreProperties>
</file>