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59" r:id="rId5"/>
    <p:sldId id="258" r:id="rId6"/>
    <p:sldId id="261" r:id="rId7"/>
    <p:sldId id="266" r:id="rId8"/>
    <p:sldId id="264" r:id="rId9"/>
    <p:sldId id="265" r:id="rId10"/>
    <p:sldId id="263" r:id="rId11"/>
    <p:sldId id="262" r:id="rId12"/>
    <p:sldId id="267" r:id="rId13"/>
    <p:sldId id="269" r:id="rId14"/>
    <p:sldId id="268" r:id="rId15"/>
    <p:sldId id="273" r:id="rId16"/>
    <p:sldId id="272" r:id="rId17"/>
    <p:sldId id="271" r:id="rId18"/>
    <p:sldId id="270" r:id="rId19"/>
    <p:sldId id="275" r:id="rId20"/>
    <p:sldId id="274" r:id="rId21"/>
    <p:sldId id="276" r:id="rId22"/>
    <p:sldId id="277" r:id="rId23"/>
    <p:sldId id="279" r:id="rId24"/>
    <p:sldId id="278" r:id="rId25"/>
    <p:sldId id="281" r:id="rId26"/>
    <p:sldId id="280" r:id="rId27"/>
    <p:sldId id="282" r:id="rId28"/>
    <p:sldId id="283" r:id="rId29"/>
    <p:sldId id="284" r:id="rId30"/>
    <p:sldId id="286" r:id="rId31"/>
    <p:sldId id="287" r:id="rId32"/>
    <p:sldId id="285" r:id="rId33"/>
    <p:sldId id="288" r:id="rId34"/>
    <p:sldId id="289"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5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16" name="Title 15"/>
          <p:cNvSpPr>
            <a:spLocks noGrp="1"/>
          </p:cNvSpPr>
          <p:nvPr>
            <p:ph type="title"/>
          </p:nvPr>
        </p:nvSpPr>
        <p:spPr>
          <a:xfrm>
            <a:off x="2438400" y="1447800"/>
            <a:ext cx="3962400" cy="2133600"/>
          </a:xfrm>
        </p:spPr>
        <p:txBody>
          <a:bodyPr anchor="b"/>
          <a:lstStyle/>
          <a:p>
            <a:r>
              <a:rPr lang="tr-TR" smtClean="0"/>
              <a:t>Asıl başlık stili için tıklatın</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A23720DD-5B6D-40BF-8493-A6B52D484E6B}" type="datetimeFigureOut">
              <a:rPr lang="tr-TR" smtClean="0"/>
              <a:t>2.06.2021</a:t>
            </a:fld>
            <a:endParaRPr lang="tr-T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F302176B-0E47-46AC-8F43-DAB4B8A37D06}" type="slidenum">
              <a:rPr lang="tr-TR" smtClean="0"/>
              <a:t>‹#›</a:t>
            </a:fld>
            <a:endParaRPr lang="tr-TR"/>
          </a:p>
        </p:txBody>
      </p:sp>
      <p:sp>
        <p:nvSpPr>
          <p:cNvPr id="15" name="Footer Placeholder 14"/>
          <p:cNvSpPr>
            <a:spLocks noGrp="1"/>
          </p:cNvSpPr>
          <p:nvPr>
            <p:ph type="ftr" sz="quarter" idx="12"/>
          </p:nvPr>
        </p:nvSpPr>
        <p:spPr>
          <a:xfrm>
            <a:off x="3581400" y="6296248"/>
            <a:ext cx="2820987" cy="152400"/>
          </a:xfrm>
        </p:spPr>
        <p:txBody>
          <a:bodyPr/>
          <a:lstStyle/>
          <a:p>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6" name="Title 15"/>
          <p:cNvSpPr>
            <a:spLocks noGrp="1"/>
          </p:cNvSpPr>
          <p:nvPr>
            <p:ph type="title"/>
          </p:nvPr>
        </p:nvSpPr>
        <p:spPr/>
        <p:txBody>
          <a:bodyPr/>
          <a:lstStyle/>
          <a:p>
            <a:r>
              <a:rPr lang="tr-TR" smtClean="0"/>
              <a:t>Asıl başlık stili için tıklatın</a:t>
            </a:r>
            <a:endParaRPr lang="en-US"/>
          </a:p>
        </p:txBody>
      </p:sp>
      <p:sp>
        <p:nvSpPr>
          <p:cNvPr id="10" name="Date Placeholder 9"/>
          <p:cNvSpPr>
            <a:spLocks noGrp="1"/>
          </p:cNvSpPr>
          <p:nvPr>
            <p:ph type="dt" sz="half" idx="10"/>
          </p:nvPr>
        </p:nvSpPr>
        <p:spPr/>
        <p:txBody>
          <a:bodyPr/>
          <a:lstStyle/>
          <a:p>
            <a:fld id="{A23720DD-5B6D-40BF-8493-A6B52D484E6B}" type="datetimeFigureOut">
              <a:rPr lang="tr-TR" smtClean="0"/>
              <a:t>2.06.2021</a:t>
            </a:fld>
            <a:endParaRPr lang="tr-TR"/>
          </a:p>
        </p:txBody>
      </p:sp>
      <p:sp>
        <p:nvSpPr>
          <p:cNvPr id="11" name="Slide Number Placeholder 10"/>
          <p:cNvSpPr>
            <a:spLocks noGrp="1"/>
          </p:cNvSpPr>
          <p:nvPr>
            <p:ph type="sldNum" sz="quarter" idx="11"/>
          </p:nvPr>
        </p:nvSpPr>
        <p:spPr/>
        <p:txBody>
          <a:bodyPr/>
          <a:lstStyle/>
          <a:p>
            <a:fld id="{F302176B-0E47-46AC-8F43-DAB4B8A37D06}" type="slidenum">
              <a:rPr lang="tr-TR" smtClean="0"/>
              <a:t>‹#›</a:t>
            </a:fld>
            <a:endParaRPr lang="tr-TR"/>
          </a:p>
        </p:txBody>
      </p:sp>
      <p:sp>
        <p:nvSpPr>
          <p:cNvPr id="12" name="Footer Placeholder 11"/>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A23720DD-5B6D-40BF-8493-A6B52D484E6B}" type="datetimeFigureOut">
              <a:rPr lang="tr-TR" smtClean="0"/>
              <a:t>2.06.2021</a:t>
            </a:fld>
            <a:endParaRPr lang="tr-TR"/>
          </a:p>
        </p:txBody>
      </p:sp>
      <p:sp>
        <p:nvSpPr>
          <p:cNvPr id="13" name="Slide Number Placeholder 12"/>
          <p:cNvSpPr>
            <a:spLocks noGrp="1"/>
          </p:cNvSpPr>
          <p:nvPr>
            <p:ph type="sldNum" sz="quarter" idx="11"/>
          </p:nvPr>
        </p:nvSpPr>
        <p:spPr>
          <a:xfrm>
            <a:off x="4116388" y="6400800"/>
            <a:ext cx="533400" cy="152400"/>
          </a:xfrm>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a:xfrm>
            <a:off x="838200" y="6296248"/>
            <a:ext cx="2820987" cy="152400"/>
          </a:xfrm>
        </p:spPr>
        <p:txBody>
          <a:bodyPr/>
          <a:lstStyle/>
          <a:p>
            <a:endParaRPr lang="tr-TR"/>
          </a:p>
        </p:txBody>
      </p:sp>
      <p:sp>
        <p:nvSpPr>
          <p:cNvPr id="15" name="Title 14"/>
          <p:cNvSpPr>
            <a:spLocks noGrp="1"/>
          </p:cNvSpPr>
          <p:nvPr>
            <p:ph type="title"/>
          </p:nvPr>
        </p:nvSpPr>
        <p:spPr>
          <a:xfrm>
            <a:off x="457200" y="1828800"/>
            <a:ext cx="3200400" cy="1752600"/>
          </a:xfrm>
        </p:spPr>
        <p:txBody>
          <a:bodyPr anchor="b"/>
          <a:lstStyle/>
          <a:p>
            <a:r>
              <a:rPr lang="tr-TR" smtClean="0"/>
              <a:t>Asıl başlık stili için tıklatın</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tr-TR" smtClean="0"/>
              <a:t>Asıl metin stillerini düzenlemek için tıklatın</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Title 1"/>
          <p:cNvSpPr>
            <a:spLocks noGrp="1"/>
          </p:cNvSpPr>
          <p:nvPr>
            <p:ph type="title"/>
          </p:nvPr>
        </p:nvSpPr>
        <p:spPr>
          <a:xfrm>
            <a:off x="4876800" y="457200"/>
            <a:ext cx="2819400" cy="5714999"/>
          </a:xfrm>
        </p:spPr>
        <p:txBody>
          <a:bodyPr/>
          <a:lstStyle/>
          <a:p>
            <a:r>
              <a:rPr lang="tr-TR" smtClean="0"/>
              <a:t>Asıl başlık stili için tıklatın</a:t>
            </a:r>
            <a:endParaRPr lang="en-US"/>
          </a:p>
        </p:txBody>
      </p:sp>
      <p:sp>
        <p:nvSpPr>
          <p:cNvPr id="9" name="Date Placeholder 8"/>
          <p:cNvSpPr>
            <a:spLocks noGrp="1"/>
          </p:cNvSpPr>
          <p:nvPr>
            <p:ph type="dt" sz="half" idx="10"/>
          </p:nvPr>
        </p:nvSpPr>
        <p:spPr/>
        <p:txBody>
          <a:bodyPr/>
          <a:lstStyle/>
          <a:p>
            <a:fld id="{A23720DD-5B6D-40BF-8493-A6B52D484E6B}" type="datetimeFigureOut">
              <a:rPr lang="tr-TR" smtClean="0"/>
              <a:t>2.06.2021</a:t>
            </a:fld>
            <a:endParaRPr lang="tr-TR"/>
          </a:p>
        </p:txBody>
      </p:sp>
      <p:sp>
        <p:nvSpPr>
          <p:cNvPr id="13" name="Slide Number Placeholder 12"/>
          <p:cNvSpPr>
            <a:spLocks noGrp="1"/>
          </p:cNvSpPr>
          <p:nvPr>
            <p:ph type="sldNum" sz="quarter" idx="11"/>
          </p:nvPr>
        </p:nvSpPr>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1" name="Title 1"/>
          <p:cNvSpPr>
            <a:spLocks noGrp="1"/>
          </p:cNvSpPr>
          <p:nvPr>
            <p:ph type="title"/>
          </p:nvPr>
        </p:nvSpPr>
        <p:spPr>
          <a:xfrm>
            <a:off x="4876800" y="457200"/>
            <a:ext cx="2819400" cy="5714999"/>
          </a:xfrm>
        </p:spPr>
        <p:txBody>
          <a:bodyPr/>
          <a:lstStyle/>
          <a:p>
            <a:r>
              <a:rPr lang="tr-TR" smtClean="0"/>
              <a:t>Asıl başlık stili için tıklatın</a:t>
            </a:r>
            <a:endParaRPr lang="en-US"/>
          </a:p>
        </p:txBody>
      </p:sp>
      <p:sp>
        <p:nvSpPr>
          <p:cNvPr id="12" name="Date Placeholder 11"/>
          <p:cNvSpPr>
            <a:spLocks noGrp="1"/>
          </p:cNvSpPr>
          <p:nvPr>
            <p:ph type="dt" sz="half" idx="10"/>
          </p:nvPr>
        </p:nvSpPr>
        <p:spPr/>
        <p:txBody>
          <a:bodyPr/>
          <a:lstStyle/>
          <a:p>
            <a:fld id="{A23720DD-5B6D-40BF-8493-A6B52D484E6B}" type="datetimeFigureOut">
              <a:rPr lang="tr-TR" smtClean="0"/>
              <a:t>2.06.2021</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tr-TR" smtClean="0"/>
              <a:t>Asıl başlık stili için tıklatın</a:t>
            </a:r>
            <a:endParaRPr lang="en-US" dirty="0"/>
          </a:p>
        </p:txBody>
      </p:sp>
      <p:sp>
        <p:nvSpPr>
          <p:cNvPr id="9" name="Date Placeholder 8"/>
          <p:cNvSpPr>
            <a:spLocks noGrp="1"/>
          </p:cNvSpPr>
          <p:nvPr>
            <p:ph type="dt" sz="half" idx="10"/>
          </p:nvPr>
        </p:nvSpPr>
        <p:spPr/>
        <p:txBody>
          <a:bodyPr/>
          <a:lstStyle/>
          <a:p>
            <a:fld id="{A23720DD-5B6D-40BF-8493-A6B52D484E6B}" type="datetimeFigureOut">
              <a:rPr lang="tr-TR" smtClean="0"/>
              <a:t>2.06.2021</a:t>
            </a:fld>
            <a:endParaRPr lang="tr-TR"/>
          </a:p>
        </p:txBody>
      </p:sp>
      <p:sp>
        <p:nvSpPr>
          <p:cNvPr id="10" name="Slide Number Placeholder 9"/>
          <p:cNvSpPr>
            <a:spLocks noGrp="1"/>
          </p:cNvSpPr>
          <p:nvPr>
            <p:ph type="sldNum" sz="quarter" idx="11"/>
          </p:nvPr>
        </p:nvSpPr>
        <p:spPr/>
        <p:txBody>
          <a:bodyPr/>
          <a:lstStyle/>
          <a:p>
            <a:fld id="{F302176B-0E47-46AC-8F43-DAB4B8A37D06}" type="slidenum">
              <a:rPr lang="tr-TR" smtClean="0"/>
              <a:t>‹#›</a:t>
            </a:fld>
            <a:endParaRPr lang="tr-TR"/>
          </a:p>
        </p:txBody>
      </p:sp>
      <p:sp>
        <p:nvSpPr>
          <p:cNvPr id="11" name="Footer Placeholder 10"/>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23720DD-5B6D-40BF-8493-A6B52D484E6B}" type="datetimeFigureOut">
              <a:rPr lang="tr-TR" smtClean="0"/>
              <a:t>2.06.2021</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5" name="Date Placeholder 14"/>
          <p:cNvSpPr>
            <a:spLocks noGrp="1"/>
          </p:cNvSpPr>
          <p:nvPr>
            <p:ph type="dt" sz="half" idx="10"/>
          </p:nvPr>
        </p:nvSpPr>
        <p:spPr/>
        <p:txBody>
          <a:bodyPr/>
          <a:lstStyle/>
          <a:p>
            <a:fld id="{A23720DD-5B6D-40BF-8493-A6B52D484E6B}" type="datetimeFigureOut">
              <a:rPr lang="tr-TR" smtClean="0"/>
              <a:t>2.06.2021</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tr-TR" smtClean="0"/>
              <a:t>Asıl başlık stili için tıklatın</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6" name="Date Placeholder 15"/>
          <p:cNvSpPr>
            <a:spLocks noGrp="1"/>
          </p:cNvSpPr>
          <p:nvPr>
            <p:ph type="dt" sz="half" idx="10"/>
          </p:nvPr>
        </p:nvSpPr>
        <p:spPr/>
        <p:txBody>
          <a:bodyPr/>
          <a:lstStyle/>
          <a:p>
            <a:fld id="{A23720DD-5B6D-40BF-8493-A6B52D484E6B}" type="datetimeFigureOut">
              <a:rPr lang="tr-TR" smtClean="0"/>
              <a:t>2.06.2021</a:t>
            </a:fld>
            <a:endParaRPr lang="tr-TR"/>
          </a:p>
        </p:txBody>
      </p:sp>
      <p:sp>
        <p:nvSpPr>
          <p:cNvPr id="17" name="Slide Number Placeholder 16"/>
          <p:cNvSpPr>
            <a:spLocks noGrp="1"/>
          </p:cNvSpPr>
          <p:nvPr>
            <p:ph type="sldNum" sz="quarter" idx="11"/>
          </p:nvPr>
        </p:nvSpPr>
        <p:spPr/>
        <p:txBody>
          <a:bodyPr/>
          <a:lstStyle/>
          <a:p>
            <a:fld id="{F302176B-0E47-46AC-8F43-DAB4B8A37D06}" type="slidenum">
              <a:rPr lang="tr-TR" smtClean="0"/>
              <a:t>‹#›</a:t>
            </a:fld>
            <a:endParaRPr lang="tr-TR"/>
          </a:p>
        </p:txBody>
      </p:sp>
      <p:sp>
        <p:nvSpPr>
          <p:cNvPr id="18" name="Footer Placeholder 17"/>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t>2.06.2021</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t>2.06.2021</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F302176B-0E47-46AC-8F43-DAB4B8A37D06}" type="slidenum">
              <a:rPr lang="tr-TR" smtClean="0"/>
              <a:t>‹#›</a:t>
            </a:fld>
            <a:endParaRPr lang="tr-T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A23720DD-5B6D-40BF-8493-A6B52D484E6B}" type="datetimeFigureOut">
              <a:rPr lang="tr-TR" smtClean="0"/>
              <a:t>2.06.2021</a:t>
            </a:fld>
            <a:endParaRPr lang="tr-T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371600" y="3573016"/>
            <a:ext cx="5360640" cy="2880320"/>
          </a:xfrm>
        </p:spPr>
        <p:txBody>
          <a:bodyPr>
            <a:normAutofit/>
          </a:bodyPr>
          <a:lstStyle/>
          <a:p>
            <a:r>
              <a:rPr lang="tr-TR" dirty="0" smtClean="0"/>
              <a:t>Turizmi </a:t>
            </a:r>
            <a:r>
              <a:rPr lang="tr-TR" dirty="0"/>
              <a:t>Sektörünün Türkiye Ekonomisi Üzerindeki </a:t>
            </a:r>
            <a:r>
              <a:rPr lang="tr-TR" dirty="0" smtClean="0"/>
              <a:t>Etkileri</a:t>
            </a:r>
          </a:p>
          <a:p>
            <a:r>
              <a:rPr lang="tr-TR" dirty="0" smtClean="0"/>
              <a:t>Türkiye </a:t>
            </a:r>
            <a:r>
              <a:rPr lang="tr-TR" dirty="0"/>
              <a:t>Turizminin Swot </a:t>
            </a:r>
            <a:r>
              <a:rPr lang="tr-TR" dirty="0" smtClean="0"/>
              <a:t>Analizi</a:t>
            </a:r>
          </a:p>
          <a:p>
            <a:r>
              <a:rPr lang="tr-TR" dirty="0" smtClean="0"/>
              <a:t>AYŞEN GÖNÜL EKŞİOĞLU</a:t>
            </a:r>
            <a:endParaRPr lang="tr-TR" dirty="0"/>
          </a:p>
        </p:txBody>
      </p:sp>
      <p:sp>
        <p:nvSpPr>
          <p:cNvPr id="2" name="Başlık 1"/>
          <p:cNvSpPr>
            <a:spLocks noGrp="1"/>
          </p:cNvSpPr>
          <p:nvPr>
            <p:ph type="title"/>
          </p:nvPr>
        </p:nvSpPr>
        <p:spPr>
          <a:xfrm>
            <a:off x="1259632" y="332656"/>
            <a:ext cx="5400600" cy="3248744"/>
          </a:xfrm>
        </p:spPr>
        <p:txBody>
          <a:bodyPr>
            <a:normAutofit/>
          </a:bodyPr>
          <a:lstStyle/>
          <a:p>
            <a:r>
              <a:rPr lang="tr-TR" dirty="0"/>
              <a:t>TÜRKİYE EKONOMİSİNDE TURİZM PLANLAMASININ ANALİZİ</a:t>
            </a:r>
          </a:p>
        </p:txBody>
      </p:sp>
    </p:spTree>
    <p:extLst>
      <p:ext uri="{BB962C8B-B14F-4D97-AF65-F5344CB8AC3E}">
        <p14:creationId xmlns:p14="http://schemas.microsoft.com/office/powerpoint/2010/main" val="2107976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842992" cy="5714999"/>
          </a:xfrm>
        </p:spPr>
        <p:txBody>
          <a:bodyPr>
            <a:normAutofit/>
          </a:bodyPr>
          <a:lstStyle/>
          <a:p>
            <a:r>
              <a:rPr lang="tr-TR" dirty="0"/>
              <a:t>Türkiye iklimi, eşsiz kıyıları, kültür mirası, tarihi eserleri, doğası ve çeşitli turizm alanlarında alternatif olanaklarına sahip olduğu için her yıl yerli ve yabancı çok sayıda turiste ev sahipliği yapmaktadır. </a:t>
            </a:r>
            <a:endParaRPr lang="tr-TR" dirty="0" smtClean="0"/>
          </a:p>
          <a:p>
            <a:r>
              <a:rPr lang="tr-TR" dirty="0" smtClean="0"/>
              <a:t>Fiyatlama </a:t>
            </a:r>
            <a:r>
              <a:rPr lang="tr-TR" dirty="0"/>
              <a:t>konusunda diğer dünya ülkelerine göre daha ucuz olduğundan yabancı turistlerin ilgisini çekmektedir. </a:t>
            </a:r>
            <a:endParaRPr lang="tr-TR" dirty="0" smtClean="0"/>
          </a:p>
          <a:p>
            <a:r>
              <a:rPr lang="tr-TR" dirty="0" smtClean="0"/>
              <a:t>Artan </a:t>
            </a:r>
            <a:r>
              <a:rPr lang="tr-TR" dirty="0"/>
              <a:t>talebe göre son yıllarda büyük atılımlar yapılmış turizm sektörünün ekonomiyi canlı tutan bir sektör durumuna gelmesi hedeflenmiştir</a:t>
            </a:r>
            <a:r>
              <a:rPr lang="tr-TR" dirty="0" smtClean="0"/>
              <a:t>.</a:t>
            </a:r>
          </a:p>
          <a:p>
            <a:r>
              <a:rPr lang="tr-TR" dirty="0" smtClean="0"/>
              <a:t> </a:t>
            </a:r>
            <a:r>
              <a:rPr lang="tr-TR" dirty="0"/>
              <a:t>Dünya üzerinde en hızlı gelişen sektörlerden biri olan turizme ülkemizin verdiği önem de gün geçtikçe artmıştır</a:t>
            </a:r>
            <a:r>
              <a:rPr lang="tr-TR" dirty="0" smtClean="0"/>
              <a:t>.</a:t>
            </a:r>
          </a:p>
          <a:p>
            <a:r>
              <a:rPr lang="tr-TR" dirty="0" smtClean="0"/>
              <a:t> </a:t>
            </a:r>
            <a:r>
              <a:rPr lang="tr-TR" dirty="0"/>
              <a:t>1980’lerden itibaren tedbirler alınmaya başlanmış, çeşitli teşvikler ve politikalar ile gelişmiş ülkelerle rekabet edebilecek duruma gelmek adına aksiyonlar alınmıştır. </a:t>
            </a:r>
          </a:p>
        </p:txBody>
      </p:sp>
      <p:sp>
        <p:nvSpPr>
          <p:cNvPr id="2" name="Başlık 1"/>
          <p:cNvSpPr>
            <a:spLocks noGrp="1"/>
          </p:cNvSpPr>
          <p:nvPr>
            <p:ph type="title"/>
          </p:nvPr>
        </p:nvSpPr>
        <p:spPr>
          <a:xfrm>
            <a:off x="6372200" y="548680"/>
            <a:ext cx="2459360" cy="5715000"/>
          </a:xfrm>
        </p:spPr>
        <p:txBody>
          <a:bodyPr>
            <a:normAutofit/>
          </a:bodyPr>
          <a:lstStyle/>
          <a:p>
            <a:r>
              <a:rPr lang="tr-TR" dirty="0"/>
              <a:t>TÜRKİYE EKONOMİSİNDE TURİZM GELİRLERİNİN </a:t>
            </a:r>
            <a:r>
              <a:rPr lang="tr-TR" dirty="0" smtClean="0"/>
              <a:t/>
            </a:r>
            <a:br>
              <a:rPr lang="tr-TR" dirty="0" smtClean="0"/>
            </a:br>
            <a:r>
              <a:rPr lang="tr-TR" dirty="0" smtClean="0"/>
              <a:t>ANALİZİ</a:t>
            </a:r>
            <a:endParaRPr lang="tr-TR" dirty="0"/>
          </a:p>
        </p:txBody>
      </p:sp>
    </p:spTree>
    <p:extLst>
      <p:ext uri="{BB962C8B-B14F-4D97-AF65-F5344CB8AC3E}">
        <p14:creationId xmlns:p14="http://schemas.microsoft.com/office/powerpoint/2010/main" val="4241801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474840" cy="5714999"/>
          </a:xfrm>
        </p:spPr>
        <p:txBody>
          <a:bodyPr>
            <a:normAutofit/>
          </a:bodyPr>
          <a:lstStyle/>
          <a:p>
            <a:r>
              <a:rPr lang="tr-TR" dirty="0"/>
              <a:t>Günümüzde turizm döviz getirisi olan istihdam arttırıcı özellikleri ile ülke ekonomisine katkıda sağlayan, uluslararası toplumsal ve kültürel etkileşimi sağlayıcı ve bütünleştirici etkileri ile dünya barışının korunmasında büyük paya sahip olan bir sektördür. </a:t>
            </a:r>
            <a:endParaRPr lang="tr-TR" dirty="0" smtClean="0"/>
          </a:p>
          <a:p>
            <a:r>
              <a:rPr lang="tr-TR" dirty="0" smtClean="0"/>
              <a:t>Türkiye </a:t>
            </a:r>
            <a:r>
              <a:rPr lang="tr-TR" dirty="0"/>
              <a:t>ekonomisinin de vazgeçilmez unsurlarından biri olduğundan turizm dış ticaret açığına, enflasyona ve işsizliğe çare arayan hükümetler tarafından özellikle üzerinde durmaktadır. </a:t>
            </a:r>
            <a:endParaRPr lang="tr-TR" dirty="0" smtClean="0"/>
          </a:p>
          <a:p>
            <a:r>
              <a:rPr lang="tr-TR" dirty="0" smtClean="0"/>
              <a:t>Türkiye </a:t>
            </a:r>
            <a:r>
              <a:rPr lang="tr-TR" dirty="0"/>
              <a:t>24 Ocak 1980 dönüşümünden sonra turizm sektöründe önemli gelişmeler kaydetmiştir. </a:t>
            </a:r>
            <a:endParaRPr lang="tr-TR" dirty="0" smtClean="0"/>
          </a:p>
          <a:p>
            <a:r>
              <a:rPr lang="tr-TR" dirty="0" smtClean="0"/>
              <a:t>1980'li </a:t>
            </a:r>
            <a:r>
              <a:rPr lang="tr-TR" dirty="0"/>
              <a:t>yıllarda turizm Türkiye ekonomisindeki en önemli sektörlerden biri haline gelmiş, pek çok ekonomik, sosyal ve kültürel sonuçlar doğurmuştur. </a:t>
            </a:r>
          </a:p>
        </p:txBody>
      </p:sp>
      <p:sp>
        <p:nvSpPr>
          <p:cNvPr id="2" name="Başlık 1"/>
          <p:cNvSpPr>
            <a:spLocks noGrp="1"/>
          </p:cNvSpPr>
          <p:nvPr>
            <p:ph type="title"/>
          </p:nvPr>
        </p:nvSpPr>
        <p:spPr/>
        <p:txBody>
          <a:bodyPr>
            <a:normAutofit/>
          </a:bodyPr>
          <a:lstStyle/>
          <a:p>
            <a:r>
              <a:rPr lang="tr-TR" dirty="0"/>
              <a:t>Turizmi Sektörünün Türkiye Ekonomisi Üzerindeki Etkileri</a:t>
            </a:r>
          </a:p>
        </p:txBody>
      </p:sp>
    </p:spTree>
    <p:extLst>
      <p:ext uri="{BB962C8B-B14F-4D97-AF65-F5344CB8AC3E}">
        <p14:creationId xmlns:p14="http://schemas.microsoft.com/office/powerpoint/2010/main" val="3196165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474840" cy="5714999"/>
          </a:xfrm>
        </p:spPr>
        <p:txBody>
          <a:bodyPr>
            <a:normAutofit/>
          </a:bodyPr>
          <a:lstStyle/>
          <a:p>
            <a:r>
              <a:rPr lang="tr-TR" dirty="0"/>
              <a:t>Türk turizmi açısından 1983 canlanma döneminin başlangıcı olarak kabul edilmektedir. </a:t>
            </a:r>
            <a:endParaRPr lang="tr-TR" dirty="0" smtClean="0"/>
          </a:p>
          <a:p>
            <a:r>
              <a:rPr lang="tr-TR" dirty="0" smtClean="0"/>
              <a:t>1980 </a:t>
            </a:r>
            <a:r>
              <a:rPr lang="tr-TR" dirty="0"/>
              <a:t>döneminden günümüze kadar geçen sürede Türkiye ekonomisinde turizm hem turist sayısı hem de turizm gelirlerinde büyük artışlar yaşanmıştır. </a:t>
            </a:r>
            <a:endParaRPr lang="tr-TR" dirty="0" smtClean="0"/>
          </a:p>
          <a:p>
            <a:r>
              <a:rPr lang="tr-TR" dirty="0" smtClean="0"/>
              <a:t>Turizmin </a:t>
            </a:r>
            <a:r>
              <a:rPr lang="tr-TR" dirty="0"/>
              <a:t>en önemli etkilerinden birisi istihdam etkisidir</a:t>
            </a:r>
            <a:r>
              <a:rPr lang="tr-TR" dirty="0" smtClean="0"/>
              <a:t>.</a:t>
            </a:r>
          </a:p>
          <a:p>
            <a:r>
              <a:rPr lang="tr-TR" dirty="0" smtClean="0"/>
              <a:t> </a:t>
            </a:r>
            <a:r>
              <a:rPr lang="tr-TR" dirty="0"/>
              <a:t>Turizm sektörü vasıfsız işçilere de istihdam imkânı sağladığından işsizliğin büyük bir sorun olduğu Türkiye'de emek piyasasındaki arz fazlasını bir ölçü de olsa azaltabilmektedir (Hepaktan-Çınar,2010:140). </a:t>
            </a:r>
          </a:p>
        </p:txBody>
      </p:sp>
      <p:sp>
        <p:nvSpPr>
          <p:cNvPr id="2" name="Başlık 1"/>
          <p:cNvSpPr>
            <a:spLocks noGrp="1"/>
          </p:cNvSpPr>
          <p:nvPr>
            <p:ph type="title"/>
          </p:nvPr>
        </p:nvSpPr>
        <p:spPr/>
        <p:txBody>
          <a:bodyPr>
            <a:normAutofit/>
          </a:bodyPr>
          <a:lstStyle/>
          <a:p>
            <a:r>
              <a:rPr lang="tr-TR" dirty="0"/>
              <a:t>Turizmi Sektörünün Türkiye Ekonomisi Üzerindeki Etkileri</a:t>
            </a:r>
          </a:p>
        </p:txBody>
      </p:sp>
    </p:spTree>
    <p:extLst>
      <p:ext uri="{BB962C8B-B14F-4D97-AF65-F5344CB8AC3E}">
        <p14:creationId xmlns:p14="http://schemas.microsoft.com/office/powerpoint/2010/main" val="358067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402832" cy="6068144"/>
          </a:xfrm>
        </p:spPr>
        <p:txBody>
          <a:bodyPr>
            <a:normAutofit/>
          </a:bodyPr>
          <a:lstStyle/>
          <a:p>
            <a:r>
              <a:rPr lang="tr-TR" dirty="0"/>
              <a:t>Türkiye coğrafi konumu, birçok medeniyete ev sahipliği yapmış olmasından dolayı eşsiz bir tarih ve kültür mirasının olması, iklimi ve doğal çevresi ile yüksek bir turizm potansiyeline sahip konumundadır. </a:t>
            </a:r>
            <a:endParaRPr lang="tr-TR" dirty="0" smtClean="0"/>
          </a:p>
          <a:p>
            <a:r>
              <a:rPr lang="tr-TR" dirty="0" smtClean="0"/>
              <a:t>Bu </a:t>
            </a:r>
            <a:r>
              <a:rPr lang="tr-TR" dirty="0"/>
              <a:t>potansiyelinin farkına vardığı 1980’lerden itibaren politika olarak turizme fazlasıyla yer vermiştir. </a:t>
            </a:r>
            <a:endParaRPr lang="tr-TR" dirty="0" smtClean="0"/>
          </a:p>
          <a:p>
            <a:r>
              <a:rPr lang="tr-TR" dirty="0" smtClean="0"/>
              <a:t>Bu </a:t>
            </a:r>
            <a:r>
              <a:rPr lang="tr-TR" dirty="0"/>
              <a:t>tarihten önce kalkınma planlarıyla turizmin gelişmesi için çaba göstermiş gelen turist sayısı ve turizmden elde edilen gelirden artan sonuçlar elde etmiştir. </a:t>
            </a:r>
            <a:endParaRPr lang="tr-TR" dirty="0" smtClean="0"/>
          </a:p>
          <a:p>
            <a:r>
              <a:rPr lang="tr-TR" dirty="0" smtClean="0"/>
              <a:t>Her </a:t>
            </a:r>
            <a:r>
              <a:rPr lang="tr-TR" dirty="0"/>
              <a:t>ne kadar iyileşmeler yaşansa da elde edilen veriler rekabet halinde olduğu diğer turizm ülkelerine göre düşük seviyede kaldığının göstergesi olmuştur. </a:t>
            </a:r>
          </a:p>
        </p:txBody>
      </p:sp>
      <p:sp>
        <p:nvSpPr>
          <p:cNvPr id="2" name="Başlık 1"/>
          <p:cNvSpPr>
            <a:spLocks noGrp="1"/>
          </p:cNvSpPr>
          <p:nvPr>
            <p:ph type="title"/>
          </p:nvPr>
        </p:nvSpPr>
        <p:spPr/>
        <p:txBody>
          <a:bodyPr>
            <a:normAutofit/>
          </a:bodyPr>
          <a:lstStyle/>
          <a:p>
            <a:r>
              <a:rPr lang="tr-TR" dirty="0"/>
              <a:t>Turizmi Sektörünün Türkiye Ekonomisi Üzerindeki Etkileri</a:t>
            </a:r>
          </a:p>
        </p:txBody>
      </p:sp>
    </p:spTree>
    <p:extLst>
      <p:ext uri="{BB962C8B-B14F-4D97-AF65-F5344CB8AC3E}">
        <p14:creationId xmlns:p14="http://schemas.microsoft.com/office/powerpoint/2010/main" val="2996394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762872" cy="5714999"/>
          </a:xfrm>
        </p:spPr>
        <p:txBody>
          <a:bodyPr>
            <a:normAutofit/>
          </a:bodyPr>
          <a:lstStyle/>
          <a:p>
            <a:r>
              <a:rPr lang="tr-TR" dirty="0"/>
              <a:t>Dünya ekonomisi için önemli bir döviz kaynağı olan turizm sektörü Türkiye ekonomisi için ikinci büyük döviz kaynağıdır. </a:t>
            </a:r>
            <a:endParaRPr lang="tr-TR" dirty="0" smtClean="0"/>
          </a:p>
          <a:p>
            <a:r>
              <a:rPr lang="tr-TR" dirty="0" smtClean="0"/>
              <a:t>Türkiye’nin </a:t>
            </a:r>
            <a:r>
              <a:rPr lang="tr-TR" dirty="0"/>
              <a:t>dış ticaret açıklarını kapatmasında turizmden elde edilen döviz gelirleri büyük önem taşımaktadır</a:t>
            </a:r>
            <a:r>
              <a:rPr lang="tr-TR" dirty="0" smtClean="0"/>
              <a:t>.</a:t>
            </a:r>
          </a:p>
          <a:p>
            <a:r>
              <a:rPr lang="tr-TR" dirty="0" smtClean="0"/>
              <a:t> </a:t>
            </a:r>
            <a:r>
              <a:rPr lang="tr-TR" dirty="0"/>
              <a:t>Bu sebeple Türkiye’nin dış ticaret açığının giderilmesinde turizm sektörünün önemi dikkate alınmalı sektörün geliştirilmesi ve bu etkinin sürdürülebilir olması sağlanmalıdır. </a:t>
            </a:r>
            <a:endParaRPr lang="tr-TR" dirty="0" smtClean="0"/>
          </a:p>
          <a:p>
            <a:r>
              <a:rPr lang="tr-TR" dirty="0" smtClean="0"/>
              <a:t>Bu </a:t>
            </a:r>
            <a:r>
              <a:rPr lang="tr-TR" dirty="0"/>
              <a:t>sürdürülebilirlik Türkiye’ye olan turizm talebinin yükseltilmesine, sektörün gelişimini sağlayacak teşvik politikalarının uygulanmasına, alternatif turizm çeşitlerinin geliştirilmesine ve turizmin yaz mevsimine özgü bir sektör olmaktan çıkarılıp tüm yıla yayılan bir sektör haline getirilmesine bağlı olmaktadır (Çelik Oğuz;2007:21). </a:t>
            </a:r>
          </a:p>
        </p:txBody>
      </p:sp>
      <p:sp>
        <p:nvSpPr>
          <p:cNvPr id="2" name="Başlık 1"/>
          <p:cNvSpPr>
            <a:spLocks noGrp="1"/>
          </p:cNvSpPr>
          <p:nvPr>
            <p:ph type="title"/>
          </p:nvPr>
        </p:nvSpPr>
        <p:spPr/>
        <p:txBody>
          <a:bodyPr>
            <a:normAutofit/>
          </a:bodyPr>
          <a:lstStyle/>
          <a:p>
            <a:r>
              <a:rPr lang="tr-TR" sz="40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40807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546848" cy="5714999"/>
          </a:xfrm>
        </p:spPr>
        <p:txBody>
          <a:bodyPr>
            <a:normAutofit lnSpcReduction="10000"/>
          </a:bodyPr>
          <a:lstStyle/>
          <a:p>
            <a:r>
              <a:rPr lang="tr-TR" dirty="0"/>
              <a:t>Özellikle 24 Ocak Karar’larından sonra dışa açılım eğilimi ile yabancı ülkelerle olan ticari ilişkileri artmış ve ithalat oranında artış görülmüştür. </a:t>
            </a:r>
            <a:endParaRPr lang="tr-TR" dirty="0" smtClean="0"/>
          </a:p>
          <a:p>
            <a:r>
              <a:rPr lang="tr-TR" dirty="0" smtClean="0"/>
              <a:t>Bunun </a:t>
            </a:r>
            <a:r>
              <a:rPr lang="tr-TR" dirty="0"/>
              <a:t>sonucunda da cari işlem açığı oranı yükselmeye başlamıştır. </a:t>
            </a:r>
            <a:endParaRPr lang="tr-TR" dirty="0" smtClean="0"/>
          </a:p>
          <a:p>
            <a:r>
              <a:rPr lang="tr-TR" dirty="0" smtClean="0"/>
              <a:t>Türkiye </a:t>
            </a:r>
            <a:r>
              <a:rPr lang="tr-TR" dirty="0"/>
              <a:t>gibi gelişmekte olan ülkeler için turizm gibi bir hizmet sektörü bu açığı kapatmada son derece önemli bir yere sahiptir. </a:t>
            </a:r>
            <a:endParaRPr lang="tr-TR" dirty="0" smtClean="0"/>
          </a:p>
          <a:p>
            <a:r>
              <a:rPr lang="tr-TR" dirty="0" smtClean="0"/>
              <a:t>Ayrıca </a:t>
            </a:r>
            <a:r>
              <a:rPr lang="tr-TR" dirty="0"/>
              <a:t>milli gelir üzerinde de etki yapmakta, gayri safi milli hasılanın artmasını sağlamaktadır</a:t>
            </a:r>
            <a:r>
              <a:rPr lang="tr-TR" dirty="0" smtClean="0"/>
              <a:t>.</a:t>
            </a:r>
          </a:p>
          <a:p>
            <a:r>
              <a:rPr lang="tr-TR" dirty="0" smtClean="0"/>
              <a:t> </a:t>
            </a:r>
            <a:r>
              <a:rPr lang="tr-TR" dirty="0"/>
              <a:t>Çeşitli vergi alanları yarattığı için devlete ek gelir sağlamaktadır. </a:t>
            </a:r>
            <a:endParaRPr lang="tr-TR" dirty="0" smtClean="0"/>
          </a:p>
          <a:p>
            <a:r>
              <a:rPr lang="tr-TR" dirty="0" smtClean="0"/>
              <a:t>Turizm </a:t>
            </a:r>
            <a:r>
              <a:rPr lang="tr-TR" dirty="0"/>
              <a:t>sektörü ekonomideki diğer sektörlerle olan girdi-çıktı ilişkisinden dolayı bu sektörlere de etki yapmaktadır. </a:t>
            </a:r>
            <a:endParaRPr lang="tr-TR" dirty="0" smtClean="0"/>
          </a:p>
          <a:p>
            <a:r>
              <a:rPr lang="tr-TR" dirty="0" smtClean="0"/>
              <a:t>Turizm </a:t>
            </a:r>
            <a:r>
              <a:rPr lang="tr-TR" dirty="0"/>
              <a:t>sektörüne mal ve hizmet sunan diğer sektörler de turizmde meydana gelen gelişimden olumlu etkilenmektedir.</a:t>
            </a:r>
          </a:p>
        </p:txBody>
      </p:sp>
      <p:sp>
        <p:nvSpPr>
          <p:cNvPr id="2" name="Başlık 1"/>
          <p:cNvSpPr>
            <a:spLocks noGrp="1"/>
          </p:cNvSpPr>
          <p:nvPr>
            <p:ph type="title"/>
          </p:nvPr>
        </p:nvSpPr>
        <p:spPr/>
        <p:txBody>
          <a:bodyPr>
            <a:normAutofit/>
          </a:bodyPr>
          <a:lstStyle/>
          <a:p>
            <a:r>
              <a:rPr lang="tr-TR" sz="40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152073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5698976" cy="6480720"/>
          </a:xfrm>
        </p:spPr>
        <p:txBody>
          <a:bodyPr>
            <a:normAutofit/>
          </a:bodyPr>
          <a:lstStyle/>
          <a:p>
            <a:r>
              <a:rPr lang="tr-TR" dirty="0"/>
              <a:t>Ekonomik refahın bölgeler arasında dengeli dağıtılması günümüz toplumlarında sosyal devlet anlayışının bir gereğidir</a:t>
            </a:r>
            <a:r>
              <a:rPr lang="tr-TR" dirty="0" smtClean="0"/>
              <a:t>.</a:t>
            </a:r>
          </a:p>
          <a:p>
            <a:r>
              <a:rPr lang="tr-TR" dirty="0" smtClean="0"/>
              <a:t> </a:t>
            </a:r>
            <a:r>
              <a:rPr lang="tr-TR" dirty="0"/>
              <a:t>Bölgesel olarak farklılıkların giderilmesi gerek ulusal, gerekse bölgesel ölçekte yapılan planlarla sağlanmaya çalışılmaktadır. </a:t>
            </a:r>
            <a:endParaRPr lang="tr-TR" dirty="0" smtClean="0"/>
          </a:p>
          <a:p>
            <a:r>
              <a:rPr lang="tr-TR" dirty="0" smtClean="0"/>
              <a:t>Bu </a:t>
            </a:r>
            <a:r>
              <a:rPr lang="tr-TR" dirty="0"/>
              <a:t>açıdan bölgelerarası gelişmişlik farklılıklarının giderilmesinde turizm önemli bir politika aracı olarak kullanılmaktadır (Doğan-Yıldız; 2007: 155</a:t>
            </a:r>
            <a:r>
              <a:rPr lang="tr-TR" dirty="0" smtClean="0"/>
              <a:t>).</a:t>
            </a:r>
          </a:p>
          <a:p>
            <a:r>
              <a:rPr lang="tr-TR" dirty="0" smtClean="0"/>
              <a:t> </a:t>
            </a:r>
            <a:r>
              <a:rPr lang="tr-TR" dirty="0"/>
              <a:t>Bölgesel turizm yatırımları sayesinde konu bölgenin ekonomik kalkınması sağlanmakta, bu da ülkenin genel ekonomik kalkınmasının artmasına yardımcı olmaktadır. </a:t>
            </a:r>
          </a:p>
        </p:txBody>
      </p:sp>
      <p:sp>
        <p:nvSpPr>
          <p:cNvPr id="2" name="Başlık 1"/>
          <p:cNvSpPr>
            <a:spLocks noGrp="1"/>
          </p:cNvSpPr>
          <p:nvPr>
            <p:ph type="title"/>
          </p:nvPr>
        </p:nvSpPr>
        <p:spPr>
          <a:xfrm>
            <a:off x="5940152" y="457200"/>
            <a:ext cx="2808312" cy="5715000"/>
          </a:xfrm>
        </p:spPr>
        <p:txBody>
          <a:bodyPr>
            <a:normAutofit/>
          </a:bodyPr>
          <a:lstStyle/>
          <a:p>
            <a:r>
              <a:rPr lang="tr-TR" sz="40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4093306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626968" cy="6140152"/>
          </a:xfrm>
        </p:spPr>
        <p:txBody>
          <a:bodyPr>
            <a:normAutofit/>
          </a:bodyPr>
          <a:lstStyle/>
          <a:p>
            <a:r>
              <a:rPr lang="tr-TR" dirty="0"/>
              <a:t>Turizm hareketleri turist gönderen ülkelerin döviz talebini, turist kabul eden ülkelerin ise döviz arzını arttırıcı bir rol oynadığından ülkelerin ödemeler dengesini etki yapmaktadır</a:t>
            </a:r>
            <a:r>
              <a:rPr lang="tr-TR" dirty="0" smtClean="0"/>
              <a:t>.</a:t>
            </a:r>
          </a:p>
          <a:p>
            <a:r>
              <a:rPr lang="tr-TR" dirty="0" smtClean="0"/>
              <a:t> </a:t>
            </a:r>
            <a:r>
              <a:rPr lang="tr-TR" dirty="0"/>
              <a:t>Bu özelliğinden dolayı turizm gelirleri ödemeler dengesi açık veren ve döviz sıkıntısı çeken ülkeler için oldukça önemli bir döviz kaynağıdır. </a:t>
            </a:r>
            <a:endParaRPr lang="tr-TR" dirty="0" smtClean="0"/>
          </a:p>
          <a:p>
            <a:r>
              <a:rPr lang="tr-TR" dirty="0" smtClean="0"/>
              <a:t>Ödemeler </a:t>
            </a:r>
            <a:r>
              <a:rPr lang="tr-TR" dirty="0"/>
              <a:t>dengesi fazlasından dolayı oluşabilecek enflasyona karşı devletler vatandaşlarını dış turizme teşvik </a:t>
            </a:r>
            <a:r>
              <a:rPr lang="tr-TR" dirty="0" smtClean="0"/>
              <a:t>etmektedir</a:t>
            </a:r>
          </a:p>
          <a:p>
            <a:r>
              <a:rPr lang="tr-TR" dirty="0" smtClean="0"/>
              <a:t>. </a:t>
            </a:r>
            <a:r>
              <a:rPr lang="tr-TR" dirty="0"/>
              <a:t>Ödemeler dengesinde açık olan ülkeler ise bu açığı kapatmak için ülkelerine olan turizm talebini arttırmaya çalışmaktadır</a:t>
            </a:r>
            <a:r>
              <a:rPr lang="tr-TR" dirty="0" smtClean="0"/>
              <a:t>.</a:t>
            </a:r>
          </a:p>
          <a:p>
            <a:r>
              <a:rPr lang="tr-TR" dirty="0" smtClean="0"/>
              <a:t> </a:t>
            </a:r>
            <a:r>
              <a:rPr lang="tr-TR" dirty="0"/>
              <a:t>Görüldüğü üzere özellikle gelişmiş ve gelişmekte olan ülkelerde ekonominin dengesi için turizm önemli bir sektördür (Kar- Zorkirişçi-Yıldırım;2004:446). </a:t>
            </a:r>
            <a:endParaRPr lang="tr-TR" dirty="0" smtClean="0"/>
          </a:p>
          <a:p>
            <a:r>
              <a:rPr lang="tr-TR" dirty="0" smtClean="0"/>
              <a:t>İhracatla </a:t>
            </a:r>
            <a:r>
              <a:rPr lang="tr-TR" dirty="0"/>
              <a:t>sağlanacak döviz girişi daha maliyetli ve uzun vade sonunda gerçekleşeceği için turizm daha kolay bir yol olarak görülmektedir.</a:t>
            </a:r>
          </a:p>
        </p:txBody>
      </p:sp>
      <p:sp>
        <p:nvSpPr>
          <p:cNvPr id="2" name="Başlık 1"/>
          <p:cNvSpPr>
            <a:spLocks noGrp="1"/>
          </p:cNvSpPr>
          <p:nvPr>
            <p:ph type="title"/>
          </p:nvPr>
        </p:nvSpPr>
        <p:spPr>
          <a:xfrm>
            <a:off x="6156176" y="457200"/>
            <a:ext cx="2592288" cy="5715000"/>
          </a:xfrm>
        </p:spPr>
        <p:txBody>
          <a:bodyPr>
            <a:normAutofit/>
          </a:bodyPr>
          <a:lstStyle/>
          <a:p>
            <a:r>
              <a:rPr lang="tr-TR" sz="4000" dirty="0" smtClean="0">
                <a:solidFill>
                  <a:prstClr val="black"/>
                </a:solidFill>
              </a:rPr>
              <a:t/>
            </a:r>
            <a:br>
              <a:rPr lang="tr-TR" sz="4000" dirty="0" smtClean="0">
                <a:solidFill>
                  <a:prstClr val="black"/>
                </a:solidFill>
              </a:rPr>
            </a:br>
            <a:r>
              <a:rPr lang="tr-TR" sz="4000" dirty="0" smtClean="0">
                <a:solidFill>
                  <a:prstClr val="black"/>
                </a:solidFill>
              </a:rPr>
              <a:t>Turizmi </a:t>
            </a:r>
            <a:r>
              <a:rPr lang="tr-TR" sz="4000" dirty="0">
                <a:solidFill>
                  <a:prstClr val="black"/>
                </a:solidFill>
              </a:rPr>
              <a:t>Sektörünün Türkiye Ekonomisi Üzerindeki Etkileri</a:t>
            </a:r>
            <a:endParaRPr lang="tr-TR" dirty="0"/>
          </a:p>
        </p:txBody>
      </p:sp>
    </p:spTree>
    <p:extLst>
      <p:ext uri="{BB962C8B-B14F-4D97-AF65-F5344CB8AC3E}">
        <p14:creationId xmlns:p14="http://schemas.microsoft.com/office/powerpoint/2010/main" val="3203144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7200" y="404664"/>
            <a:ext cx="5554960"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084168" y="457200"/>
            <a:ext cx="2664296" cy="5715000"/>
          </a:xfrm>
        </p:spPr>
        <p:txBody>
          <a:bodyPr>
            <a:normAutofit/>
          </a:bodyPr>
          <a:lstStyle/>
          <a:p>
            <a:r>
              <a:rPr lang="tr-TR" sz="40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362999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60648"/>
            <a:ext cx="6048672" cy="6336704"/>
          </a:xfrm>
        </p:spPr>
        <p:txBody>
          <a:bodyPr>
            <a:normAutofit fontScale="92500" lnSpcReduction="20000"/>
          </a:bodyPr>
          <a:lstStyle/>
          <a:p>
            <a:r>
              <a:rPr lang="tr-TR" dirty="0"/>
              <a:t>Tablo 7’de turizm giderleri gösterilmiştir. Buna göre, 2003 yılında 710 dolar olan kişi başı ortalama turist harcaması 2009 yılına kadar artarak 915 dolara kadar yükselmiştir. </a:t>
            </a:r>
            <a:endParaRPr lang="tr-TR" dirty="0" smtClean="0"/>
          </a:p>
          <a:p>
            <a:r>
              <a:rPr lang="tr-TR" dirty="0" smtClean="0"/>
              <a:t>2009 </a:t>
            </a:r>
            <a:r>
              <a:rPr lang="tr-TR" dirty="0"/>
              <a:t>yılından itibaren ise giderek azalmış ve 2018’ de 584 dolara düşmüştür</a:t>
            </a:r>
            <a:r>
              <a:rPr lang="tr-TR" dirty="0" smtClean="0"/>
              <a:t>.</a:t>
            </a:r>
          </a:p>
          <a:p>
            <a:r>
              <a:rPr lang="tr-TR" dirty="0" smtClean="0"/>
              <a:t> </a:t>
            </a:r>
            <a:r>
              <a:rPr lang="tr-TR" dirty="0"/>
              <a:t>Turist sayısı ise bu tarihler arasında sürekli artma eğilimi göstermiştir. </a:t>
            </a:r>
            <a:endParaRPr lang="tr-TR" dirty="0" smtClean="0"/>
          </a:p>
          <a:p>
            <a:r>
              <a:rPr lang="tr-TR" dirty="0" smtClean="0"/>
              <a:t>Turizm </a:t>
            </a:r>
            <a:r>
              <a:rPr lang="tr-TR" dirty="0"/>
              <a:t>giderleri 2003 yılında 2.424.807.000 dolar iken 2010 yılına kadar artış göstermiş ve 5.874.520.000 dolara ulaşmıştır. </a:t>
            </a:r>
            <a:endParaRPr lang="tr-TR" dirty="0" smtClean="0"/>
          </a:p>
          <a:p>
            <a:r>
              <a:rPr lang="tr-TR" dirty="0" smtClean="0"/>
              <a:t>2011 </a:t>
            </a:r>
            <a:r>
              <a:rPr lang="tr-TR" dirty="0"/>
              <a:t>yılından itibaren azalma eğilimi içine girmiştir. </a:t>
            </a:r>
            <a:endParaRPr lang="tr-TR" dirty="0" smtClean="0"/>
          </a:p>
          <a:p>
            <a:r>
              <a:rPr lang="tr-TR" dirty="0" smtClean="0"/>
              <a:t>2018 </a:t>
            </a:r>
            <a:r>
              <a:rPr lang="tr-TR" dirty="0"/>
              <a:t>tarihinde 4.896.310.000 dolar olmuştur. </a:t>
            </a:r>
            <a:endParaRPr lang="tr-TR" dirty="0" smtClean="0"/>
          </a:p>
          <a:p>
            <a:r>
              <a:rPr lang="tr-TR" dirty="0" smtClean="0"/>
              <a:t>Turist </a:t>
            </a:r>
            <a:r>
              <a:rPr lang="tr-TR" dirty="0"/>
              <a:t>sayısı yıllar itibari ile artış gösterse de kişi başı turistik harcama gittikçe azalan bir seyir izlemiştir</a:t>
            </a:r>
            <a:r>
              <a:rPr lang="tr-TR" dirty="0" smtClean="0"/>
              <a:t>.</a:t>
            </a:r>
          </a:p>
          <a:p>
            <a:r>
              <a:rPr lang="tr-TR" dirty="0" smtClean="0"/>
              <a:t> </a:t>
            </a:r>
            <a:r>
              <a:rPr lang="tr-TR" dirty="0"/>
              <a:t>Dünya geneline baktığımızda ülkemize gelen turistlerin daha az harcama yaptığını görmekteyiz. </a:t>
            </a:r>
            <a:endParaRPr lang="tr-TR" dirty="0" smtClean="0"/>
          </a:p>
          <a:p>
            <a:r>
              <a:rPr lang="tr-TR" dirty="0" smtClean="0"/>
              <a:t>Yeme-içme </a:t>
            </a:r>
            <a:r>
              <a:rPr lang="tr-TR" dirty="0"/>
              <a:t>ve konaklama masrafının içinde olduğu her şey dâhil otel konsepti veya yurtdışından paket tur alarak gelen turistler ucuz maliyetle ülkemize gelmektedir</a:t>
            </a:r>
            <a:r>
              <a:rPr lang="tr-TR" dirty="0" smtClean="0"/>
              <a:t>.</a:t>
            </a:r>
          </a:p>
          <a:p>
            <a:r>
              <a:rPr lang="tr-TR" dirty="0" smtClean="0"/>
              <a:t> </a:t>
            </a:r>
            <a:r>
              <a:rPr lang="tr-TR" dirty="0"/>
              <a:t>Bu turist grubu tatillerinin neredeyse tamamını otelden çıkmadan geçirmekte ve extra harcama yapmamaktadır</a:t>
            </a:r>
            <a:r>
              <a:rPr lang="tr-TR" dirty="0" smtClean="0"/>
              <a:t>.</a:t>
            </a:r>
          </a:p>
          <a:p>
            <a:r>
              <a:rPr lang="tr-TR" dirty="0" smtClean="0"/>
              <a:t> </a:t>
            </a:r>
            <a:r>
              <a:rPr lang="tr-TR" dirty="0"/>
              <a:t>Bu düşük oranın diğer bir nedeni ise kur hareketleridir. Turizm dinamik bir özelliğe sahip olduğu için ülkede meydana gelen ekonomik olaylardan etkilenmektedir</a:t>
            </a:r>
            <a:r>
              <a:rPr lang="tr-TR" dirty="0" smtClean="0"/>
              <a:t>.</a:t>
            </a:r>
          </a:p>
          <a:p>
            <a:r>
              <a:rPr lang="tr-TR" dirty="0" smtClean="0"/>
              <a:t> </a:t>
            </a:r>
            <a:r>
              <a:rPr lang="tr-TR" dirty="0"/>
              <a:t>Son yıllarda kurlarda meydana gelen yüksekliğin turizm gelirlerini etkilemesi buna bir örnektir.</a:t>
            </a:r>
          </a:p>
        </p:txBody>
      </p:sp>
      <p:sp>
        <p:nvSpPr>
          <p:cNvPr id="2" name="Başlık 1"/>
          <p:cNvSpPr>
            <a:spLocks noGrp="1"/>
          </p:cNvSpPr>
          <p:nvPr>
            <p:ph type="title"/>
          </p:nvPr>
        </p:nvSpPr>
        <p:spPr>
          <a:xfrm>
            <a:off x="6084168" y="620688"/>
            <a:ext cx="2664296" cy="5551512"/>
          </a:xfrm>
        </p:spPr>
        <p:txBody>
          <a:bodyPr>
            <a:normAutofit/>
          </a:bodyPr>
          <a:lstStyle/>
          <a:p>
            <a:r>
              <a:rPr lang="tr-TR" sz="40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2209948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73" y="404664"/>
            <a:ext cx="6525689"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300192" y="457200"/>
            <a:ext cx="2448272"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87403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5184576" cy="6552728"/>
          </a:xfrm>
        </p:spPr>
        <p:txBody>
          <a:bodyPr>
            <a:normAutofit/>
          </a:bodyPr>
          <a:lstStyle/>
          <a:p>
            <a:r>
              <a:rPr lang="tr-TR" dirty="0"/>
              <a:t>Tablo 7’de 2016 yılında Türkiye’deki seyahat acentelerinin sayısı hakkında bilgi verilmiştir</a:t>
            </a:r>
            <a:r>
              <a:rPr lang="tr-TR" dirty="0" smtClean="0"/>
              <a:t>.</a:t>
            </a:r>
          </a:p>
          <a:p>
            <a:r>
              <a:rPr lang="tr-TR" dirty="0" smtClean="0"/>
              <a:t> </a:t>
            </a:r>
            <a:r>
              <a:rPr lang="tr-TR" dirty="0"/>
              <a:t>Acente sayısı artarken turizm içindeki rolünün de unutulmaması adına devlet acenteler için gerekli yasal düzenlemeleri yapmak zorundadır. </a:t>
            </a:r>
            <a:endParaRPr lang="tr-TR" dirty="0" smtClean="0"/>
          </a:p>
          <a:p>
            <a:r>
              <a:rPr lang="tr-TR" dirty="0" smtClean="0"/>
              <a:t>Acentelerin </a:t>
            </a:r>
            <a:r>
              <a:rPr lang="tr-TR" dirty="0"/>
              <a:t>yüksek satış yapmak ve yüksek kar sağlamak adına otellerle düşük fiyata anlaşma sağlaması doluluk oranlarını arttırmak isteyen otellere cazip gelmektedir</a:t>
            </a:r>
            <a:r>
              <a:rPr lang="tr-TR" dirty="0" smtClean="0"/>
              <a:t>.</a:t>
            </a:r>
          </a:p>
          <a:p>
            <a:r>
              <a:rPr lang="tr-TR" dirty="0" smtClean="0"/>
              <a:t> </a:t>
            </a:r>
            <a:r>
              <a:rPr lang="tr-TR" dirty="0"/>
              <a:t>Rekabet ortamından dolayı tesisler turistin kalitesinden çok odalarının ne kadar dolduğuna bakmaktadır. </a:t>
            </a:r>
          </a:p>
        </p:txBody>
      </p:sp>
      <p:sp>
        <p:nvSpPr>
          <p:cNvPr id="2" name="Başlık 1"/>
          <p:cNvSpPr>
            <a:spLocks noGrp="1"/>
          </p:cNvSpPr>
          <p:nvPr>
            <p:ph type="title"/>
          </p:nvPr>
        </p:nvSpPr>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329126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0"/>
            <a:ext cx="648072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372200" y="457200"/>
            <a:ext cx="2376264"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2563796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842992" cy="6140152"/>
          </a:xfrm>
        </p:spPr>
        <p:txBody>
          <a:bodyPr>
            <a:normAutofit/>
          </a:bodyPr>
          <a:lstStyle/>
          <a:p>
            <a:r>
              <a:rPr lang="tr-TR" dirty="0"/>
              <a:t>Tablo 8’de Türkiye’ye gelen yabancılar yıllar bazında gösterilmektedir. </a:t>
            </a:r>
            <a:endParaRPr lang="tr-TR" dirty="0" smtClean="0"/>
          </a:p>
          <a:p>
            <a:r>
              <a:rPr lang="tr-TR" dirty="0" smtClean="0"/>
              <a:t>Buna </a:t>
            </a:r>
            <a:r>
              <a:rPr lang="tr-TR" dirty="0"/>
              <a:t>göre, 2003 yılında 14.029.558 turist ülkemize gelmiştir. </a:t>
            </a:r>
            <a:endParaRPr lang="tr-TR" dirty="0" smtClean="0"/>
          </a:p>
          <a:p>
            <a:r>
              <a:rPr lang="tr-TR" dirty="0" smtClean="0"/>
              <a:t>2016 </a:t>
            </a:r>
            <a:r>
              <a:rPr lang="tr-TR" dirty="0"/>
              <a:t>yılına kadar gelen turist miktarı sürekli artmıştır. </a:t>
            </a:r>
            <a:endParaRPr lang="tr-TR" dirty="0" smtClean="0"/>
          </a:p>
          <a:p>
            <a:r>
              <a:rPr lang="tr-TR" dirty="0" smtClean="0"/>
              <a:t>2015 </a:t>
            </a:r>
            <a:r>
              <a:rPr lang="tr-TR" dirty="0"/>
              <a:t>yılının Kasım ayında Rus jetinin düşürülmesinden sonra Rusya ile oluşan siyasi krizden dolayı 2016 yılında gelen Rus turist sayısının düşmesi ve 2016 yılında yaşanan darbe girişiminin siyasi olarak turizmi etkilemesi yurt dışında prestijimizin düşmesine neden olmuştur. </a:t>
            </a:r>
            <a:endParaRPr lang="tr-TR" dirty="0" smtClean="0"/>
          </a:p>
          <a:p>
            <a:r>
              <a:rPr lang="tr-TR" dirty="0" smtClean="0"/>
              <a:t>Diğer </a:t>
            </a:r>
            <a:r>
              <a:rPr lang="tr-TR" dirty="0"/>
              <a:t>taraftan Suriye’deki iç savaştan jeopolitik konumumuzdan dolayı etkilenmemiz ve yaşanan bazı terör saldırıları da yabancı turistin ülkemizi güvenlik nedeniyle tercih etmemesinde etkili olmuştur. </a:t>
            </a:r>
            <a:endParaRPr lang="tr-TR" dirty="0" smtClean="0"/>
          </a:p>
          <a:p>
            <a:r>
              <a:rPr lang="tr-TR" dirty="0" smtClean="0"/>
              <a:t>Bu </a:t>
            </a:r>
            <a:r>
              <a:rPr lang="tr-TR" dirty="0"/>
              <a:t>nedenle gelen turist sayısı 2016 yılında oldukça düşmüştür. </a:t>
            </a:r>
          </a:p>
        </p:txBody>
      </p:sp>
      <p:sp>
        <p:nvSpPr>
          <p:cNvPr id="2" name="Başlık 1"/>
          <p:cNvSpPr>
            <a:spLocks noGrp="1"/>
          </p:cNvSpPr>
          <p:nvPr>
            <p:ph type="title"/>
          </p:nvPr>
        </p:nvSpPr>
        <p:spPr>
          <a:xfrm>
            <a:off x="6372200" y="457200"/>
            <a:ext cx="2448272" cy="5715000"/>
          </a:xfrm>
        </p:spPr>
        <p:txBody>
          <a:bodyPr>
            <a:normAutofit/>
          </a:bodyPr>
          <a:lstStyle/>
          <a:p>
            <a:r>
              <a:rPr lang="tr-TR" sz="3600" dirty="0">
                <a:solidFill>
                  <a:prstClr val="black"/>
                </a:solidFill>
              </a:rPr>
              <a:t>Turizmi Sektörünün Türkiye Ekonomisi </a:t>
            </a:r>
            <a:r>
              <a:rPr lang="tr-TR" sz="3600" dirty="0" smtClean="0">
                <a:solidFill>
                  <a:prstClr val="black"/>
                </a:solidFill>
              </a:rPr>
              <a:t/>
            </a:r>
            <a:br>
              <a:rPr lang="tr-TR" sz="3600" dirty="0" smtClean="0">
                <a:solidFill>
                  <a:prstClr val="black"/>
                </a:solidFill>
              </a:rPr>
            </a:br>
            <a:r>
              <a:rPr lang="tr-TR" sz="3600" dirty="0" smtClean="0">
                <a:solidFill>
                  <a:prstClr val="black"/>
                </a:solidFill>
              </a:rPr>
              <a:t>Üzerindeki </a:t>
            </a:r>
            <a:r>
              <a:rPr lang="tr-TR" sz="3600" dirty="0">
                <a:solidFill>
                  <a:prstClr val="black"/>
                </a:solidFill>
              </a:rPr>
              <a:t>Etkileri</a:t>
            </a:r>
            <a:endParaRPr lang="tr-TR" dirty="0"/>
          </a:p>
        </p:txBody>
      </p:sp>
    </p:spTree>
    <p:extLst>
      <p:ext uri="{BB962C8B-B14F-4D97-AF65-F5344CB8AC3E}">
        <p14:creationId xmlns:p14="http://schemas.microsoft.com/office/powerpoint/2010/main" val="134627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6984776"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228184" y="457200"/>
            <a:ext cx="2520280"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485706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762872" cy="5714999"/>
          </a:xfrm>
        </p:spPr>
        <p:txBody>
          <a:bodyPr/>
          <a:lstStyle/>
          <a:p>
            <a:r>
              <a:rPr lang="tr-TR" dirty="0"/>
              <a:t>Tablo 9’da milliyetlerine göre gelen yabancıların paket tur harcamaları gösterilmiştir. </a:t>
            </a:r>
            <a:endParaRPr lang="tr-TR" dirty="0" smtClean="0"/>
          </a:p>
          <a:p>
            <a:r>
              <a:rPr lang="tr-TR" dirty="0" smtClean="0"/>
              <a:t>Buna </a:t>
            </a:r>
            <a:r>
              <a:rPr lang="tr-TR" dirty="0"/>
              <a:t>göre, 2016 yılında ülkemize gelen turistlerden paket turharcamaları en yüksek olan ilk dört ülke Almanya, İngiltere, Hollanda ve Ukrayna’dır. </a:t>
            </a:r>
            <a:endParaRPr lang="tr-TR" dirty="0" smtClean="0"/>
          </a:p>
          <a:p>
            <a:r>
              <a:rPr lang="tr-TR" dirty="0" smtClean="0"/>
              <a:t>En </a:t>
            </a:r>
            <a:r>
              <a:rPr lang="tr-TR" dirty="0"/>
              <a:t>az olan ülke ise 4.650.000 dolar ile Suriye’dir.</a:t>
            </a:r>
          </a:p>
        </p:txBody>
      </p:sp>
      <p:sp>
        <p:nvSpPr>
          <p:cNvPr id="2" name="Başlık 1"/>
          <p:cNvSpPr>
            <a:spLocks noGrp="1"/>
          </p:cNvSpPr>
          <p:nvPr>
            <p:ph type="title"/>
          </p:nvPr>
        </p:nvSpPr>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1059562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6192688" cy="648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012160" y="457200"/>
            <a:ext cx="2664296"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3637991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698976" cy="6068144"/>
          </a:xfrm>
        </p:spPr>
        <p:txBody>
          <a:bodyPr>
            <a:normAutofit/>
          </a:bodyPr>
          <a:lstStyle/>
          <a:p>
            <a:r>
              <a:rPr lang="tr-TR" dirty="0"/>
              <a:t>Tablo 10’da 2007-2018 yılları arasındaki turizm geliri, ortalama turistik harcamanın yıllara göre dağılımı ve turizm gelirlerinin Gayri Safi Yurt İçi Hâsıla (GSYİH) içindeki payı gösterilmektedir</a:t>
            </a:r>
            <a:r>
              <a:rPr lang="tr-TR" dirty="0" smtClean="0"/>
              <a:t>.</a:t>
            </a:r>
          </a:p>
          <a:p>
            <a:r>
              <a:rPr lang="tr-TR" dirty="0" smtClean="0"/>
              <a:t> </a:t>
            </a:r>
            <a:r>
              <a:rPr lang="tr-TR" dirty="0"/>
              <a:t>Buna göre 2003 yılında GSYİH içindeki payı % 4,4 iken 2007 yılında % 3,1’e gerilemiştir</a:t>
            </a:r>
            <a:r>
              <a:rPr lang="tr-TR" dirty="0" smtClean="0"/>
              <a:t>.</a:t>
            </a:r>
          </a:p>
          <a:p>
            <a:r>
              <a:rPr lang="tr-TR" dirty="0" smtClean="0"/>
              <a:t> </a:t>
            </a:r>
            <a:r>
              <a:rPr lang="tr-TR" dirty="0"/>
              <a:t>Bu tarihten 2018 yılına kadar %4 seviyesinin altında kalmıştır. </a:t>
            </a:r>
            <a:endParaRPr lang="tr-TR" dirty="0" smtClean="0"/>
          </a:p>
          <a:p>
            <a:r>
              <a:rPr lang="tr-TR" dirty="0" smtClean="0"/>
              <a:t>Turizm </a:t>
            </a:r>
            <a:r>
              <a:rPr lang="tr-TR" dirty="0"/>
              <a:t>gelirleri 2003 yılında 13.854.866.000 dolardır. 2006 yılına kadar bu gelir artmıştır. </a:t>
            </a:r>
            <a:endParaRPr lang="tr-TR" dirty="0" smtClean="0"/>
          </a:p>
          <a:p>
            <a:r>
              <a:rPr lang="tr-TR" dirty="0" smtClean="0"/>
              <a:t>2006 </a:t>
            </a:r>
            <a:r>
              <a:rPr lang="tr-TR" dirty="0"/>
              <a:t>yılında 13.593.651.000 dolara kadar düşmüştür. 2015 yılına kadar tekrar artış göstermiştir. </a:t>
            </a:r>
            <a:endParaRPr lang="tr-TR" dirty="0" smtClean="0"/>
          </a:p>
          <a:p>
            <a:r>
              <a:rPr lang="tr-TR" dirty="0" smtClean="0"/>
              <a:t>2015 </a:t>
            </a:r>
            <a:r>
              <a:rPr lang="tr-TR" dirty="0"/>
              <a:t>yılında 31.464.777.000 dolar iken 2016 yılında 22.107.440.000 dolara kadar düşmüştür. </a:t>
            </a:r>
            <a:endParaRPr lang="tr-TR" dirty="0" smtClean="0"/>
          </a:p>
          <a:p>
            <a:r>
              <a:rPr lang="tr-TR" dirty="0" smtClean="0"/>
              <a:t>2017 </a:t>
            </a:r>
            <a:r>
              <a:rPr lang="tr-TR" dirty="0"/>
              <a:t>ve 2018 yıllarında tekrar yükselmeye başlamıştır. </a:t>
            </a:r>
            <a:endParaRPr lang="tr-TR" dirty="0" smtClean="0"/>
          </a:p>
          <a:p>
            <a:r>
              <a:rPr lang="tr-TR" dirty="0" smtClean="0"/>
              <a:t>Ortalama </a:t>
            </a:r>
            <a:r>
              <a:rPr lang="tr-TR" dirty="0"/>
              <a:t>kişi başı harcama ise 2003 yılında 850 dolarak iken 2018 yılında 647 dolara kadar düşmüştür.</a:t>
            </a:r>
          </a:p>
        </p:txBody>
      </p:sp>
      <p:sp>
        <p:nvSpPr>
          <p:cNvPr id="2" name="Başlık 1"/>
          <p:cNvSpPr>
            <a:spLocks noGrp="1"/>
          </p:cNvSpPr>
          <p:nvPr>
            <p:ph type="title"/>
          </p:nvPr>
        </p:nvSpPr>
        <p:spPr>
          <a:xfrm>
            <a:off x="6228184" y="457200"/>
            <a:ext cx="2520280"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2372927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404664"/>
            <a:ext cx="6336704"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228184" y="457200"/>
            <a:ext cx="2448272"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978531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5256584" cy="6624736"/>
          </a:xfrm>
        </p:spPr>
        <p:txBody>
          <a:bodyPr>
            <a:normAutofit/>
          </a:bodyPr>
          <a:lstStyle/>
          <a:p>
            <a:r>
              <a:rPr lang="tr-TR" dirty="0"/>
              <a:t>Tablo 11’de turizm giderlerinin ihracat gelirleri ve turizm giderlerinin ithalat giderlerinin ithalat giderleri oranı gösterilmektedir. </a:t>
            </a:r>
            <a:endParaRPr lang="tr-TR" dirty="0" smtClean="0"/>
          </a:p>
          <a:p>
            <a:r>
              <a:rPr lang="tr-TR" dirty="0" smtClean="0"/>
              <a:t>Buna </a:t>
            </a:r>
            <a:r>
              <a:rPr lang="tr-TR" dirty="0"/>
              <a:t>göre, Türkiye’de turizm giderleri turizm gelirlerine oranla daha az tutarlarda gerçekleşmektedir. </a:t>
            </a:r>
            <a:endParaRPr lang="tr-TR" dirty="0" smtClean="0"/>
          </a:p>
          <a:p>
            <a:r>
              <a:rPr lang="tr-TR" dirty="0" smtClean="0"/>
              <a:t>Tablo </a:t>
            </a:r>
            <a:r>
              <a:rPr lang="tr-TR" dirty="0"/>
              <a:t>11’e göre 2009-2018 yılları arasında en yüksek turizm gideri 2015 yılında gerçekleşmiştir. </a:t>
            </a:r>
            <a:endParaRPr lang="tr-TR" dirty="0" smtClean="0"/>
          </a:p>
          <a:p>
            <a:r>
              <a:rPr lang="tr-TR" dirty="0" smtClean="0"/>
              <a:t>Bu </a:t>
            </a:r>
            <a:r>
              <a:rPr lang="tr-TR" dirty="0"/>
              <a:t>yıllar arasındaki en düşük turizm geliri ise 2003 yılında, en yüksek turizm geliri 2013 yılında elde </a:t>
            </a:r>
            <a:r>
              <a:rPr lang="tr-TR" dirty="0" smtClean="0"/>
              <a:t>edilmiştir.</a:t>
            </a:r>
            <a:endParaRPr lang="tr-TR" dirty="0"/>
          </a:p>
        </p:txBody>
      </p:sp>
      <p:sp>
        <p:nvSpPr>
          <p:cNvPr id="2" name="Başlık 1"/>
          <p:cNvSpPr>
            <a:spLocks noGrp="1"/>
          </p:cNvSpPr>
          <p:nvPr>
            <p:ph type="title"/>
          </p:nvPr>
        </p:nvSpPr>
        <p:spPr>
          <a:xfrm>
            <a:off x="6012160" y="457200"/>
            <a:ext cx="2664296" cy="5715000"/>
          </a:xfrm>
        </p:spPr>
        <p:txBody>
          <a:bodyPr>
            <a:normAutofit/>
          </a:bodyPr>
          <a:lstStyle/>
          <a:p>
            <a:r>
              <a:rPr lang="tr-TR" sz="3600" dirty="0">
                <a:solidFill>
                  <a:prstClr val="black"/>
                </a:solidFill>
              </a:rPr>
              <a:t>Turizmi Sektörünün Türkiye Ekonomisi Üzerindeki Etkileri</a:t>
            </a:r>
            <a:endParaRPr lang="tr-TR" dirty="0"/>
          </a:p>
        </p:txBody>
      </p:sp>
    </p:spTree>
    <p:extLst>
      <p:ext uri="{BB962C8B-B14F-4D97-AF65-F5344CB8AC3E}">
        <p14:creationId xmlns:p14="http://schemas.microsoft.com/office/powerpoint/2010/main" val="198206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402832" cy="6140152"/>
          </a:xfrm>
        </p:spPr>
        <p:txBody>
          <a:bodyPr/>
          <a:lstStyle/>
          <a:p>
            <a:r>
              <a:rPr lang="tr-TR" dirty="0"/>
              <a:t>Turizm sektörünün Türkiye ekonomisi üzerindeki zayıf ve güçlü yönleri aşağıdaki gibidir (Soyak;2016:60-61):</a:t>
            </a:r>
          </a:p>
        </p:txBody>
      </p:sp>
      <p:sp>
        <p:nvSpPr>
          <p:cNvPr id="2" name="Başlık 1"/>
          <p:cNvSpPr>
            <a:spLocks noGrp="1"/>
          </p:cNvSpPr>
          <p:nvPr>
            <p:ph type="title"/>
          </p:nvPr>
        </p:nvSpPr>
        <p:spPr/>
        <p:txBody>
          <a:bodyPr/>
          <a:lstStyle/>
          <a:p>
            <a:r>
              <a:rPr lang="tr-TR" dirty="0"/>
              <a:t>Türkiye Turizminin Swot Analizi</a:t>
            </a:r>
          </a:p>
        </p:txBody>
      </p:sp>
    </p:spTree>
    <p:extLst>
      <p:ext uri="{BB962C8B-B14F-4D97-AF65-F5344CB8AC3E}">
        <p14:creationId xmlns:p14="http://schemas.microsoft.com/office/powerpoint/2010/main" val="1014233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0"/>
            <a:ext cx="7128792"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7092280" y="620688"/>
            <a:ext cx="1728192" cy="5715000"/>
          </a:xfrm>
        </p:spPr>
        <p:txBody>
          <a:bodyPr/>
          <a:lstStyle/>
          <a:p>
            <a:r>
              <a:rPr lang="tr-TR" dirty="0"/>
              <a:t>Türkiye Turizminin Swot Analizi</a:t>
            </a:r>
          </a:p>
        </p:txBody>
      </p:sp>
    </p:spTree>
    <p:extLst>
      <p:ext uri="{BB962C8B-B14F-4D97-AF65-F5344CB8AC3E}">
        <p14:creationId xmlns:p14="http://schemas.microsoft.com/office/powerpoint/2010/main" val="1474731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6408712" cy="6291063"/>
          </a:xfrm>
        </p:spPr>
        <p:txBody>
          <a:bodyPr>
            <a:normAutofit/>
          </a:bodyPr>
          <a:lstStyle/>
          <a:p>
            <a:r>
              <a:rPr lang="tr-TR" dirty="0"/>
              <a:t>Türkiye turizminin güçlü ve zayıf yönleri Tablo 12’ de gösterilmiştir</a:t>
            </a:r>
            <a:r>
              <a:rPr lang="tr-TR" dirty="0" smtClean="0"/>
              <a:t>.</a:t>
            </a:r>
          </a:p>
          <a:p>
            <a:r>
              <a:rPr lang="tr-TR" dirty="0" smtClean="0"/>
              <a:t> </a:t>
            </a:r>
            <a:r>
              <a:rPr lang="tr-TR" dirty="0"/>
              <a:t>Buna göre; -Kültürel mirası ve eşsiz doğası ile turizmin en önemli çekim unsurlarına sahiptir. </a:t>
            </a:r>
            <a:endParaRPr lang="tr-TR" dirty="0" smtClean="0"/>
          </a:p>
          <a:p>
            <a:r>
              <a:rPr lang="tr-TR" dirty="0" smtClean="0"/>
              <a:t>Jeopolitik </a:t>
            </a:r>
            <a:r>
              <a:rPr lang="tr-TR" dirty="0"/>
              <a:t>konumundan dolayı doğu ve batı sentezi ile turistlerin ilgisini çekmektedir. </a:t>
            </a:r>
            <a:endParaRPr lang="tr-TR" dirty="0" smtClean="0"/>
          </a:p>
          <a:p>
            <a:r>
              <a:rPr lang="tr-TR" dirty="0" smtClean="0"/>
              <a:t>Yüzyıllar </a:t>
            </a:r>
            <a:r>
              <a:rPr lang="tr-TR" dirty="0"/>
              <a:t>boyunca farklı medeniyetleri barındırdığından tarihi miras açısından da oldukça fazla ziyaret edilecek yer vardır. </a:t>
            </a:r>
            <a:endParaRPr lang="tr-TR" dirty="0" smtClean="0"/>
          </a:p>
          <a:p>
            <a:r>
              <a:rPr lang="tr-TR" dirty="0" smtClean="0"/>
              <a:t>-</a:t>
            </a:r>
            <a:r>
              <a:rPr lang="tr-TR" dirty="0"/>
              <a:t>Turizm olgusuna kısa sürede adapte olabilecek genç nüfus potansiyeline sahiptir. </a:t>
            </a:r>
            <a:endParaRPr lang="tr-TR" dirty="0" smtClean="0"/>
          </a:p>
          <a:p>
            <a:r>
              <a:rPr lang="tr-TR" dirty="0" smtClean="0"/>
              <a:t>Bu </a:t>
            </a:r>
            <a:r>
              <a:rPr lang="tr-TR" dirty="0"/>
              <a:t>genç nüfusun turizm konusunda bilinçlendirilmesi, mesleki eğitimlerinin tamamlanması ve turistlerle iletişim için yabancı dil öğrenmeleri daha kolaydır. </a:t>
            </a:r>
            <a:endParaRPr lang="tr-TR" dirty="0" smtClean="0"/>
          </a:p>
          <a:p>
            <a:r>
              <a:rPr lang="tr-TR" dirty="0" smtClean="0"/>
              <a:t>-</a:t>
            </a:r>
            <a:r>
              <a:rPr lang="tr-TR" dirty="0"/>
              <a:t>Ülkemizin coğrafi özelliklerinden dolayı sadece kıyı turizminin değil; dağ turizmi, termal turizmi, kültür turizmi ve yayla turizmi gibi alternatif turizm çeşitlerinin de geliştirilmesi mümkündür.</a:t>
            </a:r>
          </a:p>
        </p:txBody>
      </p:sp>
      <p:sp>
        <p:nvSpPr>
          <p:cNvPr id="2" name="Başlık 1"/>
          <p:cNvSpPr>
            <a:spLocks noGrp="1"/>
          </p:cNvSpPr>
          <p:nvPr>
            <p:ph type="title"/>
          </p:nvPr>
        </p:nvSpPr>
        <p:spPr>
          <a:xfrm>
            <a:off x="6516216" y="457200"/>
            <a:ext cx="2160240" cy="5715000"/>
          </a:xfrm>
        </p:spPr>
        <p:txBody>
          <a:bodyPr/>
          <a:lstStyle/>
          <a:p>
            <a:r>
              <a:rPr lang="tr-TR" dirty="0"/>
              <a:t>Türkiye Turizminin Swot Analizi</a:t>
            </a:r>
          </a:p>
        </p:txBody>
      </p:sp>
    </p:spTree>
    <p:extLst>
      <p:ext uri="{BB962C8B-B14F-4D97-AF65-F5344CB8AC3E}">
        <p14:creationId xmlns:p14="http://schemas.microsoft.com/office/powerpoint/2010/main" val="3071356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4546848" cy="6408712"/>
          </a:xfrm>
        </p:spPr>
        <p:txBody>
          <a:bodyPr>
            <a:normAutofit/>
          </a:bodyPr>
          <a:lstStyle/>
          <a:p>
            <a:r>
              <a:rPr lang="tr-TR" dirty="0"/>
              <a:t>-Ekonomide yaşanan iyileşmeler ve yatırımcıların turizm sektörüne olan ilgisinin artması da finansman açısından önemlidir. Bunun yanında devletin de teşvikler ve vergi düzenlemeleri ile arz tarafına destek sağladığı görülmektedir. </a:t>
            </a:r>
            <a:endParaRPr lang="tr-TR" dirty="0" smtClean="0"/>
          </a:p>
          <a:p>
            <a:r>
              <a:rPr lang="tr-TR" dirty="0" smtClean="0"/>
              <a:t>-</a:t>
            </a:r>
            <a:r>
              <a:rPr lang="tr-TR" dirty="0"/>
              <a:t>Türk insanın misafirperver olmasının turizme katkısı büyüktür. Kültürümüzü yabancı turistlere tanıtmak ve onlarda iyi izlenip bırakıp tekrar gelmelerini sağlamak adına yerel halkın davranışlarının turistler üzerindeki etkisi büyüktür</a:t>
            </a:r>
            <a:r>
              <a:rPr lang="tr-TR" dirty="0" smtClean="0"/>
              <a:t>.</a:t>
            </a:r>
          </a:p>
          <a:p>
            <a:r>
              <a:rPr lang="tr-TR" dirty="0" smtClean="0"/>
              <a:t> </a:t>
            </a:r>
            <a:r>
              <a:rPr lang="tr-TR" dirty="0"/>
              <a:t>-Ülkemiz turizm açısından sahip olduğu bütün avantajları lehine kullanıp rekabet gücünü arttırarak dünya pazarında kendisine yer edinme çabası içindedir. </a:t>
            </a:r>
            <a:endParaRPr lang="tr-TR" dirty="0" smtClean="0"/>
          </a:p>
          <a:p>
            <a:r>
              <a:rPr lang="tr-TR" dirty="0" smtClean="0"/>
              <a:t>Bu </a:t>
            </a:r>
            <a:r>
              <a:rPr lang="tr-TR" dirty="0"/>
              <a:t>hedefe ilerlerken turizm konusundaki tehditleri en aza indirgeyip gerekli önlemleri alıp planladığı stratejileri uyguladığında başarılı olacaktır.</a:t>
            </a:r>
          </a:p>
        </p:txBody>
      </p:sp>
      <p:sp>
        <p:nvSpPr>
          <p:cNvPr id="2" name="Başlık 1"/>
          <p:cNvSpPr>
            <a:spLocks noGrp="1"/>
          </p:cNvSpPr>
          <p:nvPr>
            <p:ph type="title"/>
          </p:nvPr>
        </p:nvSpPr>
        <p:spPr/>
        <p:txBody>
          <a:bodyPr/>
          <a:lstStyle/>
          <a:p>
            <a:r>
              <a:rPr lang="tr-TR" dirty="0"/>
              <a:t>Türkiye Turizminin Swot Analizi</a:t>
            </a:r>
          </a:p>
        </p:txBody>
      </p:sp>
    </p:spTree>
    <p:extLst>
      <p:ext uri="{BB962C8B-B14F-4D97-AF65-F5344CB8AC3E}">
        <p14:creationId xmlns:p14="http://schemas.microsoft.com/office/powerpoint/2010/main" val="3352987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410944" cy="5714999"/>
          </a:xfrm>
        </p:spPr>
        <p:txBody>
          <a:bodyPr>
            <a:normAutofit/>
          </a:bodyPr>
          <a:lstStyle/>
          <a:p>
            <a:r>
              <a:rPr lang="tr-TR" dirty="0"/>
              <a:t>-Altyapı çalışmalarının da artan talebe cevap veremediği görülmektedir. </a:t>
            </a:r>
            <a:endParaRPr lang="tr-TR" dirty="0" smtClean="0"/>
          </a:p>
          <a:p>
            <a:r>
              <a:rPr lang="tr-TR" dirty="0" smtClean="0"/>
              <a:t>Turizm </a:t>
            </a:r>
            <a:r>
              <a:rPr lang="tr-TR" dirty="0"/>
              <a:t>merkezine gerçekleşecek ulaşım tüketiciler tarafından özellikle dikkat edilen bir konudur</a:t>
            </a:r>
            <a:r>
              <a:rPr lang="tr-TR" dirty="0" smtClean="0"/>
              <a:t>.</a:t>
            </a:r>
          </a:p>
          <a:p>
            <a:r>
              <a:rPr lang="tr-TR" dirty="0" smtClean="0"/>
              <a:t> </a:t>
            </a:r>
            <a:r>
              <a:rPr lang="tr-TR" dirty="0"/>
              <a:t>Ulaşım imkânları güçleştikçe kişilerin talepleri başka yerlere kayabilir. </a:t>
            </a:r>
            <a:endParaRPr lang="tr-TR" dirty="0" smtClean="0"/>
          </a:p>
          <a:p>
            <a:r>
              <a:rPr lang="tr-TR" dirty="0" smtClean="0"/>
              <a:t>Çevre </a:t>
            </a:r>
            <a:r>
              <a:rPr lang="tr-TR" dirty="0"/>
              <a:t>bilinci oluşmadığı için doğal kaynak ve tarihi değerlerde tahribat söz konusudur</a:t>
            </a:r>
            <a:r>
              <a:rPr lang="tr-TR" dirty="0" smtClean="0"/>
              <a:t>.</a:t>
            </a:r>
          </a:p>
          <a:p>
            <a:r>
              <a:rPr lang="tr-TR" dirty="0" smtClean="0"/>
              <a:t> </a:t>
            </a:r>
            <a:r>
              <a:rPr lang="tr-TR" dirty="0"/>
              <a:t>Kıyı kirliliği ve atık geri dönüşümünde yetersiz kalınmaktadır. </a:t>
            </a:r>
            <a:endParaRPr lang="tr-TR" dirty="0" smtClean="0"/>
          </a:p>
          <a:p>
            <a:r>
              <a:rPr lang="tr-TR" dirty="0" smtClean="0"/>
              <a:t>Sürdürülebilirlik </a:t>
            </a:r>
            <a:r>
              <a:rPr lang="tr-TR" dirty="0"/>
              <a:t>açısından yenilenebilir enerji potansiyelinden de yeteri kadar faydalanılmamaktadır. </a:t>
            </a:r>
          </a:p>
        </p:txBody>
      </p:sp>
      <p:sp>
        <p:nvSpPr>
          <p:cNvPr id="2" name="Başlık 1"/>
          <p:cNvSpPr>
            <a:spLocks noGrp="1"/>
          </p:cNvSpPr>
          <p:nvPr>
            <p:ph type="title"/>
          </p:nvPr>
        </p:nvSpPr>
        <p:spPr>
          <a:xfrm>
            <a:off x="5940152" y="548680"/>
            <a:ext cx="2819400" cy="5715000"/>
          </a:xfrm>
        </p:spPr>
        <p:txBody>
          <a:bodyPr/>
          <a:lstStyle/>
          <a:p>
            <a:r>
              <a:rPr lang="tr-TR" dirty="0"/>
              <a:t>Türkiye Turizminin Swot Analizi</a:t>
            </a:r>
          </a:p>
        </p:txBody>
      </p:sp>
    </p:spTree>
    <p:extLst>
      <p:ext uri="{BB962C8B-B14F-4D97-AF65-F5344CB8AC3E}">
        <p14:creationId xmlns:p14="http://schemas.microsoft.com/office/powerpoint/2010/main" val="2992662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698976" cy="6212160"/>
          </a:xfrm>
        </p:spPr>
        <p:txBody>
          <a:bodyPr>
            <a:normAutofit/>
          </a:bodyPr>
          <a:lstStyle/>
          <a:p>
            <a:r>
              <a:rPr lang="tr-TR" dirty="0"/>
              <a:t>-Planlama kısmında mevzuattan kaynaklı yetki karmaşası yaşanmaktadır. </a:t>
            </a:r>
            <a:endParaRPr lang="tr-TR" dirty="0" smtClean="0"/>
          </a:p>
          <a:p>
            <a:r>
              <a:rPr lang="tr-TR" dirty="0" smtClean="0"/>
              <a:t>Kaynakların </a:t>
            </a:r>
            <a:r>
              <a:rPr lang="tr-TR" dirty="0"/>
              <a:t>kullanımı farklı karar mekanizmalarının yetkisinde olduğundan sorunların çözümünde bütüne ulaşılmamaktadır. </a:t>
            </a:r>
            <a:endParaRPr lang="tr-TR" dirty="0" smtClean="0"/>
          </a:p>
          <a:p>
            <a:r>
              <a:rPr lang="tr-TR" dirty="0" smtClean="0"/>
              <a:t>Yerel </a:t>
            </a:r>
            <a:r>
              <a:rPr lang="tr-TR" dirty="0"/>
              <a:t>halkın ve yerel yönetimlerin de bu süreçlere katılması gerekmektedir.</a:t>
            </a:r>
          </a:p>
        </p:txBody>
      </p:sp>
      <p:sp>
        <p:nvSpPr>
          <p:cNvPr id="2" name="Başlık 1"/>
          <p:cNvSpPr>
            <a:spLocks noGrp="1"/>
          </p:cNvSpPr>
          <p:nvPr>
            <p:ph type="title"/>
          </p:nvPr>
        </p:nvSpPr>
        <p:spPr>
          <a:xfrm>
            <a:off x="6012160" y="457200"/>
            <a:ext cx="2664296" cy="5715000"/>
          </a:xfrm>
        </p:spPr>
        <p:txBody>
          <a:bodyPr/>
          <a:lstStyle/>
          <a:p>
            <a:r>
              <a:rPr lang="tr-TR" dirty="0"/>
              <a:t>Türkiye Turizminin Swot Analizi</a:t>
            </a:r>
          </a:p>
        </p:txBody>
      </p:sp>
    </p:spTree>
    <p:extLst>
      <p:ext uri="{BB962C8B-B14F-4D97-AF65-F5344CB8AC3E}">
        <p14:creationId xmlns:p14="http://schemas.microsoft.com/office/powerpoint/2010/main" val="2184834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a:t>-Ülkemizin sahip olduğu turizm potansiyelinin dünyada bilinmesi ve turist çekmek için önemli bir araç olan tanıtım pazarlama konusunda yetersiz kalmaktadır</a:t>
            </a:r>
            <a:r>
              <a:rPr lang="tr-TR" dirty="0" smtClean="0"/>
              <a:t>.</a:t>
            </a:r>
          </a:p>
          <a:p>
            <a:r>
              <a:rPr lang="tr-TR" dirty="0" smtClean="0"/>
              <a:t> </a:t>
            </a:r>
            <a:r>
              <a:rPr lang="tr-TR" dirty="0"/>
              <a:t>Bu alan için ayrılan kaynakların daha da arttırılması gerekmektedir. Diğer taraftan çağın gereği olan sosyal medyadan da etkin şekilde yararlanamadığı görülmektedir</a:t>
            </a:r>
            <a:r>
              <a:rPr lang="tr-TR" dirty="0" smtClean="0"/>
              <a:t>.</a:t>
            </a:r>
          </a:p>
          <a:p>
            <a:r>
              <a:rPr lang="tr-TR" dirty="0" smtClean="0"/>
              <a:t> </a:t>
            </a:r>
            <a:r>
              <a:rPr lang="tr-TR" dirty="0"/>
              <a:t>Hâlbuki internet üzerinden bir tık ile tüketiciler merak ettikleri ülke hakkında kısa sürede çaba harcamadan bilgi sahibi olabilirler Türkiye turizminin sahip olduğu fırsatlar ve Türkiye turizmini tehdit eden faktörler aşağıdaki gibidir (Soyak;2016:60-6):</a:t>
            </a:r>
          </a:p>
        </p:txBody>
      </p:sp>
      <p:sp>
        <p:nvSpPr>
          <p:cNvPr id="2" name="Başlık 1"/>
          <p:cNvSpPr>
            <a:spLocks noGrp="1"/>
          </p:cNvSpPr>
          <p:nvPr>
            <p:ph type="title"/>
          </p:nvPr>
        </p:nvSpPr>
        <p:spPr/>
        <p:txBody>
          <a:bodyPr/>
          <a:lstStyle/>
          <a:p>
            <a:r>
              <a:rPr lang="tr-TR" dirty="0"/>
              <a:t>Türkiye Turizminin Swot Analizi</a:t>
            </a:r>
          </a:p>
        </p:txBody>
      </p:sp>
    </p:spTree>
    <p:extLst>
      <p:ext uri="{BB962C8B-B14F-4D97-AF65-F5344CB8AC3E}">
        <p14:creationId xmlns:p14="http://schemas.microsoft.com/office/powerpoint/2010/main" val="2213393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7200800"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6876256" y="548680"/>
            <a:ext cx="1883296" cy="5715000"/>
          </a:xfrm>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782607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5987008" cy="6212160"/>
          </a:xfrm>
        </p:spPr>
        <p:txBody>
          <a:bodyPr>
            <a:normAutofit/>
          </a:bodyPr>
          <a:lstStyle/>
          <a:p>
            <a:r>
              <a:rPr lang="tr-TR" dirty="0"/>
              <a:t>Türkiye turizminin sahip olduğu fırsatlar ve Türkiye turizmini tehdit eden faktörler Tablo 13’ de gösterilmiştir. </a:t>
            </a:r>
            <a:endParaRPr lang="tr-TR" dirty="0" smtClean="0"/>
          </a:p>
          <a:p>
            <a:r>
              <a:rPr lang="tr-TR" dirty="0" smtClean="0"/>
              <a:t>Buna </a:t>
            </a:r>
            <a:r>
              <a:rPr lang="tr-TR" dirty="0"/>
              <a:t>göre; -2003 yılında İkinci Körfez Savaşı, 2009’da Mortgage Krizi, 2010’da Arap Baharı ve komşu Arap ülkelerindeki iç karışıklıklar, 2013’de Gezi Parkı olayları, 2015’de terör olayları ve Rusya krizi, 2016’da darbe girişimi Türkiye’deki turizm faaliyetini ve imajını etkileyen başlıca ekonomik ve siyasi olaylardır. </a:t>
            </a:r>
            <a:endParaRPr lang="tr-TR" dirty="0" smtClean="0"/>
          </a:p>
          <a:p>
            <a:r>
              <a:rPr lang="tr-TR" dirty="0" smtClean="0"/>
              <a:t>Turizm </a:t>
            </a:r>
            <a:r>
              <a:rPr lang="tr-TR" dirty="0"/>
              <a:t>dinamik bir yapıya sahip olduğundan bu olaylardan etkilenmesi kaçınılmazdır. </a:t>
            </a:r>
            <a:endParaRPr lang="tr-TR" dirty="0" smtClean="0"/>
          </a:p>
          <a:p>
            <a:r>
              <a:rPr lang="tr-TR" dirty="0" smtClean="0"/>
              <a:t>Bu </a:t>
            </a:r>
            <a:r>
              <a:rPr lang="tr-TR" dirty="0"/>
              <a:t>etkilenmenin diğer bir sebebi de ülkemizin jeopolitik konumudur. Yaşanan bu olaylar dış medyada olumsuz yer edinmektedir.</a:t>
            </a:r>
          </a:p>
        </p:txBody>
      </p:sp>
      <p:sp>
        <p:nvSpPr>
          <p:cNvPr id="2" name="Başlık 1"/>
          <p:cNvSpPr>
            <a:spLocks noGrp="1"/>
          </p:cNvSpPr>
          <p:nvPr>
            <p:ph type="title"/>
          </p:nvPr>
        </p:nvSpPr>
        <p:spPr>
          <a:xfrm>
            <a:off x="6516216" y="457200"/>
            <a:ext cx="2232248" cy="5715000"/>
          </a:xfrm>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2447759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402832" cy="5714999"/>
          </a:xfrm>
        </p:spPr>
        <p:txBody>
          <a:bodyPr>
            <a:normAutofit/>
          </a:bodyPr>
          <a:lstStyle/>
          <a:p>
            <a:r>
              <a:rPr lang="tr-TR" dirty="0"/>
              <a:t>-Gemilerin ve yatların denizi kirletmesi ile kıyı turizmi zarar görmektedir. Çevresel kirliliğin yanında kıyı bölgelerine aşırı talep olmasından dolayı koruma kullanma dengesi kurulamamaktadır. Marina sayısının plansız artması da bu kirliliğin artmasına neden olmaktadır. </a:t>
            </a:r>
            <a:endParaRPr lang="tr-TR" dirty="0" smtClean="0"/>
          </a:p>
          <a:p>
            <a:r>
              <a:rPr lang="tr-TR" dirty="0" smtClean="0"/>
              <a:t>-</a:t>
            </a:r>
            <a:r>
              <a:rPr lang="tr-TR" dirty="0"/>
              <a:t>Ülkemiz iklim açısından dört mevsimin yaşandığı, sadece deniz turizmi değil aynı zamanda kış turizmine de elverişlidir. Günümüzde yaşanan küresel ısınma ve iklim değişiklikleri bu potansiyelimizi kullanmamıza olumsuz etki yapabilmektedir. </a:t>
            </a:r>
            <a:endParaRPr lang="tr-TR" dirty="0" smtClean="0"/>
          </a:p>
          <a:p>
            <a:r>
              <a:rPr lang="tr-TR" dirty="0" smtClean="0"/>
              <a:t>-</a:t>
            </a:r>
            <a:r>
              <a:rPr lang="tr-TR" dirty="0"/>
              <a:t>Siyasi açıdan bir etki de Avrupa Birliği’ne katılım sürecimizdir. Bu süreç yavaş işlemekte ve diğer gelişmiş ülkelere göre rekabet gücümüz yeterli seviyeye gelememektedir. </a:t>
            </a:r>
          </a:p>
        </p:txBody>
      </p:sp>
      <p:sp>
        <p:nvSpPr>
          <p:cNvPr id="2" name="Başlık 1"/>
          <p:cNvSpPr>
            <a:spLocks noGrp="1"/>
          </p:cNvSpPr>
          <p:nvPr>
            <p:ph type="title"/>
          </p:nvPr>
        </p:nvSpPr>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1532461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57200"/>
            <a:ext cx="4330824" cy="5714999"/>
          </a:xfrm>
        </p:spPr>
        <p:txBody>
          <a:bodyPr>
            <a:normAutofit/>
          </a:bodyPr>
          <a:lstStyle/>
          <a:p>
            <a:r>
              <a:rPr lang="tr-TR" dirty="0"/>
              <a:t>-Kültürel mirası ve eşsiz doğası ile turizmin en önemli çekim unsurlarına sahiptir. Jeopolitik konumundan dolayı doğu ve batı sentezi ile turistlerin ilgisini çekmektedir. Yüzyıllar boyunca farklı medeniyetleri barındırdığından tarihi miras açısından da oldukça fazla ziyaret edilecek yer vardır</a:t>
            </a:r>
            <a:r>
              <a:rPr lang="tr-TR" dirty="0" smtClean="0"/>
              <a:t>.</a:t>
            </a:r>
          </a:p>
          <a:p>
            <a:r>
              <a:rPr lang="tr-TR" dirty="0" smtClean="0"/>
              <a:t> </a:t>
            </a:r>
            <a:r>
              <a:rPr lang="tr-TR" dirty="0"/>
              <a:t>-Turizm olgusuna kısa sürede adapte olabilecek genç nüfus potansiyeline sahiptir. Bu genç nüfusun turizm konusunda bilinçlendirilmesi, mesleki eğitimlerinin tamamlanması ve turistlerle iletişim için yabancı dil öğrenmeleri daha kolaydır.</a:t>
            </a:r>
          </a:p>
        </p:txBody>
      </p:sp>
      <p:sp>
        <p:nvSpPr>
          <p:cNvPr id="2" name="Başlık 1"/>
          <p:cNvSpPr>
            <a:spLocks noGrp="1"/>
          </p:cNvSpPr>
          <p:nvPr>
            <p:ph type="title"/>
          </p:nvPr>
        </p:nvSpPr>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61768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4536504" cy="5983559"/>
          </a:xfrm>
        </p:spPr>
        <p:txBody>
          <a:bodyPr>
            <a:normAutofit/>
          </a:bodyPr>
          <a:lstStyle/>
          <a:p>
            <a:r>
              <a:rPr lang="tr-TR" dirty="0"/>
              <a:t>-Ülkemizin coğrafi özelliklerinden dolayı sadece kıyı turizminin değil; dağ turizmi, termal turizmi, kültür turizmi ve yayla turizmi gibi alternatif turizm çeşitlerinin de geliştirilmesi mümkündür. </a:t>
            </a:r>
            <a:endParaRPr lang="tr-TR" dirty="0" smtClean="0"/>
          </a:p>
          <a:p>
            <a:r>
              <a:rPr lang="tr-TR" dirty="0" smtClean="0"/>
              <a:t>-</a:t>
            </a:r>
            <a:r>
              <a:rPr lang="tr-TR" dirty="0"/>
              <a:t>Ekonomide yaşanan iyileşmeler ve yatırımcıların turizm sektörüne olan ilgisinin artması da finansman açısından önemlidir. </a:t>
            </a:r>
            <a:r>
              <a:rPr lang="tr-TR" dirty="0" smtClean="0"/>
              <a:t>Bunun </a:t>
            </a:r>
            <a:r>
              <a:rPr lang="tr-TR" dirty="0"/>
              <a:t>yanında devletin de teşvikler ve vergi düzenlemeleri ile arz tarafına destek sağladığı görülmektedir. </a:t>
            </a:r>
            <a:endParaRPr lang="tr-TR" dirty="0" smtClean="0"/>
          </a:p>
          <a:p>
            <a:r>
              <a:rPr lang="tr-TR" dirty="0" smtClean="0"/>
              <a:t>-</a:t>
            </a:r>
            <a:r>
              <a:rPr lang="tr-TR" dirty="0"/>
              <a:t>Türk insanın misafirperver olmasının turizme katkısı büyüktür. Kültürümüzü yabancı turistlere tanıtmak ve onlarda iyi izlenip bırakıp tekrar gelmelerini sağlamak adına yerel halkın davranışlarının turistler üzerindeki etkisi büyüktür.</a:t>
            </a:r>
          </a:p>
        </p:txBody>
      </p:sp>
      <p:sp>
        <p:nvSpPr>
          <p:cNvPr id="2" name="Başlık 1"/>
          <p:cNvSpPr>
            <a:spLocks noGrp="1"/>
          </p:cNvSpPr>
          <p:nvPr>
            <p:ph type="title"/>
          </p:nvPr>
        </p:nvSpPr>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1072412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0"/>
            <a:ext cx="4824536" cy="6525344"/>
          </a:xfrm>
        </p:spPr>
        <p:txBody>
          <a:bodyPr>
            <a:normAutofit/>
          </a:bodyPr>
          <a:lstStyle/>
          <a:p>
            <a:r>
              <a:rPr lang="tr-TR" dirty="0"/>
              <a:t>Önemli sorunlardan biri de turizm sektöründeki girişimciliktir. Ülke ekonomisinde düzen istikrarsızlığı ve bürokratik zorluklar özellikle küçük ve orta ölçekli işletmeler için sorunlar çıkarmaktadır. </a:t>
            </a:r>
            <a:endParaRPr lang="tr-TR" dirty="0" smtClean="0"/>
          </a:p>
          <a:p>
            <a:r>
              <a:rPr lang="tr-TR" dirty="0" smtClean="0"/>
              <a:t>Özellikle </a:t>
            </a:r>
            <a:r>
              <a:rPr lang="tr-TR" dirty="0"/>
              <a:t>mevsimsellikten dolayı kıyı bölgelerinde gerçekleştirilen yatırımlar atıl kalabilmektedir. Enflasyonun olması, istihdam edilecek kalifiye personel kolay bulunamaması vb. nedenler ile turizm girişimciliğinde bazı engeller görülmektedir (Dalgın-Karadağ-Bingöl;2015:178). </a:t>
            </a:r>
            <a:endParaRPr lang="tr-TR" dirty="0" smtClean="0"/>
          </a:p>
          <a:p>
            <a:r>
              <a:rPr lang="tr-TR" dirty="0" smtClean="0"/>
              <a:t>Bürokrasi </a:t>
            </a:r>
            <a:r>
              <a:rPr lang="tr-TR" dirty="0"/>
              <a:t>girişimciyi caydırmak için değil aksine sektörün işlerliği için gerekli düzenlemeleri yapan, teşvik ve yatırımlarla destekleyen tarafa olmalıdır.</a:t>
            </a:r>
          </a:p>
        </p:txBody>
      </p:sp>
      <p:sp>
        <p:nvSpPr>
          <p:cNvPr id="2" name="Başlık 1"/>
          <p:cNvSpPr>
            <a:spLocks noGrp="1"/>
          </p:cNvSpPr>
          <p:nvPr>
            <p:ph type="title"/>
          </p:nvPr>
        </p:nvSpPr>
        <p:spPr/>
        <p:txBody>
          <a:bodyPr/>
          <a:lstStyle/>
          <a:p>
            <a:r>
              <a:rPr lang="tr-TR" dirty="0">
                <a:solidFill>
                  <a:prstClr val="black"/>
                </a:solidFill>
              </a:rPr>
              <a:t>Türkiye Turizminin Swot Analizi</a:t>
            </a:r>
            <a:endParaRPr lang="tr-TR" dirty="0"/>
          </a:p>
        </p:txBody>
      </p:sp>
    </p:spTree>
    <p:extLst>
      <p:ext uri="{BB962C8B-B14F-4D97-AF65-F5344CB8AC3E}">
        <p14:creationId xmlns:p14="http://schemas.microsoft.com/office/powerpoint/2010/main" val="3976671575"/>
      </p:ext>
    </p:extLst>
  </p:cSld>
  <p:clrMapOvr>
    <a:masterClrMapping/>
  </p:clrMapOvr>
</p:sld>
</file>

<file path=ppt/theme/theme1.xml><?xml version="1.0" encoding="utf-8"?>
<a:theme xmlns:a="http://schemas.openxmlformats.org/drawingml/2006/main" name="Bileşik">
  <a:themeElements>
    <a:clrScheme name="Bileşik">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Bileşik">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leşik">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89</TotalTime>
  <Words>2366</Words>
  <Application>Microsoft Office PowerPoint</Application>
  <PresentationFormat>Ekran Gösterisi (4:3)</PresentationFormat>
  <Paragraphs>151</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Bileşik</vt:lpstr>
      <vt:lpstr>TÜRKİYE EKONOMİSİNDE TURİZM PLANLAMASININ ANALİZİ</vt:lpstr>
      <vt:lpstr>TÜRKİYE EKONOMİSİNDE TURİZM GELİRLERİNİN  ANALİZİ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 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Turizmi Sektörünün Türkiye Ekonomisi Üzerindeki Etkileri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lpstr>Türkiye Turizminin Swot Analizi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 EKONOMİSİNDE TURİZM PLANLAMASININ ANALİZİ</dc:title>
  <dc:creator>AGE</dc:creator>
  <cp:lastModifiedBy>AGE</cp:lastModifiedBy>
  <cp:revision>17</cp:revision>
  <dcterms:created xsi:type="dcterms:W3CDTF">2021-02-07T12:24:52Z</dcterms:created>
  <dcterms:modified xsi:type="dcterms:W3CDTF">2021-06-02T11:01:32Z</dcterms:modified>
</cp:coreProperties>
</file>