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5"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82" r:id="rId25"/>
    <p:sldId id="281" r:id="rId26"/>
    <p:sldId id="280" r:id="rId27"/>
    <p:sldId id="279" r:id="rId28"/>
    <p:sldId id="283" r:id="rId29"/>
    <p:sldId id="285" r:id="rId30"/>
    <p:sldId id="286" r:id="rId31"/>
    <p:sldId id="287" r:id="rId32"/>
    <p:sldId id="288" r:id="rId33"/>
    <p:sldId id="284" r:id="rId34"/>
    <p:sldId id="289" r:id="rId35"/>
    <p:sldId id="290" r:id="rId36"/>
    <p:sldId id="291" r:id="rId37"/>
    <p:sldId id="292" r:id="rId38"/>
    <p:sldId id="293" r:id="rId39"/>
    <p:sldId id="295" r:id="rId40"/>
    <p:sldId id="300" r:id="rId41"/>
    <p:sldId id="294" r:id="rId42"/>
    <p:sldId id="296" r:id="rId43"/>
    <p:sldId id="298" r:id="rId44"/>
    <p:sldId id="297" r:id="rId45"/>
    <p:sldId id="299"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86" y="-3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Yuvarlatılmış Dikdörtgen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Alt Başlık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Veri Yer Tutucusu 18"/>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11" name="Slayt Numarası Yer Tutucusu 10"/>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Yuvarlatılmış Dikdörtgen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Yuvarlatılmış Dikdörtgen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Tek Köşesi Yuvarlatılmış Dikdörtge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Metin Yer Tutucus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F302176B-0E47-46AC-8F43-DAB4B8A37D06}" type="slidenum">
              <a:rPr lang="tr-TR" smtClean="0"/>
              <a:t>‹#›</a:t>
            </a:fld>
            <a:endParaRPr lang="tr-TR"/>
          </a:p>
        </p:txBody>
      </p:sp>
      <p:sp>
        <p:nvSpPr>
          <p:cNvPr id="3" name="Resim Yer Tutucus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A23720DD-5B6D-40BF-8493-A6B52D484E6B}" type="datetimeFigureOut">
              <a:rPr lang="tr-TR" smtClean="0"/>
              <a:t>26.02.2021</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Yuvarlatılmış Dikdörtgen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Başlık Yer Tutucus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Metin Yer Tutucus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Veri Yer Tutucusu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23720DD-5B6D-40BF-8493-A6B52D484E6B}" type="datetimeFigureOut">
              <a:rPr lang="tr-TR" smtClean="0"/>
              <a:t>26.02.2021</a:t>
            </a:fld>
            <a:endParaRPr lang="tr-TR"/>
          </a:p>
        </p:txBody>
      </p:sp>
      <p:sp>
        <p:nvSpPr>
          <p:cNvPr id="18" name="Altbilgi Yer Tutucusu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Slayt Numarası Yer Tutucus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22376" y="1052736"/>
            <a:ext cx="7772400" cy="2596270"/>
          </a:xfrm>
        </p:spPr>
        <p:txBody>
          <a:bodyPr>
            <a:normAutofit fontScale="90000"/>
          </a:bodyPr>
          <a:lstStyle/>
          <a:p>
            <a:pPr algn="ctr"/>
            <a:r>
              <a:rPr lang="tr-TR" dirty="0" smtClean="0"/>
              <a:t> Turizm Sektörünün Ekonomi İçindeki </a:t>
            </a:r>
            <a:r>
              <a:rPr lang="tr-TR" dirty="0"/>
              <a:t>Önemi ve </a:t>
            </a:r>
            <a:r>
              <a:rPr lang="tr-TR" dirty="0" smtClean="0"/>
              <a:t>Olumlu- Olumsuz </a:t>
            </a:r>
            <a:r>
              <a:rPr lang="tr-TR" dirty="0"/>
              <a:t>Etkileri</a:t>
            </a:r>
          </a:p>
        </p:txBody>
      </p:sp>
      <p:sp>
        <p:nvSpPr>
          <p:cNvPr id="3" name="Alt Başlık 2"/>
          <p:cNvSpPr>
            <a:spLocks noGrp="1"/>
          </p:cNvSpPr>
          <p:nvPr>
            <p:ph type="subTitle" idx="1"/>
          </p:nvPr>
        </p:nvSpPr>
        <p:spPr/>
        <p:txBody>
          <a:bodyPr/>
          <a:lstStyle/>
          <a:p>
            <a:r>
              <a:rPr lang="tr-TR" dirty="0" smtClean="0"/>
              <a:t>Ayşen Gönül Ekşioğlu</a:t>
            </a:r>
            <a:endParaRPr lang="tr-TR" dirty="0"/>
          </a:p>
        </p:txBody>
      </p:sp>
      <p:sp>
        <p:nvSpPr>
          <p:cNvPr id="4" name="Dikdörtgen 3"/>
          <p:cNvSpPr/>
          <p:nvPr/>
        </p:nvSpPr>
        <p:spPr>
          <a:xfrm>
            <a:off x="539552" y="3861048"/>
            <a:ext cx="7200800" cy="2585323"/>
          </a:xfrm>
          <a:prstGeom prst="rect">
            <a:avLst/>
          </a:prstGeom>
        </p:spPr>
        <p:txBody>
          <a:bodyPr wrap="square">
            <a:spAutoFit/>
          </a:bodyPr>
          <a:lstStyle/>
          <a:p>
            <a:r>
              <a:rPr lang="tr-TR" dirty="0" smtClean="0"/>
              <a:t>Turizm </a:t>
            </a:r>
            <a:r>
              <a:rPr lang="tr-TR" dirty="0"/>
              <a:t>Ve Kalkınma </a:t>
            </a:r>
            <a:r>
              <a:rPr lang="tr-TR" dirty="0" smtClean="0"/>
              <a:t>İlişkisi</a:t>
            </a:r>
          </a:p>
          <a:p>
            <a:r>
              <a:rPr lang="tr-TR" dirty="0" smtClean="0"/>
              <a:t>Turizm </a:t>
            </a:r>
            <a:r>
              <a:rPr lang="tr-TR" dirty="0"/>
              <a:t>Ve İstihdam </a:t>
            </a:r>
            <a:r>
              <a:rPr lang="tr-TR" dirty="0" smtClean="0"/>
              <a:t>İlişkisi </a:t>
            </a:r>
          </a:p>
          <a:p>
            <a:r>
              <a:rPr lang="tr-TR" dirty="0" smtClean="0"/>
              <a:t>Turizm </a:t>
            </a:r>
            <a:r>
              <a:rPr lang="tr-TR" dirty="0"/>
              <a:t>Ve Milli Gelir </a:t>
            </a:r>
            <a:r>
              <a:rPr lang="tr-TR" dirty="0" smtClean="0"/>
              <a:t>İlişkisi ,</a:t>
            </a:r>
          </a:p>
          <a:p>
            <a:r>
              <a:rPr lang="tr-TR" dirty="0" smtClean="0"/>
              <a:t>Turizm </a:t>
            </a:r>
            <a:r>
              <a:rPr lang="tr-TR" dirty="0"/>
              <a:t>Ve Ödemeler </a:t>
            </a:r>
            <a:r>
              <a:rPr lang="tr-TR" dirty="0" smtClean="0"/>
              <a:t>Dengesi ,</a:t>
            </a:r>
          </a:p>
          <a:p>
            <a:r>
              <a:rPr lang="tr-TR" dirty="0" smtClean="0"/>
              <a:t>Turizm </a:t>
            </a:r>
            <a:r>
              <a:rPr lang="tr-TR" dirty="0"/>
              <a:t>Ve Sosyal </a:t>
            </a:r>
            <a:r>
              <a:rPr lang="tr-TR" dirty="0" smtClean="0"/>
              <a:t>Yapı</a:t>
            </a:r>
          </a:p>
          <a:p>
            <a:r>
              <a:rPr lang="tr-TR" dirty="0" smtClean="0"/>
              <a:t>Turizmin </a:t>
            </a:r>
            <a:r>
              <a:rPr lang="tr-TR" dirty="0"/>
              <a:t>Olumsuz </a:t>
            </a:r>
            <a:r>
              <a:rPr lang="tr-TR" dirty="0" smtClean="0"/>
              <a:t>Etkileri</a:t>
            </a:r>
            <a:endParaRPr lang="tr-TR" dirty="0"/>
          </a:p>
          <a:p>
            <a:r>
              <a:rPr lang="tr-TR" dirty="0" smtClean="0"/>
              <a:t>Turizmin </a:t>
            </a:r>
            <a:r>
              <a:rPr lang="tr-TR" dirty="0"/>
              <a:t>Sosyal Çevre Üzerindeki Olumsuz </a:t>
            </a:r>
            <a:r>
              <a:rPr lang="tr-TR" dirty="0" smtClean="0"/>
              <a:t>Etkileri</a:t>
            </a:r>
          </a:p>
          <a:p>
            <a:r>
              <a:rPr lang="tr-TR" dirty="0" smtClean="0"/>
              <a:t>Turizmin </a:t>
            </a:r>
            <a:r>
              <a:rPr lang="tr-TR" dirty="0"/>
              <a:t>Fiziki Çevreye Olumsuz </a:t>
            </a:r>
            <a:r>
              <a:rPr lang="tr-TR" dirty="0" smtClean="0"/>
              <a:t>Etkileri</a:t>
            </a:r>
          </a:p>
          <a:p>
            <a:r>
              <a:rPr lang="tr-TR" dirty="0" smtClean="0"/>
              <a:t>Turizmin </a:t>
            </a:r>
            <a:r>
              <a:rPr lang="tr-TR" dirty="0"/>
              <a:t>Ekonomiye Olumsuz </a:t>
            </a:r>
            <a:r>
              <a:rPr lang="tr-TR" dirty="0" smtClean="0"/>
              <a:t>Etkileri</a:t>
            </a:r>
            <a:endParaRPr lang="tr-TR" dirty="0"/>
          </a:p>
        </p:txBody>
      </p:sp>
    </p:spTree>
    <p:extLst>
      <p:ext uri="{BB962C8B-B14F-4D97-AF65-F5344CB8AC3E}">
        <p14:creationId xmlns:p14="http://schemas.microsoft.com/office/powerpoint/2010/main" val="2655620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 Sektörünün Ekonomi İçindeki Önemi Ve Olumlu Etkileri</a:t>
            </a:r>
          </a:p>
        </p:txBody>
      </p:sp>
      <p:sp>
        <p:nvSpPr>
          <p:cNvPr id="3" name="İçerik Yer Tutucusu 2"/>
          <p:cNvSpPr>
            <a:spLocks noGrp="1"/>
          </p:cNvSpPr>
          <p:nvPr>
            <p:ph idx="1"/>
          </p:nvPr>
        </p:nvSpPr>
        <p:spPr>
          <a:xfrm>
            <a:off x="502920" y="530352"/>
            <a:ext cx="8183880" cy="4482824"/>
          </a:xfrm>
        </p:spPr>
        <p:txBody>
          <a:bodyPr>
            <a:normAutofit fontScale="92500" lnSpcReduction="20000"/>
          </a:bodyPr>
          <a:lstStyle/>
          <a:p>
            <a:r>
              <a:rPr lang="tr-TR" dirty="0"/>
              <a:t>Turizmin milli gelire, ödemeler dengesine, istihdama, ithalata ve ihracata çeşitli etkileri bulunmaktadır. </a:t>
            </a:r>
            <a:endParaRPr lang="tr-TR" dirty="0" smtClean="0"/>
          </a:p>
          <a:p>
            <a:r>
              <a:rPr lang="tr-TR" dirty="0" smtClean="0"/>
              <a:t>İthalat </a:t>
            </a:r>
            <a:r>
              <a:rPr lang="tr-TR" dirty="0"/>
              <a:t>ve ihracat için gerekli döviz ihtiyacına, iş imkânları sunması ile istihdama, gelir sağlamasından dolayı ekonomiye katkıda bulunmaktadır. </a:t>
            </a:r>
            <a:endParaRPr lang="tr-TR" dirty="0" smtClean="0"/>
          </a:p>
          <a:p>
            <a:r>
              <a:rPr lang="tr-TR" dirty="0" smtClean="0"/>
              <a:t>Turizm </a:t>
            </a:r>
            <a:r>
              <a:rPr lang="tr-TR" dirty="0"/>
              <a:t>faaliyeti sonucu elde edilen döviz ülke ekonomisinin büyümesinde olumlu yönde etki yapmaktadır. </a:t>
            </a:r>
            <a:endParaRPr lang="tr-TR" dirty="0" smtClean="0"/>
          </a:p>
          <a:p>
            <a:r>
              <a:rPr lang="tr-TR" dirty="0" smtClean="0"/>
              <a:t>Turistik </a:t>
            </a:r>
            <a:r>
              <a:rPr lang="tr-TR" dirty="0"/>
              <a:t>açıdan potansiyele sahip ülkelerin iktisadi kalkınmada başvurdukları önemli bir sektör durumundadır. </a:t>
            </a:r>
            <a:endParaRPr lang="tr-TR" dirty="0" smtClean="0"/>
          </a:p>
        </p:txBody>
      </p:sp>
    </p:spTree>
    <p:extLst>
      <p:ext uri="{BB962C8B-B14F-4D97-AF65-F5344CB8AC3E}">
        <p14:creationId xmlns:p14="http://schemas.microsoft.com/office/powerpoint/2010/main" val="1519621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 Sektörünün Ekonomi İçindeki Önemi Ve Olumlu Etkileri</a:t>
            </a:r>
          </a:p>
        </p:txBody>
      </p:sp>
      <p:sp>
        <p:nvSpPr>
          <p:cNvPr id="3" name="İçerik Yer Tutucusu 2"/>
          <p:cNvSpPr>
            <a:spLocks noGrp="1"/>
          </p:cNvSpPr>
          <p:nvPr>
            <p:ph idx="1"/>
          </p:nvPr>
        </p:nvSpPr>
        <p:spPr>
          <a:xfrm>
            <a:off x="502920" y="530352"/>
            <a:ext cx="8245544" cy="4554832"/>
          </a:xfrm>
        </p:spPr>
        <p:txBody>
          <a:bodyPr>
            <a:noAutofit/>
          </a:bodyPr>
          <a:lstStyle/>
          <a:p>
            <a:pPr lvl="0">
              <a:buClr>
                <a:srgbClr val="F07F09"/>
              </a:buClr>
            </a:pPr>
            <a:r>
              <a:rPr lang="tr-TR" sz="2000" dirty="0">
                <a:solidFill>
                  <a:prstClr val="black"/>
                </a:solidFill>
              </a:rPr>
              <a:t>Bu nedenle turistik potansiyele sahip ülkelerin sahip oldukları bu fırsatı çok iyi değerlendirmeleri ve çeşitli politikalarla canlı tutmaları gerekmektedir (Arabacı;2018:108-109).</a:t>
            </a:r>
          </a:p>
          <a:p>
            <a:r>
              <a:rPr lang="tr-TR" sz="2000" dirty="0"/>
              <a:t>Turizmin gelişmesi için gerekli önlemler alınıp uygulanırken dışsal faktörler de etkili olabilmektedir. </a:t>
            </a:r>
            <a:endParaRPr lang="tr-TR" sz="2000" dirty="0" smtClean="0"/>
          </a:p>
          <a:p>
            <a:r>
              <a:rPr lang="tr-TR" sz="2000" dirty="0" smtClean="0"/>
              <a:t>Çeşitli </a:t>
            </a:r>
            <a:r>
              <a:rPr lang="tr-TR" sz="2000" dirty="0"/>
              <a:t>salgın hastalıklar, savaşlar, terör saldırıları, iktisadi krizler gibi faktörler turizmde sürdürülebilirlik açısından olumsuz etkiye sebep olmaktadır. </a:t>
            </a:r>
            <a:endParaRPr lang="tr-TR" sz="2000" dirty="0" smtClean="0"/>
          </a:p>
          <a:p>
            <a:r>
              <a:rPr lang="tr-TR" sz="2000" dirty="0" smtClean="0"/>
              <a:t>Turistler </a:t>
            </a:r>
            <a:r>
              <a:rPr lang="tr-TR" sz="2000" dirty="0"/>
              <a:t>seyahat öncesinde gidecekleri ülkenin turizm çekim bölgelerine, doğal ve tarihi güzelliklerine baktıkları kadar bu unsurlara da bakıp fikir sahibi olmaktadırlar. </a:t>
            </a:r>
          </a:p>
        </p:txBody>
      </p:sp>
    </p:spTree>
    <p:extLst>
      <p:ext uri="{BB962C8B-B14F-4D97-AF65-F5344CB8AC3E}">
        <p14:creationId xmlns:p14="http://schemas.microsoft.com/office/powerpoint/2010/main" val="557893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 Sektörünün Ekonomi İçindeki Önemi Ve Olumlu Etkileri</a:t>
            </a:r>
          </a:p>
        </p:txBody>
      </p:sp>
      <p:sp>
        <p:nvSpPr>
          <p:cNvPr id="3" name="İçerik Yer Tutucusu 2"/>
          <p:cNvSpPr>
            <a:spLocks noGrp="1"/>
          </p:cNvSpPr>
          <p:nvPr>
            <p:ph idx="1"/>
          </p:nvPr>
        </p:nvSpPr>
        <p:spPr>
          <a:xfrm>
            <a:off x="502920" y="530352"/>
            <a:ext cx="8183880" cy="4482824"/>
          </a:xfrm>
        </p:spPr>
        <p:txBody>
          <a:bodyPr>
            <a:normAutofit fontScale="92500" lnSpcReduction="20000"/>
          </a:bodyPr>
          <a:lstStyle/>
          <a:p>
            <a:r>
              <a:rPr lang="tr-TR" dirty="0"/>
              <a:t>Pazar payının büyüklüğü ve ekonomiye sağladığı faydalar doğrultusunda turizm dünyadaki en büyük endüstrilerin başında gelmektedir. </a:t>
            </a:r>
            <a:endParaRPr lang="tr-TR" dirty="0" smtClean="0"/>
          </a:p>
          <a:p>
            <a:r>
              <a:rPr lang="tr-TR" dirty="0" smtClean="0"/>
              <a:t>Bu </a:t>
            </a:r>
            <a:r>
              <a:rPr lang="tr-TR" dirty="0"/>
              <a:t>sebeple birçok örgüt, şirket ve devlet turizmi geliştirmenin ve iktisadi yararlarından daha büyük ölçüde faydalanma düşüncesindedir. </a:t>
            </a:r>
            <a:endParaRPr lang="tr-TR" dirty="0" smtClean="0"/>
          </a:p>
          <a:p>
            <a:r>
              <a:rPr lang="tr-TR" dirty="0" smtClean="0"/>
              <a:t>Bunu </a:t>
            </a:r>
            <a:r>
              <a:rPr lang="tr-TR" dirty="0"/>
              <a:t>gerçekleştirmede izlenecek yol turizmin mevcut durumunu incelemek ve ileriye dönük tahminler yapmaktan geçmektedir (Akoğlan Kozak-Evren-Çakır;2013:7). </a:t>
            </a:r>
          </a:p>
        </p:txBody>
      </p:sp>
    </p:spTree>
    <p:extLst>
      <p:ext uri="{BB962C8B-B14F-4D97-AF65-F5344CB8AC3E}">
        <p14:creationId xmlns:p14="http://schemas.microsoft.com/office/powerpoint/2010/main" val="3041929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 Sektörünün Ekonomi İçindeki Önemi Ve Olumlu Etkileri</a:t>
            </a:r>
          </a:p>
        </p:txBody>
      </p:sp>
      <p:sp>
        <p:nvSpPr>
          <p:cNvPr id="3" name="İçerik Yer Tutucusu 2"/>
          <p:cNvSpPr>
            <a:spLocks noGrp="1"/>
          </p:cNvSpPr>
          <p:nvPr>
            <p:ph idx="1"/>
          </p:nvPr>
        </p:nvSpPr>
        <p:spPr/>
        <p:txBody>
          <a:bodyPr/>
          <a:lstStyle/>
          <a:p>
            <a:r>
              <a:rPr lang="tr-TR" dirty="0"/>
              <a:t>Sadece ekonomik değil sosyal, kültürel ve politik etkileri nedeniyle de bu tahminler gerekli olmaktadır. </a:t>
            </a:r>
            <a:endParaRPr lang="tr-TR" dirty="0" smtClean="0"/>
          </a:p>
          <a:p>
            <a:r>
              <a:rPr lang="tr-TR" dirty="0" smtClean="0"/>
              <a:t>Başarıya </a:t>
            </a:r>
            <a:r>
              <a:rPr lang="tr-TR" dirty="0"/>
              <a:t>ulaşabilmek için etkin bir ar-ge sisteminin geliştirilmesi ve gelişmiş ülkelerdeki güncel turizm faaliyetlerinin ve politikalarının gözlemlenmesi fayda sağlamaktadır</a:t>
            </a:r>
          </a:p>
        </p:txBody>
      </p:sp>
    </p:spTree>
    <p:extLst>
      <p:ext uri="{BB962C8B-B14F-4D97-AF65-F5344CB8AC3E}">
        <p14:creationId xmlns:p14="http://schemas.microsoft.com/office/powerpoint/2010/main" val="37829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 Sektörünün Ekonomi İçindeki Önemi Ve Olumlu Etkileri</a:t>
            </a:r>
          </a:p>
        </p:txBody>
      </p:sp>
      <p:sp>
        <p:nvSpPr>
          <p:cNvPr id="3" name="İçerik Yer Tutucusu 2"/>
          <p:cNvSpPr>
            <a:spLocks noGrp="1"/>
          </p:cNvSpPr>
          <p:nvPr>
            <p:ph idx="1"/>
          </p:nvPr>
        </p:nvSpPr>
        <p:spPr/>
        <p:txBody>
          <a:bodyPr>
            <a:normAutofit fontScale="92500" lnSpcReduction="20000"/>
          </a:bodyPr>
          <a:lstStyle/>
          <a:p>
            <a:r>
              <a:rPr lang="tr-TR" dirty="0"/>
              <a:t>Turizmin bir ülke ekonomisine katkısı, turistlerin o ülke veya bölgeye gelmesi ve harcama yapması sonucu o ülkenin veya bölgenin toplam gelir ve refahında meydana getirdiği artışa bakılarak anlaşılmaktadır (Unur;2004:115). </a:t>
            </a:r>
            <a:endParaRPr lang="tr-TR" dirty="0" smtClean="0"/>
          </a:p>
          <a:p>
            <a:r>
              <a:rPr lang="tr-TR" dirty="0" smtClean="0"/>
              <a:t>Gelir </a:t>
            </a:r>
            <a:r>
              <a:rPr lang="tr-TR" dirty="0"/>
              <a:t>ve refah düzeyinin artması ile bölgeler arasındaki gelişmişlik farklılığı da azalabilir. </a:t>
            </a:r>
            <a:endParaRPr lang="tr-TR" dirty="0" smtClean="0"/>
          </a:p>
          <a:p>
            <a:r>
              <a:rPr lang="tr-TR" dirty="0" smtClean="0"/>
              <a:t>Bu </a:t>
            </a:r>
            <a:r>
              <a:rPr lang="tr-TR" dirty="0"/>
              <a:t>nedenle bölgelerarası gelişmişlik farkını azaltmada ve bölgesel gelir dağılımındaki eşitsizliği gidermede ülkelerin sıklıkla başvurduğu bir sektördür.</a:t>
            </a:r>
          </a:p>
        </p:txBody>
      </p:sp>
    </p:spTree>
    <p:extLst>
      <p:ext uri="{BB962C8B-B14F-4D97-AF65-F5344CB8AC3E}">
        <p14:creationId xmlns:p14="http://schemas.microsoft.com/office/powerpoint/2010/main" val="908729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Kalkınma İlişkisi</a:t>
            </a:r>
          </a:p>
        </p:txBody>
      </p:sp>
      <p:sp>
        <p:nvSpPr>
          <p:cNvPr id="3" name="İçerik Yer Tutucusu 2"/>
          <p:cNvSpPr>
            <a:spLocks noGrp="1"/>
          </p:cNvSpPr>
          <p:nvPr>
            <p:ph idx="1"/>
          </p:nvPr>
        </p:nvSpPr>
        <p:spPr>
          <a:xfrm>
            <a:off x="502920" y="530352"/>
            <a:ext cx="8183880" cy="4914872"/>
          </a:xfrm>
        </p:spPr>
        <p:txBody>
          <a:bodyPr>
            <a:normAutofit fontScale="92500" lnSpcReduction="20000"/>
          </a:bodyPr>
          <a:lstStyle/>
          <a:p>
            <a:r>
              <a:rPr lang="tr-TR" dirty="0"/>
              <a:t>Geçmişten günümüze turizm kalkınmanın ve büyümenin en önemli araçlarından biri olmuştur. </a:t>
            </a:r>
            <a:endParaRPr lang="tr-TR" dirty="0" smtClean="0"/>
          </a:p>
          <a:p>
            <a:r>
              <a:rPr lang="tr-TR" dirty="0" smtClean="0"/>
              <a:t>Bölgesel </a:t>
            </a:r>
            <a:r>
              <a:rPr lang="tr-TR" dirty="0"/>
              <a:t>gelir farklılıklarını ve gelir dağılımındaki mekâna bağlı farklılığı azaltmada önemli rol oynamaktadır (Özgüç;1998:187). </a:t>
            </a:r>
            <a:endParaRPr lang="tr-TR" dirty="0" smtClean="0"/>
          </a:p>
          <a:p>
            <a:r>
              <a:rPr lang="tr-TR" dirty="0" smtClean="0"/>
              <a:t>Turizm </a:t>
            </a:r>
            <a:r>
              <a:rPr lang="tr-TR" dirty="0"/>
              <a:t>sektörü bir hizmet sektörüdür. </a:t>
            </a:r>
            <a:endParaRPr lang="tr-TR" dirty="0" smtClean="0"/>
          </a:p>
          <a:p>
            <a:r>
              <a:rPr lang="tr-TR" dirty="0" smtClean="0"/>
              <a:t>Bu </a:t>
            </a:r>
            <a:r>
              <a:rPr lang="tr-TR" dirty="0"/>
              <a:t>yüzden ekonomilerde üretimi ve istihdamı arttırıcı özelliği vardır. </a:t>
            </a:r>
            <a:endParaRPr lang="tr-TR" dirty="0" smtClean="0"/>
          </a:p>
          <a:p>
            <a:r>
              <a:rPr lang="tr-TR" dirty="0" smtClean="0"/>
              <a:t>Turizm </a:t>
            </a:r>
            <a:r>
              <a:rPr lang="tr-TR" dirty="0"/>
              <a:t>bir ülkeye döviz girişi sağlayarak ödemeler bilançosu açıklarının kapanmasına yardımcı olmaktadır. </a:t>
            </a:r>
          </a:p>
        </p:txBody>
      </p:sp>
    </p:spTree>
    <p:extLst>
      <p:ext uri="{BB962C8B-B14F-4D97-AF65-F5344CB8AC3E}">
        <p14:creationId xmlns:p14="http://schemas.microsoft.com/office/powerpoint/2010/main" val="2560875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Kalkınma İlişkisi</a:t>
            </a:r>
          </a:p>
        </p:txBody>
      </p:sp>
      <p:sp>
        <p:nvSpPr>
          <p:cNvPr id="3" name="İçerik Yer Tutucusu 2"/>
          <p:cNvSpPr>
            <a:spLocks noGrp="1"/>
          </p:cNvSpPr>
          <p:nvPr>
            <p:ph idx="1"/>
          </p:nvPr>
        </p:nvSpPr>
        <p:spPr/>
        <p:txBody>
          <a:bodyPr>
            <a:normAutofit fontScale="92500" lnSpcReduction="20000"/>
          </a:bodyPr>
          <a:lstStyle/>
          <a:p>
            <a:r>
              <a:rPr lang="tr-TR" dirty="0" smtClean="0"/>
              <a:t>Turizmin </a:t>
            </a:r>
            <a:r>
              <a:rPr lang="tr-TR" dirty="0"/>
              <a:t>bir ülkedeki makroekonomik olaylar olan; üretim, tüketim, istihdam, gelir ve yeni vergi alanları yaratma, bölgesel yatırımlar, döviz gelirleri sağlama gibi faydaların gerçekleşmesinde göz ardı edilemez katkısı bulunmaktadır. </a:t>
            </a:r>
            <a:endParaRPr lang="tr-TR" dirty="0" smtClean="0"/>
          </a:p>
          <a:p>
            <a:r>
              <a:rPr lang="tr-TR" dirty="0" smtClean="0"/>
              <a:t>Özellikle </a:t>
            </a:r>
            <a:r>
              <a:rPr lang="tr-TR" dirty="0"/>
              <a:t>sanayi açısından etkin olmayan az kalkınmış ve sermaye açığı çeken ülkelerde ve bölgelerde var olan turistik arz potansiyeli etkin ve verimli bir şekilde kullanılırsa bölgeler veya ülkeler arasındaki gelir dengesizlikleri giderilebilmektedir</a:t>
            </a:r>
          </a:p>
        </p:txBody>
      </p:sp>
    </p:spTree>
    <p:extLst>
      <p:ext uri="{BB962C8B-B14F-4D97-AF65-F5344CB8AC3E}">
        <p14:creationId xmlns:p14="http://schemas.microsoft.com/office/powerpoint/2010/main" val="106485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Kalkınma İlişkisi</a:t>
            </a:r>
          </a:p>
        </p:txBody>
      </p:sp>
      <p:sp>
        <p:nvSpPr>
          <p:cNvPr id="3" name="İçerik Yer Tutucusu 2"/>
          <p:cNvSpPr>
            <a:spLocks noGrp="1"/>
          </p:cNvSpPr>
          <p:nvPr>
            <p:ph idx="1"/>
          </p:nvPr>
        </p:nvSpPr>
        <p:spPr/>
        <p:txBody>
          <a:bodyPr>
            <a:normAutofit lnSpcReduction="10000"/>
          </a:bodyPr>
          <a:lstStyle/>
          <a:p>
            <a:r>
              <a:rPr lang="tr-TR" dirty="0"/>
              <a:t>Turizm ticaret, sağlık, bankacılık, yiyecek-içecek, ulaştırma, konaklama, inşaat gibi sektörle ilişki içerisinde olduğundan bu sektörleri etkilemektedir (BaharBozkurt;2010:255). </a:t>
            </a:r>
            <a:endParaRPr lang="tr-TR" dirty="0" smtClean="0"/>
          </a:p>
          <a:p>
            <a:r>
              <a:rPr lang="tr-TR" dirty="0" smtClean="0"/>
              <a:t>Bu </a:t>
            </a:r>
            <a:r>
              <a:rPr lang="tr-TR" dirty="0"/>
              <a:t>sektörler turizmin ihtiyaç duyduğu girdileri temin etmektedir. </a:t>
            </a:r>
            <a:endParaRPr lang="tr-TR" dirty="0" smtClean="0"/>
          </a:p>
          <a:p>
            <a:r>
              <a:rPr lang="tr-TR" dirty="0" smtClean="0"/>
              <a:t>Turizmin </a:t>
            </a:r>
            <a:r>
              <a:rPr lang="tr-TR" dirty="0"/>
              <a:t>temeli olan ulaşım sayesinde bir ülkedeki ulaşım sağlayan firmalar yüksek kazanç sağlayabilmektedir.</a:t>
            </a:r>
          </a:p>
        </p:txBody>
      </p:sp>
    </p:spTree>
    <p:extLst>
      <p:ext uri="{BB962C8B-B14F-4D97-AF65-F5344CB8AC3E}">
        <p14:creationId xmlns:p14="http://schemas.microsoft.com/office/powerpoint/2010/main" val="1406075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Kalkınma İlişkisi</a:t>
            </a:r>
          </a:p>
        </p:txBody>
      </p:sp>
      <p:sp>
        <p:nvSpPr>
          <p:cNvPr id="3" name="İçerik Yer Tutucusu 2"/>
          <p:cNvSpPr>
            <a:spLocks noGrp="1"/>
          </p:cNvSpPr>
          <p:nvPr>
            <p:ph idx="1"/>
          </p:nvPr>
        </p:nvSpPr>
        <p:spPr>
          <a:xfrm>
            <a:off x="502920" y="530352"/>
            <a:ext cx="8183880" cy="4770856"/>
          </a:xfrm>
        </p:spPr>
        <p:txBody>
          <a:bodyPr>
            <a:normAutofit lnSpcReduction="10000"/>
          </a:bodyPr>
          <a:lstStyle/>
          <a:p>
            <a:r>
              <a:rPr lang="tr-TR" dirty="0"/>
              <a:t>Turistik tesisin kurulması için inşaat sektörüne ihtiyaç duyulduğundan inşaat sektörü de fayda sağlamaktadır. </a:t>
            </a:r>
            <a:endParaRPr lang="tr-TR" dirty="0" smtClean="0"/>
          </a:p>
          <a:p>
            <a:r>
              <a:rPr lang="tr-TR" dirty="0" smtClean="0"/>
              <a:t>Tesis </a:t>
            </a:r>
            <a:r>
              <a:rPr lang="tr-TR" dirty="0"/>
              <a:t>kuracak olan yatırımcılar bankalardan yüksek tutarlı krediler çekip bankacılığın canlı kalmasında rol oynayabilmektedir</a:t>
            </a:r>
            <a:r>
              <a:rPr lang="tr-TR" dirty="0" smtClean="0"/>
              <a:t>.</a:t>
            </a:r>
          </a:p>
          <a:p>
            <a:r>
              <a:rPr lang="tr-TR" dirty="0" smtClean="0"/>
              <a:t> </a:t>
            </a:r>
            <a:r>
              <a:rPr lang="tr-TR" dirty="0"/>
              <a:t>Turistik tesislerde lazım olan yiyecek içecek ihtiyacı için gıda sektöründen faydalanacaktır. Bu örnekleri çoğaltmak mümkündür.</a:t>
            </a:r>
          </a:p>
        </p:txBody>
      </p:sp>
    </p:spTree>
    <p:extLst>
      <p:ext uri="{BB962C8B-B14F-4D97-AF65-F5344CB8AC3E}">
        <p14:creationId xmlns:p14="http://schemas.microsoft.com/office/powerpoint/2010/main" val="220196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İstihdam İlişkisi</a:t>
            </a:r>
          </a:p>
        </p:txBody>
      </p:sp>
      <p:sp>
        <p:nvSpPr>
          <p:cNvPr id="3" name="İçerik Yer Tutucusu 2"/>
          <p:cNvSpPr>
            <a:spLocks noGrp="1"/>
          </p:cNvSpPr>
          <p:nvPr>
            <p:ph idx="1"/>
          </p:nvPr>
        </p:nvSpPr>
        <p:spPr>
          <a:xfrm>
            <a:off x="502920" y="530352"/>
            <a:ext cx="8183880" cy="4842864"/>
          </a:xfrm>
        </p:spPr>
        <p:txBody>
          <a:bodyPr>
            <a:normAutofit fontScale="92500" lnSpcReduction="20000"/>
          </a:bodyPr>
          <a:lstStyle/>
          <a:p>
            <a:r>
              <a:rPr lang="tr-TR" dirty="0"/>
              <a:t>Turizmin gelişmesi ve turizme olan talebin artması işgücüne olan ihtiyacın da artmasına neden olmaktadır. Bu bağlamda turizmin istihdama olan etkisi bu gelişmişliğe bağlı olmaktadır</a:t>
            </a:r>
            <a:r>
              <a:rPr lang="tr-TR" dirty="0" smtClean="0"/>
              <a:t>.</a:t>
            </a:r>
          </a:p>
          <a:p>
            <a:r>
              <a:rPr lang="tr-TR" dirty="0" smtClean="0"/>
              <a:t> </a:t>
            </a:r>
            <a:r>
              <a:rPr lang="tr-TR" dirty="0"/>
              <a:t>Emek yoğun bir sektör olmasından dolayı turizm harcamaları doğrudan ve dolayı olarak istihdam imkânları yaratmaktadır. </a:t>
            </a:r>
            <a:endParaRPr lang="tr-TR" dirty="0" smtClean="0"/>
          </a:p>
          <a:p>
            <a:r>
              <a:rPr lang="tr-TR" dirty="0" smtClean="0"/>
              <a:t>Bunun </a:t>
            </a:r>
            <a:r>
              <a:rPr lang="tr-TR" dirty="0"/>
              <a:t>sonucunda ülkenin toplam istihdam oranı etkilenmektedir. </a:t>
            </a:r>
            <a:endParaRPr lang="tr-TR" dirty="0" smtClean="0"/>
          </a:p>
          <a:p>
            <a:r>
              <a:rPr lang="tr-TR" dirty="0" smtClean="0"/>
              <a:t>Turizm </a:t>
            </a:r>
            <a:r>
              <a:rPr lang="tr-TR" dirty="0"/>
              <a:t>sayesinde 3 farklı istihdam türünün oluştuğunu söyleyebiliriz bunlar (Şit;2016:103);</a:t>
            </a:r>
          </a:p>
        </p:txBody>
      </p:sp>
    </p:spTree>
    <p:extLst>
      <p:ext uri="{BB962C8B-B14F-4D97-AF65-F5344CB8AC3E}">
        <p14:creationId xmlns:p14="http://schemas.microsoft.com/office/powerpoint/2010/main" val="2787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İstihdam İlişkisi</a:t>
            </a:r>
          </a:p>
        </p:txBody>
      </p:sp>
      <p:sp>
        <p:nvSpPr>
          <p:cNvPr id="3" name="İçerik Yer Tutucusu 2"/>
          <p:cNvSpPr>
            <a:spLocks noGrp="1"/>
          </p:cNvSpPr>
          <p:nvPr>
            <p:ph idx="1"/>
          </p:nvPr>
        </p:nvSpPr>
        <p:spPr/>
        <p:txBody>
          <a:bodyPr>
            <a:normAutofit fontScale="92500" lnSpcReduction="20000"/>
          </a:bodyPr>
          <a:lstStyle/>
          <a:p>
            <a:r>
              <a:rPr lang="tr-TR" dirty="0"/>
              <a:t>-Turistik faaliyette bulunan işletmelerdeki sunulan mal ve hizmetler sebebi ile oluşan arz içinde bulunan doğrudan istihdam yani oteller ve restoranlar gibi temel turizm mekânlarında çalışanlar, </a:t>
            </a:r>
            <a:endParaRPr lang="tr-TR" dirty="0" smtClean="0"/>
          </a:p>
          <a:p>
            <a:r>
              <a:rPr lang="tr-TR" dirty="0" smtClean="0"/>
              <a:t>-</a:t>
            </a:r>
            <a:r>
              <a:rPr lang="tr-TR" dirty="0"/>
              <a:t>Turistik ürün arzının bir kısmını oluşturan ulaştırma sektörü, alışveriş merkezi, market vb. yerlerde oluşan işgücü talebine dolaylı yoldan katılan çalışanlar, </a:t>
            </a:r>
            <a:endParaRPr lang="tr-TR" dirty="0" smtClean="0"/>
          </a:p>
          <a:p>
            <a:r>
              <a:rPr lang="tr-TR" dirty="0" smtClean="0"/>
              <a:t>-</a:t>
            </a:r>
            <a:r>
              <a:rPr lang="tr-TR" dirty="0"/>
              <a:t>Yöre halkının turistik tesislerde kazandıkları geliri başka sektörlerde harcamaları sonucunda bu sektörlerde oluşan istihdamdır.</a:t>
            </a:r>
          </a:p>
        </p:txBody>
      </p:sp>
    </p:spTree>
    <p:extLst>
      <p:ext uri="{BB962C8B-B14F-4D97-AF65-F5344CB8AC3E}">
        <p14:creationId xmlns:p14="http://schemas.microsoft.com/office/powerpoint/2010/main" val="175467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İstihdam İlişkisi</a:t>
            </a:r>
          </a:p>
        </p:txBody>
      </p:sp>
      <p:sp>
        <p:nvSpPr>
          <p:cNvPr id="3" name="İçerik Yer Tutucusu 2"/>
          <p:cNvSpPr>
            <a:spLocks noGrp="1"/>
          </p:cNvSpPr>
          <p:nvPr>
            <p:ph idx="1"/>
          </p:nvPr>
        </p:nvSpPr>
        <p:spPr/>
        <p:txBody>
          <a:bodyPr>
            <a:normAutofit fontScale="92500"/>
          </a:bodyPr>
          <a:lstStyle/>
          <a:p>
            <a:r>
              <a:rPr lang="tr-TR" dirty="0"/>
              <a:t>Özellikle gelişmekte olan ülkelerde teknolojik gelişmeler az olduğundan turizm sektöründe işgücüne daha çok ihtiyaç duyulmaktadır. </a:t>
            </a:r>
            <a:endParaRPr lang="tr-TR" dirty="0" smtClean="0"/>
          </a:p>
          <a:p>
            <a:r>
              <a:rPr lang="tr-TR" dirty="0" smtClean="0"/>
              <a:t>Turizmde </a:t>
            </a:r>
            <a:r>
              <a:rPr lang="tr-TR" dirty="0"/>
              <a:t>hizmet esas olduğundan ve bu hizmeti insan yaptığı için diğer teknoloji odaklı sektörlere kıyasla işgücüne daha fazla ihtiyaç duyulmaktadır. </a:t>
            </a:r>
            <a:endParaRPr lang="tr-TR" dirty="0" smtClean="0"/>
          </a:p>
          <a:p>
            <a:r>
              <a:rPr lang="tr-TR" dirty="0" smtClean="0"/>
              <a:t>Turizm </a:t>
            </a:r>
            <a:r>
              <a:rPr lang="tr-TR" dirty="0"/>
              <a:t>sektörünün emek yoğun bir sektör olması ülkenin istihdam açıklarını kapatmada en etkin çözüm olarak karşımıza çıkmaktadır. </a:t>
            </a:r>
          </a:p>
        </p:txBody>
      </p:sp>
    </p:spTree>
    <p:extLst>
      <p:ext uri="{BB962C8B-B14F-4D97-AF65-F5344CB8AC3E}">
        <p14:creationId xmlns:p14="http://schemas.microsoft.com/office/powerpoint/2010/main" val="3001452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İstihdam İlişkisi</a:t>
            </a:r>
          </a:p>
        </p:txBody>
      </p:sp>
      <p:sp>
        <p:nvSpPr>
          <p:cNvPr id="3" name="İçerik Yer Tutucusu 2"/>
          <p:cNvSpPr>
            <a:spLocks noGrp="1"/>
          </p:cNvSpPr>
          <p:nvPr>
            <p:ph idx="1"/>
          </p:nvPr>
        </p:nvSpPr>
        <p:spPr/>
        <p:txBody>
          <a:bodyPr/>
          <a:lstStyle/>
          <a:p>
            <a:r>
              <a:rPr lang="tr-TR" dirty="0"/>
              <a:t>Yatırımcılar her ne kadar görsel olarak modern ve pahalı yapılar inşa ettirse de, bu mekânlarda turiste hizmet sunan çalışanlar nitelikli ve eğitimli olmaz ise kaliteli hizmet verilemez ve gerekli müşteri memnuniyeti elde edilemez</a:t>
            </a:r>
            <a:r>
              <a:rPr lang="tr-TR" dirty="0" smtClean="0"/>
              <a:t>.</a:t>
            </a:r>
          </a:p>
          <a:p>
            <a:r>
              <a:rPr lang="tr-TR" dirty="0" smtClean="0"/>
              <a:t> </a:t>
            </a:r>
            <a:r>
              <a:rPr lang="tr-TR" dirty="0"/>
              <a:t>Yöre halkı bu faaliyete nitelikli ve niteliksiz iş gücü olarak bilinçli şekilde dâhil oldukça kaliteli bir hizmet verilebilir.</a:t>
            </a:r>
          </a:p>
        </p:txBody>
      </p:sp>
    </p:spTree>
    <p:extLst>
      <p:ext uri="{BB962C8B-B14F-4D97-AF65-F5344CB8AC3E}">
        <p14:creationId xmlns:p14="http://schemas.microsoft.com/office/powerpoint/2010/main" val="139495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a:xfrm>
            <a:off x="502920" y="530352"/>
            <a:ext cx="8183880" cy="4914872"/>
          </a:xfrm>
        </p:spPr>
        <p:txBody>
          <a:bodyPr>
            <a:normAutofit/>
          </a:bodyPr>
          <a:lstStyle/>
          <a:p>
            <a:r>
              <a:rPr lang="tr-TR" dirty="0"/>
              <a:t>Turizm sektörü ödemeler bilançosunun cari işlemler kısmında görünmez bir ihracat geliri konumundadır. </a:t>
            </a:r>
            <a:endParaRPr lang="tr-TR" dirty="0" smtClean="0"/>
          </a:p>
          <a:p>
            <a:r>
              <a:rPr lang="tr-TR" dirty="0" smtClean="0"/>
              <a:t>Yabancı </a:t>
            </a:r>
            <a:r>
              <a:rPr lang="tr-TR" dirty="0"/>
              <a:t>turistler sayesinde döviz girişi olduğundan ülkeler için vazgeçilmez bir döviz kaynağıdır. </a:t>
            </a:r>
            <a:endParaRPr lang="tr-TR" dirty="0" smtClean="0"/>
          </a:p>
          <a:p>
            <a:r>
              <a:rPr lang="tr-TR" dirty="0" smtClean="0"/>
              <a:t>Turizm </a:t>
            </a:r>
            <a:r>
              <a:rPr lang="tr-TR" dirty="0"/>
              <a:t>yatırımları arttıkça bu sektöre girdi sağlayan diğer sektörler de gelişmekte devletin vergi gelirleri artmakta sonucunda ise milli gelire artan yönde pozitif etki yapmaktadır.</a:t>
            </a:r>
          </a:p>
        </p:txBody>
      </p:sp>
    </p:spTree>
    <p:extLst>
      <p:ext uri="{BB962C8B-B14F-4D97-AF65-F5344CB8AC3E}">
        <p14:creationId xmlns:p14="http://schemas.microsoft.com/office/powerpoint/2010/main" val="2884113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a:xfrm>
            <a:off x="502920" y="530352"/>
            <a:ext cx="8183880" cy="4914872"/>
          </a:xfrm>
        </p:spPr>
        <p:txBody>
          <a:bodyPr>
            <a:normAutofit fontScale="92500" lnSpcReduction="10000"/>
          </a:bodyPr>
          <a:lstStyle/>
          <a:p>
            <a:r>
              <a:rPr lang="tr-TR" dirty="0"/>
              <a:t>Bir ekonomik faaliyet sonucu oluşan harcamalar diğer bir ekonomik faaliyetin gelirini oluşturmaktadır. </a:t>
            </a:r>
            <a:endParaRPr lang="tr-TR" dirty="0" smtClean="0"/>
          </a:p>
          <a:p>
            <a:r>
              <a:rPr lang="tr-TR" dirty="0" smtClean="0"/>
              <a:t>Turizm </a:t>
            </a:r>
            <a:r>
              <a:rPr lang="tr-TR" dirty="0"/>
              <a:t>endüstrisinde ise yapılan harcamalar tesislerin gelirini ve çalışanların maaşlarını oluşturmaktadır. </a:t>
            </a:r>
            <a:endParaRPr lang="tr-TR" dirty="0" smtClean="0"/>
          </a:p>
          <a:p>
            <a:r>
              <a:rPr lang="tr-TR" dirty="0" smtClean="0"/>
              <a:t>Turizm </a:t>
            </a:r>
            <a:r>
              <a:rPr lang="tr-TR" dirty="0"/>
              <a:t>diğer bazı sektörle de bağlantılı olduğundan bu sektörlerden mal ve hizmet temin edilmesine olanak sağlamaktadır. </a:t>
            </a:r>
            <a:endParaRPr lang="tr-TR" dirty="0" smtClean="0"/>
          </a:p>
          <a:p>
            <a:r>
              <a:rPr lang="tr-TR" dirty="0" smtClean="0"/>
              <a:t>Turistler </a:t>
            </a:r>
            <a:r>
              <a:rPr lang="tr-TR" dirty="0"/>
              <a:t>sadece kaldıkları tesise değil tesis dışında gittiği mal ve hizmet satın aldığı her birime gelir yaratmaktadır</a:t>
            </a:r>
          </a:p>
        </p:txBody>
      </p:sp>
    </p:spTree>
    <p:extLst>
      <p:ext uri="{BB962C8B-B14F-4D97-AF65-F5344CB8AC3E}">
        <p14:creationId xmlns:p14="http://schemas.microsoft.com/office/powerpoint/2010/main" val="847564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a:xfrm>
            <a:off x="395536" y="530352"/>
            <a:ext cx="8291264" cy="4986880"/>
          </a:xfrm>
        </p:spPr>
        <p:txBody>
          <a:bodyPr>
            <a:normAutofit/>
          </a:bodyPr>
          <a:lstStyle/>
          <a:p>
            <a:r>
              <a:rPr lang="tr-TR" dirty="0"/>
              <a:t>Bu şekilde çarpan mekanizması ile daha fazla gelir yaratılmasına ve sonucunda milli gelirin de artmasına yardımcı olmaktadır (</a:t>
            </a:r>
            <a:r>
              <a:rPr lang="tr-TR" dirty="0" smtClean="0"/>
              <a:t>Kar-Zorkirişçi Yıldırım;2004:90</a:t>
            </a:r>
            <a:r>
              <a:rPr lang="tr-TR" dirty="0"/>
              <a:t>). </a:t>
            </a:r>
            <a:endParaRPr lang="tr-TR" dirty="0" smtClean="0"/>
          </a:p>
          <a:p>
            <a:r>
              <a:rPr lang="tr-TR" dirty="0" smtClean="0"/>
              <a:t>Turizm </a:t>
            </a:r>
            <a:r>
              <a:rPr lang="tr-TR" dirty="0"/>
              <a:t>sektöründen elde edilen gelir arttıkça ulusal kalkınma sağlanacağından ülke ekonomisine pozitif yönde etki yapmaktadır. </a:t>
            </a:r>
            <a:endParaRPr lang="tr-TR" dirty="0" smtClean="0"/>
          </a:p>
          <a:p>
            <a:r>
              <a:rPr lang="tr-TR" dirty="0" smtClean="0"/>
              <a:t>Bu </a:t>
            </a:r>
            <a:r>
              <a:rPr lang="tr-TR" dirty="0"/>
              <a:t>nedenle az gelişmiş ve gelişmekte olan ülkelerin ekonomilerini canlandırmada turizm öncü bir sektör kabul edilmektedir. </a:t>
            </a:r>
          </a:p>
        </p:txBody>
      </p:sp>
    </p:spTree>
    <p:extLst>
      <p:ext uri="{BB962C8B-B14F-4D97-AF65-F5344CB8AC3E}">
        <p14:creationId xmlns:p14="http://schemas.microsoft.com/office/powerpoint/2010/main" val="1761085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a:xfrm>
            <a:off x="502920" y="530352"/>
            <a:ext cx="8183880" cy="4914872"/>
          </a:xfrm>
        </p:spPr>
        <p:txBody>
          <a:bodyPr>
            <a:normAutofit fontScale="85000" lnSpcReduction="10000"/>
          </a:bodyPr>
          <a:lstStyle/>
          <a:p>
            <a:r>
              <a:rPr lang="tr-TR" dirty="0"/>
              <a:t>Turizmin iktisadi büyümeye ve iktisadi kalkınmaya olan etkisini analiz etmek için turizmden elde edilen gelirlerin GSMH içindeki oranına bakmak gerekir. </a:t>
            </a:r>
            <a:endParaRPr lang="tr-TR" dirty="0" smtClean="0"/>
          </a:p>
          <a:p>
            <a:r>
              <a:rPr lang="tr-TR" dirty="0" smtClean="0"/>
              <a:t>Özellikle </a:t>
            </a:r>
            <a:r>
              <a:rPr lang="tr-TR" dirty="0"/>
              <a:t>gelişmiş dünya ülkelerinde turizm sektöründen elde edilen gelir yüksek olmasına rağmen turizm gelirlerinin GSMH içindeki payı düşük çıkmaktadır. </a:t>
            </a:r>
            <a:endParaRPr lang="tr-TR" dirty="0" smtClean="0"/>
          </a:p>
          <a:p>
            <a:r>
              <a:rPr lang="tr-TR" dirty="0" smtClean="0"/>
              <a:t>Bu </a:t>
            </a:r>
            <a:r>
              <a:rPr lang="tr-TR" dirty="0"/>
              <a:t>düşüklük gelişmekte olan ülkelerde gelişmiş ülkelere göre biraz daha fazla çıkmaktadır. </a:t>
            </a:r>
            <a:endParaRPr lang="tr-TR" dirty="0" smtClean="0"/>
          </a:p>
          <a:p>
            <a:r>
              <a:rPr lang="tr-TR" dirty="0" smtClean="0"/>
              <a:t>Yaşanılan </a:t>
            </a:r>
            <a:r>
              <a:rPr lang="tr-TR" dirty="0"/>
              <a:t>yerde kazanılan gelir turizm faaliyeti sonucunda başka bir yerde harcandığından yüksek tutarda gelir değişmesi meydana gelmektedir</a:t>
            </a:r>
          </a:p>
        </p:txBody>
      </p:sp>
    </p:spTree>
    <p:extLst>
      <p:ext uri="{BB962C8B-B14F-4D97-AF65-F5344CB8AC3E}">
        <p14:creationId xmlns:p14="http://schemas.microsoft.com/office/powerpoint/2010/main" val="718424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a:xfrm>
            <a:off x="502920" y="530352"/>
            <a:ext cx="8183880" cy="5058888"/>
          </a:xfrm>
        </p:spPr>
        <p:txBody>
          <a:bodyPr>
            <a:normAutofit fontScale="92500"/>
          </a:bodyPr>
          <a:lstStyle/>
          <a:p>
            <a:r>
              <a:rPr lang="tr-TR" dirty="0"/>
              <a:t>Yani bir bölge ve/veya ülkede kişilerin elde ettiği gelir turizm faaliyeti sonucunda başka bir ülke veya bölge halkının gelirini meydana getirmektedir</a:t>
            </a:r>
            <a:r>
              <a:rPr lang="tr-TR" dirty="0" smtClean="0"/>
              <a:t>.</a:t>
            </a:r>
          </a:p>
          <a:p>
            <a:r>
              <a:rPr lang="tr-TR" dirty="0" smtClean="0"/>
              <a:t> </a:t>
            </a:r>
            <a:r>
              <a:rPr lang="tr-TR" dirty="0"/>
              <a:t>Bu sebepten dolayı her yıl büyük oranda bölgeler arası gelir transferleri yaşanmaktadır (Oktayer- SusamÇak;2007:28). </a:t>
            </a:r>
            <a:endParaRPr lang="tr-TR" dirty="0" smtClean="0"/>
          </a:p>
          <a:p>
            <a:r>
              <a:rPr lang="tr-TR" dirty="0" smtClean="0"/>
              <a:t>Turizm </a:t>
            </a:r>
            <a:r>
              <a:rPr lang="tr-TR" dirty="0"/>
              <a:t>diğer sektörlerle etkileşim içinde olduğundan bu sektörden yüksek gelir sağlandığında GSMH içindeki diğer gelir kalemleri de bundan olumlu yönde etkilenmektedir</a:t>
            </a:r>
          </a:p>
        </p:txBody>
      </p:sp>
    </p:spTree>
    <p:extLst>
      <p:ext uri="{BB962C8B-B14F-4D97-AF65-F5344CB8AC3E}">
        <p14:creationId xmlns:p14="http://schemas.microsoft.com/office/powerpoint/2010/main" val="3656644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p:txBody>
          <a:bodyPr/>
          <a:lstStyle/>
          <a:p>
            <a:r>
              <a:rPr lang="tr-TR" dirty="0"/>
              <a:t>Turizm faaliyeti yoğunlaştıkça ve karlılık arttıkça tesislerin ihtiyaç duyacağı gıda, eğitim, temizlik, ulaşım vb. unsurlar, ilişki içerisinde olduğu sektörlerden temin edileceği için bu sektörlerin de gelişmesine ve gelir elde etmesine katkıda bulunmaktad</a:t>
            </a:r>
          </a:p>
        </p:txBody>
      </p:sp>
    </p:spTree>
    <p:extLst>
      <p:ext uri="{BB962C8B-B14F-4D97-AF65-F5344CB8AC3E}">
        <p14:creationId xmlns:p14="http://schemas.microsoft.com/office/powerpoint/2010/main" val="2562136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p:txBody>
          <a:bodyPr/>
          <a:lstStyle/>
          <a:p>
            <a:r>
              <a:rPr lang="tr-TR" dirty="0"/>
              <a:t>Turizm amacı ile ülkeye gelen turistlerin yapmış oldukları harcamalar bir gelir yaratmakta ve bu gelir de ülkedeki milli gelire olumlu yönde etki yapmaktadır. </a:t>
            </a:r>
            <a:endParaRPr lang="tr-TR" dirty="0" smtClean="0"/>
          </a:p>
          <a:p>
            <a:r>
              <a:rPr lang="tr-TR" dirty="0" smtClean="0"/>
              <a:t>Turizmin </a:t>
            </a:r>
            <a:r>
              <a:rPr lang="tr-TR" dirty="0"/>
              <a:t>ülke ekonomisi içindeki önemi anlamak için turizmden kazanılan gelirlerin milli gelir içindeki payını analiz etmek gerekmektedir</a:t>
            </a:r>
          </a:p>
        </p:txBody>
      </p:sp>
    </p:spTree>
    <p:extLst>
      <p:ext uri="{BB962C8B-B14F-4D97-AF65-F5344CB8AC3E}">
        <p14:creationId xmlns:p14="http://schemas.microsoft.com/office/powerpoint/2010/main" val="2343728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Milli Gelir İlişkisi</a:t>
            </a:r>
          </a:p>
        </p:txBody>
      </p:sp>
      <p:sp>
        <p:nvSpPr>
          <p:cNvPr id="3" name="İçerik Yer Tutucusu 2"/>
          <p:cNvSpPr>
            <a:spLocks noGrp="1"/>
          </p:cNvSpPr>
          <p:nvPr>
            <p:ph idx="1"/>
          </p:nvPr>
        </p:nvSpPr>
        <p:spPr/>
        <p:txBody>
          <a:bodyPr>
            <a:normAutofit fontScale="92500"/>
          </a:bodyPr>
          <a:lstStyle/>
          <a:p>
            <a:r>
              <a:rPr lang="tr-TR" dirty="0"/>
              <a:t>Turizm gelirlerinin Gayri Safi Milli Hasıla’ya (GSMH) olan etkisi şu şekilde ifade edilebilir; turistlerin gittikleri ülkede yapmış oldukları harcamalar ve turistik mal ve hizmet sunmak amacıyla yapılan gider harcamaları arasındaki fark turizm gelirlerinin GSMH' ya olan katkısını göstermektedir (Zengin;2010:118</a:t>
            </a:r>
            <a:r>
              <a:rPr lang="tr-TR" dirty="0" smtClean="0"/>
              <a:t>).</a:t>
            </a:r>
          </a:p>
          <a:p>
            <a:r>
              <a:rPr lang="tr-TR" dirty="0" smtClean="0"/>
              <a:t> </a:t>
            </a:r>
            <a:r>
              <a:rPr lang="tr-TR" dirty="0"/>
              <a:t>GSMH içinde turizm kaynaklı gelirin artması halinde diğer sektörler de bu artıştan etkileneceğinden daha önce söz edilmişti.</a:t>
            </a:r>
          </a:p>
        </p:txBody>
      </p:sp>
    </p:spTree>
    <p:extLst>
      <p:ext uri="{BB962C8B-B14F-4D97-AF65-F5344CB8AC3E}">
        <p14:creationId xmlns:p14="http://schemas.microsoft.com/office/powerpoint/2010/main" val="204671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Ödemeler Dengesi</a:t>
            </a:r>
          </a:p>
        </p:txBody>
      </p:sp>
      <p:sp>
        <p:nvSpPr>
          <p:cNvPr id="3" name="İçerik Yer Tutucusu 2"/>
          <p:cNvSpPr>
            <a:spLocks noGrp="1"/>
          </p:cNvSpPr>
          <p:nvPr>
            <p:ph idx="1"/>
          </p:nvPr>
        </p:nvSpPr>
        <p:spPr>
          <a:xfrm>
            <a:off x="502920" y="530352"/>
            <a:ext cx="8183880" cy="4986880"/>
          </a:xfrm>
        </p:spPr>
        <p:txBody>
          <a:bodyPr>
            <a:normAutofit fontScale="92500"/>
          </a:bodyPr>
          <a:lstStyle/>
          <a:p>
            <a:r>
              <a:rPr lang="tr-TR" dirty="0"/>
              <a:t>Turizmin neden olduğu döviz hareketlerinin ülke ekonomisi açısından önemi ödemeler dengesi içindeki yeriyle ölçülmektedir. </a:t>
            </a:r>
            <a:endParaRPr lang="tr-TR" dirty="0" smtClean="0"/>
          </a:p>
          <a:p>
            <a:r>
              <a:rPr lang="tr-TR" dirty="0" smtClean="0"/>
              <a:t>Döviz </a:t>
            </a:r>
            <a:r>
              <a:rPr lang="tr-TR" dirty="0"/>
              <a:t>hareketleri turist gönderen ülkenin döviz talebini turist kabul eden ülkenin de döviz arzını arttırıcı bir rol oynadığından ülkelerin ödemeler dengesini etkilemektedir</a:t>
            </a:r>
            <a:r>
              <a:rPr lang="tr-TR" dirty="0" smtClean="0"/>
              <a:t>.</a:t>
            </a:r>
          </a:p>
          <a:p>
            <a:r>
              <a:rPr lang="tr-TR" dirty="0" smtClean="0"/>
              <a:t> </a:t>
            </a:r>
            <a:r>
              <a:rPr lang="tr-TR" dirty="0"/>
              <a:t>Bu özelliği ile turizm gelirleri döviz sıkıntısı çeken ve ödemeler dengesi açık veren ülkeler için oldukça önemli bir döviz kaynağıdır (Kar-Zorkirişçi-Yıldırım;2004:89)</a:t>
            </a:r>
          </a:p>
        </p:txBody>
      </p:sp>
    </p:spTree>
    <p:extLst>
      <p:ext uri="{BB962C8B-B14F-4D97-AF65-F5344CB8AC3E}">
        <p14:creationId xmlns:p14="http://schemas.microsoft.com/office/powerpoint/2010/main" val="2078040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Ödemeler Dengesi</a:t>
            </a:r>
          </a:p>
        </p:txBody>
      </p:sp>
      <p:sp>
        <p:nvSpPr>
          <p:cNvPr id="3" name="İçerik Yer Tutucusu 2"/>
          <p:cNvSpPr>
            <a:spLocks noGrp="1"/>
          </p:cNvSpPr>
          <p:nvPr>
            <p:ph idx="1"/>
          </p:nvPr>
        </p:nvSpPr>
        <p:spPr/>
        <p:txBody>
          <a:bodyPr/>
          <a:lstStyle/>
          <a:p>
            <a:r>
              <a:rPr lang="tr-TR" dirty="0"/>
              <a:t>Ülkelerin döviz kaybı ve / veya döviz kazancı ülke ekonomilerinin denge unsurunu oluşturmaktadır. </a:t>
            </a:r>
            <a:endParaRPr lang="tr-TR" dirty="0" smtClean="0"/>
          </a:p>
          <a:p>
            <a:r>
              <a:rPr lang="tr-TR" dirty="0" smtClean="0"/>
              <a:t>Bu </a:t>
            </a:r>
            <a:r>
              <a:rPr lang="tr-TR" dirty="0"/>
              <a:t>da turizmin ekonomide etkin bir rol oynadığının göstergesidir. </a:t>
            </a:r>
            <a:endParaRPr lang="tr-TR" dirty="0" smtClean="0"/>
          </a:p>
          <a:p>
            <a:r>
              <a:rPr lang="tr-TR" dirty="0" smtClean="0"/>
              <a:t>Bir </a:t>
            </a:r>
            <a:r>
              <a:rPr lang="tr-TR" dirty="0"/>
              <a:t>ekonomideki ödemeler dengesindeki açıkların kapatılması amacı ile turizm sektörüne başvurulmasının bazı sebepleri şunlardır (Özkök;2008:57-59);</a:t>
            </a:r>
          </a:p>
        </p:txBody>
      </p:sp>
    </p:spTree>
    <p:extLst>
      <p:ext uri="{BB962C8B-B14F-4D97-AF65-F5344CB8AC3E}">
        <p14:creationId xmlns:p14="http://schemas.microsoft.com/office/powerpoint/2010/main" val="405182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Ödemeler Dengesi</a:t>
            </a:r>
          </a:p>
        </p:txBody>
      </p:sp>
      <p:sp>
        <p:nvSpPr>
          <p:cNvPr id="3" name="İçerik Yer Tutucusu 2"/>
          <p:cNvSpPr>
            <a:spLocks noGrp="1"/>
          </p:cNvSpPr>
          <p:nvPr>
            <p:ph idx="1"/>
          </p:nvPr>
        </p:nvSpPr>
        <p:spPr/>
        <p:txBody>
          <a:bodyPr>
            <a:normAutofit lnSpcReduction="10000"/>
          </a:bodyPr>
          <a:lstStyle/>
          <a:p>
            <a:r>
              <a:rPr lang="tr-TR" dirty="0"/>
              <a:t>-Turizmin diğer bazı sektörlerde gereken büyük ölçekli altyapı yatırımlarına ihtiyaç duymayan emek‐ yoğun bir sektör olması, etkin bir tanıtım ve reklam çalışması, ulaştırma ve vergilerde sağlanan bazı kolaylıklarla veya fiyat indirimleri ile turistlerin ülkeye kolayca çekilebilmesi, </a:t>
            </a:r>
            <a:endParaRPr lang="tr-TR" dirty="0" smtClean="0"/>
          </a:p>
          <a:p>
            <a:r>
              <a:rPr lang="tr-TR" dirty="0" smtClean="0"/>
              <a:t>-</a:t>
            </a:r>
            <a:r>
              <a:rPr lang="tr-TR" dirty="0"/>
              <a:t>Turistik arzın üretildiği yerde tüketilmesi, döviz girişi sağlarken, ürün çeşitlendirme imkânlarının fazla olması sayılabilmesidir.</a:t>
            </a:r>
          </a:p>
        </p:txBody>
      </p:sp>
    </p:spTree>
    <p:extLst>
      <p:ext uri="{BB962C8B-B14F-4D97-AF65-F5344CB8AC3E}">
        <p14:creationId xmlns:p14="http://schemas.microsoft.com/office/powerpoint/2010/main" val="1009901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Ödemeler Dengesi</a:t>
            </a:r>
          </a:p>
        </p:txBody>
      </p:sp>
      <p:sp>
        <p:nvSpPr>
          <p:cNvPr id="3" name="İçerik Yer Tutucusu 2"/>
          <p:cNvSpPr>
            <a:spLocks noGrp="1"/>
          </p:cNvSpPr>
          <p:nvPr>
            <p:ph idx="1"/>
          </p:nvPr>
        </p:nvSpPr>
        <p:spPr>
          <a:xfrm>
            <a:off x="502920" y="530352"/>
            <a:ext cx="8183880" cy="4842864"/>
          </a:xfrm>
        </p:spPr>
        <p:txBody>
          <a:bodyPr>
            <a:normAutofit fontScale="92500" lnSpcReduction="10000"/>
          </a:bodyPr>
          <a:lstStyle/>
          <a:p>
            <a:r>
              <a:rPr lang="tr-TR" dirty="0"/>
              <a:t>Sanayi ve dış ticaretten doğan cari açığı turizmden gelen döviz girdisi ile kapatmak diğer sektörlere göre daha etkin bir yoldur</a:t>
            </a:r>
            <a:r>
              <a:rPr lang="tr-TR" dirty="0" smtClean="0"/>
              <a:t>.</a:t>
            </a:r>
          </a:p>
          <a:p>
            <a:r>
              <a:rPr lang="tr-TR" dirty="0" smtClean="0"/>
              <a:t> </a:t>
            </a:r>
            <a:r>
              <a:rPr lang="tr-TR" dirty="0"/>
              <a:t>İhracattan elde edilecek gelirin turizme göre maliyeti daha yüksektir. </a:t>
            </a:r>
            <a:endParaRPr lang="tr-TR" dirty="0" smtClean="0"/>
          </a:p>
          <a:p>
            <a:r>
              <a:rPr lang="tr-TR" dirty="0" smtClean="0"/>
              <a:t>İhracat </a:t>
            </a:r>
            <a:r>
              <a:rPr lang="tr-TR" dirty="0"/>
              <a:t>yapılacak ülkeye mal ve hizmet üretmenin ve ulaştırmanın maliyeti buna örnektir. </a:t>
            </a:r>
            <a:endParaRPr lang="tr-TR" dirty="0" smtClean="0"/>
          </a:p>
          <a:p>
            <a:r>
              <a:rPr lang="tr-TR" dirty="0" smtClean="0"/>
              <a:t>Turizm </a:t>
            </a:r>
            <a:r>
              <a:rPr lang="tr-TR" dirty="0"/>
              <a:t>ödemeler dengesi açığı olan ve ödemeler dengesi fazlası olan ülkelerin bu dengesizliğin giderilmesinde çözüm olarak başvurduğu bir sektördür</a:t>
            </a:r>
          </a:p>
        </p:txBody>
      </p:sp>
    </p:spTree>
    <p:extLst>
      <p:ext uri="{BB962C8B-B14F-4D97-AF65-F5344CB8AC3E}">
        <p14:creationId xmlns:p14="http://schemas.microsoft.com/office/powerpoint/2010/main" val="1070222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Ödemeler Dengesi</a:t>
            </a:r>
          </a:p>
        </p:txBody>
      </p:sp>
      <p:sp>
        <p:nvSpPr>
          <p:cNvPr id="3" name="İçerik Yer Tutucusu 2"/>
          <p:cNvSpPr>
            <a:spLocks noGrp="1"/>
          </p:cNvSpPr>
          <p:nvPr>
            <p:ph idx="1"/>
          </p:nvPr>
        </p:nvSpPr>
        <p:spPr>
          <a:xfrm>
            <a:off x="502920" y="530352"/>
            <a:ext cx="8183880" cy="4770856"/>
          </a:xfrm>
        </p:spPr>
        <p:txBody>
          <a:bodyPr/>
          <a:lstStyle/>
          <a:p>
            <a:r>
              <a:rPr lang="tr-TR" dirty="0"/>
              <a:t>Döviz fazlası yaşayan ekonomilerde ise devlet ülkeyi enflasyondan korumak için uluslararası turizme teşvik politikaları uygulamaktadır. </a:t>
            </a:r>
            <a:endParaRPr lang="tr-TR" dirty="0" smtClean="0"/>
          </a:p>
          <a:p>
            <a:r>
              <a:rPr lang="tr-TR" dirty="0" smtClean="0"/>
              <a:t>Turist </a:t>
            </a:r>
            <a:r>
              <a:rPr lang="tr-TR" dirty="0"/>
              <a:t>kabul eden ülkeler döviz arzını, yurt dışına turist gönderen ülkeler ise döviz talebini uluslararası turizm faaliyetleri sayesinde arttırmış olur.</a:t>
            </a:r>
          </a:p>
        </p:txBody>
      </p:sp>
    </p:spTree>
    <p:extLst>
      <p:ext uri="{BB962C8B-B14F-4D97-AF65-F5344CB8AC3E}">
        <p14:creationId xmlns:p14="http://schemas.microsoft.com/office/powerpoint/2010/main" val="2946417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a:xfrm>
            <a:off x="502920" y="530352"/>
            <a:ext cx="8183880" cy="4986880"/>
          </a:xfrm>
        </p:spPr>
        <p:txBody>
          <a:bodyPr>
            <a:normAutofit fontScale="77500" lnSpcReduction="20000"/>
          </a:bodyPr>
          <a:lstStyle/>
          <a:p>
            <a:r>
              <a:rPr lang="tr-TR" dirty="0"/>
              <a:t>Turizm birbirinden farklı kültürel ve sosyal özelliklere sahip olan toplumlar arasında etkileşime neden olmaktadır. </a:t>
            </a:r>
            <a:endParaRPr lang="tr-TR" dirty="0" smtClean="0"/>
          </a:p>
          <a:p>
            <a:r>
              <a:rPr lang="tr-TR" dirty="0" smtClean="0"/>
              <a:t>Bu </a:t>
            </a:r>
            <a:r>
              <a:rPr lang="tr-TR" dirty="0"/>
              <a:t>etkileşim de sosyal yapıda bazı değişimlere sebep olabilmektedir. </a:t>
            </a:r>
            <a:endParaRPr lang="tr-TR" dirty="0" smtClean="0"/>
          </a:p>
          <a:p>
            <a:r>
              <a:rPr lang="tr-TR" dirty="0" smtClean="0"/>
              <a:t>Turizm </a:t>
            </a:r>
            <a:r>
              <a:rPr lang="tr-TR" dirty="0"/>
              <a:t>faaliyeti sadece ekonomik bir olgu değildir aynı zamanda kültürel, siyasal, çevresel ve sosyal yönleri de olan, sosyal yapıyı ve toplumu etkileyen bir olgudur</a:t>
            </a:r>
            <a:r>
              <a:rPr lang="tr-TR" dirty="0" smtClean="0"/>
              <a:t>.</a:t>
            </a:r>
          </a:p>
          <a:p>
            <a:r>
              <a:rPr lang="tr-TR" dirty="0" smtClean="0"/>
              <a:t> </a:t>
            </a:r>
            <a:r>
              <a:rPr lang="tr-TR" dirty="0"/>
              <a:t>Dolayısıyla turizmin olası etkilerini analiz ederken sadece ekonomik açıdan değil, sosyal ve kültürel açıdan da irdelemek önem arz etmektedir. </a:t>
            </a:r>
            <a:endParaRPr lang="tr-TR" dirty="0" smtClean="0"/>
          </a:p>
          <a:p>
            <a:r>
              <a:rPr lang="tr-TR" dirty="0" smtClean="0"/>
              <a:t>Turizm </a:t>
            </a:r>
            <a:r>
              <a:rPr lang="tr-TR" dirty="0"/>
              <a:t>sektörü açısından sosyal çevrenin etkisi oldukça önemlidir. </a:t>
            </a:r>
            <a:endParaRPr lang="tr-TR" dirty="0" smtClean="0"/>
          </a:p>
          <a:p>
            <a:r>
              <a:rPr lang="tr-TR" dirty="0" smtClean="0"/>
              <a:t>Sosyal </a:t>
            </a:r>
            <a:r>
              <a:rPr lang="tr-TR" dirty="0"/>
              <a:t>yapıya uymayan ve sosyal yapının hoş göremeyeceği olaylar, turistik işletmenin ve turizmin etkinliğini sonlandırabilmektedir.</a:t>
            </a:r>
          </a:p>
        </p:txBody>
      </p:sp>
    </p:spTree>
    <p:extLst>
      <p:ext uri="{BB962C8B-B14F-4D97-AF65-F5344CB8AC3E}">
        <p14:creationId xmlns:p14="http://schemas.microsoft.com/office/powerpoint/2010/main" val="3747869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p:txBody>
          <a:bodyPr/>
          <a:lstStyle/>
          <a:p>
            <a:r>
              <a:rPr lang="tr-TR" dirty="0"/>
              <a:t>Yaşam biçimleri, gelenek ve görenekleri, değer yargıları, demografik ve kültürel özellikleri toplumun sosyal yapısını oluşturan unsurlardır (Civelek;2010:333</a:t>
            </a:r>
            <a:r>
              <a:rPr lang="tr-TR" dirty="0" smtClean="0"/>
              <a:t>).</a:t>
            </a:r>
          </a:p>
          <a:p>
            <a:r>
              <a:rPr lang="tr-TR" dirty="0" smtClean="0"/>
              <a:t> </a:t>
            </a:r>
            <a:r>
              <a:rPr lang="tr-TR" dirty="0"/>
              <a:t>Bu nedenle turizm faaliyetlerinin planlanmasında yöre halkının da yer alması sürdürülebilirlik açısından gerekli olmaktadır.</a:t>
            </a:r>
          </a:p>
        </p:txBody>
      </p:sp>
    </p:spTree>
    <p:extLst>
      <p:ext uri="{BB962C8B-B14F-4D97-AF65-F5344CB8AC3E}">
        <p14:creationId xmlns:p14="http://schemas.microsoft.com/office/powerpoint/2010/main" val="3547168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p:txBody>
          <a:bodyPr>
            <a:normAutofit fontScale="92500"/>
          </a:bodyPr>
          <a:lstStyle/>
          <a:p>
            <a:r>
              <a:rPr lang="tr-TR" dirty="0"/>
              <a:t>Turistik bölgede yerel halkın turiste karşı davranışı turizmin devamlılığı açısından önem arz etmektedir. </a:t>
            </a:r>
            <a:endParaRPr lang="tr-TR" dirty="0" smtClean="0"/>
          </a:p>
          <a:p>
            <a:r>
              <a:rPr lang="tr-TR" dirty="0" smtClean="0"/>
              <a:t>Çünkü </a:t>
            </a:r>
            <a:r>
              <a:rPr lang="tr-TR" dirty="0"/>
              <a:t>turistler yerel halkın davranış şeklinden memnun kalmışsa akıllarında olumlu bir yer etmektedir ve tekrar o bölgeye seyahat etmelerinde rol oynamaktadır. </a:t>
            </a:r>
            <a:endParaRPr lang="tr-TR" dirty="0" smtClean="0"/>
          </a:p>
          <a:p>
            <a:r>
              <a:rPr lang="tr-TR" dirty="0" smtClean="0"/>
              <a:t>Buna </a:t>
            </a:r>
            <a:r>
              <a:rPr lang="tr-TR" dirty="0"/>
              <a:t>karşılık bölgeye gelen turistin de yerel halkın kültürel ve sosyal hayatına etkisi göz ardı edilmemelidir. </a:t>
            </a:r>
          </a:p>
        </p:txBody>
      </p:sp>
    </p:spTree>
    <p:extLst>
      <p:ext uri="{BB962C8B-B14F-4D97-AF65-F5344CB8AC3E}">
        <p14:creationId xmlns:p14="http://schemas.microsoft.com/office/powerpoint/2010/main" val="731249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p:txBody>
          <a:bodyPr>
            <a:normAutofit fontScale="85000" lnSpcReduction="20000"/>
          </a:bodyPr>
          <a:lstStyle/>
          <a:p>
            <a:r>
              <a:rPr lang="tr-TR" dirty="0"/>
              <a:t>Ülkeye gelen turistler ve turistik bölgedeki yöre halkı eğitim, kültür ve ekonomik yönden benzerliklere sahip ise sosyal değişim az yaşanmaktadır. Tersi durumda ise daha fazla sosyal değişimler görülmektedir (Demircioğlu;1997:137). </a:t>
            </a:r>
            <a:endParaRPr lang="tr-TR" dirty="0" smtClean="0"/>
          </a:p>
          <a:p>
            <a:r>
              <a:rPr lang="tr-TR" dirty="0" smtClean="0"/>
              <a:t>Günümüzde </a:t>
            </a:r>
            <a:r>
              <a:rPr lang="tr-TR" dirty="0"/>
              <a:t>insanlar genellikle tanımadıkları merak ettikleri ülkeleri görmek istemektedir. Deniz turizmi dışında özellikle farklı kültürleri tanımak amacı ile seyahat etmektedirler</a:t>
            </a:r>
            <a:r>
              <a:rPr lang="tr-TR" dirty="0" smtClean="0"/>
              <a:t>.</a:t>
            </a:r>
          </a:p>
          <a:p>
            <a:r>
              <a:rPr lang="tr-TR" dirty="0" smtClean="0"/>
              <a:t> </a:t>
            </a:r>
            <a:r>
              <a:rPr lang="tr-TR" dirty="0"/>
              <a:t>Gittikleri toplumun yaşam biçimi, yemekleri, konuştukları dilleri, inançları gibi farklılık arz eden unsurlarını tanımak istemektedirler. </a:t>
            </a:r>
          </a:p>
        </p:txBody>
      </p:sp>
    </p:spTree>
    <p:extLst>
      <p:ext uri="{BB962C8B-B14F-4D97-AF65-F5344CB8AC3E}">
        <p14:creationId xmlns:p14="http://schemas.microsoft.com/office/powerpoint/2010/main" val="4956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a:xfrm>
            <a:off x="502920" y="530352"/>
            <a:ext cx="8183880" cy="4914872"/>
          </a:xfrm>
        </p:spPr>
        <p:txBody>
          <a:bodyPr>
            <a:normAutofit fontScale="92500" lnSpcReduction="20000"/>
          </a:bodyPr>
          <a:lstStyle/>
          <a:p>
            <a:r>
              <a:rPr lang="tr-TR" dirty="0"/>
              <a:t>Yöre halkı ve gelen turistlerin etkileşim ve iletişimleri sonucunda </a:t>
            </a:r>
            <a:r>
              <a:rPr lang="tr-TR" dirty="0" smtClean="0"/>
              <a:t>ortaya çıkabilecek </a:t>
            </a:r>
            <a:r>
              <a:rPr lang="tr-TR" dirty="0"/>
              <a:t>olumlu yöndeki </a:t>
            </a:r>
            <a:r>
              <a:rPr lang="tr-TR" dirty="0" smtClean="0"/>
              <a:t>sonuçlar şu </a:t>
            </a:r>
            <a:r>
              <a:rPr lang="tr-TR" dirty="0"/>
              <a:t>şekilde sıralanabilir (Gürbüz;2002:53-54);</a:t>
            </a:r>
          </a:p>
          <a:p>
            <a:r>
              <a:rPr lang="tr-TR" dirty="0"/>
              <a:t>-Farklı kültürlerden insanların bir araya gelip kültürel yapılarını </a:t>
            </a:r>
            <a:r>
              <a:rPr lang="tr-TR" dirty="0" smtClean="0"/>
              <a:t>birbirine aktarması </a:t>
            </a:r>
            <a:r>
              <a:rPr lang="tr-TR" dirty="0"/>
              <a:t>sonucunda </a:t>
            </a:r>
            <a:r>
              <a:rPr lang="tr-TR" dirty="0" smtClean="0"/>
              <a:t>meydan gelen </a:t>
            </a:r>
            <a:r>
              <a:rPr lang="tr-TR" dirty="0"/>
              <a:t>dostluk ilişkileri sonucu dünyada </a:t>
            </a:r>
            <a:r>
              <a:rPr lang="tr-TR" dirty="0" smtClean="0"/>
              <a:t>barışın sağlanmasına </a:t>
            </a:r>
            <a:r>
              <a:rPr lang="tr-TR" dirty="0"/>
              <a:t>katkı sağlamaktadır,</a:t>
            </a:r>
          </a:p>
          <a:p>
            <a:r>
              <a:rPr lang="tr-TR" dirty="0"/>
              <a:t>-Turistleri ağırlayan bölge halkının turistlerle etkin bir iletişime </a:t>
            </a:r>
            <a:r>
              <a:rPr lang="tr-TR" dirty="0" smtClean="0"/>
              <a:t>geçebilmek için </a:t>
            </a:r>
            <a:r>
              <a:rPr lang="tr-TR" dirty="0"/>
              <a:t>araştırma ve okuma gereksinimlerinin artması ile kültür ve eğitim </a:t>
            </a:r>
            <a:r>
              <a:rPr lang="tr-TR" dirty="0" smtClean="0"/>
              <a:t>seviyelerinin yükselmesini </a:t>
            </a:r>
            <a:r>
              <a:rPr lang="tr-TR" dirty="0"/>
              <a:t>sağlamaktadır</a:t>
            </a:r>
          </a:p>
        </p:txBody>
      </p:sp>
    </p:spTree>
    <p:extLst>
      <p:ext uri="{BB962C8B-B14F-4D97-AF65-F5344CB8AC3E}">
        <p14:creationId xmlns:p14="http://schemas.microsoft.com/office/powerpoint/2010/main" val="3216783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a:xfrm>
            <a:off x="502920" y="530352"/>
            <a:ext cx="8183880" cy="5058888"/>
          </a:xfrm>
        </p:spPr>
        <p:txBody>
          <a:bodyPr>
            <a:normAutofit fontScale="92500" lnSpcReduction="20000"/>
          </a:bodyPr>
          <a:lstStyle/>
          <a:p>
            <a:r>
              <a:rPr lang="tr-TR" dirty="0"/>
              <a:t>-Turistlere hizmet sunabilmek, onlara yardımcı olabilmek ve yeni dostluklar oluşturmak için yabancı dil bilme ve öğrenme ihtiyacını ve isteğini arttırmaktadır</a:t>
            </a:r>
            <a:r>
              <a:rPr lang="tr-TR" dirty="0" smtClean="0"/>
              <a:t>,</a:t>
            </a:r>
          </a:p>
          <a:p>
            <a:r>
              <a:rPr lang="tr-TR" dirty="0" smtClean="0"/>
              <a:t> </a:t>
            </a:r>
            <a:r>
              <a:rPr lang="tr-TR" dirty="0"/>
              <a:t>-Kültürel miras ve değerlerin bozulmaması ve gelecek kuşaklara korunarak bırakılmasını sağlamaktadır, </a:t>
            </a:r>
            <a:endParaRPr lang="tr-TR" dirty="0" smtClean="0"/>
          </a:p>
          <a:p>
            <a:r>
              <a:rPr lang="tr-TR" dirty="0" smtClean="0"/>
              <a:t>-</a:t>
            </a:r>
            <a:r>
              <a:rPr lang="tr-TR" dirty="0"/>
              <a:t>Turizm ile az gelişmiş kırsal bölgelerin kalkınması yönünde çalışmalar hız kazanmaktadır. Bu bölgelerde yeni iş olanakları yaratılmaktadır</a:t>
            </a:r>
            <a:r>
              <a:rPr lang="tr-TR" dirty="0" smtClean="0"/>
              <a:t>,</a:t>
            </a:r>
          </a:p>
          <a:p>
            <a:r>
              <a:rPr lang="tr-TR" dirty="0"/>
              <a:t>-Bir ülkedeki ulusal bilincin artmasına ve yöre halkın sahip olduğu kültürel değerleri gelen farklı ülke vatandaşlarına tanıtma isteklerinin artmasına neden olmaktadır</a:t>
            </a:r>
          </a:p>
        </p:txBody>
      </p:sp>
    </p:spTree>
    <p:extLst>
      <p:ext uri="{BB962C8B-B14F-4D97-AF65-F5344CB8AC3E}">
        <p14:creationId xmlns:p14="http://schemas.microsoft.com/office/powerpoint/2010/main" val="3230345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p:txBody>
          <a:bodyPr/>
          <a:lstStyle/>
          <a:p>
            <a:r>
              <a:rPr lang="tr-TR" dirty="0"/>
              <a:t>Özetle; yöre halkının örf ve adetlerine, ahlaki yapısına, eğitim ve kültür düzeyine, değer yargılarına bakarak turizmin ne yönde bir etki yaptığını anlamak mümkün olabilmektedir. </a:t>
            </a:r>
            <a:endParaRPr lang="tr-TR" dirty="0" smtClean="0"/>
          </a:p>
          <a:p>
            <a:r>
              <a:rPr lang="tr-TR" dirty="0" smtClean="0"/>
              <a:t>Yöre </a:t>
            </a:r>
            <a:r>
              <a:rPr lang="tr-TR" dirty="0"/>
              <a:t>halkının turiste bakış açısı, konuk severliği ve kendi kültürünü turistlere tanıtması ülkenin dünyadaki prestijini de arttırmaktadır.</a:t>
            </a:r>
          </a:p>
        </p:txBody>
      </p:sp>
    </p:spTree>
    <p:extLst>
      <p:ext uri="{BB962C8B-B14F-4D97-AF65-F5344CB8AC3E}">
        <p14:creationId xmlns:p14="http://schemas.microsoft.com/office/powerpoint/2010/main" val="1064824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Ve Sosyal Yapı</a:t>
            </a:r>
          </a:p>
        </p:txBody>
      </p:sp>
      <p:sp>
        <p:nvSpPr>
          <p:cNvPr id="3" name="İçerik Yer Tutucusu 2"/>
          <p:cNvSpPr>
            <a:spLocks noGrp="1"/>
          </p:cNvSpPr>
          <p:nvPr>
            <p:ph idx="1"/>
          </p:nvPr>
        </p:nvSpPr>
        <p:spPr/>
        <p:txBody>
          <a:bodyPr>
            <a:normAutofit fontScale="92500"/>
          </a:bodyPr>
          <a:lstStyle/>
          <a:p>
            <a:r>
              <a:rPr lang="tr-TR" dirty="0"/>
              <a:t>Turizm faaliyetinin olduğu bölgelerde olumsuz yasadışı olayların daha fazla görüleceği muhtemel olduğundan bu konuda yasal düzenleme ve kontrollerin devlet tarafından yapılması gerekmektedir. </a:t>
            </a:r>
            <a:endParaRPr lang="tr-TR" dirty="0" smtClean="0"/>
          </a:p>
          <a:p>
            <a:r>
              <a:rPr lang="tr-TR" dirty="0" smtClean="0"/>
              <a:t>Yöre </a:t>
            </a:r>
            <a:r>
              <a:rPr lang="tr-TR" dirty="0"/>
              <a:t>halkı için turizmin kendi kültür mirasını ve hayat tarzını bozan sosyal çevrelerine zarar veren bir faaliyet olarak görülmemesi için turizm planlamasının karar aşamalarında yer almalıdırlar.</a:t>
            </a:r>
          </a:p>
        </p:txBody>
      </p:sp>
    </p:spTree>
    <p:extLst>
      <p:ext uri="{BB962C8B-B14F-4D97-AF65-F5344CB8AC3E}">
        <p14:creationId xmlns:p14="http://schemas.microsoft.com/office/powerpoint/2010/main" val="849158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.Turizmin Olumsuz Etkileri</a:t>
            </a:r>
          </a:p>
        </p:txBody>
      </p:sp>
      <p:sp>
        <p:nvSpPr>
          <p:cNvPr id="3" name="İçerik Yer Tutucusu 2"/>
          <p:cNvSpPr>
            <a:spLocks noGrp="1"/>
          </p:cNvSpPr>
          <p:nvPr>
            <p:ph idx="1"/>
          </p:nvPr>
        </p:nvSpPr>
        <p:spPr>
          <a:xfrm>
            <a:off x="502920" y="530352"/>
            <a:ext cx="8183880" cy="5058888"/>
          </a:xfrm>
        </p:spPr>
        <p:txBody>
          <a:bodyPr>
            <a:normAutofit fontScale="92500" lnSpcReduction="20000"/>
          </a:bodyPr>
          <a:lstStyle/>
          <a:p>
            <a:r>
              <a:rPr lang="tr-TR" dirty="0"/>
              <a:t>Turizmin meydana getirdiği olumlu ve olumsuz sonuçlardan ilk olarak etkilenen faaliyetin gerçekleştiği bölgedeki yerel halktır. Turizmin bölgede yarattığı çevresel, sosyal ve ekonomik etkilere göre yerel halkın turizm faaliyetine desteği şekillenmektedir. </a:t>
            </a:r>
            <a:endParaRPr lang="tr-TR" dirty="0" smtClean="0"/>
          </a:p>
          <a:p>
            <a:r>
              <a:rPr lang="tr-TR" dirty="0" smtClean="0"/>
              <a:t>Bu </a:t>
            </a:r>
            <a:r>
              <a:rPr lang="tr-TR" dirty="0"/>
              <a:t>etkiler olumlu yönde ise halkın turizme olan desteği artmakta, olumsuz olduğu durumda bu destek azalmaktadır. </a:t>
            </a:r>
            <a:endParaRPr lang="tr-TR" dirty="0" smtClean="0"/>
          </a:p>
          <a:p>
            <a:r>
              <a:rPr lang="tr-TR" dirty="0" smtClean="0"/>
              <a:t>Dolayısıyla </a:t>
            </a:r>
            <a:r>
              <a:rPr lang="tr-TR" dirty="0"/>
              <a:t>sürdürülebilir bir turizm gelişiminde turizmin yerel halkın yaşam kalitesinde meydana getireceği etkiler önem arz etmektedir (Türker-Selçuk-Özyıldırım;2016:10).</a:t>
            </a:r>
          </a:p>
        </p:txBody>
      </p:sp>
    </p:spTree>
    <p:extLst>
      <p:ext uri="{BB962C8B-B14F-4D97-AF65-F5344CB8AC3E}">
        <p14:creationId xmlns:p14="http://schemas.microsoft.com/office/powerpoint/2010/main" val="4107538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.Turizmin Olumsuz Etkileri</a:t>
            </a:r>
          </a:p>
        </p:txBody>
      </p:sp>
      <p:sp>
        <p:nvSpPr>
          <p:cNvPr id="3" name="İçerik Yer Tutucusu 2"/>
          <p:cNvSpPr>
            <a:spLocks noGrp="1"/>
          </p:cNvSpPr>
          <p:nvPr>
            <p:ph idx="1"/>
          </p:nvPr>
        </p:nvSpPr>
        <p:spPr>
          <a:xfrm>
            <a:off x="502920" y="530352"/>
            <a:ext cx="8183880" cy="4914872"/>
          </a:xfrm>
        </p:spPr>
        <p:txBody>
          <a:bodyPr>
            <a:normAutofit fontScale="85000" lnSpcReduction="10000"/>
          </a:bodyPr>
          <a:lstStyle/>
          <a:p>
            <a:r>
              <a:rPr lang="tr-TR" dirty="0"/>
              <a:t>Turizmin ülke ekonomisine olan olumlu etkilerinin yanında olumsuz bir takım etkileri de olup bu etkiler sadece sosyal çevre üzerinde değildir. </a:t>
            </a:r>
            <a:endParaRPr lang="tr-TR" dirty="0" smtClean="0"/>
          </a:p>
          <a:p>
            <a:r>
              <a:rPr lang="tr-TR" dirty="0" smtClean="0"/>
              <a:t>Aynı </a:t>
            </a:r>
            <a:r>
              <a:rPr lang="tr-TR" dirty="0"/>
              <a:t>zamanda fiziki çevreye de bazı olumsuz etkileri olmaktadır. </a:t>
            </a:r>
            <a:endParaRPr lang="tr-TR" dirty="0" smtClean="0"/>
          </a:p>
          <a:p>
            <a:r>
              <a:rPr lang="tr-TR" dirty="0" smtClean="0"/>
              <a:t>Turizm </a:t>
            </a:r>
            <a:r>
              <a:rPr lang="tr-TR" dirty="0"/>
              <a:t>faaliyetinin görüldüğü bölgede; trafik sorunu, gürültü sorunu, doğal güzelliklerin ve kaynakların tahribatı, çevre kirliliği gibi sorunlar yaşanabilmektedir. </a:t>
            </a:r>
            <a:endParaRPr lang="tr-TR" dirty="0" smtClean="0"/>
          </a:p>
          <a:p>
            <a:r>
              <a:rPr lang="tr-TR" dirty="0" smtClean="0"/>
              <a:t>Yerel </a:t>
            </a:r>
            <a:r>
              <a:rPr lang="tr-TR" dirty="0"/>
              <a:t>halk bu olumsuz etkilerin arttığını hissederse turizm faaliyetini destekler konumdan çıkıp turizmin yaşam alanlarını sosyal ve çevresel açıdan zarar verdiğini düşünerek turizm faaliyetine olumsuz etki yapabilir.</a:t>
            </a:r>
          </a:p>
        </p:txBody>
      </p:sp>
    </p:spTree>
    <p:extLst>
      <p:ext uri="{BB962C8B-B14F-4D97-AF65-F5344CB8AC3E}">
        <p14:creationId xmlns:p14="http://schemas.microsoft.com/office/powerpoint/2010/main" val="421649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Turizmin Sosyal Çevre Üzerindeki Olumsuz Etkileri</a:t>
            </a:r>
          </a:p>
        </p:txBody>
      </p:sp>
      <p:sp>
        <p:nvSpPr>
          <p:cNvPr id="3" name="İçerik Yer Tutucusu 2"/>
          <p:cNvSpPr>
            <a:spLocks noGrp="1"/>
          </p:cNvSpPr>
          <p:nvPr>
            <p:ph idx="1"/>
          </p:nvPr>
        </p:nvSpPr>
        <p:spPr/>
        <p:txBody>
          <a:bodyPr>
            <a:normAutofit fontScale="92500"/>
          </a:bodyPr>
          <a:lstStyle/>
          <a:p>
            <a:r>
              <a:rPr lang="tr-TR" dirty="0"/>
              <a:t>Turizm faaliyeti ile ülkeye gelen turistlerin yerel halkın sosyal yapısına olumlu etkilerinin yanında bazı olumsuz etkileri de görülmektedir. </a:t>
            </a:r>
            <a:endParaRPr lang="tr-TR" dirty="0" smtClean="0"/>
          </a:p>
          <a:p>
            <a:r>
              <a:rPr lang="tr-TR" dirty="0" smtClean="0"/>
              <a:t>Bu </a:t>
            </a:r>
            <a:r>
              <a:rPr lang="tr-TR" dirty="0"/>
              <a:t>konuda bilim insanları toplum, aile ve birey üzerinde araştırmalar yapmış ve bazı olumsuz etkilerin ortaya çıktığı sonucuna vamışlardır. </a:t>
            </a:r>
          </a:p>
          <a:p>
            <a:r>
              <a:rPr lang="tr-TR" dirty="0" smtClean="0"/>
              <a:t>Bu </a:t>
            </a:r>
            <a:r>
              <a:rPr lang="tr-TR" dirty="0"/>
              <a:t>olumsuz örnekleri şu şekilde sıralayabiliriz (Kozak- Akoğlan-Kozak;2013:20);</a:t>
            </a:r>
          </a:p>
        </p:txBody>
      </p:sp>
    </p:spTree>
    <p:extLst>
      <p:ext uri="{BB962C8B-B14F-4D97-AF65-F5344CB8AC3E}">
        <p14:creationId xmlns:p14="http://schemas.microsoft.com/office/powerpoint/2010/main" val="642858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920" y="5157192"/>
            <a:ext cx="8183880" cy="877848"/>
          </a:xfrm>
        </p:spPr>
        <p:txBody>
          <a:bodyPr>
            <a:normAutofit fontScale="90000"/>
          </a:bodyPr>
          <a:lstStyle/>
          <a:p>
            <a:pPr algn="ctr"/>
            <a:r>
              <a:rPr lang="tr-TR" dirty="0"/>
              <a:t>Turizmin Sosyal Çevre Üzerindeki Olumsuz Etkileri</a:t>
            </a:r>
          </a:p>
        </p:txBody>
      </p:sp>
      <p:sp>
        <p:nvSpPr>
          <p:cNvPr id="3" name="İçerik Yer Tutucusu 2"/>
          <p:cNvSpPr>
            <a:spLocks noGrp="1"/>
          </p:cNvSpPr>
          <p:nvPr>
            <p:ph idx="1"/>
          </p:nvPr>
        </p:nvSpPr>
        <p:spPr>
          <a:xfrm>
            <a:off x="502920" y="530352"/>
            <a:ext cx="8183880" cy="4626840"/>
          </a:xfrm>
        </p:spPr>
        <p:txBody>
          <a:bodyPr>
            <a:normAutofit/>
          </a:bodyPr>
          <a:lstStyle/>
          <a:p>
            <a:r>
              <a:rPr lang="tr-TR" dirty="0"/>
              <a:t>-Yerel halkın inanç yapısının ve değer yargılarının değişmesi, yaşam biçimlerinde değişikliklerin meydana gelmesi, </a:t>
            </a:r>
            <a:endParaRPr lang="tr-TR" dirty="0" smtClean="0"/>
          </a:p>
          <a:p>
            <a:r>
              <a:rPr lang="tr-TR" dirty="0" smtClean="0"/>
              <a:t>-</a:t>
            </a:r>
            <a:r>
              <a:rPr lang="tr-TR" dirty="0"/>
              <a:t>Kullanılan yabancı kelimeler sonucunda dilde yabancılaşmanın belirmesi, </a:t>
            </a:r>
            <a:endParaRPr lang="tr-TR" dirty="0" smtClean="0"/>
          </a:p>
          <a:p>
            <a:r>
              <a:rPr lang="tr-TR" dirty="0" smtClean="0"/>
              <a:t>-</a:t>
            </a:r>
            <a:r>
              <a:rPr lang="tr-TR" dirty="0"/>
              <a:t>Mimari yapıların estetik görünmemesi, bina yığınlarının çoğalması, sanat değeri taşımayan yapay eserlerin yapılması</a:t>
            </a:r>
            <a:r>
              <a:rPr lang="tr-TR" dirty="0" smtClean="0"/>
              <a:t>,</a:t>
            </a:r>
          </a:p>
        </p:txBody>
      </p:sp>
    </p:spTree>
    <p:extLst>
      <p:ext uri="{BB962C8B-B14F-4D97-AF65-F5344CB8AC3E}">
        <p14:creationId xmlns:p14="http://schemas.microsoft.com/office/powerpoint/2010/main" val="3076348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920" y="5157192"/>
            <a:ext cx="8183880" cy="877848"/>
          </a:xfrm>
        </p:spPr>
        <p:txBody>
          <a:bodyPr>
            <a:normAutofit fontScale="90000"/>
          </a:bodyPr>
          <a:lstStyle/>
          <a:p>
            <a:pPr algn="ctr"/>
            <a:r>
              <a:rPr lang="tr-TR" dirty="0"/>
              <a:t>Turizmin Sosyal Çevre Üzerindeki Olumsuz Etkileri</a:t>
            </a:r>
          </a:p>
        </p:txBody>
      </p:sp>
      <p:sp>
        <p:nvSpPr>
          <p:cNvPr id="3" name="İçerik Yer Tutucusu 2"/>
          <p:cNvSpPr>
            <a:spLocks noGrp="1"/>
          </p:cNvSpPr>
          <p:nvPr>
            <p:ph idx="1"/>
          </p:nvPr>
        </p:nvSpPr>
        <p:spPr>
          <a:xfrm>
            <a:off x="502920" y="530352"/>
            <a:ext cx="8183880" cy="4626840"/>
          </a:xfrm>
        </p:spPr>
        <p:txBody>
          <a:bodyPr>
            <a:normAutofit fontScale="92500" lnSpcReduction="20000"/>
          </a:bodyPr>
          <a:lstStyle/>
          <a:p>
            <a:r>
              <a:rPr lang="tr-TR" dirty="0" smtClean="0"/>
              <a:t> </a:t>
            </a:r>
            <a:r>
              <a:rPr lang="tr-TR" dirty="0"/>
              <a:t>-Yerel halkın birbiriyle olan ilişkisinde ekonomik çıkarların oluşması, bazı manevi değerlerin azalması, </a:t>
            </a:r>
            <a:endParaRPr lang="tr-TR" dirty="0" smtClean="0"/>
          </a:p>
          <a:p>
            <a:r>
              <a:rPr lang="tr-TR" dirty="0" smtClean="0"/>
              <a:t>-</a:t>
            </a:r>
            <a:r>
              <a:rPr lang="tr-TR" dirty="0"/>
              <a:t>Turistik bölgeye giden turistlerin, bölgenin yaşam biçimi, gelenek, göreneklerine ve kültürel değerlerine ters davranışlarda bulunması ile kültürel çatışmanın meydana gelmesi, </a:t>
            </a:r>
            <a:endParaRPr lang="tr-TR" dirty="0" smtClean="0"/>
          </a:p>
          <a:p>
            <a:r>
              <a:rPr lang="tr-TR" dirty="0" smtClean="0"/>
              <a:t>-</a:t>
            </a:r>
            <a:r>
              <a:rPr lang="tr-TR" dirty="0"/>
              <a:t>Yerel halkın gelen turistlerin yaşam kalitesine ve yaşam farklılıklarına bakıp onları kıskanmasına ve kendilerini sadece turistlere hizmet eden görevli kişi olarak düşünmeye başlamalarıdır.</a:t>
            </a:r>
          </a:p>
        </p:txBody>
      </p:sp>
    </p:spTree>
    <p:extLst>
      <p:ext uri="{BB962C8B-B14F-4D97-AF65-F5344CB8AC3E}">
        <p14:creationId xmlns:p14="http://schemas.microsoft.com/office/powerpoint/2010/main" val="636668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920" y="5229200"/>
            <a:ext cx="8183880" cy="805840"/>
          </a:xfrm>
        </p:spPr>
        <p:txBody>
          <a:bodyPr>
            <a:normAutofit fontScale="90000"/>
          </a:bodyPr>
          <a:lstStyle/>
          <a:p>
            <a:pPr algn="ctr"/>
            <a:r>
              <a:rPr lang="tr-TR" dirty="0"/>
              <a:t>Turizmin Sosyal Çevre Üzerindeki Olumsuz Etkileri</a:t>
            </a:r>
          </a:p>
        </p:txBody>
      </p:sp>
      <p:sp>
        <p:nvSpPr>
          <p:cNvPr id="3" name="İçerik Yer Tutucusu 2"/>
          <p:cNvSpPr>
            <a:spLocks noGrp="1"/>
          </p:cNvSpPr>
          <p:nvPr>
            <p:ph idx="1"/>
          </p:nvPr>
        </p:nvSpPr>
        <p:spPr>
          <a:xfrm>
            <a:off x="502920" y="530352"/>
            <a:ext cx="8183880" cy="4626840"/>
          </a:xfrm>
        </p:spPr>
        <p:txBody>
          <a:bodyPr>
            <a:normAutofit fontScale="77500" lnSpcReduction="20000"/>
          </a:bodyPr>
          <a:lstStyle/>
          <a:p>
            <a:r>
              <a:rPr lang="tr-TR" dirty="0"/>
              <a:t>Tüm bunlar doğrultusunda turist kabul eden ülkede kültürel yozlaşma yaşanabilmektedir. </a:t>
            </a:r>
            <a:endParaRPr lang="tr-TR" dirty="0" smtClean="0"/>
          </a:p>
          <a:p>
            <a:r>
              <a:rPr lang="tr-TR" dirty="0" smtClean="0"/>
              <a:t>Yerel </a:t>
            </a:r>
            <a:r>
              <a:rPr lang="tr-TR" dirty="0"/>
              <a:t>halk turistin eğlence anlayışını zamanla benimseyebilir ve kendi değerlerini göz ardı edebilir. </a:t>
            </a:r>
            <a:endParaRPr lang="tr-TR" dirty="0" smtClean="0"/>
          </a:p>
          <a:p>
            <a:r>
              <a:rPr lang="tr-TR" dirty="0" smtClean="0"/>
              <a:t>Giyiminden </a:t>
            </a:r>
            <a:r>
              <a:rPr lang="tr-TR" dirty="0"/>
              <a:t>inançlarına günlük yaşantısına eğlenme tarzına kullandığı dile varacak kadar her türlü değişim yaşanabilir. Bunda turizmin insan odaklı bir faaliyet olmasının etkisi vardır. </a:t>
            </a:r>
            <a:endParaRPr lang="tr-TR" dirty="0" smtClean="0"/>
          </a:p>
          <a:p>
            <a:r>
              <a:rPr lang="tr-TR" dirty="0" smtClean="0"/>
              <a:t>Turistler </a:t>
            </a:r>
            <a:r>
              <a:rPr lang="tr-TR" dirty="0"/>
              <a:t>ve yerel halk arasında etkileşim kaçınılmazdır. </a:t>
            </a:r>
            <a:endParaRPr lang="tr-TR" dirty="0" smtClean="0"/>
          </a:p>
          <a:p>
            <a:r>
              <a:rPr lang="tr-TR" dirty="0" smtClean="0"/>
              <a:t>Bu </a:t>
            </a:r>
            <a:r>
              <a:rPr lang="tr-TR" dirty="0"/>
              <a:t>etkileşim olumsuz yönde olduğunda turizmden beklenen verim elde edilememektedir. </a:t>
            </a:r>
            <a:endParaRPr lang="tr-TR" dirty="0" smtClean="0"/>
          </a:p>
          <a:p>
            <a:r>
              <a:rPr lang="tr-TR" dirty="0" smtClean="0"/>
              <a:t>Turizmden </a:t>
            </a:r>
            <a:r>
              <a:rPr lang="tr-TR" dirty="0"/>
              <a:t>beklenen verimin yüksek olabilmesi için bu konuda yerel halkın turizm konusunda bilinçlendirilmesi ve turizm konusunda eğitilmesi gerekmektedir</a:t>
            </a:r>
          </a:p>
        </p:txBody>
      </p:sp>
    </p:spTree>
    <p:extLst>
      <p:ext uri="{BB962C8B-B14F-4D97-AF65-F5344CB8AC3E}">
        <p14:creationId xmlns:p14="http://schemas.microsoft.com/office/powerpoint/2010/main" val="731979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Turizmin Ekonomiye Olumsuz Etkileri</a:t>
            </a:r>
          </a:p>
        </p:txBody>
      </p:sp>
      <p:sp>
        <p:nvSpPr>
          <p:cNvPr id="3" name="İçerik Yer Tutucusu 2"/>
          <p:cNvSpPr>
            <a:spLocks noGrp="1"/>
          </p:cNvSpPr>
          <p:nvPr>
            <p:ph idx="1"/>
          </p:nvPr>
        </p:nvSpPr>
        <p:spPr/>
        <p:txBody>
          <a:bodyPr/>
          <a:lstStyle/>
          <a:p>
            <a:r>
              <a:rPr lang="tr-TR" dirty="0"/>
              <a:t>Bir bölgede gerçekleşen turizm faaliyetlerinin her zaman olumlu ekonomik etkiler meydana getirdiğini söylemek mümkün değildir. Getirdiği bazı olumsuz etkileri şunlardır: </a:t>
            </a:r>
            <a:endParaRPr lang="tr-TR" dirty="0" smtClean="0"/>
          </a:p>
          <a:p>
            <a:r>
              <a:rPr lang="tr-TR" dirty="0" smtClean="0"/>
              <a:t>-</a:t>
            </a:r>
            <a:r>
              <a:rPr lang="tr-TR" dirty="0"/>
              <a:t>Turizmin gelişmesi için teknolojik yatırımlar gerekebilir bu da, ithalat oranının artmasına yani döviz kaybının yaşanmasına neden olabilir.</a:t>
            </a:r>
          </a:p>
        </p:txBody>
      </p:sp>
    </p:spTree>
    <p:extLst>
      <p:ext uri="{BB962C8B-B14F-4D97-AF65-F5344CB8AC3E}">
        <p14:creationId xmlns:p14="http://schemas.microsoft.com/office/powerpoint/2010/main" val="326602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dirty="0"/>
              <a:t>Turizmin Ekonomiye Olumsuz Etkileri</a:t>
            </a:r>
          </a:p>
        </p:txBody>
      </p:sp>
      <p:sp>
        <p:nvSpPr>
          <p:cNvPr id="3" name="İçerik Yer Tutucusu 2"/>
          <p:cNvSpPr>
            <a:spLocks noGrp="1"/>
          </p:cNvSpPr>
          <p:nvPr>
            <p:ph idx="1"/>
          </p:nvPr>
        </p:nvSpPr>
        <p:spPr/>
        <p:txBody>
          <a:bodyPr>
            <a:normAutofit fontScale="77500" lnSpcReduction="20000"/>
          </a:bodyPr>
          <a:lstStyle/>
          <a:p>
            <a:r>
              <a:rPr lang="tr-TR" dirty="0"/>
              <a:t>-Turizmin olduğu bölgelerde, bölgesel enflasyonun artma eğilimi </a:t>
            </a:r>
            <a:r>
              <a:rPr lang="tr-TR" dirty="0" smtClean="0"/>
              <a:t>vardır. Yerli </a:t>
            </a:r>
            <a:r>
              <a:rPr lang="tr-TR" dirty="0"/>
              <a:t>halka göre turistlerin alım gücü yüksek olduğundan, bölgedeki </a:t>
            </a:r>
            <a:r>
              <a:rPr lang="tr-TR" dirty="0" smtClean="0"/>
              <a:t>fiyatların artması </a:t>
            </a:r>
            <a:r>
              <a:rPr lang="tr-TR" dirty="0"/>
              <a:t>kaçınılmazdır</a:t>
            </a:r>
            <a:r>
              <a:rPr lang="tr-TR"/>
              <a:t>. </a:t>
            </a:r>
            <a:endParaRPr lang="tr-TR" smtClean="0"/>
          </a:p>
          <a:p>
            <a:r>
              <a:rPr lang="tr-TR" smtClean="0"/>
              <a:t>Fiyat </a:t>
            </a:r>
            <a:r>
              <a:rPr lang="tr-TR" dirty="0"/>
              <a:t>artışı arsa ve gayrimenkul satışlarına da yansıyabilir.</a:t>
            </a:r>
          </a:p>
          <a:p>
            <a:r>
              <a:rPr lang="tr-TR" dirty="0"/>
              <a:t>Bölgedeki ev kiralarının yükselmesine de etki yapabilir. Böylece yerli halkın </a:t>
            </a:r>
            <a:r>
              <a:rPr lang="tr-TR" dirty="0" smtClean="0"/>
              <a:t>alım gücü </a:t>
            </a:r>
            <a:r>
              <a:rPr lang="tr-TR" dirty="0"/>
              <a:t>düşmektedir</a:t>
            </a:r>
            <a:r>
              <a:rPr lang="tr-TR" dirty="0" smtClean="0"/>
              <a:t>.</a:t>
            </a:r>
          </a:p>
          <a:p>
            <a:pPr marL="0" indent="0">
              <a:buNone/>
            </a:pPr>
            <a:endParaRPr lang="tr-TR" dirty="0"/>
          </a:p>
          <a:p>
            <a:r>
              <a:rPr lang="tr-TR" dirty="0"/>
              <a:t>-Turizmin en fazla yaz mevsiminde yükseliş göstermesinden dolayı </a:t>
            </a:r>
            <a:r>
              <a:rPr lang="tr-TR" dirty="0" smtClean="0"/>
              <a:t>bu mevsimde </a:t>
            </a:r>
            <a:r>
              <a:rPr lang="tr-TR" dirty="0"/>
              <a:t>işgücüne duyulan ihtiyaç artmaktadır. Sezon bitince işgücünün bir </a:t>
            </a:r>
            <a:r>
              <a:rPr lang="tr-TR" dirty="0" smtClean="0"/>
              <a:t>kısmı işten </a:t>
            </a:r>
            <a:r>
              <a:rPr lang="tr-TR" dirty="0"/>
              <a:t>çıkarılmakta bu da mevsimlik işsizliğe neden olmaktadır. </a:t>
            </a:r>
          </a:p>
        </p:txBody>
      </p:sp>
    </p:spTree>
    <p:extLst>
      <p:ext uri="{BB962C8B-B14F-4D97-AF65-F5344CB8AC3E}">
        <p14:creationId xmlns:p14="http://schemas.microsoft.com/office/powerpoint/2010/main" val="22004429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920" y="5301208"/>
            <a:ext cx="8183880" cy="733832"/>
          </a:xfrm>
        </p:spPr>
        <p:txBody>
          <a:bodyPr>
            <a:normAutofit fontScale="90000"/>
          </a:bodyPr>
          <a:lstStyle/>
          <a:p>
            <a:pPr algn="ctr"/>
            <a:r>
              <a:rPr lang="tr-TR" dirty="0"/>
              <a:t>Turizmin Ekonomiye Olumsuz Etkileri</a:t>
            </a:r>
          </a:p>
        </p:txBody>
      </p:sp>
      <p:sp>
        <p:nvSpPr>
          <p:cNvPr id="3" name="İçerik Yer Tutucusu 2"/>
          <p:cNvSpPr>
            <a:spLocks noGrp="1"/>
          </p:cNvSpPr>
          <p:nvPr>
            <p:ph idx="1"/>
          </p:nvPr>
        </p:nvSpPr>
        <p:spPr>
          <a:xfrm>
            <a:off x="502920" y="530352"/>
            <a:ext cx="8183880" cy="4626840"/>
          </a:xfrm>
        </p:spPr>
        <p:txBody>
          <a:bodyPr>
            <a:normAutofit fontScale="85000" lnSpcReduction="20000"/>
          </a:bodyPr>
          <a:lstStyle/>
          <a:p>
            <a:r>
              <a:rPr lang="tr-TR" dirty="0"/>
              <a:t>-Diğer bir etkide arz kapasitesinin kış sezonunda düşük kalmasıdır. Yazın olan yüksek talebe göre tesislerin kapasiteleri artmaktadır. </a:t>
            </a:r>
            <a:endParaRPr lang="tr-TR" dirty="0" smtClean="0"/>
          </a:p>
          <a:p>
            <a:r>
              <a:rPr lang="tr-TR" dirty="0" smtClean="0"/>
              <a:t>Ancak </a:t>
            </a:r>
            <a:r>
              <a:rPr lang="tr-TR" dirty="0"/>
              <a:t>sezon bitince bu kapasite atıl kalmaktadır. Bu da firmaları faaliyetlerini süreli şekilde durdurmaya zorlayabilir. </a:t>
            </a:r>
            <a:endParaRPr lang="tr-TR" dirty="0" smtClean="0"/>
          </a:p>
          <a:p>
            <a:r>
              <a:rPr lang="tr-TR" dirty="0" smtClean="0"/>
              <a:t>-</a:t>
            </a:r>
            <a:r>
              <a:rPr lang="tr-TR" dirty="0"/>
              <a:t>Yurtdışı menşeli firmaların çalıştıracağı işgücünü kendi ülkesinden getirmesi, kullanacağı teknik unsurları ithal etmesi, elde ettiği karını kendi ülkesine aktarması, yatırımı yaptığı ülkenin ekonomisini olumsuz etkilemektedir. </a:t>
            </a:r>
            <a:endParaRPr lang="tr-TR" dirty="0" smtClean="0"/>
          </a:p>
          <a:p>
            <a:r>
              <a:rPr lang="tr-TR" dirty="0" smtClean="0"/>
              <a:t>-</a:t>
            </a:r>
            <a:r>
              <a:rPr lang="tr-TR" dirty="0"/>
              <a:t>Turizm ile ülkeye fazla döviz girişi olursa ödemeler dengesi fazlalığı oluşabilir. Bu da enflasyona neden olabilmektedir. </a:t>
            </a:r>
          </a:p>
        </p:txBody>
      </p:sp>
    </p:spTree>
    <p:extLst>
      <p:ext uri="{BB962C8B-B14F-4D97-AF65-F5344CB8AC3E}">
        <p14:creationId xmlns:p14="http://schemas.microsoft.com/office/powerpoint/2010/main" val="30457070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342900" lvl="0" indent="-342900">
              <a:spcBef>
                <a:spcPct val="20000"/>
              </a:spcBef>
              <a:buClrTx/>
              <a:buSzTx/>
              <a:buFont typeface="Arial" pitchFamily="34" charset="0"/>
              <a:buChar char="•"/>
            </a:pPr>
            <a:r>
              <a:rPr lang="tr-TR" sz="1400" dirty="0">
                <a:solidFill>
                  <a:prstClr val="black"/>
                </a:solidFill>
                <a:latin typeface="Calibri"/>
              </a:rPr>
              <a:t>Tonbil Atça S. </a:t>
            </a:r>
            <a:r>
              <a:rPr lang="tr-TR" sz="1400">
                <a:solidFill>
                  <a:prstClr val="black"/>
                </a:solidFill>
                <a:latin typeface="Calibri"/>
              </a:rPr>
              <a:t>(2019) Türkiye’de Turizm Politikası Ve Planlaması, İstanbul Üniversitesi Sosyal Bilimler Enstitüsü İktisat Anabilim Dalı İktisat Politikası Anabilim Dalı, Yüksek Lisans Tezi, İstanbul</a:t>
            </a:r>
          </a:p>
          <a:p>
            <a:endParaRPr lang="tr-TR"/>
          </a:p>
        </p:txBody>
      </p:sp>
    </p:spTree>
    <p:extLst>
      <p:ext uri="{BB962C8B-B14F-4D97-AF65-F5344CB8AC3E}">
        <p14:creationId xmlns:p14="http://schemas.microsoft.com/office/powerpoint/2010/main" val="14196238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34</TotalTime>
  <Words>2862</Words>
  <Application>Microsoft Office PowerPoint</Application>
  <PresentationFormat>Ekran Gösterisi (4:3)</PresentationFormat>
  <Paragraphs>190</Paragraphs>
  <Slides>45</Slides>
  <Notes>0</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Görünüş</vt:lpstr>
      <vt:lpstr> Turizm Sektörünün Ekonomi İçindeki Önemi ve Olumlu- Olumsuz Etkileri</vt:lpstr>
      <vt:lpstr>Turizm Sektörünün Ekonomi İçindeki Önemi Ve Olumlu Etkileri</vt:lpstr>
      <vt:lpstr>Turizm Sektörünün Ekonomi İçindeki Önemi Ve Olumlu Etkileri</vt:lpstr>
      <vt:lpstr>Turizm Sektörünün Ekonomi İçindeki Önemi Ve Olumlu Etkileri</vt:lpstr>
      <vt:lpstr>Turizm Sektörünün Ekonomi İçindeki Önemi Ve Olumlu Etkileri</vt:lpstr>
      <vt:lpstr>Turizm Sektörünün Ekonomi İçindeki Önemi Ve Olumlu Etkileri</vt:lpstr>
      <vt:lpstr>Turizm Ve Kalkınma İlişkisi</vt:lpstr>
      <vt:lpstr>Turizm Ve Kalkınma İlişkisi</vt:lpstr>
      <vt:lpstr>Turizm Ve Kalkınma İlişkisi</vt:lpstr>
      <vt:lpstr>Turizm Ve Kalkınma İlişkisi</vt:lpstr>
      <vt:lpstr>Turizm Ve İstihdam İlişkisi</vt:lpstr>
      <vt:lpstr>Turizm Ve İstihdam İlişkisi</vt:lpstr>
      <vt:lpstr>Turizm Ve İstihdam İlişkisi</vt:lpstr>
      <vt:lpstr>Turizm Ve İstihdam İlişkisi</vt:lpstr>
      <vt:lpstr>Turizm Ve Milli Gelir İlişkisi</vt:lpstr>
      <vt:lpstr>Turizm Ve Milli Gelir İlişkisi</vt:lpstr>
      <vt:lpstr>Turizm Ve Milli Gelir İlişkisi</vt:lpstr>
      <vt:lpstr>Turizm Ve Milli Gelir İlişkisi</vt:lpstr>
      <vt:lpstr>Turizm Ve Milli Gelir İlişkisi</vt:lpstr>
      <vt:lpstr>Turizm Ve Milli Gelir İlişkisi</vt:lpstr>
      <vt:lpstr>Turizm Ve Milli Gelir İlişkisi</vt:lpstr>
      <vt:lpstr>Turizm Ve Milli Gelir İlişkisi</vt:lpstr>
      <vt:lpstr>Turizm Ve Ödemeler Dengesi</vt:lpstr>
      <vt:lpstr>Turizm Ve Ödemeler Dengesi</vt:lpstr>
      <vt:lpstr>Turizm Ve Ödemeler Dengesi</vt:lpstr>
      <vt:lpstr>Turizm Ve Ödemeler Dengesi</vt:lpstr>
      <vt:lpstr>Turizm Ve Ödemeler Dengesi</vt:lpstr>
      <vt:lpstr>Turizm Ve Sosyal Yapı</vt:lpstr>
      <vt:lpstr>Turizm Ve Sosyal Yapı</vt:lpstr>
      <vt:lpstr>Turizm Ve Sosyal Yapı</vt:lpstr>
      <vt:lpstr>Turizm Ve Sosyal Yapı</vt:lpstr>
      <vt:lpstr>Turizm Ve Sosyal Yapı</vt:lpstr>
      <vt:lpstr>Turizm Ve Sosyal Yapı</vt:lpstr>
      <vt:lpstr>Turizm Ve Sosyal Yapı</vt:lpstr>
      <vt:lpstr>Turizm Ve Sosyal Yapı</vt:lpstr>
      <vt:lpstr>.Turizmin Olumsuz Etkileri</vt:lpstr>
      <vt:lpstr>.Turizmin Olumsuz Etkileri</vt:lpstr>
      <vt:lpstr>Turizmin Sosyal Çevre Üzerindeki Olumsuz Etkileri</vt:lpstr>
      <vt:lpstr>Turizmin Sosyal Çevre Üzerindeki Olumsuz Etkileri</vt:lpstr>
      <vt:lpstr>Turizmin Sosyal Çevre Üzerindeki Olumsuz Etkileri</vt:lpstr>
      <vt:lpstr>Turizmin Sosyal Çevre Üzerindeki Olumsuz Etkileri</vt:lpstr>
      <vt:lpstr>Turizmin Ekonomiye Olumsuz Etkileri</vt:lpstr>
      <vt:lpstr>Turizmin Ekonomiye Olumsuz Etkileri</vt:lpstr>
      <vt:lpstr>Turizmin Ekonomiye Olumsuz Etkileri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Turizmin Ekonomi İçindeki Önemi ve Olumlu- Olumsuz Etkileri</dc:title>
  <dc:creator>AGE</dc:creator>
  <cp:lastModifiedBy>AGE</cp:lastModifiedBy>
  <cp:revision>11</cp:revision>
  <dcterms:created xsi:type="dcterms:W3CDTF">2021-02-20T09:08:17Z</dcterms:created>
  <dcterms:modified xsi:type="dcterms:W3CDTF">2021-02-26T10:26:48Z</dcterms:modified>
</cp:coreProperties>
</file>