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2" r:id="rId7"/>
    <p:sldId id="261" r:id="rId8"/>
    <p:sldId id="260" r:id="rId9"/>
    <p:sldId id="264" r:id="rId10"/>
    <p:sldId id="265" r:id="rId11"/>
    <p:sldId id="266" r:id="rId12"/>
    <p:sldId id="267" r:id="rId13"/>
    <p:sldId id="268" r:id="rId14"/>
    <p:sldId id="269" r:id="rId15"/>
    <p:sldId id="273" r:id="rId16"/>
    <p:sldId id="272" r:id="rId17"/>
    <p:sldId id="270" r:id="rId18"/>
    <p:sldId id="271" r:id="rId19"/>
    <p:sldId id="274" r:id="rId20"/>
    <p:sldId id="275" r:id="rId21"/>
    <p:sldId id="278" r:id="rId22"/>
    <p:sldId id="277" r:id="rId23"/>
    <p:sldId id="276" r:id="rId24"/>
    <p:sldId id="279" r:id="rId25"/>
    <p:sldId id="281" r:id="rId26"/>
    <p:sldId id="280" r:id="rId27"/>
    <p:sldId id="282" r:id="rId28"/>
    <p:sldId id="283" r:id="rId29"/>
    <p:sldId id="284" r:id="rId30"/>
    <p:sldId id="289" r:id="rId31"/>
    <p:sldId id="288" r:id="rId32"/>
    <p:sldId id="287" r:id="rId33"/>
    <p:sldId id="286" r:id="rId34"/>
    <p:sldId id="285" r:id="rId35"/>
    <p:sldId id="290" r:id="rId36"/>
    <p:sldId id="297" r:id="rId37"/>
    <p:sldId id="296" r:id="rId38"/>
    <p:sldId id="295" r:id="rId39"/>
    <p:sldId id="294" r:id="rId40"/>
    <p:sldId id="293" r:id="rId41"/>
    <p:sldId id="292" r:id="rId42"/>
    <p:sldId id="291" r:id="rId43"/>
    <p:sldId id="298" r:id="rId44"/>
    <p:sldId id="299" r:id="rId45"/>
    <p:sldId id="300" r:id="rId46"/>
    <p:sldId id="307" r:id="rId47"/>
    <p:sldId id="306" r:id="rId48"/>
    <p:sldId id="305" r:id="rId49"/>
    <p:sldId id="304" r:id="rId50"/>
    <p:sldId id="303" r:id="rId51"/>
    <p:sldId id="302" r:id="rId52"/>
    <p:sldId id="313" r:id="rId53"/>
    <p:sldId id="312" r:id="rId54"/>
    <p:sldId id="311" r:id="rId55"/>
    <p:sldId id="310" r:id="rId56"/>
    <p:sldId id="309" r:id="rId57"/>
    <p:sldId id="308" r:id="rId58"/>
    <p:sldId id="320" r:id="rId59"/>
    <p:sldId id="318" r:id="rId60"/>
    <p:sldId id="319" r:id="rId61"/>
    <p:sldId id="317" r:id="rId62"/>
    <p:sldId id="316" r:id="rId63"/>
    <p:sldId id="321" r:id="rId64"/>
    <p:sldId id="326" r:id="rId65"/>
    <p:sldId id="325" r:id="rId66"/>
    <p:sldId id="324" r:id="rId67"/>
    <p:sldId id="323" r:id="rId68"/>
    <p:sldId id="322" r:id="rId69"/>
    <p:sldId id="327" r:id="rId70"/>
    <p:sldId id="328" r:id="rId71"/>
    <p:sldId id="331" r:id="rId72"/>
    <p:sldId id="330" r:id="rId73"/>
    <p:sldId id="329" r:id="rId74"/>
    <p:sldId id="332" r:id="rId75"/>
    <p:sldId id="340" r:id="rId76"/>
    <p:sldId id="339" r:id="rId77"/>
    <p:sldId id="338" r:id="rId78"/>
    <p:sldId id="337" r:id="rId79"/>
    <p:sldId id="336" r:id="rId80"/>
    <p:sldId id="335" r:id="rId81"/>
    <p:sldId id="334" r:id="rId82"/>
    <p:sldId id="333" r:id="rId83"/>
    <p:sldId id="341" r:id="rId84"/>
    <p:sldId id="350" r:id="rId85"/>
    <p:sldId id="342" r:id="rId86"/>
    <p:sldId id="349" r:id="rId87"/>
    <p:sldId id="348" r:id="rId88"/>
    <p:sldId id="347" r:id="rId89"/>
    <p:sldId id="346" r:id="rId90"/>
    <p:sldId id="345" r:id="rId91"/>
    <p:sldId id="344" r:id="rId92"/>
    <p:sldId id="343" r:id="rId9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27.02.2021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27.02.2021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es-ES" dirty="0"/>
              <a:t>Türkiye'de Floral ve Yaban Hayatı Turizmi</a:t>
            </a:r>
            <a:endParaRPr lang="tr-TR" dirty="0"/>
          </a:p>
        </p:txBody>
      </p:sp>
      <p:sp>
        <p:nvSpPr>
          <p:cNvPr id="3" name="Alt Başlık 2"/>
          <p:cNvSpPr>
            <a:spLocks noGrp="1"/>
          </p:cNvSpPr>
          <p:nvPr>
            <p:ph type="subTitle" idx="1"/>
          </p:nvPr>
        </p:nvSpPr>
        <p:spPr/>
        <p:txBody>
          <a:bodyPr/>
          <a:lstStyle/>
          <a:p>
            <a:r>
              <a:rPr lang="tr-TR" dirty="0" smtClean="0"/>
              <a:t>AYŞEN GÖNÜL EKŞİOĞLU</a:t>
            </a:r>
            <a:endParaRPr lang="tr-TR" dirty="0"/>
          </a:p>
        </p:txBody>
      </p:sp>
    </p:spTree>
    <p:extLst>
      <p:ext uri="{BB962C8B-B14F-4D97-AF65-F5344CB8AC3E}">
        <p14:creationId xmlns:p14="http://schemas.microsoft.com/office/powerpoint/2010/main" val="3166999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es-ES" sz="3600" dirty="0">
                <a:solidFill>
                  <a:prstClr val="black"/>
                </a:solidFill>
              </a:rPr>
              <a:t>Türkiye'de Floral ve Yaban Hayatı Turizmi</a:t>
            </a:r>
            <a:endParaRPr lang="tr-TR" sz="3600" dirty="0"/>
          </a:p>
        </p:txBody>
      </p:sp>
      <p:sp>
        <p:nvSpPr>
          <p:cNvPr id="3" name="İçerik Yer Tutucusu 2"/>
          <p:cNvSpPr>
            <a:spLocks noGrp="1"/>
          </p:cNvSpPr>
          <p:nvPr>
            <p:ph sz="half" idx="1"/>
          </p:nvPr>
        </p:nvSpPr>
        <p:spPr>
          <a:xfrm>
            <a:off x="457200" y="1412776"/>
            <a:ext cx="4038600" cy="4713387"/>
          </a:xfrm>
        </p:spPr>
        <p:txBody>
          <a:bodyPr>
            <a:normAutofit fontScale="92500" lnSpcReduction="20000"/>
          </a:bodyPr>
          <a:lstStyle/>
          <a:p>
            <a:r>
              <a:rPr lang="tr-TR" b="1" dirty="0" smtClean="0">
                <a:solidFill>
                  <a:srgbClr val="FF0000"/>
                </a:solidFill>
              </a:rPr>
              <a:t>FLORAL TURİZM</a:t>
            </a:r>
          </a:p>
          <a:p>
            <a:r>
              <a:rPr lang="tr-TR" dirty="0" smtClean="0"/>
              <a:t>Orman </a:t>
            </a:r>
            <a:r>
              <a:rPr lang="tr-TR" dirty="0"/>
              <a:t>Turizmi</a:t>
            </a:r>
          </a:p>
          <a:p>
            <a:r>
              <a:rPr lang="tr-TR" dirty="0" smtClean="0"/>
              <a:t>Orman </a:t>
            </a:r>
            <a:r>
              <a:rPr lang="tr-TR" dirty="0"/>
              <a:t>Turizminde Mekânsal Planlama</a:t>
            </a:r>
          </a:p>
          <a:p>
            <a:r>
              <a:rPr lang="tr-TR" dirty="0" smtClean="0"/>
              <a:t>Ağaç </a:t>
            </a:r>
            <a:r>
              <a:rPr lang="tr-TR" dirty="0"/>
              <a:t>Turizmi</a:t>
            </a:r>
          </a:p>
          <a:p>
            <a:r>
              <a:rPr lang="tr-TR" dirty="0" smtClean="0"/>
              <a:t>Ağaç </a:t>
            </a:r>
            <a:r>
              <a:rPr lang="tr-TR" dirty="0"/>
              <a:t>Tüneller</a:t>
            </a:r>
          </a:p>
          <a:p>
            <a:r>
              <a:rPr lang="tr-TR" dirty="0" smtClean="0"/>
              <a:t>Botanik </a:t>
            </a:r>
            <a:r>
              <a:rPr lang="tr-TR" dirty="0"/>
              <a:t>Turizmi</a:t>
            </a:r>
          </a:p>
          <a:p>
            <a:r>
              <a:rPr lang="tr-TR" dirty="0"/>
              <a:t> </a:t>
            </a:r>
            <a:r>
              <a:rPr lang="tr-TR" dirty="0" smtClean="0"/>
              <a:t>Japon </a:t>
            </a:r>
            <a:r>
              <a:rPr lang="tr-TR" dirty="0"/>
              <a:t>Bahçeleri</a:t>
            </a:r>
          </a:p>
          <a:p>
            <a:r>
              <a:rPr lang="tr-TR" dirty="0"/>
              <a:t> </a:t>
            </a:r>
            <a:r>
              <a:rPr lang="tr-TR" dirty="0" smtClean="0"/>
              <a:t>Saray </a:t>
            </a:r>
            <a:r>
              <a:rPr lang="tr-TR" dirty="0"/>
              <a:t>Bahçeleri</a:t>
            </a:r>
          </a:p>
          <a:p>
            <a:r>
              <a:rPr lang="tr-TR" dirty="0" smtClean="0"/>
              <a:t> Çiçek </a:t>
            </a:r>
            <a:r>
              <a:rPr lang="tr-TR" dirty="0"/>
              <a:t>Turizmi</a:t>
            </a:r>
          </a:p>
          <a:p>
            <a:r>
              <a:rPr lang="tr-TR" dirty="0"/>
              <a:t> </a:t>
            </a:r>
            <a:r>
              <a:rPr lang="tr-TR" dirty="0" smtClean="0"/>
              <a:t>Çiçek </a:t>
            </a:r>
            <a:r>
              <a:rPr lang="tr-TR" dirty="0"/>
              <a:t>Festivalleri</a:t>
            </a:r>
          </a:p>
          <a:p>
            <a:r>
              <a:rPr lang="tr-TR" dirty="0"/>
              <a:t> </a:t>
            </a:r>
            <a:r>
              <a:rPr lang="tr-TR" dirty="0" smtClean="0"/>
              <a:t>Endemik </a:t>
            </a:r>
            <a:r>
              <a:rPr lang="tr-TR" dirty="0"/>
              <a:t>Bitkiler Turizmi</a:t>
            </a:r>
          </a:p>
        </p:txBody>
      </p:sp>
      <p:sp>
        <p:nvSpPr>
          <p:cNvPr id="4" name="İçerik Yer Tutucusu 3"/>
          <p:cNvSpPr>
            <a:spLocks noGrp="1"/>
          </p:cNvSpPr>
          <p:nvPr>
            <p:ph sz="half" idx="2"/>
          </p:nvPr>
        </p:nvSpPr>
        <p:spPr>
          <a:xfrm>
            <a:off x="4648200" y="1340768"/>
            <a:ext cx="4038600" cy="4785395"/>
          </a:xfrm>
        </p:spPr>
        <p:txBody>
          <a:bodyPr>
            <a:normAutofit fontScale="92500" lnSpcReduction="20000"/>
          </a:bodyPr>
          <a:lstStyle/>
          <a:p>
            <a:r>
              <a:rPr lang="tr-TR" dirty="0"/>
              <a:t> </a:t>
            </a:r>
            <a:r>
              <a:rPr lang="tr-TR" b="1" dirty="0">
                <a:solidFill>
                  <a:srgbClr val="FF0000"/>
                </a:solidFill>
              </a:rPr>
              <a:t>Yaban Hayatı ve Turizm</a:t>
            </a:r>
          </a:p>
          <a:p>
            <a:r>
              <a:rPr lang="tr-TR" dirty="0" smtClean="0"/>
              <a:t>Yaban </a:t>
            </a:r>
            <a:r>
              <a:rPr lang="tr-TR" dirty="0"/>
              <a:t>Hayatı Turizmi: Tanımlar ve Kavramlar</a:t>
            </a:r>
          </a:p>
          <a:p>
            <a:r>
              <a:rPr lang="tr-TR" dirty="0" smtClean="0"/>
              <a:t> </a:t>
            </a:r>
            <a:r>
              <a:rPr lang="tr-TR" dirty="0"/>
              <a:t>Kuş Gözlem Turizmi</a:t>
            </a:r>
          </a:p>
          <a:p>
            <a:r>
              <a:rPr lang="tr-TR" dirty="0" smtClean="0"/>
              <a:t>Leylek </a:t>
            </a:r>
            <a:r>
              <a:rPr lang="tr-TR" dirty="0"/>
              <a:t>Göçleri</a:t>
            </a:r>
          </a:p>
          <a:p>
            <a:r>
              <a:rPr lang="tr-TR" dirty="0" smtClean="0"/>
              <a:t>Kelebek </a:t>
            </a:r>
            <a:r>
              <a:rPr lang="tr-TR" dirty="0"/>
              <a:t>Turizmi</a:t>
            </a:r>
          </a:p>
          <a:p>
            <a:r>
              <a:rPr lang="tr-TR" dirty="0" smtClean="0"/>
              <a:t>Türkiye’de </a:t>
            </a:r>
            <a:r>
              <a:rPr lang="tr-TR" dirty="0"/>
              <a:t>Kelebek Gözlemciliği</a:t>
            </a:r>
          </a:p>
          <a:p>
            <a:r>
              <a:rPr lang="tr-TR" dirty="0" smtClean="0"/>
              <a:t>Kelebeklerin </a:t>
            </a:r>
            <a:r>
              <a:rPr lang="tr-TR" dirty="0"/>
              <a:t>Yaşamını Etkileyen Yanlış Arazi Kullanımları</a:t>
            </a:r>
          </a:p>
          <a:p>
            <a:r>
              <a:rPr lang="tr-TR" dirty="0" smtClean="0"/>
              <a:t> </a:t>
            </a:r>
            <a:r>
              <a:rPr lang="tr-TR" dirty="0"/>
              <a:t>Av Turizmi </a:t>
            </a:r>
          </a:p>
        </p:txBody>
      </p:sp>
    </p:spTree>
    <p:extLst>
      <p:ext uri="{BB962C8B-B14F-4D97-AF65-F5344CB8AC3E}">
        <p14:creationId xmlns:p14="http://schemas.microsoft.com/office/powerpoint/2010/main" val="569459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Floral Turizm </a:t>
            </a:r>
          </a:p>
        </p:txBody>
      </p:sp>
      <p:sp>
        <p:nvSpPr>
          <p:cNvPr id="3" name="İçerik Yer Tutucusu 2"/>
          <p:cNvSpPr>
            <a:spLocks noGrp="1"/>
          </p:cNvSpPr>
          <p:nvPr>
            <p:ph idx="1"/>
          </p:nvPr>
        </p:nvSpPr>
        <p:spPr>
          <a:xfrm>
            <a:off x="251520" y="1600200"/>
            <a:ext cx="8568952" cy="4525963"/>
          </a:xfrm>
        </p:spPr>
        <p:txBody>
          <a:bodyPr/>
          <a:lstStyle/>
          <a:p>
            <a:r>
              <a:rPr lang="tr-TR" dirty="0"/>
              <a:t>Flora içinde orman, ağaç, çiçekler her biri turizm açısından önemlidir. </a:t>
            </a:r>
            <a:endParaRPr lang="tr-TR" dirty="0" smtClean="0"/>
          </a:p>
          <a:p>
            <a:r>
              <a:rPr lang="tr-TR" dirty="0" smtClean="0"/>
              <a:t>Turizmde </a:t>
            </a:r>
            <a:r>
              <a:rPr lang="tr-TR" dirty="0"/>
              <a:t>orman turizmi, ağaç turizmi, botanik turizmi, park ve bahçe turizmi(garden tourism) , çiçek turizmi(flower tourism) gibi alt guruplara ayrılabilir. </a:t>
            </a:r>
            <a:endParaRPr lang="tr-TR" dirty="0" smtClean="0"/>
          </a:p>
          <a:p>
            <a:r>
              <a:rPr lang="tr-TR" dirty="0" smtClean="0"/>
              <a:t>Bütün </a:t>
            </a:r>
            <a:r>
              <a:rPr lang="tr-TR" dirty="0"/>
              <a:t>olarak bakılırsa flora ekoturizmin ilgi alanındadır.</a:t>
            </a:r>
          </a:p>
        </p:txBody>
      </p:sp>
    </p:spTree>
    <p:extLst>
      <p:ext uri="{BB962C8B-B14F-4D97-AF65-F5344CB8AC3E}">
        <p14:creationId xmlns:p14="http://schemas.microsoft.com/office/powerpoint/2010/main" val="1662682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Orman Turizmi </a:t>
            </a:r>
          </a:p>
        </p:txBody>
      </p:sp>
      <p:sp>
        <p:nvSpPr>
          <p:cNvPr id="3" name="İçerik Yer Tutucusu 2"/>
          <p:cNvSpPr>
            <a:spLocks noGrp="1"/>
          </p:cNvSpPr>
          <p:nvPr>
            <p:ph idx="1"/>
          </p:nvPr>
        </p:nvSpPr>
        <p:spPr>
          <a:xfrm>
            <a:off x="457200" y="1268760"/>
            <a:ext cx="4618856" cy="5472608"/>
          </a:xfrm>
        </p:spPr>
        <p:txBody>
          <a:bodyPr>
            <a:normAutofit fontScale="55000" lnSpcReduction="20000"/>
          </a:bodyPr>
          <a:lstStyle/>
          <a:p>
            <a:r>
              <a:rPr lang="tr-TR" dirty="0"/>
              <a:t>Orman turizmi orman içinde ağaç türlerini, anıt ağaçları izlemek, orman yürüyüşleri, hiking hatları, ata binmek, motorsiklet turları, kuş gözlemciliği gibi faaliyetleri içerir. </a:t>
            </a:r>
            <a:endParaRPr lang="tr-TR" dirty="0" smtClean="0"/>
          </a:p>
          <a:p>
            <a:r>
              <a:rPr lang="tr-TR" dirty="0" smtClean="0"/>
              <a:t>Ormanlar </a:t>
            </a:r>
            <a:r>
              <a:rPr lang="tr-TR" dirty="0"/>
              <a:t>sahip olduğu ağaç türlerine göre farklı renkler sunarlar. </a:t>
            </a:r>
            <a:endParaRPr lang="tr-TR" dirty="0" smtClean="0"/>
          </a:p>
          <a:p>
            <a:r>
              <a:rPr lang="tr-TR" dirty="0" smtClean="0"/>
              <a:t>Yapraklarını </a:t>
            </a:r>
            <a:r>
              <a:rPr lang="tr-TR" dirty="0"/>
              <a:t>döken ağaçların olduğu ormanlar sonbahar manzaralarıyla ünlüdür. </a:t>
            </a:r>
            <a:endParaRPr lang="tr-TR" dirty="0" smtClean="0"/>
          </a:p>
          <a:p>
            <a:r>
              <a:rPr lang="tr-TR" dirty="0" smtClean="0"/>
              <a:t>Yapraklarını </a:t>
            </a:r>
            <a:r>
              <a:rPr lang="tr-TR" dirty="0"/>
              <a:t>dökmeyen ormanlar her mevsim yeşil renkleriyle tanınır. </a:t>
            </a:r>
            <a:endParaRPr lang="tr-TR" dirty="0" smtClean="0"/>
          </a:p>
          <a:p>
            <a:r>
              <a:rPr lang="tr-TR" dirty="0" smtClean="0"/>
              <a:t>Orman </a:t>
            </a:r>
            <a:r>
              <a:rPr lang="tr-TR" dirty="0"/>
              <a:t>sınırının üzerinde Alpin Bitkiler katı renkli çiçekleriyle turizmde ilgi görür. </a:t>
            </a:r>
            <a:endParaRPr lang="tr-TR" dirty="0" smtClean="0"/>
          </a:p>
          <a:p>
            <a:r>
              <a:rPr lang="tr-TR" dirty="0" smtClean="0"/>
              <a:t>Afrika </a:t>
            </a:r>
            <a:r>
              <a:rPr lang="tr-TR" dirty="0"/>
              <a:t>çok çeşitli ağaçlara sahiptir. </a:t>
            </a:r>
            <a:endParaRPr lang="tr-TR" dirty="0" smtClean="0"/>
          </a:p>
          <a:p>
            <a:r>
              <a:rPr lang="tr-TR" dirty="0" smtClean="0"/>
              <a:t>Bu </a:t>
            </a:r>
            <a:r>
              <a:rPr lang="tr-TR" dirty="0"/>
              <a:t>ağaçlar daha çok ekilip ormanlar oluşturulduğu zaman buralara turistler çekilecektir. </a:t>
            </a:r>
            <a:endParaRPr lang="tr-TR" dirty="0" smtClean="0"/>
          </a:p>
          <a:p>
            <a:r>
              <a:rPr lang="tr-TR" dirty="0" smtClean="0"/>
              <a:t>Bu </a:t>
            </a:r>
            <a:r>
              <a:rPr lang="tr-TR" dirty="0"/>
              <a:t>da burada yaşayan yerli halk için yeni iş imkanlarıdır. </a:t>
            </a:r>
            <a:endParaRPr lang="tr-TR" dirty="0" smtClean="0"/>
          </a:p>
          <a:p>
            <a:r>
              <a:rPr lang="tr-TR" dirty="0" smtClean="0"/>
              <a:t>Bu </a:t>
            </a:r>
            <a:r>
              <a:rPr lang="tr-TR" dirty="0"/>
              <a:t>nedenle Afrikada Turizm İçin Ağaçlar (Trees For Tourism ) projesi kapsamında yeni ağaçlar ekilmektedir.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484784"/>
            <a:ext cx="3666381"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5364088" y="5547358"/>
            <a:ext cx="3755116" cy="461665"/>
          </a:xfrm>
          <a:prstGeom prst="rect">
            <a:avLst/>
          </a:prstGeom>
        </p:spPr>
        <p:txBody>
          <a:bodyPr wrap="square">
            <a:spAutoFit/>
          </a:bodyPr>
          <a:lstStyle/>
          <a:p>
            <a:r>
              <a:rPr lang="tr-TR" sz="1200" dirty="0"/>
              <a:t>https://www.kariyerdersleri.com/kpss-cografya/yuksek-dag-cayirlari.aspx</a:t>
            </a:r>
          </a:p>
        </p:txBody>
      </p:sp>
    </p:spTree>
    <p:extLst>
      <p:ext uri="{BB962C8B-B14F-4D97-AF65-F5344CB8AC3E}">
        <p14:creationId xmlns:p14="http://schemas.microsoft.com/office/powerpoint/2010/main" val="3042691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Orman Turizmi </a:t>
            </a:r>
          </a:p>
        </p:txBody>
      </p:sp>
      <p:sp>
        <p:nvSpPr>
          <p:cNvPr id="3" name="İçerik Yer Tutucusu 2"/>
          <p:cNvSpPr>
            <a:spLocks noGrp="1"/>
          </p:cNvSpPr>
          <p:nvPr>
            <p:ph idx="1"/>
          </p:nvPr>
        </p:nvSpPr>
        <p:spPr/>
        <p:txBody>
          <a:bodyPr>
            <a:normAutofit fontScale="70000" lnSpcReduction="20000"/>
          </a:bodyPr>
          <a:lstStyle/>
          <a:p>
            <a:r>
              <a:rPr lang="tr-TR" dirty="0"/>
              <a:t>Afrika’da Knysna ormanları orman turizmine açılmıştır. Knysna ormanları muhteşem manzaralara sahiptir. </a:t>
            </a:r>
            <a:endParaRPr lang="tr-TR" dirty="0" smtClean="0"/>
          </a:p>
          <a:p>
            <a:r>
              <a:rPr lang="tr-TR" dirty="0" smtClean="0"/>
              <a:t>Güney </a:t>
            </a:r>
            <a:r>
              <a:rPr lang="tr-TR" dirty="0"/>
              <a:t>Afrika’nın ünlü Garden Route hattında Cape Town ve Port Elizabeth arasındadır</a:t>
            </a:r>
            <a:r>
              <a:rPr lang="tr-TR" dirty="0" smtClean="0"/>
              <a:t>.</a:t>
            </a:r>
          </a:p>
          <a:p>
            <a:r>
              <a:rPr lang="tr-TR" dirty="0" smtClean="0"/>
              <a:t> </a:t>
            </a:r>
            <a:r>
              <a:rPr lang="tr-TR" dirty="0"/>
              <a:t>Eskiden yüzlerce filin yaşadığı ormandı çok azı ormanın derinliklerinde kalabilmiştir. Knynsa ormanlarında dereler, şelaleler, yoğun bitki örtüsü, dev ve yaşlı ağaçlar, çok sayıda antilop cinsi gözlenebilir. </a:t>
            </a:r>
            <a:endParaRPr lang="tr-TR" dirty="0" smtClean="0"/>
          </a:p>
          <a:p>
            <a:r>
              <a:rPr lang="tr-TR" dirty="0" smtClean="0"/>
              <a:t>Kuş </a:t>
            </a:r>
            <a:r>
              <a:rPr lang="tr-TR" dirty="0"/>
              <a:t>gözlemcileri için uygun yerler bulunmaktadır. </a:t>
            </a:r>
            <a:endParaRPr lang="tr-TR" dirty="0" smtClean="0"/>
          </a:p>
          <a:p>
            <a:r>
              <a:rPr lang="tr-TR" dirty="0" smtClean="0"/>
              <a:t>Ekvador </a:t>
            </a:r>
            <a:r>
              <a:rPr lang="tr-TR" dirty="0"/>
              <a:t>yağmur ormanları turundan önemli gelir etmektedir</a:t>
            </a:r>
            <a:r>
              <a:rPr lang="tr-TR" dirty="0" smtClean="0"/>
              <a:t>.</a:t>
            </a:r>
          </a:p>
          <a:p>
            <a:r>
              <a:rPr lang="tr-TR" dirty="0" smtClean="0"/>
              <a:t> </a:t>
            </a:r>
            <a:r>
              <a:rPr lang="tr-TR" dirty="0"/>
              <a:t>Kanopi Yürüyüş Yolu(340m) yağmur ormanlarının güzelliklerini örmeyi sağlamaktadır. Gözlem Güvertelerinden yağmur ormanlarına kuş bakışı bakılmakta, Sacha’da sel basmış Amazon ormanlarında kanoyla gezilmektedir. </a:t>
            </a:r>
            <a:endParaRPr lang="tr-TR" dirty="0" smtClean="0"/>
          </a:p>
          <a:p>
            <a:r>
              <a:rPr lang="tr-TR" dirty="0" smtClean="0"/>
              <a:t>Bir </a:t>
            </a:r>
            <a:r>
              <a:rPr lang="tr-TR" dirty="0"/>
              <a:t>ağaç kulede teleskopla kuşlar ve manzara izlenmektedir.</a:t>
            </a:r>
          </a:p>
        </p:txBody>
      </p:sp>
    </p:spTree>
    <p:extLst>
      <p:ext uri="{BB962C8B-B14F-4D97-AF65-F5344CB8AC3E}">
        <p14:creationId xmlns:p14="http://schemas.microsoft.com/office/powerpoint/2010/main" val="102191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Orman Turizmi </a:t>
            </a:r>
          </a:p>
        </p:txBody>
      </p:sp>
      <p:sp>
        <p:nvSpPr>
          <p:cNvPr id="3" name="İçerik Yer Tutucusu 2"/>
          <p:cNvSpPr>
            <a:spLocks noGrp="1"/>
          </p:cNvSpPr>
          <p:nvPr>
            <p:ph idx="1"/>
          </p:nvPr>
        </p:nvSpPr>
        <p:spPr>
          <a:xfrm>
            <a:off x="251520" y="1124744"/>
            <a:ext cx="8712968" cy="5400600"/>
          </a:xfrm>
        </p:spPr>
        <p:txBody>
          <a:bodyPr>
            <a:normAutofit fontScale="70000" lnSpcReduction="20000"/>
          </a:bodyPr>
          <a:lstStyle/>
          <a:p>
            <a:r>
              <a:rPr lang="tr-TR" dirty="0"/>
              <a:t>Malezya’da Pahang’da Taman Negara ulusal parkında dünyanın en eski yağmur ormanlarından birisi bulunur. </a:t>
            </a:r>
            <a:endParaRPr lang="tr-TR" dirty="0" smtClean="0"/>
          </a:p>
          <a:p>
            <a:r>
              <a:rPr lang="tr-TR" dirty="0" smtClean="0"/>
              <a:t>Dünyanın </a:t>
            </a:r>
            <a:r>
              <a:rPr lang="tr-TR" dirty="0"/>
              <a:t>en uzun kanopi yürüyüş yoluyla orman yukarıdan izlenebilir. </a:t>
            </a:r>
            <a:endParaRPr lang="tr-TR" dirty="0" smtClean="0"/>
          </a:p>
          <a:p>
            <a:r>
              <a:rPr lang="tr-TR" dirty="0" smtClean="0"/>
              <a:t>Yağmur </a:t>
            </a:r>
            <a:r>
              <a:rPr lang="tr-TR" dirty="0"/>
              <a:t>ormanları aynı zamanda Malezya Yarımadasının en yüksek dağı olan Tahan Dağının bulunduğu alandır. </a:t>
            </a:r>
            <a:endParaRPr lang="tr-TR" dirty="0" smtClean="0"/>
          </a:p>
          <a:p>
            <a:r>
              <a:rPr lang="tr-TR" dirty="0" smtClean="0"/>
              <a:t>Yenice </a:t>
            </a:r>
            <a:r>
              <a:rPr lang="tr-TR" dirty="0"/>
              <a:t>Ormanları Bolu Dağları’nın kuzeybatısında İncedere, Şimşirdere, Çitdere su toplama havzalarını ve Safranbolu ilçesinin batısında yer alan ormanları içeren bölge, 100 metreden başlayarak yaklaşık 2000 metreye kadar yükselen engebeli yeryüzü şekillerine sahiptir. Bu topografya sayesinde biyolojik çeşitliliğini </a:t>
            </a:r>
            <a:r>
              <a:rPr lang="tr-TR" dirty="0" smtClean="0"/>
              <a:t>koruyabilmiştir.</a:t>
            </a:r>
          </a:p>
          <a:p>
            <a:r>
              <a:rPr lang="tr-TR" dirty="0" smtClean="0"/>
              <a:t>Türkiye’nin </a:t>
            </a:r>
            <a:r>
              <a:rPr lang="tr-TR" dirty="0"/>
              <a:t>odunsu tür çeşitliliği en yüksek olan Yenice Ormanları, anıt niteliğindeki ağaçları, derin vadileri, akarsuları ve barındırdığı yaban hayatı çeşitliliğiyle Avrupa’nın 100 orman sıcak noktasından biri kabul edilmektedir. </a:t>
            </a:r>
            <a:endParaRPr lang="tr-TR" dirty="0" smtClean="0"/>
          </a:p>
          <a:p>
            <a:r>
              <a:rPr lang="tr-TR" dirty="0" smtClean="0"/>
              <a:t>Doğa </a:t>
            </a:r>
            <a:r>
              <a:rPr lang="tr-TR" dirty="0"/>
              <a:t>Derneği’nin Türkiye’de belirlediği 305 Önemli Doğa Alanı’ndan da birisidir.  </a:t>
            </a:r>
          </a:p>
        </p:txBody>
      </p:sp>
    </p:spTree>
    <p:extLst>
      <p:ext uri="{BB962C8B-B14F-4D97-AF65-F5344CB8AC3E}">
        <p14:creationId xmlns:p14="http://schemas.microsoft.com/office/powerpoint/2010/main" val="1932116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Orman Turizmi </a:t>
            </a:r>
          </a:p>
        </p:txBody>
      </p:sp>
      <p:sp>
        <p:nvSpPr>
          <p:cNvPr id="3" name="İçerik Yer Tutucusu 2"/>
          <p:cNvSpPr>
            <a:spLocks noGrp="1"/>
          </p:cNvSpPr>
          <p:nvPr>
            <p:ph idx="1"/>
          </p:nvPr>
        </p:nvSpPr>
        <p:spPr>
          <a:xfrm>
            <a:off x="0" y="1196752"/>
            <a:ext cx="5076056" cy="5661248"/>
          </a:xfrm>
        </p:spPr>
        <p:txBody>
          <a:bodyPr>
            <a:normAutofit fontScale="77500" lnSpcReduction="20000"/>
          </a:bodyPr>
          <a:lstStyle/>
          <a:p>
            <a:r>
              <a:rPr lang="tr-TR" dirty="0"/>
              <a:t>Yenice Ormanları, geniş ve iğne yapraklı karışık doğal yaşlı orman yapısına sahiptir. </a:t>
            </a:r>
            <a:r>
              <a:rPr lang="tr-TR" dirty="0" smtClean="0"/>
              <a:t> </a:t>
            </a:r>
          </a:p>
          <a:p>
            <a:r>
              <a:rPr lang="tr-TR" dirty="0" smtClean="0"/>
              <a:t>1000-1200 </a:t>
            </a:r>
            <a:r>
              <a:rPr lang="tr-TR" dirty="0"/>
              <a:t>metre yükseklikte doğu kayınının baskın olduğu geniş yapraklı ormanlar hâkimdir. </a:t>
            </a:r>
            <a:endParaRPr lang="tr-TR" dirty="0" smtClean="0"/>
          </a:p>
          <a:p>
            <a:r>
              <a:rPr lang="tr-TR" dirty="0" smtClean="0"/>
              <a:t>1200 </a:t>
            </a:r>
            <a:r>
              <a:rPr lang="tr-TR" dirty="0"/>
              <a:t>metreden sonra Uludağ göknarı ve sarıçam gibi iğne yapraklı ağaçlar sıklıkla görülmeye başlar ve 1400 metrenin üzerinde saf ormanlar oluştururlar. </a:t>
            </a:r>
            <a:endParaRPr lang="tr-TR" dirty="0" smtClean="0"/>
          </a:p>
          <a:p>
            <a:r>
              <a:rPr lang="tr-TR" dirty="0" smtClean="0"/>
              <a:t>Bölgenin </a:t>
            </a:r>
            <a:r>
              <a:rPr lang="tr-TR" dirty="0"/>
              <a:t>en yüksek yeri olan Keltepe zirvesinde ise açık kireçtaşlı alanlarda alpin kuşak bitkileri görülür.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7" y="1268760"/>
            <a:ext cx="4055398"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5076057" y="6021288"/>
            <a:ext cx="4087446" cy="646331"/>
          </a:xfrm>
          <a:prstGeom prst="rect">
            <a:avLst/>
          </a:prstGeom>
        </p:spPr>
        <p:txBody>
          <a:bodyPr wrap="square">
            <a:spAutoFit/>
          </a:bodyPr>
          <a:lstStyle/>
          <a:p>
            <a:r>
              <a:rPr lang="tr-TR" dirty="0"/>
              <a:t>http://www.raillife.com.tr/turkiyenin-dunyaya-armagani-yenice-ormanlari/</a:t>
            </a:r>
          </a:p>
        </p:txBody>
      </p:sp>
    </p:spTree>
    <p:extLst>
      <p:ext uri="{BB962C8B-B14F-4D97-AF65-F5344CB8AC3E}">
        <p14:creationId xmlns:p14="http://schemas.microsoft.com/office/powerpoint/2010/main" val="1421606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Orman Turizmi </a:t>
            </a:r>
          </a:p>
        </p:txBody>
      </p:sp>
      <p:sp>
        <p:nvSpPr>
          <p:cNvPr id="3" name="İçerik Yer Tutucusu 2"/>
          <p:cNvSpPr>
            <a:spLocks noGrp="1"/>
          </p:cNvSpPr>
          <p:nvPr>
            <p:ph idx="1"/>
          </p:nvPr>
        </p:nvSpPr>
        <p:spPr>
          <a:xfrm>
            <a:off x="457200" y="1124744"/>
            <a:ext cx="8229600" cy="5472608"/>
          </a:xfrm>
        </p:spPr>
        <p:txBody>
          <a:bodyPr>
            <a:normAutofit fontScale="70000" lnSpcReduction="20000"/>
          </a:bodyPr>
          <a:lstStyle/>
          <a:p>
            <a:r>
              <a:rPr lang="tr-TR" dirty="0"/>
              <a:t>Ana çatısını altı ağaç türünün oluşturduğu Yenice ormanlarında, otuz farklı ağaç, ağaçcık ve çalı türü bulunmaktadır. </a:t>
            </a:r>
            <a:endParaRPr lang="tr-TR" dirty="0" smtClean="0"/>
          </a:p>
          <a:p>
            <a:r>
              <a:rPr lang="tr-TR" dirty="0" smtClean="0"/>
              <a:t>Ayrıca </a:t>
            </a:r>
            <a:r>
              <a:rPr lang="tr-TR" dirty="0"/>
              <a:t>dere kenarları, yol boyları ve kuytu yerlerde kalmış on yedi ağaç, ağaçcık ve çalı türü de bulunmaktadır. </a:t>
            </a:r>
            <a:endParaRPr lang="tr-TR" dirty="0" smtClean="0"/>
          </a:p>
          <a:p>
            <a:r>
              <a:rPr lang="tr-TR" dirty="0" smtClean="0"/>
              <a:t>Çitdere </a:t>
            </a:r>
            <a:r>
              <a:rPr lang="tr-TR" dirty="0"/>
              <a:t>çevresinde porsuk, fındık, karaçam, çınar yapraklı akçaağaç, kayın gövdeli akçaağaç, sapsız meşe ve dağ karaağacı anıt ağaçları sizi selamlar. </a:t>
            </a:r>
            <a:endParaRPr lang="tr-TR" dirty="0" smtClean="0"/>
          </a:p>
          <a:p>
            <a:r>
              <a:rPr lang="tr-TR" dirty="0" smtClean="0"/>
              <a:t>Kavaklı </a:t>
            </a:r>
            <a:r>
              <a:rPr lang="tr-TR" dirty="0"/>
              <a:t>bölgesinde ise anıt porsuk ve fındık ağaçları bulunur. Yenice Ormanları nesli tehlike altındaki dokuz endemik bitkiye de ev sahipliği yapar. </a:t>
            </a:r>
            <a:endParaRPr lang="tr-TR" dirty="0" smtClean="0"/>
          </a:p>
          <a:p>
            <a:r>
              <a:rPr lang="tr-TR" dirty="0" smtClean="0"/>
              <a:t>Dünyada </a:t>
            </a:r>
            <a:r>
              <a:rPr lang="tr-TR" dirty="0"/>
              <a:t>sadece burada yaşayan Onosma bozakmanii türü gibi. Yenice ormanları için bir kitapçık broşür hazırlanmıştır. </a:t>
            </a:r>
            <a:endParaRPr lang="tr-TR" dirty="0" smtClean="0"/>
          </a:p>
          <a:p>
            <a:r>
              <a:rPr lang="tr-TR" dirty="0" smtClean="0"/>
              <a:t>Bu </a:t>
            </a:r>
            <a:r>
              <a:rPr lang="tr-TR" dirty="0"/>
              <a:t>kitapçıkta yürüyüş parkuru, bisiklet rotası, kanyon geçişleri işaretlenmiştir. </a:t>
            </a:r>
            <a:endParaRPr lang="tr-TR" dirty="0" smtClean="0"/>
          </a:p>
          <a:p>
            <a:r>
              <a:rPr lang="tr-TR" dirty="0" smtClean="0"/>
              <a:t>Yürüyüş </a:t>
            </a:r>
            <a:r>
              <a:rPr lang="tr-TR" dirty="0"/>
              <a:t>parkurlarında doğru yol kırmızı-beyaz çizgilerle işaretlenmiş yanlış yola girilince çarpı işareti bulunmaktadır. </a:t>
            </a:r>
            <a:endParaRPr lang="tr-TR" dirty="0" smtClean="0"/>
          </a:p>
          <a:p>
            <a:r>
              <a:rPr lang="tr-TR" dirty="0" smtClean="0"/>
              <a:t>Ağaçların </a:t>
            </a:r>
            <a:r>
              <a:rPr lang="tr-TR" dirty="0"/>
              <a:t>üzerine künyeleri yazılmış ve anıt ağaçlar işaretlenmiştir.</a:t>
            </a:r>
          </a:p>
        </p:txBody>
      </p:sp>
    </p:spTree>
    <p:extLst>
      <p:ext uri="{BB962C8B-B14F-4D97-AF65-F5344CB8AC3E}">
        <p14:creationId xmlns:p14="http://schemas.microsoft.com/office/powerpoint/2010/main" val="4167139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Orman Turizmi </a:t>
            </a:r>
          </a:p>
        </p:txBody>
      </p:sp>
      <p:sp>
        <p:nvSpPr>
          <p:cNvPr id="3" name="İçerik Yer Tutucusu 2"/>
          <p:cNvSpPr>
            <a:spLocks noGrp="1"/>
          </p:cNvSpPr>
          <p:nvPr>
            <p:ph idx="1"/>
          </p:nvPr>
        </p:nvSpPr>
        <p:spPr>
          <a:xfrm>
            <a:off x="179511" y="980728"/>
            <a:ext cx="5820281" cy="5760640"/>
          </a:xfrm>
        </p:spPr>
        <p:txBody>
          <a:bodyPr>
            <a:normAutofit fontScale="55000" lnSpcReduction="20000"/>
          </a:bodyPr>
          <a:lstStyle/>
          <a:p>
            <a:r>
              <a:rPr lang="tr-TR" dirty="0"/>
              <a:t>Türkiye’de Karadeniz Bölgesi ormanları özellikle doğuda yoğundur. Dağlık ve ormanlık alanda trekking turları çok ilgi görmektedir. </a:t>
            </a:r>
            <a:endParaRPr lang="tr-TR" dirty="0" smtClean="0"/>
          </a:p>
          <a:p>
            <a:r>
              <a:rPr lang="tr-TR" dirty="0" smtClean="0"/>
              <a:t>Toros </a:t>
            </a:r>
            <a:r>
              <a:rPr lang="tr-TR" dirty="0"/>
              <a:t>Dağları’nın sedir ormanları, Köyceğiz çevresinin Sığla ormanları, Eğirdir’in Kasnak Meşesi ormanı, Akdeniz’in Köprülü Kanyon Milli Parkının dallı servi ormanı orman turizmine konu olacak özelliktedir. </a:t>
            </a:r>
            <a:endParaRPr lang="tr-TR" dirty="0" smtClean="0"/>
          </a:p>
          <a:p>
            <a:r>
              <a:rPr lang="tr-TR" dirty="0" smtClean="0"/>
              <a:t>Dilek </a:t>
            </a:r>
            <a:r>
              <a:rPr lang="tr-TR" dirty="0"/>
              <a:t>Yarımadası Milli Parkı içerisinde 804 bitki türü belirlenmiştir. </a:t>
            </a:r>
            <a:endParaRPr lang="tr-TR" dirty="0" smtClean="0"/>
          </a:p>
          <a:p>
            <a:r>
              <a:rPr lang="tr-TR" dirty="0" smtClean="0"/>
              <a:t>Ayrıca </a:t>
            </a:r>
            <a:r>
              <a:rPr lang="tr-TR" dirty="0"/>
              <a:t>dünyada sadece Türkiye'de bulunan 18 bitki türünü de barındırır. Milli Park, Akdeniz'den Karadeniz'e kadar tüm Anadolu'da var olan bitki türlerinin doğal olarak bir arada görüldüğü biricik doğa müzesi olma özelliğini taşımaktadır. </a:t>
            </a:r>
            <a:endParaRPr lang="tr-TR" dirty="0" smtClean="0"/>
          </a:p>
          <a:p>
            <a:r>
              <a:rPr lang="tr-TR" dirty="0" smtClean="0"/>
              <a:t>Bu </a:t>
            </a:r>
            <a:r>
              <a:rPr lang="tr-TR" dirty="0"/>
              <a:t>biyoçeşitlilik nedeniyle bu yarımada Avrupa Konseyi tarafından “Flora Biyogenetik Rezerv Alanı” olarak korumaya alınmıştır. </a:t>
            </a:r>
            <a:endParaRPr lang="tr-TR" dirty="0" smtClean="0"/>
          </a:p>
          <a:p>
            <a:r>
              <a:rPr lang="tr-TR" dirty="0" smtClean="0"/>
              <a:t>Akdeniz </a:t>
            </a:r>
            <a:r>
              <a:rPr lang="tr-TR" dirty="0"/>
              <a:t>maki bitki örtüsünün hemen hemen bütün bitki türlerinin en canlı ve sağlıklı örnekleri yarımadada yer alır. </a:t>
            </a:r>
            <a:endParaRPr lang="tr-TR" dirty="0" smtClean="0"/>
          </a:p>
          <a:p>
            <a:r>
              <a:rPr lang="tr-TR" dirty="0" smtClean="0"/>
              <a:t>Makinin </a:t>
            </a:r>
            <a:r>
              <a:rPr lang="tr-TR" dirty="0"/>
              <a:t>çok çeşitli ağaç, ağaççık ve çalıları içermesi bütün türlerinin yarımadada yer alması nedeniyle yarımadaya “Maki Bitki Örtüsü Turları” düzenlenebilir.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124744"/>
            <a:ext cx="2880320"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5999793" y="5690865"/>
            <a:ext cx="2880320" cy="923330"/>
          </a:xfrm>
          <a:prstGeom prst="rect">
            <a:avLst/>
          </a:prstGeom>
        </p:spPr>
        <p:txBody>
          <a:bodyPr wrap="square">
            <a:spAutoFit/>
          </a:bodyPr>
          <a:lstStyle/>
          <a:p>
            <a:r>
              <a:rPr lang="tr-TR" dirty="0"/>
              <a:t>https://siglaagaci.weebly.com/anadolu-s305287la-a287ac305.html</a:t>
            </a:r>
          </a:p>
        </p:txBody>
      </p:sp>
    </p:spTree>
    <p:extLst>
      <p:ext uri="{BB962C8B-B14F-4D97-AF65-F5344CB8AC3E}">
        <p14:creationId xmlns:p14="http://schemas.microsoft.com/office/powerpoint/2010/main" val="1637908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Orman Turizminde Mekânsal Planlama </a:t>
            </a:r>
          </a:p>
        </p:txBody>
      </p:sp>
      <p:sp>
        <p:nvSpPr>
          <p:cNvPr id="3" name="İçerik Yer Tutucusu 2"/>
          <p:cNvSpPr>
            <a:spLocks noGrp="1"/>
          </p:cNvSpPr>
          <p:nvPr>
            <p:ph idx="1"/>
          </p:nvPr>
        </p:nvSpPr>
        <p:spPr>
          <a:xfrm>
            <a:off x="0" y="1196752"/>
            <a:ext cx="4932040" cy="5544616"/>
          </a:xfrm>
        </p:spPr>
        <p:txBody>
          <a:bodyPr>
            <a:normAutofit fontScale="62500" lnSpcReduction="20000"/>
          </a:bodyPr>
          <a:lstStyle/>
          <a:p>
            <a:r>
              <a:rPr lang="tr-TR" dirty="0"/>
              <a:t>Ağaçlar üzerinde yürüyüş(Treetop Walkway) yabancı literatürde “canopy walkways (kanopi yürüyüş yolu”) , “treetop walkways (Ağaç üzerinde yürüyüş yolu) ” veya “airwalk (havada yürüyüş”) , “way fly”, “sky walk” olarak adlandırılır (kanopi botanikte bir bitkinin üzerine tam tepeden ışık vurduğunda bitkinin gölgesinin oluşturduğu alanın birbirine en uzak olan uçları arasındaki uzaklık olarak tanımlanır) . </a:t>
            </a:r>
            <a:endParaRPr lang="tr-TR" dirty="0" smtClean="0"/>
          </a:p>
          <a:p>
            <a:r>
              <a:rPr lang="tr-TR" dirty="0" smtClean="0"/>
              <a:t>İlk </a:t>
            </a:r>
            <a:r>
              <a:rPr lang="tr-TR" dirty="0"/>
              <a:t>yürüyüş yolları ormanda kanopi içinde ağaçtan ağaca köprüler olarak planlanmıştır</a:t>
            </a:r>
            <a:r>
              <a:rPr lang="tr-TR" dirty="0" smtClean="0"/>
              <a:t>.</a:t>
            </a:r>
          </a:p>
          <a:p>
            <a:r>
              <a:rPr lang="tr-TR" dirty="0" smtClean="0"/>
              <a:t> </a:t>
            </a:r>
            <a:r>
              <a:rPr lang="tr-TR" dirty="0"/>
              <a:t>İlk olarak da bilim insanlarının kanopi araştırmalarında ormanların üst bölgeleri hakkında araştırma yapmaları için tasarlanmıştır. </a:t>
            </a:r>
            <a:endParaRPr lang="tr-TR" dirty="0" smtClean="0"/>
          </a:p>
          <a:p>
            <a:r>
              <a:rPr lang="tr-TR" dirty="0" smtClean="0"/>
              <a:t>Günümüzde </a:t>
            </a:r>
            <a:r>
              <a:rPr lang="tr-TR" dirty="0"/>
              <a:t>ise bu ağaç üzerinde yürüyüş yolları orman turizmi geniş anlamda ekoturizm için inşa edilirler.</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340768"/>
            <a:ext cx="3953847" cy="4689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4932039" y="6033081"/>
            <a:ext cx="4097863" cy="646331"/>
          </a:xfrm>
          <a:prstGeom prst="rect">
            <a:avLst/>
          </a:prstGeom>
        </p:spPr>
        <p:txBody>
          <a:bodyPr wrap="square">
            <a:spAutoFit/>
          </a:bodyPr>
          <a:lstStyle/>
          <a:p>
            <a:r>
              <a:rPr lang="tr-TR" dirty="0"/>
              <a:t>https://www.lonelyplanet.com/articles/switzerland-first-treetop-canopy-walk</a:t>
            </a:r>
          </a:p>
        </p:txBody>
      </p:sp>
    </p:spTree>
    <p:extLst>
      <p:ext uri="{BB962C8B-B14F-4D97-AF65-F5344CB8AC3E}">
        <p14:creationId xmlns:p14="http://schemas.microsoft.com/office/powerpoint/2010/main" val="762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Orman Turizminde Mekânsal Planlama </a:t>
            </a:r>
          </a:p>
        </p:txBody>
      </p:sp>
      <p:sp>
        <p:nvSpPr>
          <p:cNvPr id="3" name="İçerik Yer Tutucusu 2"/>
          <p:cNvSpPr>
            <a:spLocks noGrp="1"/>
          </p:cNvSpPr>
          <p:nvPr>
            <p:ph idx="1"/>
          </p:nvPr>
        </p:nvSpPr>
        <p:spPr>
          <a:xfrm>
            <a:off x="457200" y="1196752"/>
            <a:ext cx="8435280" cy="5256584"/>
          </a:xfrm>
        </p:spPr>
        <p:txBody>
          <a:bodyPr>
            <a:normAutofit fontScale="70000" lnSpcReduction="20000"/>
          </a:bodyPr>
          <a:lstStyle/>
          <a:p>
            <a:r>
              <a:rPr lang="tr-TR" dirty="0"/>
              <a:t>Orman insanların ağaçları, orman altı bitkileri, yaban hayatıyla her zaman ilgisini çekmiştir. Fakat insanı bunları tanıması ancak orman içinde insan boyuyla olan alanla sınırlı kalmıştır</a:t>
            </a:r>
            <a:r>
              <a:rPr lang="tr-TR" dirty="0" smtClean="0"/>
              <a:t>.</a:t>
            </a:r>
          </a:p>
          <a:p>
            <a:r>
              <a:rPr lang="tr-TR" dirty="0" smtClean="0"/>
              <a:t> </a:t>
            </a:r>
            <a:r>
              <a:rPr lang="tr-TR" dirty="0"/>
              <a:t>Ağaçların üst seviyelerinde yaşam görmek mümkün olmamıştır. Orman turizminde en modern uygulama ağaç seviyesinin üstüne çıkan asma yollar yapılarak turistlerin ormanı, ağaçları, kuşları yukarıdan seyretmek olanağı sağlanmasıdır. Bunlara en güzel örnekler Avusturalya’dadır. </a:t>
            </a:r>
            <a:endParaRPr lang="tr-TR" dirty="0" smtClean="0"/>
          </a:p>
          <a:p>
            <a:r>
              <a:rPr lang="tr-TR" dirty="0" smtClean="0"/>
              <a:t>Bunlara </a:t>
            </a:r>
            <a:r>
              <a:rPr lang="tr-TR" dirty="0"/>
              <a:t>örnek olarak O’Reilly’s Lamington Milli Parkında ahşap ve halattan yapılmış bir asma köprü bulunmaktadır. </a:t>
            </a:r>
            <a:endParaRPr lang="tr-TR" dirty="0" smtClean="0"/>
          </a:p>
          <a:p>
            <a:r>
              <a:rPr lang="tr-TR" dirty="0" smtClean="0"/>
              <a:t>Turistler </a:t>
            </a:r>
            <a:r>
              <a:rPr lang="tr-TR" dirty="0"/>
              <a:t>bu köprüyle ulusal parktaki botanik bahçelerine ulaşmaktadırlar. </a:t>
            </a:r>
            <a:endParaRPr lang="tr-TR" dirty="0" smtClean="0"/>
          </a:p>
          <a:p>
            <a:r>
              <a:rPr lang="tr-TR" dirty="0" smtClean="0"/>
              <a:t>Bir </a:t>
            </a:r>
            <a:r>
              <a:rPr lang="tr-TR" dirty="0"/>
              <a:t>diğer örnek Otway Fly, ( Havada Yürüyüş) yoludur. </a:t>
            </a:r>
            <a:endParaRPr lang="tr-TR" dirty="0" smtClean="0"/>
          </a:p>
          <a:p>
            <a:r>
              <a:rPr lang="tr-TR" dirty="0" smtClean="0"/>
              <a:t>Ağaçlar </a:t>
            </a:r>
            <a:r>
              <a:rPr lang="tr-TR" dirty="0"/>
              <a:t>üzerinde yapılan yürüyüş yollarının en uzunu ve en yükseğidir.</a:t>
            </a:r>
          </a:p>
        </p:txBody>
      </p:sp>
    </p:spTree>
    <p:extLst>
      <p:ext uri="{BB962C8B-B14F-4D97-AF65-F5344CB8AC3E}">
        <p14:creationId xmlns:p14="http://schemas.microsoft.com/office/powerpoint/2010/main" val="135507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Orman Turizminde Mekânsal Planlama </a:t>
            </a:r>
          </a:p>
        </p:txBody>
      </p:sp>
      <p:sp>
        <p:nvSpPr>
          <p:cNvPr id="3" name="İçerik Yer Tutucusu 2"/>
          <p:cNvSpPr>
            <a:spLocks noGrp="1"/>
          </p:cNvSpPr>
          <p:nvPr>
            <p:ph idx="1"/>
          </p:nvPr>
        </p:nvSpPr>
        <p:spPr>
          <a:xfrm>
            <a:off x="457200" y="1268760"/>
            <a:ext cx="8229600" cy="5328592"/>
          </a:xfrm>
        </p:spPr>
        <p:txBody>
          <a:bodyPr>
            <a:normAutofit fontScale="85000" lnSpcReduction="20000"/>
          </a:bodyPr>
          <a:lstStyle/>
          <a:p>
            <a:r>
              <a:rPr lang="tr-TR" dirty="0"/>
              <a:t>Otway Fly dünyada bu şekilde ağaçlar üzerindeki yürüyüşler için yapılan yolların en uzunu ve en yükseğidir</a:t>
            </a:r>
            <a:r>
              <a:rPr lang="tr-TR" dirty="0" smtClean="0"/>
              <a:t>.</a:t>
            </a:r>
          </a:p>
          <a:p>
            <a:r>
              <a:rPr lang="tr-TR" dirty="0" smtClean="0"/>
              <a:t> </a:t>
            </a:r>
            <a:r>
              <a:rPr lang="tr-TR" dirty="0"/>
              <a:t>Mamu Yağmur Ormanı Yürüyüş Yolu Avustralya’nın bir diğer ağaç üzerindeki yürüyüş alanıdır</a:t>
            </a:r>
            <a:r>
              <a:rPr lang="tr-TR" dirty="0" smtClean="0"/>
              <a:t>.</a:t>
            </a:r>
          </a:p>
          <a:p>
            <a:r>
              <a:rPr lang="tr-TR" dirty="0" smtClean="0"/>
              <a:t> </a:t>
            </a:r>
            <a:r>
              <a:rPr lang="tr-TR" dirty="0"/>
              <a:t>Bu yürüyüş yolunda gözlem kulelerinden orman, ağaçlar ve yaban hayatı izlenmektedir</a:t>
            </a:r>
            <a:r>
              <a:rPr lang="tr-TR" dirty="0" smtClean="0"/>
              <a:t>.</a:t>
            </a:r>
          </a:p>
          <a:p>
            <a:r>
              <a:rPr lang="tr-TR" dirty="0" smtClean="0"/>
              <a:t> </a:t>
            </a:r>
            <a:r>
              <a:rPr lang="tr-TR" dirty="0"/>
              <a:t>Mulu yağmur ormanları doğal sit alanı olarak korunmaktadır. </a:t>
            </a:r>
            <a:endParaRPr lang="tr-TR" dirty="0" smtClean="0"/>
          </a:p>
          <a:p>
            <a:r>
              <a:rPr lang="tr-TR" dirty="0" smtClean="0"/>
              <a:t>Illawarra </a:t>
            </a:r>
            <a:r>
              <a:rPr lang="tr-TR" dirty="0"/>
              <a:t>Fly, Ağaçlar Üzerinde Yürüyüş yolu Avusturalya’da 500m uzunlukta 25m yüksekliktedir. </a:t>
            </a:r>
            <a:endParaRPr lang="tr-TR" dirty="0" smtClean="0"/>
          </a:p>
          <a:p>
            <a:r>
              <a:rPr lang="tr-TR" dirty="0" smtClean="0"/>
              <a:t>Yağmur </a:t>
            </a:r>
            <a:r>
              <a:rPr lang="tr-TR" dirty="0"/>
              <a:t>ormanları bu yoldan izlenmektedir. </a:t>
            </a:r>
            <a:endParaRPr lang="tr-TR" dirty="0" smtClean="0"/>
          </a:p>
          <a:p>
            <a:r>
              <a:rPr lang="tr-TR" dirty="0" smtClean="0"/>
              <a:t>Giants </a:t>
            </a:r>
            <a:r>
              <a:rPr lang="tr-TR" dirty="0"/>
              <a:t>Vadisi, Ağaçlar Üzerinde Yürüyüş yolu 38m yükseklikte ormanı ve koyları izlemek olanağı verir</a:t>
            </a:r>
          </a:p>
        </p:txBody>
      </p:sp>
    </p:spTree>
    <p:extLst>
      <p:ext uri="{BB962C8B-B14F-4D97-AF65-F5344CB8AC3E}">
        <p14:creationId xmlns:p14="http://schemas.microsoft.com/office/powerpoint/2010/main" val="2474856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Orman Turizminde Mekânsal Planlama </a:t>
            </a:r>
          </a:p>
        </p:txBody>
      </p:sp>
      <p:sp>
        <p:nvSpPr>
          <p:cNvPr id="3" name="İçerik Yer Tutucusu 2"/>
          <p:cNvSpPr>
            <a:spLocks noGrp="1"/>
          </p:cNvSpPr>
          <p:nvPr>
            <p:ph idx="1"/>
          </p:nvPr>
        </p:nvSpPr>
        <p:spPr>
          <a:xfrm>
            <a:off x="457200" y="1124744"/>
            <a:ext cx="8229600" cy="5001419"/>
          </a:xfrm>
        </p:spPr>
        <p:txBody>
          <a:bodyPr>
            <a:normAutofit lnSpcReduction="10000"/>
          </a:bodyPr>
          <a:lstStyle/>
          <a:p>
            <a:r>
              <a:rPr lang="tr-TR" dirty="0"/>
              <a:t>Tazmanya’da Tahune Ormanı’ndaki yerden 45m yüksekliğinde 597m uzunluğunda havada yürüyüş yolu(Tahune Airwalk) Hobart kentinin 70km güneyindedir</a:t>
            </a:r>
            <a:r>
              <a:rPr lang="tr-TR" dirty="0" smtClean="0"/>
              <a:t>.</a:t>
            </a:r>
          </a:p>
          <a:p>
            <a:r>
              <a:rPr lang="tr-TR" dirty="0" smtClean="0"/>
              <a:t> </a:t>
            </a:r>
            <a:r>
              <a:rPr lang="tr-TR" dirty="0"/>
              <a:t>dünyanın en ünlü ormanlarından biri olan Tahune Ormanı’nın tepesinden izlemek olanağı vermektedir. </a:t>
            </a:r>
            <a:endParaRPr lang="tr-TR" dirty="0" smtClean="0"/>
          </a:p>
          <a:p>
            <a:r>
              <a:rPr lang="tr-TR" dirty="0" smtClean="0"/>
              <a:t>Bu </a:t>
            </a:r>
            <a:r>
              <a:rPr lang="tr-TR" dirty="0"/>
              <a:t>orman dünyanın çiçek açabilen en uzun bitkisi olan okaliptüs türüne de ev sahipliği yapmaktadır</a:t>
            </a:r>
          </a:p>
        </p:txBody>
      </p:sp>
    </p:spTree>
    <p:extLst>
      <p:ext uri="{BB962C8B-B14F-4D97-AF65-F5344CB8AC3E}">
        <p14:creationId xmlns:p14="http://schemas.microsoft.com/office/powerpoint/2010/main" val="3135589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Ağaç Turizmi</a:t>
            </a:r>
          </a:p>
        </p:txBody>
      </p:sp>
      <p:sp>
        <p:nvSpPr>
          <p:cNvPr id="3" name="İçerik Yer Tutucusu 2"/>
          <p:cNvSpPr>
            <a:spLocks noGrp="1"/>
          </p:cNvSpPr>
          <p:nvPr>
            <p:ph idx="1"/>
          </p:nvPr>
        </p:nvSpPr>
        <p:spPr>
          <a:xfrm>
            <a:off x="107504" y="1600200"/>
            <a:ext cx="3744416" cy="4525963"/>
          </a:xfrm>
        </p:spPr>
        <p:txBody>
          <a:bodyPr>
            <a:normAutofit fontScale="85000" lnSpcReduction="20000"/>
          </a:bodyPr>
          <a:lstStyle/>
          <a:p>
            <a:r>
              <a:rPr lang="tr-TR" dirty="0"/>
              <a:t>Çok yaşlı ağaçlar turizmin ilgi alanına kentlerde, ormanlarda veya herhangi bir yerde tek ağaç olarak “Anıt Ağaç” olarak girer. </a:t>
            </a:r>
            <a:endParaRPr lang="tr-TR" dirty="0" smtClean="0"/>
          </a:p>
          <a:p>
            <a:r>
              <a:rPr lang="tr-TR" dirty="0" smtClean="0"/>
              <a:t>Anıt </a:t>
            </a:r>
            <a:r>
              <a:rPr lang="tr-TR" dirty="0"/>
              <a:t>ağaçlar ağaç turizminin konusu olduğu gibi bir türe ait ağaç görmek için seyehat etmek de ağaç turizminin ilgi alanıdır.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1304207"/>
            <a:ext cx="5035277" cy="4717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3995936" y="6026122"/>
            <a:ext cx="4963268" cy="646331"/>
          </a:xfrm>
          <a:prstGeom prst="rect">
            <a:avLst/>
          </a:prstGeom>
        </p:spPr>
        <p:txBody>
          <a:bodyPr wrap="square">
            <a:spAutoFit/>
          </a:bodyPr>
          <a:lstStyle/>
          <a:p>
            <a:r>
              <a:rPr lang="tr-TR" dirty="0"/>
              <a:t>https://www.hurriyet.com.tr/kelebek/hayat/turkiyenin-en-iyi-10-anit-agaci-40046796</a:t>
            </a:r>
          </a:p>
        </p:txBody>
      </p:sp>
    </p:spTree>
    <p:extLst>
      <p:ext uri="{BB962C8B-B14F-4D97-AF65-F5344CB8AC3E}">
        <p14:creationId xmlns:p14="http://schemas.microsoft.com/office/powerpoint/2010/main" val="649877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Ağaç Turizmi</a:t>
            </a:r>
          </a:p>
        </p:txBody>
      </p:sp>
      <p:sp>
        <p:nvSpPr>
          <p:cNvPr id="3" name="İçerik Yer Tutucusu 2"/>
          <p:cNvSpPr>
            <a:spLocks noGrp="1"/>
          </p:cNvSpPr>
          <p:nvPr>
            <p:ph idx="1"/>
          </p:nvPr>
        </p:nvSpPr>
        <p:spPr>
          <a:xfrm>
            <a:off x="457200" y="1196752"/>
            <a:ext cx="8229600" cy="5328592"/>
          </a:xfrm>
        </p:spPr>
        <p:txBody>
          <a:bodyPr>
            <a:normAutofit fontScale="77500" lnSpcReduction="20000"/>
          </a:bodyPr>
          <a:lstStyle/>
          <a:p>
            <a:r>
              <a:rPr lang="tr-TR" dirty="0"/>
              <a:t>Anıt ağaç, Kültür ve Tabiat Varlıklarını Koruma Yüksek Kurulu'nun 05. 11. 1999 tarih ve 666 no'lu kararına göre "Tabiat yapısı, ölçüleri ve diğer özellikleri bakımından anıtsal nitelikler kazanmış bulunan ağaçlar" olarak tanımlanmış ağaçlardır. </a:t>
            </a:r>
            <a:endParaRPr lang="tr-TR" dirty="0" smtClean="0"/>
          </a:p>
          <a:p>
            <a:r>
              <a:rPr lang="tr-TR" dirty="0" smtClean="0"/>
              <a:t>Normal </a:t>
            </a:r>
            <a:r>
              <a:rPr lang="tr-TR" dirty="0"/>
              <a:t>insan ömrünün 15-20 katı uzunluğunda yaşam sürecine sahip olan anıt ağaçlar, 900-1000 yıllık hayatları boyunca tarihsel olaylara tanık olurlar. </a:t>
            </a:r>
            <a:endParaRPr lang="tr-TR" dirty="0" smtClean="0"/>
          </a:p>
          <a:p>
            <a:r>
              <a:rPr lang="tr-TR" dirty="0" smtClean="0"/>
              <a:t>Anıt </a:t>
            </a:r>
            <a:r>
              <a:rPr lang="tr-TR" dirty="0"/>
              <a:t>ağaçların doğal ortamda kendi halinde yaşayabilmesi ve kuşaklar arasında bir bağ sağlayacak kadar uzun ömre sahip olması gerekmektedir</a:t>
            </a:r>
            <a:r>
              <a:rPr lang="tr-TR" dirty="0" smtClean="0"/>
              <a:t>.</a:t>
            </a:r>
          </a:p>
          <a:p>
            <a:r>
              <a:rPr lang="tr-TR" dirty="0" smtClean="0"/>
              <a:t> </a:t>
            </a:r>
            <a:r>
              <a:rPr lang="tr-TR" dirty="0"/>
              <a:t>Bu nedenle, kavak, söğüt gibi ağaçlar anıt ağaç sayılmazlar. Diğer taraftan ise görsel güzellik taşıması da gerekmektedir. </a:t>
            </a:r>
            <a:endParaRPr lang="tr-TR" dirty="0" smtClean="0"/>
          </a:p>
          <a:p>
            <a:r>
              <a:rPr lang="tr-TR" dirty="0" smtClean="0"/>
              <a:t>Ömrü </a:t>
            </a:r>
            <a:r>
              <a:rPr lang="tr-TR" dirty="0"/>
              <a:t>uzun olan şimşir gibi ağaçlar da bu nedenle anıt ağaç kabul edilmezler. </a:t>
            </a:r>
          </a:p>
        </p:txBody>
      </p:sp>
    </p:spTree>
    <p:extLst>
      <p:ext uri="{BB962C8B-B14F-4D97-AF65-F5344CB8AC3E}">
        <p14:creationId xmlns:p14="http://schemas.microsoft.com/office/powerpoint/2010/main" val="2608112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Ağaç Turizmi</a:t>
            </a:r>
          </a:p>
        </p:txBody>
      </p:sp>
      <p:sp>
        <p:nvSpPr>
          <p:cNvPr id="3" name="İçerik Yer Tutucusu 2"/>
          <p:cNvSpPr>
            <a:spLocks noGrp="1"/>
          </p:cNvSpPr>
          <p:nvPr>
            <p:ph idx="1"/>
          </p:nvPr>
        </p:nvSpPr>
        <p:spPr>
          <a:xfrm>
            <a:off x="107505" y="1246553"/>
            <a:ext cx="3744415" cy="5589240"/>
          </a:xfrm>
        </p:spPr>
        <p:txBody>
          <a:bodyPr>
            <a:normAutofit fontScale="62500" lnSpcReduction="20000"/>
          </a:bodyPr>
          <a:lstStyle/>
          <a:p>
            <a:r>
              <a:rPr lang="tr-TR" dirty="0" smtClean="0"/>
              <a:t>Ağaçları anıt yapan üçüncü grup özellikler ilgili ağaçlara atfolunan moral ve kültürel ayrıcalıklardır. </a:t>
            </a:r>
          </a:p>
          <a:p>
            <a:r>
              <a:rPr lang="tr-TR" dirty="0" smtClean="0"/>
              <a:t>Fiziksel boyutlar yönünden olağanüstü sayılmasa da, yöre kültüründe olumlu veya olumsuz, gerçek veya hayal ürünü, mistik veya folklorik bir öyküye sahip olmak, ya da yöresel veya ulusal tarihte kimi olaylar ile özdeş hale gelmek ve onlara tanıklık etmek de ağaçlara anıtsal nitelik kazandırmaktadır.</a:t>
            </a:r>
          </a:p>
          <a:p>
            <a:r>
              <a:rPr lang="tr-TR" dirty="0" smtClean="0"/>
              <a:t> Bugün cami, mescit ve türbe avlularında karşılaşılan ulu çınarlar, serviler ve ıhlamurlar, bu mistik kültürün bizlere armağan ettiği birer doğal mirastır.  </a:t>
            </a:r>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9737" y="1222290"/>
            <a:ext cx="5107285" cy="492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3851920" y="6121175"/>
            <a:ext cx="5040560" cy="523220"/>
          </a:xfrm>
          <a:prstGeom prst="rect">
            <a:avLst/>
          </a:prstGeom>
        </p:spPr>
        <p:txBody>
          <a:bodyPr wrap="square">
            <a:spAutoFit/>
          </a:bodyPr>
          <a:lstStyle/>
          <a:p>
            <a:r>
              <a:rPr lang="tr-TR" sz="1400" dirty="0"/>
              <a:t>https://www.hurriyet.com.tr/kelebek/hayat/turkiyenin-en-iyi-10-anit-agaci-40046796</a:t>
            </a:r>
          </a:p>
        </p:txBody>
      </p:sp>
    </p:spTree>
    <p:extLst>
      <p:ext uri="{BB962C8B-B14F-4D97-AF65-F5344CB8AC3E}">
        <p14:creationId xmlns:p14="http://schemas.microsoft.com/office/powerpoint/2010/main" val="3027321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Ağaç Turizmi</a:t>
            </a:r>
          </a:p>
        </p:txBody>
      </p:sp>
      <p:sp>
        <p:nvSpPr>
          <p:cNvPr id="3" name="İçerik Yer Tutucusu 2"/>
          <p:cNvSpPr>
            <a:spLocks noGrp="1"/>
          </p:cNvSpPr>
          <p:nvPr>
            <p:ph idx="1"/>
          </p:nvPr>
        </p:nvSpPr>
        <p:spPr>
          <a:xfrm>
            <a:off x="0" y="1600200"/>
            <a:ext cx="3851919" cy="5069160"/>
          </a:xfrm>
        </p:spPr>
        <p:txBody>
          <a:bodyPr>
            <a:normAutofit fontScale="70000" lnSpcReduction="20000"/>
          </a:bodyPr>
          <a:lstStyle/>
          <a:p>
            <a:r>
              <a:rPr lang="tr-TR" dirty="0"/>
              <a:t>Anıt ağaç olabilecek türler Menengiç (Pistacia terebintus) , Phoenix canariensis, Sapsız meşe (Quercus petraea) , Adi çitlembik (Celtis australis) , Adi ceviz (Juglans regia) , Lübnan sediri (Cedrus libanı) , Pırnal meşe (Quercus ilex) , Andız (Arcetros drupacea) , Doğu çınarı (Platanus orientalis) , Kokulu ardıç (Juniperus foetidissima) , Kırmızı okaliptüs (Eucalyptus camalduensis ve Zeytin (Olea europaea) dir.</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575729"/>
            <a:ext cx="4716603" cy="4652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4514239" y="1206397"/>
            <a:ext cx="4371197" cy="369332"/>
          </a:xfrm>
          <a:prstGeom prst="rect">
            <a:avLst/>
          </a:prstGeom>
        </p:spPr>
        <p:txBody>
          <a:bodyPr wrap="none">
            <a:spAutoFit/>
          </a:bodyPr>
          <a:lstStyle/>
          <a:p>
            <a:r>
              <a:rPr lang="tr-TR" dirty="0"/>
              <a:t>2000’LİK ZEYTİN: TEOS ZEYTİN AĞACI / İZMİR</a:t>
            </a:r>
          </a:p>
        </p:txBody>
      </p:sp>
      <p:sp>
        <p:nvSpPr>
          <p:cNvPr id="5" name="Dikdörtgen 4"/>
          <p:cNvSpPr/>
          <p:nvPr/>
        </p:nvSpPr>
        <p:spPr>
          <a:xfrm>
            <a:off x="3851919" y="6227940"/>
            <a:ext cx="5148651" cy="646331"/>
          </a:xfrm>
          <a:prstGeom prst="rect">
            <a:avLst/>
          </a:prstGeom>
        </p:spPr>
        <p:txBody>
          <a:bodyPr wrap="square">
            <a:spAutoFit/>
          </a:bodyPr>
          <a:lstStyle/>
          <a:p>
            <a:r>
              <a:rPr lang="tr-TR" dirty="0"/>
              <a:t>https://www.hurriyet.com.tr/kelebek/hayat/turkiyenin-en-iyi-10-anit-agaci-40046796</a:t>
            </a:r>
          </a:p>
        </p:txBody>
      </p:sp>
    </p:spTree>
    <p:extLst>
      <p:ext uri="{BB962C8B-B14F-4D97-AF65-F5344CB8AC3E}">
        <p14:creationId xmlns:p14="http://schemas.microsoft.com/office/powerpoint/2010/main" val="717503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Ağaç Turizmi</a:t>
            </a:r>
          </a:p>
        </p:txBody>
      </p:sp>
      <p:sp>
        <p:nvSpPr>
          <p:cNvPr id="3" name="İçerik Yer Tutucusu 2"/>
          <p:cNvSpPr>
            <a:spLocks noGrp="1"/>
          </p:cNvSpPr>
          <p:nvPr>
            <p:ph idx="1"/>
          </p:nvPr>
        </p:nvSpPr>
        <p:spPr/>
        <p:txBody>
          <a:bodyPr>
            <a:normAutofit fontScale="92500" lnSpcReduction="20000"/>
          </a:bodyPr>
          <a:lstStyle/>
          <a:p>
            <a:r>
              <a:rPr lang="tr-TR" dirty="0"/>
              <a:t>Türkiye'de bulunan anıt ağaçlara örnekler: Oklubalı Ardıçları(İnönü) , Mızıkçam (Domaniç) , Alufeli Çınar(Bursa) , Yavuz Selim Meşesi (Bedirge-Hatay) , Şecer-i Vak vak Çınarı(Sultanahmet-İstanbul) , Taşlıçınar(Gülhane-İstanbul) , Kestane ağaçları(İbradı) , Mengerli Çınarı(Beydağ-İzmir) , Uşaklı Çam(Güvemköy-Bolu) Eskicibaba Çınarı Orhan Cami-Bursa) , Zeytın Ağacı (Selatin Köyü-Aydın) , Doğu Çınarı (Eskişehir Hamam yolu caddesi) , Doğu Çınarı (Subatan yaylası-Bozdağ Salihli) </a:t>
            </a:r>
          </a:p>
        </p:txBody>
      </p:sp>
    </p:spTree>
    <p:extLst>
      <p:ext uri="{BB962C8B-B14F-4D97-AF65-F5344CB8AC3E}">
        <p14:creationId xmlns:p14="http://schemas.microsoft.com/office/powerpoint/2010/main" val="2066818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Ağaç Tüneller</a:t>
            </a:r>
          </a:p>
        </p:txBody>
      </p:sp>
      <p:sp>
        <p:nvSpPr>
          <p:cNvPr id="3" name="İçerik Yer Tutucusu 2"/>
          <p:cNvSpPr>
            <a:spLocks noGrp="1"/>
          </p:cNvSpPr>
          <p:nvPr>
            <p:ph idx="1"/>
          </p:nvPr>
        </p:nvSpPr>
        <p:spPr>
          <a:xfrm>
            <a:off x="107504" y="1196752"/>
            <a:ext cx="4320480" cy="5661248"/>
          </a:xfrm>
        </p:spPr>
        <p:txBody>
          <a:bodyPr>
            <a:normAutofit fontScale="47500" lnSpcReduction="20000"/>
          </a:bodyPr>
          <a:lstStyle/>
          <a:p>
            <a:r>
              <a:rPr lang="tr-TR" dirty="0"/>
              <a:t>Ağaçların tünel oluşturduğu yollar yürüyüş yolu veya karayolu üzerinde olabilmektedir. </a:t>
            </a:r>
            <a:endParaRPr lang="tr-TR" dirty="0" smtClean="0"/>
          </a:p>
          <a:p>
            <a:r>
              <a:rPr lang="tr-TR" dirty="0" smtClean="0"/>
              <a:t>Bu </a:t>
            </a:r>
            <a:r>
              <a:rPr lang="tr-TR" dirty="0"/>
              <a:t>yollardan otomobille geçmek veya yürümek insanlarda büyük ilgi uyandırmaktadır. </a:t>
            </a:r>
            <a:endParaRPr lang="tr-TR" dirty="0" smtClean="0"/>
          </a:p>
          <a:p>
            <a:r>
              <a:rPr lang="tr-TR" dirty="0" smtClean="0"/>
              <a:t>Bunlardan </a:t>
            </a:r>
            <a:r>
              <a:rPr lang="tr-TR" dirty="0"/>
              <a:t>Kleven’de (Ukrayna) bitki tüneli yerel bir lokomotifle gezilmektedir. </a:t>
            </a:r>
            <a:endParaRPr lang="tr-TR" dirty="0" smtClean="0"/>
          </a:p>
          <a:p>
            <a:r>
              <a:rPr lang="tr-TR" dirty="0" smtClean="0"/>
              <a:t>Ağaç </a:t>
            </a:r>
            <a:r>
              <a:rPr lang="tr-TR" dirty="0"/>
              <a:t>tüneller insan eliyle oluşturulurlar. Bunlar kent içinde, saray bahçelerinde, botanik bahçelerinde olabilirler</a:t>
            </a:r>
            <a:r>
              <a:rPr lang="tr-TR" dirty="0" smtClean="0"/>
              <a:t>.</a:t>
            </a:r>
          </a:p>
          <a:p>
            <a:r>
              <a:rPr lang="tr-TR" dirty="0" smtClean="0"/>
              <a:t> </a:t>
            </a:r>
            <a:r>
              <a:rPr lang="tr-TR" dirty="0"/>
              <a:t>Cherry Blossom Tüneli Almanyada kent içinde Bonn kentinde kurulmuştur. Ukrayna Kleven’de Aşk Tüneli(Tunnel of Love) turizmde çok ilgi görür. </a:t>
            </a:r>
            <a:endParaRPr lang="tr-TR" dirty="0" smtClean="0"/>
          </a:p>
          <a:p>
            <a:r>
              <a:rPr lang="tr-TR" dirty="0" smtClean="0"/>
              <a:t>Mavi </a:t>
            </a:r>
            <a:r>
              <a:rPr lang="tr-TR" dirty="0"/>
              <a:t>çiçekleriyle Jakaranda ağacı ağaç tüneli yapmak için çok uygundur. </a:t>
            </a:r>
            <a:endParaRPr lang="tr-TR" dirty="0" smtClean="0"/>
          </a:p>
          <a:p>
            <a:r>
              <a:rPr lang="tr-TR" dirty="0" smtClean="0"/>
              <a:t>Güney </a:t>
            </a:r>
            <a:r>
              <a:rPr lang="tr-TR" dirty="0"/>
              <a:t>Afrika’da Jakaranda Yürüyüş Parkuru her Ocak ayında çiçekleriyle insanları büyüler. </a:t>
            </a:r>
            <a:endParaRPr lang="tr-TR" dirty="0" smtClean="0"/>
          </a:p>
          <a:p>
            <a:r>
              <a:rPr lang="tr-TR" dirty="0" smtClean="0"/>
              <a:t>Kyoto’da </a:t>
            </a:r>
            <a:r>
              <a:rPr lang="tr-TR" dirty="0"/>
              <a:t>Bambu Yürüyüş Patikası Japonların en güzel bambu ormanı Sagano Ormanındadır</a:t>
            </a:r>
            <a:r>
              <a:rPr lang="tr-TR" dirty="0" smtClean="0"/>
              <a:t>.</a:t>
            </a:r>
          </a:p>
          <a:p>
            <a:r>
              <a:rPr lang="tr-TR" dirty="0" smtClean="0"/>
              <a:t> </a:t>
            </a:r>
            <a:r>
              <a:rPr lang="tr-TR" dirty="0"/>
              <a:t>Ginkgo Ağaç Tüneli Tokyo’da Meiji Shrine Bahçesindedir</a:t>
            </a:r>
            <a:r>
              <a:rPr lang="tr-TR" dirty="0" smtClean="0"/>
              <a:t>.</a:t>
            </a:r>
          </a:p>
          <a:p>
            <a:r>
              <a:rPr lang="tr-TR" dirty="0" smtClean="0"/>
              <a:t> </a:t>
            </a:r>
            <a:r>
              <a:rPr lang="tr-TR" dirty="0"/>
              <a:t>Kuzey İrlanda’da “Dark Hedge” adındaki kayın ağaçlarından oluşan ağaç tüneli fotoğrafçılar tarafından çok beğenilir.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9" y="1196752"/>
            <a:ext cx="4467944" cy="4975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4591981" y="6240306"/>
            <a:ext cx="4572000" cy="523220"/>
          </a:xfrm>
          <a:prstGeom prst="rect">
            <a:avLst/>
          </a:prstGeom>
        </p:spPr>
        <p:txBody>
          <a:bodyPr>
            <a:spAutoFit/>
          </a:bodyPr>
          <a:lstStyle/>
          <a:p>
            <a:r>
              <a:rPr lang="tr-TR" sz="1400" dirty="0"/>
              <a:t>https://www.aa.com.tr/tr/yasam/safranbolunun-agac-tunelli-yollari-gorenleri-buyuluyor/1497846</a:t>
            </a:r>
          </a:p>
        </p:txBody>
      </p:sp>
    </p:spTree>
    <p:extLst>
      <p:ext uri="{BB962C8B-B14F-4D97-AF65-F5344CB8AC3E}">
        <p14:creationId xmlns:p14="http://schemas.microsoft.com/office/powerpoint/2010/main" val="261737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Botanik Turizmi </a:t>
            </a:r>
          </a:p>
        </p:txBody>
      </p:sp>
      <p:sp>
        <p:nvSpPr>
          <p:cNvPr id="3" name="İçerik Yer Tutucusu 2"/>
          <p:cNvSpPr>
            <a:spLocks noGrp="1"/>
          </p:cNvSpPr>
          <p:nvPr>
            <p:ph idx="1"/>
          </p:nvPr>
        </p:nvSpPr>
        <p:spPr/>
        <p:txBody>
          <a:bodyPr>
            <a:normAutofit fontScale="85000" lnSpcReduction="20000"/>
          </a:bodyPr>
          <a:lstStyle/>
          <a:p>
            <a:r>
              <a:rPr lang="tr-TR" dirty="0"/>
              <a:t>Botanik Turizmi turistlerin botanik bahçelerini ve tarihsel açıdan önemli bahçeleri(saray bahçesi vb. ) görmek için seyehat etmeleridir. </a:t>
            </a:r>
            <a:endParaRPr lang="tr-TR" dirty="0" smtClean="0"/>
          </a:p>
          <a:p>
            <a:r>
              <a:rPr lang="tr-TR" dirty="0" smtClean="0"/>
              <a:t>Alhambra </a:t>
            </a:r>
            <a:r>
              <a:rPr lang="tr-TR" dirty="0"/>
              <a:t>ve Taj Mahal bahçeleri 2000 yılında 2 milyon turist tarafından gezilmiştir. </a:t>
            </a:r>
            <a:endParaRPr lang="tr-TR" dirty="0" smtClean="0"/>
          </a:p>
          <a:p>
            <a:r>
              <a:rPr lang="tr-TR" dirty="0" smtClean="0"/>
              <a:t>Botanik </a:t>
            </a:r>
            <a:r>
              <a:rPr lang="tr-TR" dirty="0"/>
              <a:t>Bahçeleri milyonlarca ağaç ve bitkinin bir arada yer aldığı bahçelerdir. Kuruluşlarındaki ilk amaç bilimseldir. </a:t>
            </a:r>
            <a:endParaRPr lang="tr-TR" dirty="0" smtClean="0"/>
          </a:p>
          <a:p>
            <a:r>
              <a:rPr lang="tr-TR" dirty="0" smtClean="0"/>
              <a:t>Botanik </a:t>
            </a:r>
            <a:r>
              <a:rPr lang="tr-TR" dirty="0"/>
              <a:t>açıdan bitkilerin incelenmesi amacıyla kurulmuştur. </a:t>
            </a:r>
            <a:endParaRPr lang="tr-TR" dirty="0" smtClean="0"/>
          </a:p>
          <a:p>
            <a:r>
              <a:rPr lang="tr-TR" dirty="0" smtClean="0"/>
              <a:t>Fakat </a:t>
            </a:r>
            <a:r>
              <a:rPr lang="tr-TR" dirty="0"/>
              <a:t>insanların ağaçlara be bitkilere ilgisi o kadar fazladır ki bu bahçelerin gelişmesini sağlamıştır. </a:t>
            </a:r>
          </a:p>
        </p:txBody>
      </p:sp>
    </p:spTree>
    <p:extLst>
      <p:ext uri="{BB962C8B-B14F-4D97-AF65-F5344CB8AC3E}">
        <p14:creationId xmlns:p14="http://schemas.microsoft.com/office/powerpoint/2010/main" val="2938489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Botanik Turizmi </a:t>
            </a:r>
          </a:p>
        </p:txBody>
      </p:sp>
      <p:sp>
        <p:nvSpPr>
          <p:cNvPr id="3" name="İçerik Yer Tutucusu 2"/>
          <p:cNvSpPr>
            <a:spLocks noGrp="1"/>
          </p:cNvSpPr>
          <p:nvPr>
            <p:ph idx="1"/>
          </p:nvPr>
        </p:nvSpPr>
        <p:spPr>
          <a:xfrm>
            <a:off x="457200" y="1196752"/>
            <a:ext cx="8363272" cy="5328592"/>
          </a:xfrm>
        </p:spPr>
        <p:txBody>
          <a:bodyPr>
            <a:normAutofit fontScale="70000" lnSpcReduction="20000"/>
          </a:bodyPr>
          <a:lstStyle/>
          <a:p>
            <a:r>
              <a:rPr lang="tr-TR" dirty="0"/>
              <a:t>Kraliyet Botanik Bahçeleri Londra’nın güneybatısında bulunan Richmond upon Thames bölgesi ile Kew semti arasındaki bahçeler ve botanik seralardan meydana gelen 120 dönümlük arazide kurulmuştur. </a:t>
            </a:r>
            <a:endParaRPr lang="tr-TR" dirty="0" smtClean="0"/>
          </a:p>
          <a:p>
            <a:r>
              <a:rPr lang="tr-TR" dirty="0" smtClean="0"/>
              <a:t>38 </a:t>
            </a:r>
            <a:r>
              <a:rPr lang="tr-TR" dirty="0"/>
              <a:t>bine yakın farklı bitki türüne ev sahipliği yapan botanik bahçenin ‘botanik’ bir kimlik kazanması ise, 19. yüzyılın başında bahçenin bakımını üstlenen İngiliz natüristi ve ‘bitki avcısı’ Sir Joseph Banks’ın, bütün kıtaları gezerek daha önce ülkede hiç görülmemiş olan bitkileri bahçede sergilemesiyle başlamıştır. </a:t>
            </a:r>
            <a:endParaRPr lang="tr-TR" dirty="0" smtClean="0"/>
          </a:p>
          <a:p>
            <a:r>
              <a:rPr lang="tr-TR" dirty="0" smtClean="0"/>
              <a:t>1841 </a:t>
            </a:r>
            <a:r>
              <a:rPr lang="tr-TR" dirty="0"/>
              <a:t>yılında gelindiğinde ise Kew Gardens’ın arsası 80 hektarlık bir genişlemeyle kraliyet tarafından halka bağışlanmış ve gösterime açılmıştır. </a:t>
            </a:r>
            <a:endParaRPr lang="tr-TR" dirty="0" smtClean="0"/>
          </a:p>
          <a:p>
            <a:r>
              <a:rPr lang="tr-TR" dirty="0" smtClean="0"/>
              <a:t>20</a:t>
            </a:r>
            <a:r>
              <a:rPr lang="tr-TR" dirty="0"/>
              <a:t>. yüzyıla gelindiğinde ise, Kew Gardens artık dünyaca tanınmış üç botanik merkezden biri haline gelmiştir. </a:t>
            </a:r>
            <a:endParaRPr lang="tr-TR" dirty="0" smtClean="0"/>
          </a:p>
          <a:p>
            <a:r>
              <a:rPr lang="tr-TR" dirty="0" smtClean="0"/>
              <a:t>Botanik </a:t>
            </a:r>
            <a:r>
              <a:rPr lang="tr-TR" dirty="0"/>
              <a:t>bahçesi sadece yazları turistleri ağırlayan Kraliçe Charlotte’un Yazlık Evi bulunmaktadır. </a:t>
            </a:r>
            <a:endParaRPr lang="tr-TR" dirty="0" smtClean="0"/>
          </a:p>
          <a:p>
            <a:r>
              <a:rPr lang="tr-TR" dirty="0" smtClean="0"/>
              <a:t>Botanik </a:t>
            </a:r>
            <a:r>
              <a:rPr lang="tr-TR" dirty="0"/>
              <a:t>bahçesinde turistler için turlar düzenlenmektedir.</a:t>
            </a:r>
          </a:p>
        </p:txBody>
      </p:sp>
    </p:spTree>
    <p:extLst>
      <p:ext uri="{BB962C8B-B14F-4D97-AF65-F5344CB8AC3E}">
        <p14:creationId xmlns:p14="http://schemas.microsoft.com/office/powerpoint/2010/main" val="2913885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Botanik Turizmi </a:t>
            </a:r>
          </a:p>
        </p:txBody>
      </p:sp>
      <p:sp>
        <p:nvSpPr>
          <p:cNvPr id="3" name="İçerik Yer Tutucusu 2"/>
          <p:cNvSpPr>
            <a:spLocks noGrp="1"/>
          </p:cNvSpPr>
          <p:nvPr>
            <p:ph idx="1"/>
          </p:nvPr>
        </p:nvSpPr>
        <p:spPr/>
        <p:txBody>
          <a:bodyPr>
            <a:normAutofit fontScale="77500" lnSpcReduction="20000"/>
          </a:bodyPr>
          <a:lstStyle/>
          <a:p>
            <a:r>
              <a:rPr lang="tr-TR" dirty="0"/>
              <a:t>New York Botanik Bahçesi 1891 yılında kurulmuştur. Aralarında 200 yaşında ağaçların da bulunduğu yaklaşık 1 milyon bitkiyi bünyesinde barındıran botanik park yılda 800 bin turist geziyor. </a:t>
            </a:r>
            <a:endParaRPr lang="tr-TR" dirty="0" smtClean="0"/>
          </a:p>
          <a:p>
            <a:r>
              <a:rPr lang="tr-TR" dirty="0" smtClean="0"/>
              <a:t>Yaklaşık </a:t>
            </a:r>
            <a:r>
              <a:rPr lang="tr-TR" dirty="0"/>
              <a:t>15 farklı bölümden oluşan bahçede her bir bölüm barındırdığı bitkiye göre isimlendirilmiş. </a:t>
            </a:r>
            <a:endParaRPr lang="tr-TR" dirty="0" smtClean="0"/>
          </a:p>
          <a:p>
            <a:r>
              <a:rPr lang="tr-TR" dirty="0" smtClean="0"/>
              <a:t>Her </a:t>
            </a:r>
            <a:r>
              <a:rPr lang="tr-TR" dirty="0"/>
              <a:t>yıl 1 Mart-21 Nisan tarihleri arasında gerçekleştirilen The Orchid Show (Orkide festivali) New York Botanik Bahçe'nin dünyaca meşhur etkinliklerinden birisidir. </a:t>
            </a:r>
            <a:endParaRPr lang="tr-TR" dirty="0" smtClean="0"/>
          </a:p>
          <a:p>
            <a:r>
              <a:rPr lang="tr-TR" dirty="0" smtClean="0"/>
              <a:t>Yaklaşık </a:t>
            </a:r>
            <a:r>
              <a:rPr lang="tr-TR" dirty="0"/>
              <a:t>8 bin çeşit orkidenin tanıtıldığı ve çeşitli aktivitelerle desteklenen bir festivaldir. 1902 yılında inşa edilen A. Haupt Conservatory camdan kubbesi olan binada tropikal bitkiler sergilenmektedir. </a:t>
            </a:r>
          </a:p>
        </p:txBody>
      </p:sp>
    </p:spTree>
    <p:extLst>
      <p:ext uri="{BB962C8B-B14F-4D97-AF65-F5344CB8AC3E}">
        <p14:creationId xmlns:p14="http://schemas.microsoft.com/office/powerpoint/2010/main" val="2851824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Botanik Turizmi </a:t>
            </a:r>
          </a:p>
        </p:txBody>
      </p:sp>
      <p:sp>
        <p:nvSpPr>
          <p:cNvPr id="3" name="İçerik Yer Tutucusu 2"/>
          <p:cNvSpPr>
            <a:spLocks noGrp="1"/>
          </p:cNvSpPr>
          <p:nvPr>
            <p:ph idx="1"/>
          </p:nvPr>
        </p:nvSpPr>
        <p:spPr/>
        <p:txBody>
          <a:bodyPr>
            <a:normAutofit fontScale="77500" lnSpcReduction="20000"/>
          </a:bodyPr>
          <a:lstStyle/>
          <a:p>
            <a:r>
              <a:rPr lang="tr-TR" dirty="0"/>
              <a:t>Diğer botanik bahçelerine örnek olarak Avusturalya Ulusal Botanik Bahçesi(Canberra) , Paris Botanik Bahçesi, Kraliyet Botanik Bahçesi (Burlington, Kanada) , Belçika Ulusal Botanik Bahçesi, Jardim Botânico(Rio de Janerio, Brezilya) , Brooklyn Botanik Bahçesi(ABD) , Singapur Botanik Bahçesi, Dahnem Botanik Bahçesi and Botanikl Muzesi(Berlin) , Nong Nooch Tropical Botanik Bahçesi(Tayland) , Montreal BotanikBahçesi, ( Montreal, Kanada) , Kirstenbosch Ulusal Botanik Bahçesi, (Cape Town, Güney Afrika) , Denver Botank Bahçesi, ( Denver, ABD) , Acharya Jagadish Chandra Bose Indian Botanik Bahçesi, ( Kalküta, Hindistan) , Koishikawa Botanik Bahçesi(Tokyo) , Royal BotanikBahçesi, ( Sydney) verilebilir. </a:t>
            </a:r>
          </a:p>
        </p:txBody>
      </p:sp>
    </p:spTree>
    <p:extLst>
      <p:ext uri="{BB962C8B-B14F-4D97-AF65-F5344CB8AC3E}">
        <p14:creationId xmlns:p14="http://schemas.microsoft.com/office/powerpoint/2010/main" val="1826997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Japon Bahçeleri </a:t>
            </a:r>
          </a:p>
        </p:txBody>
      </p:sp>
      <p:sp>
        <p:nvSpPr>
          <p:cNvPr id="3" name="İçerik Yer Tutucusu 2"/>
          <p:cNvSpPr>
            <a:spLocks noGrp="1"/>
          </p:cNvSpPr>
          <p:nvPr>
            <p:ph idx="1"/>
          </p:nvPr>
        </p:nvSpPr>
        <p:spPr>
          <a:xfrm>
            <a:off x="395536" y="1196752"/>
            <a:ext cx="8424936" cy="5505475"/>
          </a:xfrm>
        </p:spPr>
        <p:txBody>
          <a:bodyPr>
            <a:normAutofit fontScale="70000" lnSpcReduction="20000"/>
          </a:bodyPr>
          <a:lstStyle/>
          <a:p>
            <a:r>
              <a:rPr lang="tr-TR" dirty="0"/>
              <a:t>Japon bahçelerinin kuruluşunda felsefi özelikler yer alır. Kuruluşu doğa sevgisini doğa parçaları olarak dağ, ova, göl, orman, nehir parçalarını bahçeye yansıtılması fikrinden ortaya çıkmıştır. </a:t>
            </a:r>
            <a:endParaRPr lang="tr-TR" dirty="0" smtClean="0"/>
          </a:p>
          <a:p>
            <a:r>
              <a:rPr lang="tr-TR" dirty="0" smtClean="0"/>
              <a:t>Şelaleler </a:t>
            </a:r>
            <a:r>
              <a:rPr lang="tr-TR" dirty="0"/>
              <a:t>başlangıçta yaşamın başlamasını devamında hayatta karşılaşılan güçlükleri yansıtır. </a:t>
            </a:r>
            <a:endParaRPr lang="tr-TR" dirty="0" smtClean="0"/>
          </a:p>
          <a:p>
            <a:r>
              <a:rPr lang="tr-TR" dirty="0" smtClean="0"/>
              <a:t>Taş </a:t>
            </a:r>
            <a:r>
              <a:rPr lang="tr-TR" dirty="0"/>
              <a:t>ve bitkiden kaplumbağa yapmak uzun ömrü simgeler. </a:t>
            </a:r>
            <a:endParaRPr lang="tr-TR" dirty="0" smtClean="0"/>
          </a:p>
          <a:p>
            <a:r>
              <a:rPr lang="tr-TR" dirty="0" smtClean="0"/>
              <a:t>Baharda </a:t>
            </a:r>
            <a:r>
              <a:rPr lang="tr-TR" dirty="0"/>
              <a:t>çiçeklerin açması yeni bir doğuşu simgeler</a:t>
            </a:r>
            <a:r>
              <a:rPr lang="tr-TR" dirty="0" smtClean="0"/>
              <a:t>.</a:t>
            </a:r>
          </a:p>
          <a:p>
            <a:r>
              <a:rPr lang="tr-TR" dirty="0" smtClean="0"/>
              <a:t> </a:t>
            </a:r>
            <a:r>
              <a:rPr lang="tr-TR" dirty="0"/>
              <a:t>Sonbaharda dökülen yapraklar ruh dünyasını etkiler</a:t>
            </a:r>
            <a:r>
              <a:rPr lang="tr-TR" dirty="0" smtClean="0"/>
              <a:t>.</a:t>
            </a:r>
          </a:p>
          <a:p>
            <a:r>
              <a:rPr lang="tr-TR" dirty="0" smtClean="0"/>
              <a:t> </a:t>
            </a:r>
            <a:r>
              <a:rPr lang="tr-TR" dirty="0"/>
              <a:t>Japonlar bahçe sanatında doğayı küçülterek yeniden tasarlamışlardır. </a:t>
            </a:r>
            <a:endParaRPr lang="tr-TR" dirty="0" smtClean="0"/>
          </a:p>
          <a:p>
            <a:r>
              <a:rPr lang="tr-TR" dirty="0" smtClean="0"/>
              <a:t>Japonlar </a:t>
            </a:r>
            <a:r>
              <a:rPr lang="tr-TR" dirty="0"/>
              <a:t>yaşamlarında sadelik ve gösterişten uzak olma felsefelerini Japon bahçelerine yansıtmışlardır</a:t>
            </a:r>
            <a:r>
              <a:rPr lang="tr-TR" dirty="0" smtClean="0"/>
              <a:t>.</a:t>
            </a:r>
          </a:p>
          <a:p>
            <a:r>
              <a:rPr lang="tr-TR" dirty="0" smtClean="0"/>
              <a:t> </a:t>
            </a:r>
            <a:r>
              <a:rPr lang="tr-TR" dirty="0"/>
              <a:t>Japon bahçelerinde kuru taş bahçeleri, çay bahçeleri gibi bahçeler de yer alabilir. </a:t>
            </a:r>
            <a:endParaRPr lang="tr-TR" dirty="0" smtClean="0"/>
          </a:p>
          <a:p>
            <a:r>
              <a:rPr lang="tr-TR" dirty="0" smtClean="0"/>
              <a:t>Japonların </a:t>
            </a:r>
            <a:r>
              <a:rPr lang="tr-TR" dirty="0"/>
              <a:t>taş bahçeleri Zen Bahçesi adını alır. Japon bahçelerinde başta gelen ağaçlar ve bitkiler çam, kiraz, bambu, alev ağacı, ormangülleri kullanılır.</a:t>
            </a:r>
          </a:p>
        </p:txBody>
      </p:sp>
    </p:spTree>
    <p:extLst>
      <p:ext uri="{BB962C8B-B14F-4D97-AF65-F5344CB8AC3E}">
        <p14:creationId xmlns:p14="http://schemas.microsoft.com/office/powerpoint/2010/main" val="3100194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Japon Bahçeleri </a:t>
            </a:r>
          </a:p>
        </p:txBody>
      </p:sp>
      <p:sp>
        <p:nvSpPr>
          <p:cNvPr id="3" name="İçerik Yer Tutucusu 2"/>
          <p:cNvSpPr>
            <a:spLocks noGrp="1"/>
          </p:cNvSpPr>
          <p:nvPr>
            <p:ph idx="1"/>
          </p:nvPr>
        </p:nvSpPr>
        <p:spPr/>
        <p:txBody>
          <a:bodyPr>
            <a:normAutofit fontScale="92500"/>
          </a:bodyPr>
          <a:lstStyle/>
          <a:p>
            <a:r>
              <a:rPr lang="tr-TR" dirty="0"/>
              <a:t>Kiraz çiçeklerinin ömrünün kısalığı Orta Çağ’da samurayların hayatına, II. Dünya Savaşında Japon intihar pilotlarına benzetilmiştir. </a:t>
            </a:r>
            <a:endParaRPr lang="tr-TR" dirty="0" smtClean="0"/>
          </a:p>
          <a:p>
            <a:r>
              <a:rPr lang="tr-TR" dirty="0" smtClean="0"/>
              <a:t>Her </a:t>
            </a:r>
            <a:r>
              <a:rPr lang="tr-TR" dirty="0"/>
              <a:t>yıl Nisan ayında Japonya kırlarında kirazların çiçek açması festival olarak kutlanır</a:t>
            </a:r>
            <a:r>
              <a:rPr lang="tr-TR" dirty="0" smtClean="0"/>
              <a:t>.</a:t>
            </a:r>
          </a:p>
          <a:p>
            <a:r>
              <a:rPr lang="tr-TR" dirty="0" smtClean="0"/>
              <a:t> </a:t>
            </a:r>
            <a:r>
              <a:rPr lang="tr-TR" dirty="0"/>
              <a:t>Kiraz ağacı Japonya’da park ve yol kenarlarında da çok kullanılmıştır</a:t>
            </a:r>
            <a:r>
              <a:rPr lang="tr-TR" dirty="0" smtClean="0"/>
              <a:t>.</a:t>
            </a:r>
          </a:p>
          <a:p>
            <a:r>
              <a:rPr lang="tr-TR" dirty="0" smtClean="0"/>
              <a:t> </a:t>
            </a:r>
            <a:r>
              <a:rPr lang="tr-TR" dirty="0"/>
              <a:t>Japon bahçeleri yerde oturulan, piknik yapılan bahçeler değil seyretmek için yapılan bahçelerdir. </a:t>
            </a:r>
          </a:p>
        </p:txBody>
      </p:sp>
    </p:spTree>
    <p:extLst>
      <p:ext uri="{BB962C8B-B14F-4D97-AF65-F5344CB8AC3E}">
        <p14:creationId xmlns:p14="http://schemas.microsoft.com/office/powerpoint/2010/main" val="2690597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Japon Bahçeleri </a:t>
            </a:r>
          </a:p>
        </p:txBody>
      </p:sp>
      <p:sp>
        <p:nvSpPr>
          <p:cNvPr id="3" name="İçerik Yer Tutucusu 2"/>
          <p:cNvSpPr>
            <a:spLocks noGrp="1"/>
          </p:cNvSpPr>
          <p:nvPr>
            <p:ph idx="1"/>
          </p:nvPr>
        </p:nvSpPr>
        <p:spPr>
          <a:xfrm>
            <a:off x="457200" y="1196752"/>
            <a:ext cx="8435280" cy="5328592"/>
          </a:xfrm>
        </p:spPr>
        <p:txBody>
          <a:bodyPr>
            <a:normAutofit fontScale="55000" lnSpcReduction="20000"/>
          </a:bodyPr>
          <a:lstStyle/>
          <a:p>
            <a:r>
              <a:rPr lang="tr-TR" dirty="0"/>
              <a:t>Japonya kendi ülkesinde taş bahçeleri kurduğu kadar yabancı ülkelerde de dostluk göstergesi olarak Japon Bahçeleri kurmaktadır</a:t>
            </a:r>
            <a:r>
              <a:rPr lang="tr-TR" dirty="0" smtClean="0"/>
              <a:t>.</a:t>
            </a:r>
          </a:p>
          <a:p>
            <a:r>
              <a:rPr lang="tr-TR" dirty="0" smtClean="0"/>
              <a:t> </a:t>
            </a:r>
            <a:r>
              <a:rPr lang="tr-TR" dirty="0"/>
              <a:t>Buenos Aires, Monte Carlo, San Fransisko gibi şehirlerde Japon bahçesi bulunmaktadır. </a:t>
            </a:r>
            <a:endParaRPr lang="tr-TR" dirty="0" smtClean="0"/>
          </a:p>
          <a:p>
            <a:r>
              <a:rPr lang="tr-TR" dirty="0" smtClean="0"/>
              <a:t>Türkiye’de </a:t>
            </a:r>
            <a:r>
              <a:rPr lang="tr-TR" dirty="0"/>
              <a:t>Kaman(Kırşehir) , Eskişehir ve İstanbul’da Japon Bahçesi bulunmaktadır. </a:t>
            </a:r>
            <a:endParaRPr lang="tr-TR" dirty="0" smtClean="0"/>
          </a:p>
          <a:p>
            <a:r>
              <a:rPr lang="tr-TR" dirty="0" smtClean="0"/>
              <a:t>Kaman’ın </a:t>
            </a:r>
            <a:r>
              <a:rPr lang="tr-TR" dirty="0"/>
              <a:t>Çağırkan köyünde Kalehöyük kazısı için gelen Japonlar kazı alanı yanına Japon Bahçesi kurmuşlardır. </a:t>
            </a:r>
            <a:endParaRPr lang="tr-TR" dirty="0" smtClean="0"/>
          </a:p>
          <a:p>
            <a:r>
              <a:rPr lang="tr-TR" dirty="0" smtClean="0"/>
              <a:t>Türkiye’yi </a:t>
            </a:r>
            <a:r>
              <a:rPr lang="tr-TR" dirty="0"/>
              <a:t>ziyarete gelen Japonya’nın Prensi Takahito Mikasa’nın ismi bahçeye verilmiştir. </a:t>
            </a:r>
            <a:endParaRPr lang="tr-TR" dirty="0" smtClean="0"/>
          </a:p>
          <a:p>
            <a:r>
              <a:rPr lang="tr-TR" dirty="0" smtClean="0"/>
              <a:t>Bahçe </a:t>
            </a:r>
            <a:r>
              <a:rPr lang="tr-TR" dirty="0"/>
              <a:t>cenneti andıran güzelliğiyle kendine hayran bırakmaktadır. Bahçede 3000’e yakın ağaç ve 14000 budur bitki bulunmaktadır. </a:t>
            </a:r>
            <a:endParaRPr lang="tr-TR" dirty="0" smtClean="0"/>
          </a:p>
          <a:p>
            <a:r>
              <a:rPr lang="tr-TR" dirty="0" smtClean="0"/>
              <a:t>Endemik </a:t>
            </a:r>
            <a:r>
              <a:rPr lang="tr-TR" dirty="0"/>
              <a:t>Japonya bitkileri ve Türkiye’nin çeşitli yerlerinden gelen bitkilerle süslenmiştir. </a:t>
            </a:r>
            <a:endParaRPr lang="tr-TR" dirty="0" smtClean="0"/>
          </a:p>
          <a:p>
            <a:r>
              <a:rPr lang="tr-TR" dirty="0" smtClean="0"/>
              <a:t>Bahçenin </a:t>
            </a:r>
            <a:r>
              <a:rPr lang="tr-TR" dirty="0"/>
              <a:t>ortasında Sumeru Dağı’nın minyatür bir benzeri bulunmaktadır. </a:t>
            </a:r>
            <a:endParaRPr lang="tr-TR" dirty="0" smtClean="0"/>
          </a:p>
          <a:p>
            <a:r>
              <a:rPr lang="tr-TR" dirty="0" smtClean="0"/>
              <a:t>Japon </a:t>
            </a:r>
            <a:r>
              <a:rPr lang="tr-TR" dirty="0"/>
              <a:t>Türk Kültürel Değişim Derneği ve Eskişehir Büyükşehir Belediyesi işbirliğiyle '2010 Japon Yılı' etkinlikleri kapsamında Eskişehir’de Japon Bahçesi kurulmuştur. </a:t>
            </a:r>
            <a:endParaRPr lang="tr-TR" dirty="0" smtClean="0"/>
          </a:p>
          <a:p>
            <a:r>
              <a:rPr lang="tr-TR" dirty="0" smtClean="0"/>
              <a:t>2003 </a:t>
            </a:r>
            <a:r>
              <a:rPr lang="tr-TR" dirty="0"/>
              <a:t>yılının Japonya'da "Türk Yılı" ilan edilmesi ve Japonya'nın Shimonoseki Kenti ile İstanbul'un Kardeş Şehir olması nedeniyle İstanbul’da Japon bahçesi çalışmalarına başlanmış ve Baltalimanına Japon Bahçesi kurulmuştur. </a:t>
            </a:r>
          </a:p>
        </p:txBody>
      </p:sp>
    </p:spTree>
    <p:extLst>
      <p:ext uri="{BB962C8B-B14F-4D97-AF65-F5344CB8AC3E}">
        <p14:creationId xmlns:p14="http://schemas.microsoft.com/office/powerpoint/2010/main" val="1415553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Saray Bahçeleri</a:t>
            </a:r>
          </a:p>
        </p:txBody>
      </p:sp>
      <p:sp>
        <p:nvSpPr>
          <p:cNvPr id="3" name="İçerik Yer Tutucusu 2"/>
          <p:cNvSpPr>
            <a:spLocks noGrp="1"/>
          </p:cNvSpPr>
          <p:nvPr>
            <p:ph idx="1"/>
          </p:nvPr>
        </p:nvSpPr>
        <p:spPr/>
        <p:txBody>
          <a:bodyPr>
            <a:normAutofit fontScale="62500" lnSpcReduction="20000"/>
          </a:bodyPr>
          <a:lstStyle/>
          <a:p>
            <a:r>
              <a:rPr lang="tr-TR" dirty="0"/>
              <a:t>Dünyanın ilgi gören bahçeleri arasında en çok gezilenler saray bahçeleridir. Bu bahçeler sarayla birlikte tarihin de bir parçasıdır. </a:t>
            </a:r>
            <a:endParaRPr lang="tr-TR" dirty="0" smtClean="0"/>
          </a:p>
          <a:p>
            <a:r>
              <a:rPr lang="tr-TR" dirty="0" smtClean="0"/>
              <a:t>İspanya’da </a:t>
            </a:r>
            <a:r>
              <a:rPr lang="tr-TR" dirty="0"/>
              <a:t>Dünya Miras Listesinde olan Elhamra Sarayının Arap tarzında bahçeleri bulunmaktadır</a:t>
            </a:r>
            <a:r>
              <a:rPr lang="tr-TR" dirty="0" smtClean="0"/>
              <a:t>.</a:t>
            </a:r>
          </a:p>
          <a:p>
            <a:r>
              <a:rPr lang="tr-TR" dirty="0" smtClean="0"/>
              <a:t> </a:t>
            </a:r>
            <a:r>
              <a:rPr lang="tr-TR" dirty="0"/>
              <a:t>Elhamra’nın bulunduğu, Sabika tepesine komşu Cerro del Sol tepesinde Cennet’ül Arif adı verilen bir Magrip villası ve bahçesi yer alır</a:t>
            </a:r>
            <a:r>
              <a:rPr lang="tr-TR" dirty="0" smtClean="0"/>
              <a:t>.</a:t>
            </a:r>
          </a:p>
          <a:p>
            <a:r>
              <a:rPr lang="tr-TR" dirty="0" smtClean="0"/>
              <a:t> </a:t>
            </a:r>
            <a:r>
              <a:rPr lang="tr-TR" dirty="0"/>
              <a:t>Arap bahçe mimarisinin güzel bir örneği olan Cennet’ül Arif “dünyanın en güzel bahçelerinden biri” olarak kabul edilmektedir. </a:t>
            </a:r>
            <a:endParaRPr lang="tr-TR" dirty="0" smtClean="0"/>
          </a:p>
          <a:p>
            <a:r>
              <a:rPr lang="tr-TR" dirty="0" smtClean="0"/>
              <a:t>Fransa’da </a:t>
            </a:r>
            <a:r>
              <a:rPr lang="tr-TR" dirty="0"/>
              <a:t>Versaille Sarayını bahçesi içinde haç şeklinde büyük kanal, su bahçeleri, merdivenler, köşklerle eşsiz bir bahçe mimarisi sunar. </a:t>
            </a:r>
            <a:endParaRPr lang="tr-TR" dirty="0" smtClean="0"/>
          </a:p>
          <a:p>
            <a:r>
              <a:rPr lang="tr-TR" dirty="0" smtClean="0"/>
              <a:t>Diğer </a:t>
            </a:r>
            <a:r>
              <a:rPr lang="tr-TR" dirty="0"/>
              <a:t>saray bahçelerine örnek olarak Almanya Kassel’de Palace Gardens at Wilhelmshoehe Sarayı Bahçesi, Viyana’da Schonbrunn Sarayı Bahçesi ve Belvedere Sarayı Bahçesi, Salzburg’da Mirabell Sarayı Bahçesi, Medeira’da(Portekiz) Monte Sarayı Bahçesi, Tokyo’da İmparatorluk Sarayı Bahçesi, St. Petersburg’da Catherine Sarayı Bahçesi verilebilir. </a:t>
            </a:r>
          </a:p>
        </p:txBody>
      </p:sp>
    </p:spTree>
    <p:extLst>
      <p:ext uri="{BB962C8B-B14F-4D97-AF65-F5344CB8AC3E}">
        <p14:creationId xmlns:p14="http://schemas.microsoft.com/office/powerpoint/2010/main" val="2644227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Çiçek Turizmi</a:t>
            </a:r>
          </a:p>
        </p:txBody>
      </p:sp>
      <p:sp>
        <p:nvSpPr>
          <p:cNvPr id="3" name="İçerik Yer Tutucusu 2"/>
          <p:cNvSpPr>
            <a:spLocks noGrp="1"/>
          </p:cNvSpPr>
          <p:nvPr>
            <p:ph idx="1"/>
          </p:nvPr>
        </p:nvSpPr>
        <p:spPr/>
        <p:txBody>
          <a:bodyPr>
            <a:normAutofit fontScale="77500" lnSpcReduction="20000"/>
          </a:bodyPr>
          <a:lstStyle/>
          <a:p>
            <a:r>
              <a:rPr lang="tr-TR" dirty="0"/>
              <a:t>Çiçekler renkli görünümleri ve kokularıyla insanlar için vaz geçilmezdir. </a:t>
            </a:r>
            <a:endParaRPr lang="tr-TR" dirty="0" smtClean="0"/>
          </a:p>
          <a:p>
            <a:r>
              <a:rPr lang="tr-TR" dirty="0" smtClean="0"/>
              <a:t>Turizm </a:t>
            </a:r>
            <a:r>
              <a:rPr lang="tr-TR" dirty="0"/>
              <a:t>de insanların bu tutkusundan faydalanmaktadır. </a:t>
            </a:r>
            <a:endParaRPr lang="tr-TR" dirty="0" smtClean="0"/>
          </a:p>
          <a:p>
            <a:r>
              <a:rPr lang="tr-TR" dirty="0" smtClean="0"/>
              <a:t>Özellikle </a:t>
            </a:r>
            <a:r>
              <a:rPr lang="tr-TR" dirty="0"/>
              <a:t>tek bir çiçeği simge kabul eden ülkeler bu çiçek üzerinde festivallerle ilgi çekmektedirler. </a:t>
            </a:r>
            <a:endParaRPr lang="tr-TR" dirty="0" smtClean="0"/>
          </a:p>
          <a:p>
            <a:r>
              <a:rPr lang="tr-TR" dirty="0" smtClean="0"/>
              <a:t>Hollanda </a:t>
            </a:r>
            <a:r>
              <a:rPr lang="tr-TR" dirty="0"/>
              <a:t>lale, Japonya kiraz çiçekleriyle çiçek turizmde yerini almıştır. Çin 5 çiçekle turist çekmektedir. (kiraz çiçeği, açelya, lotus, şakayık ve erik çiçeği) . </a:t>
            </a:r>
            <a:endParaRPr lang="tr-TR" dirty="0" smtClean="0"/>
          </a:p>
          <a:p>
            <a:r>
              <a:rPr lang="tr-TR" dirty="0" smtClean="0"/>
              <a:t>Kiraz </a:t>
            </a:r>
            <a:r>
              <a:rPr lang="tr-TR" dirty="0"/>
              <a:t>çiçeği, Japonya için önem kazanırken erik ağacının beyaz çiçekleri Çin için sembol olmuştur. </a:t>
            </a:r>
            <a:endParaRPr lang="tr-TR" dirty="0" smtClean="0"/>
          </a:p>
          <a:p>
            <a:r>
              <a:rPr lang="tr-TR" dirty="0" smtClean="0"/>
              <a:t>Kırsal </a:t>
            </a:r>
            <a:r>
              <a:rPr lang="tr-TR" dirty="0"/>
              <a:t>turizmi seçen ve karavanla seyehat edenler Hollanda ‘da lale tarlaları, Fransa’da lavanta tarlaları yanında mola verirler. </a:t>
            </a:r>
          </a:p>
        </p:txBody>
      </p:sp>
    </p:spTree>
    <p:extLst>
      <p:ext uri="{BB962C8B-B14F-4D97-AF65-F5344CB8AC3E}">
        <p14:creationId xmlns:p14="http://schemas.microsoft.com/office/powerpoint/2010/main" val="338235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Çiçek Festivalleri</a:t>
            </a:r>
          </a:p>
        </p:txBody>
      </p:sp>
      <p:sp>
        <p:nvSpPr>
          <p:cNvPr id="3" name="İçerik Yer Tutucusu 2"/>
          <p:cNvSpPr>
            <a:spLocks noGrp="1"/>
          </p:cNvSpPr>
          <p:nvPr>
            <p:ph idx="1"/>
          </p:nvPr>
        </p:nvSpPr>
        <p:spPr>
          <a:xfrm>
            <a:off x="457200" y="1124744"/>
            <a:ext cx="8229600" cy="5544616"/>
          </a:xfrm>
        </p:spPr>
        <p:txBody>
          <a:bodyPr>
            <a:normAutofit fontScale="62500" lnSpcReduction="20000"/>
          </a:bodyPr>
          <a:lstStyle/>
          <a:p>
            <a:r>
              <a:rPr lang="tr-TR" dirty="0"/>
              <a:t>Dünyada çiçek festivalleri çok ilgi görmektedir. Bu festivallere en çok kiraz çiçeği ve lâle konu olur</a:t>
            </a:r>
            <a:r>
              <a:rPr lang="tr-TR" dirty="0" smtClean="0"/>
              <a:t>.</a:t>
            </a:r>
          </a:p>
          <a:p>
            <a:r>
              <a:rPr lang="tr-TR" dirty="0" smtClean="0"/>
              <a:t> </a:t>
            </a:r>
            <a:r>
              <a:rPr lang="tr-TR" dirty="0"/>
              <a:t>Dünyada kiraz çiçeği festivalleri Japonya’nın öncülüğünde başlamıştır. Japonlar, kirazların çiçek açmasını hayata yeni başlangıç dönemi kabul ediyorlar. </a:t>
            </a:r>
            <a:endParaRPr lang="tr-TR" dirty="0"/>
          </a:p>
          <a:p>
            <a:r>
              <a:rPr lang="tr-TR" dirty="0" smtClean="0"/>
              <a:t>Kirazların </a:t>
            </a:r>
            <a:r>
              <a:rPr lang="tr-TR" dirty="0"/>
              <a:t>çiçek açmasına “sakura zensen” adı veriliyor. </a:t>
            </a:r>
            <a:endParaRPr lang="tr-TR" dirty="0" smtClean="0"/>
          </a:p>
          <a:p>
            <a:r>
              <a:rPr lang="tr-TR" dirty="0" smtClean="0"/>
              <a:t>Mart </a:t>
            </a:r>
            <a:r>
              <a:rPr lang="tr-TR" dirty="0"/>
              <a:t>ayının son haftasında çiçek açtıkları günden başlayarak 2şer haftalık festivallerle Japonya’da 11 kentte 26 parkta kutlanıyor. Bu festival her yıl Japonya’ya yaklaşık 500 bin turist çekmektedir. Japonların süs kirazı pembe renkli çiçekler açar ve bilinen tatlı meyve vermez</a:t>
            </a:r>
            <a:r>
              <a:rPr lang="tr-TR" dirty="0" smtClean="0"/>
              <a:t>.</a:t>
            </a:r>
          </a:p>
          <a:p>
            <a:r>
              <a:rPr lang="tr-TR" dirty="0" smtClean="0"/>
              <a:t> </a:t>
            </a:r>
            <a:r>
              <a:rPr lang="tr-TR" dirty="0"/>
              <a:t>Bu nedenle ağacın en değerli dönemi çiçeklendiği dönemdir. Yaklaşık 2 hafta gibi kısa ömrü olması da çiçeklenme dönemini daha önemli duruma getirmektedir</a:t>
            </a:r>
            <a:r>
              <a:rPr lang="tr-TR" dirty="0" smtClean="0"/>
              <a:t>.</a:t>
            </a:r>
          </a:p>
          <a:p>
            <a:r>
              <a:rPr lang="tr-TR" dirty="0" smtClean="0"/>
              <a:t> </a:t>
            </a:r>
            <a:r>
              <a:rPr lang="tr-TR" dirty="0"/>
              <a:t>Dalında çok kısa kalmasıyla hayatın geçiciliğini simgelediğine inanılıyor. </a:t>
            </a:r>
            <a:endParaRPr lang="tr-TR" dirty="0" smtClean="0"/>
          </a:p>
          <a:p>
            <a:r>
              <a:rPr lang="tr-TR" dirty="0" smtClean="0"/>
              <a:t>Üzerine </a:t>
            </a:r>
            <a:r>
              <a:rPr lang="tr-TR" dirty="0"/>
              <a:t>şiirler, şarkılar yazılıyor. </a:t>
            </a:r>
            <a:r>
              <a:rPr lang="tr-TR" dirty="0" smtClean="0"/>
              <a:t>I</a:t>
            </a:r>
          </a:p>
          <a:p>
            <a:r>
              <a:rPr lang="tr-TR" dirty="0" smtClean="0"/>
              <a:t>I</a:t>
            </a:r>
            <a:r>
              <a:rPr lang="tr-TR" dirty="0"/>
              <a:t>. Dünya Savaşı’ndaki intihar pilotlarının son uçuşa çıkmadan uçaklarına bu çiçeği çizdiği biliniyor. Japonya’da kiraz çiçeklerini seyretme partilerine “hanami” adı verilmektedir. </a:t>
            </a:r>
          </a:p>
        </p:txBody>
      </p:sp>
    </p:spTree>
    <p:extLst>
      <p:ext uri="{BB962C8B-B14F-4D97-AF65-F5344CB8AC3E}">
        <p14:creationId xmlns:p14="http://schemas.microsoft.com/office/powerpoint/2010/main" val="1534737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Çiçek Festivalleri</a:t>
            </a:r>
          </a:p>
        </p:txBody>
      </p:sp>
      <p:sp>
        <p:nvSpPr>
          <p:cNvPr id="3" name="İçerik Yer Tutucusu 2"/>
          <p:cNvSpPr>
            <a:spLocks noGrp="1"/>
          </p:cNvSpPr>
          <p:nvPr>
            <p:ph idx="1"/>
          </p:nvPr>
        </p:nvSpPr>
        <p:spPr>
          <a:xfrm>
            <a:off x="457200" y="1268760"/>
            <a:ext cx="8229600" cy="4857403"/>
          </a:xfrm>
        </p:spPr>
        <p:txBody>
          <a:bodyPr>
            <a:normAutofit fontScale="70000" lnSpcReduction="20000"/>
          </a:bodyPr>
          <a:lstStyle/>
          <a:p>
            <a:r>
              <a:rPr lang="tr-TR" dirty="0"/>
              <a:t>Sakura’yı aynı zamanda dostluk simgesi kabul eden Japonlar, 1910 yılından itibaren ABD’ye gönderdikleri fidelerle, bu geleneğin Pasifik Okyanusu’nun karşı kıyısına yayılmasına neden oldular. </a:t>
            </a:r>
            <a:endParaRPr lang="tr-TR" dirty="0" smtClean="0"/>
          </a:p>
          <a:p>
            <a:r>
              <a:rPr lang="tr-TR" dirty="0" smtClean="0"/>
              <a:t>Bunlar </a:t>
            </a:r>
            <a:r>
              <a:rPr lang="tr-TR" dirty="0"/>
              <a:t>West Potomac Parkı’na dikildi, serpilip gelişti. 1935’te sakura festivalleri başlatıldı. </a:t>
            </a:r>
            <a:endParaRPr lang="tr-TR" dirty="0" smtClean="0"/>
          </a:p>
          <a:p>
            <a:r>
              <a:rPr lang="tr-TR" dirty="0" smtClean="0"/>
              <a:t>II</a:t>
            </a:r>
            <a:r>
              <a:rPr lang="tr-TR" dirty="0"/>
              <a:t>. Dünya Savaşı’nda sekteye uğrayan bu dostluk gösterisi, 1965’te tekrar gönderilen 4 bin fideyle canlandırıldı. </a:t>
            </a:r>
            <a:endParaRPr lang="tr-TR" dirty="0" smtClean="0"/>
          </a:p>
          <a:p>
            <a:r>
              <a:rPr lang="tr-TR" dirty="0" smtClean="0"/>
              <a:t>Şu </a:t>
            </a:r>
            <a:r>
              <a:rPr lang="tr-TR" dirty="0"/>
              <a:t>anda dünyanın en büyük sakura ormanlarından biri. </a:t>
            </a:r>
            <a:endParaRPr lang="tr-TR" dirty="0" smtClean="0"/>
          </a:p>
          <a:p>
            <a:r>
              <a:rPr lang="tr-TR" dirty="0" smtClean="0"/>
              <a:t>Ulusal </a:t>
            </a:r>
            <a:r>
              <a:rPr lang="tr-TR" dirty="0"/>
              <a:t>Kiraz Çiçeği Festivali her yıl kente 700 bin turist çekmektedir. </a:t>
            </a:r>
            <a:endParaRPr lang="tr-TR" dirty="0" smtClean="0"/>
          </a:p>
          <a:p>
            <a:r>
              <a:rPr lang="tr-TR" dirty="0" smtClean="0"/>
              <a:t>Bisiklet </a:t>
            </a:r>
            <a:r>
              <a:rPr lang="tr-TR" dirty="0"/>
              <a:t>turları, fotoğraf sergileri, sakura hakkında seminerler, konserler ve dans gösterileri gerçekleştiriliyor. </a:t>
            </a:r>
            <a:endParaRPr lang="tr-TR" dirty="0" smtClean="0"/>
          </a:p>
          <a:p>
            <a:r>
              <a:rPr lang="tr-TR" dirty="0" smtClean="0"/>
              <a:t>Los </a:t>
            </a:r>
            <a:r>
              <a:rPr lang="tr-TR" dirty="0"/>
              <a:t>Angeles’teki Balboa Parkı’nın 2 bin sakura ağacı çiçek açmaktadır. </a:t>
            </a:r>
            <a:endParaRPr lang="tr-TR" dirty="0" smtClean="0"/>
          </a:p>
          <a:p>
            <a:r>
              <a:rPr lang="tr-TR" dirty="0" smtClean="0"/>
              <a:t> </a:t>
            </a:r>
            <a:r>
              <a:rPr lang="tr-TR" dirty="0"/>
              <a:t>Philadelphia’daki Fairmount Parkı’nda 1926’da kurulan 2 bin ağaçlık sakura parkı bulunmaktadır</a:t>
            </a:r>
          </a:p>
        </p:txBody>
      </p:sp>
    </p:spTree>
    <p:extLst>
      <p:ext uri="{BB962C8B-B14F-4D97-AF65-F5344CB8AC3E}">
        <p14:creationId xmlns:p14="http://schemas.microsoft.com/office/powerpoint/2010/main" val="3858792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Çiçek Festivalleri</a:t>
            </a:r>
          </a:p>
        </p:txBody>
      </p:sp>
      <p:sp>
        <p:nvSpPr>
          <p:cNvPr id="3" name="İçerik Yer Tutucusu 2"/>
          <p:cNvSpPr>
            <a:spLocks noGrp="1"/>
          </p:cNvSpPr>
          <p:nvPr>
            <p:ph idx="1"/>
          </p:nvPr>
        </p:nvSpPr>
        <p:spPr/>
        <p:txBody>
          <a:bodyPr>
            <a:normAutofit fontScale="92500" lnSpcReduction="20000"/>
          </a:bodyPr>
          <a:lstStyle/>
          <a:p>
            <a:r>
              <a:rPr lang="tr-TR" dirty="0"/>
              <a:t>Park, cadde, kampuslara dikilen 300 bin ağacıyla Dünyanın en büyük Yoshino türü kiraz ormanına sahip şehri olmakla övünen Macon’da(Georgia) kiraz çiçeği festivali düzenlenmektedir. York’taki Brooklyn Botanik Bahçesin’de geleneksel Sakura Matsuri Festivali düzenlenmektedir. </a:t>
            </a:r>
            <a:endParaRPr lang="tr-TR" dirty="0" smtClean="0"/>
          </a:p>
          <a:p>
            <a:r>
              <a:rPr lang="tr-TR" dirty="0" smtClean="0"/>
              <a:t>Kiraz </a:t>
            </a:r>
            <a:r>
              <a:rPr lang="tr-TR" dirty="0"/>
              <a:t>çiçeklerinin gelişi Kanada’nın Vancouver şehrinde, Almanya’da Hamburg yakınlarındaki "Altes Land"da, Filipinler’in Palawan kentinde nisandan mayısa uzanan festivallerle kutlanmaktadır. (Sakura Festivalleri) </a:t>
            </a:r>
          </a:p>
        </p:txBody>
      </p:sp>
    </p:spTree>
    <p:extLst>
      <p:ext uri="{BB962C8B-B14F-4D97-AF65-F5344CB8AC3E}">
        <p14:creationId xmlns:p14="http://schemas.microsoft.com/office/powerpoint/2010/main" val="3483627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Çiçek Festivalleri</a:t>
            </a:r>
          </a:p>
        </p:txBody>
      </p:sp>
      <p:sp>
        <p:nvSpPr>
          <p:cNvPr id="3" name="İçerik Yer Tutucusu 2"/>
          <p:cNvSpPr>
            <a:spLocks noGrp="1"/>
          </p:cNvSpPr>
          <p:nvPr>
            <p:ph idx="1"/>
          </p:nvPr>
        </p:nvSpPr>
        <p:spPr/>
        <p:txBody>
          <a:bodyPr>
            <a:normAutofit fontScale="85000" lnSpcReduction="20000"/>
          </a:bodyPr>
          <a:lstStyle/>
          <a:p>
            <a:r>
              <a:rPr lang="tr-TR" dirty="0"/>
              <a:t>Çin’de kiraz çiçeği bahçelerinden çok sayıda turist çekmektedir. </a:t>
            </a:r>
            <a:endParaRPr lang="tr-TR" dirty="0" smtClean="0"/>
          </a:p>
          <a:p>
            <a:r>
              <a:rPr lang="tr-TR" dirty="0" smtClean="0"/>
              <a:t>Wuhan </a:t>
            </a:r>
            <a:r>
              <a:rPr lang="tr-TR" dirty="0"/>
              <a:t>Üniversitesi bahçesi kiraz çiçekleriyle çok ilgi görmektedir. </a:t>
            </a:r>
            <a:endParaRPr lang="tr-TR" dirty="0" smtClean="0"/>
          </a:p>
          <a:p>
            <a:r>
              <a:rPr lang="tr-TR" dirty="0" smtClean="0"/>
              <a:t>2013 </a:t>
            </a:r>
            <a:r>
              <a:rPr lang="tr-TR" dirty="0"/>
              <a:t>yılında bu bahçede kirazlar açında bir günde 200 bin kişi gezmiştir. 1890 yılında, Sultan II. Abdülhamid’in emriyle Japonya’ya gönderilen Ertuğrul Firkateyni’nde 587 denizcinin şehit olması anısına dikilmek üzere, Japonya 2005 yılında 587 sakura fidanı göndermiştir. </a:t>
            </a:r>
            <a:endParaRPr lang="tr-TR" dirty="0" smtClean="0"/>
          </a:p>
          <a:p>
            <a:r>
              <a:rPr lang="tr-TR" dirty="0" smtClean="0"/>
              <a:t>Bu </a:t>
            </a:r>
            <a:r>
              <a:rPr lang="tr-TR" dirty="0"/>
              <a:t>fidanlar Göztepe’deki Nezahat Gökyiğit Botanik Bahçesine dikilmiştir. Böylece şehitler anısına bir sakura bahçesi İstanbul’da kurulmuştur. </a:t>
            </a:r>
          </a:p>
        </p:txBody>
      </p:sp>
    </p:spTree>
    <p:extLst>
      <p:ext uri="{BB962C8B-B14F-4D97-AF65-F5344CB8AC3E}">
        <p14:creationId xmlns:p14="http://schemas.microsoft.com/office/powerpoint/2010/main" val="1053093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Çiçek Festivalleri</a:t>
            </a:r>
          </a:p>
        </p:txBody>
      </p:sp>
      <p:sp>
        <p:nvSpPr>
          <p:cNvPr id="3" name="İçerik Yer Tutucusu 2"/>
          <p:cNvSpPr>
            <a:spLocks noGrp="1"/>
          </p:cNvSpPr>
          <p:nvPr>
            <p:ph idx="1"/>
          </p:nvPr>
        </p:nvSpPr>
        <p:spPr/>
        <p:txBody>
          <a:bodyPr>
            <a:normAutofit fontScale="85000" lnSpcReduction="20000"/>
          </a:bodyPr>
          <a:lstStyle/>
          <a:p>
            <a:r>
              <a:rPr lang="tr-TR" dirty="0"/>
              <a:t>Lâle bahçeleri turizmde çok ilgi görmektedir. </a:t>
            </a:r>
            <a:endParaRPr lang="tr-TR" dirty="0" smtClean="0"/>
          </a:p>
          <a:p>
            <a:r>
              <a:rPr lang="tr-TR" dirty="0" smtClean="0"/>
              <a:t>Bu </a:t>
            </a:r>
            <a:r>
              <a:rPr lang="tr-TR" dirty="0"/>
              <a:t>nedenle turizme yönelik düzenlemeler de yapılmıştır. </a:t>
            </a:r>
            <a:endParaRPr lang="tr-TR" dirty="0" smtClean="0"/>
          </a:p>
          <a:p>
            <a:r>
              <a:rPr lang="tr-TR" dirty="0" smtClean="0"/>
              <a:t>Turistler </a:t>
            </a:r>
            <a:r>
              <a:rPr lang="tr-TR" dirty="0"/>
              <a:t>için ağırlama üniteleri(lokanta vb. ) , alışveriş üniteleri(hediyelik eşya vb. ) ve soğan satış yerleri yapılmaktadır. </a:t>
            </a:r>
            <a:endParaRPr lang="tr-TR" dirty="0" smtClean="0"/>
          </a:p>
          <a:p>
            <a:r>
              <a:rPr lang="tr-TR" dirty="0" smtClean="0"/>
              <a:t>Lale</a:t>
            </a:r>
            <a:r>
              <a:rPr lang="tr-TR" dirty="0"/>
              <a:t>, Hollanda halk kültürünün temel taşı olmuştur. </a:t>
            </a:r>
            <a:endParaRPr lang="tr-TR" dirty="0" smtClean="0"/>
          </a:p>
          <a:p>
            <a:r>
              <a:rPr lang="tr-TR" dirty="0" smtClean="0"/>
              <a:t>Hollanda’da </a:t>
            </a:r>
            <a:r>
              <a:rPr lang="tr-TR" dirty="0"/>
              <a:t>Lâle Festivali her yıl Nisan sonu mayıs başı dönemlerde farklı tarihlerde yapılır ve 1 hafta sürer</a:t>
            </a:r>
            <a:r>
              <a:rPr lang="tr-TR" dirty="0" smtClean="0"/>
              <a:t>.</a:t>
            </a:r>
          </a:p>
          <a:p>
            <a:r>
              <a:rPr lang="tr-TR" dirty="0" smtClean="0"/>
              <a:t> </a:t>
            </a:r>
            <a:r>
              <a:rPr lang="tr-TR" dirty="0"/>
              <a:t>Bu festivallerde kültürel ve sanatsal faaliyetler de yer alır. </a:t>
            </a:r>
          </a:p>
        </p:txBody>
      </p:sp>
    </p:spTree>
    <p:extLst>
      <p:ext uri="{BB962C8B-B14F-4D97-AF65-F5344CB8AC3E}">
        <p14:creationId xmlns:p14="http://schemas.microsoft.com/office/powerpoint/2010/main" val="1868302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Çiçek Festivalleri</a:t>
            </a:r>
          </a:p>
        </p:txBody>
      </p:sp>
      <p:sp>
        <p:nvSpPr>
          <p:cNvPr id="3" name="İçerik Yer Tutucusu 2"/>
          <p:cNvSpPr>
            <a:spLocks noGrp="1"/>
          </p:cNvSpPr>
          <p:nvPr>
            <p:ph idx="1"/>
          </p:nvPr>
        </p:nvSpPr>
        <p:spPr/>
        <p:txBody>
          <a:bodyPr>
            <a:normAutofit fontScale="70000" lnSpcReduction="20000"/>
          </a:bodyPr>
          <a:lstStyle/>
          <a:p>
            <a:r>
              <a:rPr lang="tr-TR" dirty="0"/>
              <a:t>İlk kez 1949 yılında kurulmuş. Amsterdam yakınlarındaki Lisse’de açılan Keukenhof, Çiçek Bahçesi, daha sonra lâlenin bin bir türlüsü ile değişik çiçeklerin ekildiği ve bir anlamda "açık hava lâle müzesi" görünümündedir</a:t>
            </a:r>
            <a:r>
              <a:rPr lang="tr-TR" dirty="0" smtClean="0"/>
              <a:t>.</a:t>
            </a:r>
          </a:p>
          <a:p>
            <a:r>
              <a:rPr lang="tr-TR" dirty="0" smtClean="0"/>
              <a:t> </a:t>
            </a:r>
            <a:r>
              <a:rPr lang="tr-TR" dirty="0"/>
              <a:t>Her sene ilkbaharda kapıları ziyaretçilere açılan Keukenhof Çiçek Bahçesi’nde başta lâle olmak üzere 7 milyon çiçek soğanı ekilmektedir. </a:t>
            </a:r>
            <a:endParaRPr lang="tr-TR" dirty="0" smtClean="0"/>
          </a:p>
          <a:p>
            <a:r>
              <a:rPr lang="tr-TR" dirty="0" smtClean="0"/>
              <a:t>Her </a:t>
            </a:r>
            <a:r>
              <a:rPr lang="tr-TR" dirty="0"/>
              <a:t>yıl mart ayının son haftasından mayıs sonuna kadar açık kalan Keukenhof, aynı zamanda dünyanın en büyük çiçek bahçesi konumundadır. </a:t>
            </a:r>
            <a:endParaRPr lang="tr-TR" dirty="0" smtClean="0"/>
          </a:p>
          <a:p>
            <a:r>
              <a:rPr lang="tr-TR" dirty="0" smtClean="0"/>
              <a:t>‘</a:t>
            </a:r>
            <a:r>
              <a:rPr lang="tr-TR" dirty="0"/>
              <a:t>Yeryüzündeki Cennet’ olarak tanımlanan 32 hektar büyüklüğündeki bahçeyi ziyaret edenlerin sayısı yıllık ortalama 800 bindir. </a:t>
            </a:r>
            <a:endParaRPr lang="tr-TR" dirty="0" smtClean="0"/>
          </a:p>
          <a:p>
            <a:r>
              <a:rPr lang="tr-TR" dirty="0" smtClean="0"/>
              <a:t> </a:t>
            </a:r>
            <a:r>
              <a:rPr lang="tr-TR" dirty="0"/>
              <a:t>2010 yılında İstanbul Avrupa Kültür başkenti olunca lâle de kentin simgesi olmuştur. </a:t>
            </a:r>
            <a:endParaRPr lang="tr-TR" dirty="0" smtClean="0"/>
          </a:p>
          <a:p>
            <a:r>
              <a:rPr lang="tr-TR" dirty="0" smtClean="0"/>
              <a:t>2005 </a:t>
            </a:r>
            <a:r>
              <a:rPr lang="tr-TR" dirty="0"/>
              <a:t>yılından itibaren İstanbul’da Lâle Festivali düzenlenmektedir. </a:t>
            </a:r>
          </a:p>
        </p:txBody>
      </p:sp>
    </p:spTree>
    <p:extLst>
      <p:ext uri="{BB962C8B-B14F-4D97-AF65-F5344CB8AC3E}">
        <p14:creationId xmlns:p14="http://schemas.microsoft.com/office/powerpoint/2010/main" val="3883078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 Endemik Bitkiler Turizmi </a:t>
            </a:r>
          </a:p>
        </p:txBody>
      </p:sp>
      <p:sp>
        <p:nvSpPr>
          <p:cNvPr id="3" name="İçerik Yer Tutucusu 2"/>
          <p:cNvSpPr>
            <a:spLocks noGrp="1"/>
          </p:cNvSpPr>
          <p:nvPr>
            <p:ph idx="1"/>
          </p:nvPr>
        </p:nvSpPr>
        <p:spPr/>
        <p:txBody>
          <a:bodyPr>
            <a:normAutofit fontScale="92500"/>
          </a:bodyPr>
          <a:lstStyle/>
          <a:p>
            <a:r>
              <a:rPr lang="tr-TR" dirty="0"/>
              <a:t>Endemik bitki, alanları belirli bir ülke veya bölgeye ait, yerel, ender ve çok ender bulunan bitki türlerine endemik bitki denilmektedir. </a:t>
            </a:r>
            <a:endParaRPr lang="tr-TR" dirty="0" smtClean="0"/>
          </a:p>
          <a:p>
            <a:r>
              <a:rPr lang="tr-TR" dirty="0" smtClean="0"/>
              <a:t>Endemik </a:t>
            </a:r>
            <a:r>
              <a:rPr lang="tr-TR" dirty="0"/>
              <a:t>bitkileri görmek için düzenlenen turlar endemik bitki turizminin konusudur. </a:t>
            </a:r>
            <a:endParaRPr lang="tr-TR" dirty="0" smtClean="0"/>
          </a:p>
          <a:p>
            <a:r>
              <a:rPr lang="tr-TR" dirty="0"/>
              <a:t>Endemik bitkiler, bulundukları habitatın ekolojik özellikleri nedeniyle sadece o ülkede ya da bölgede yetişen, dünyanın başka bölgesinde yetişme olasılığı olmayan bitkilerdir. </a:t>
            </a:r>
          </a:p>
        </p:txBody>
      </p:sp>
    </p:spTree>
    <p:extLst>
      <p:ext uri="{BB962C8B-B14F-4D97-AF65-F5344CB8AC3E}">
        <p14:creationId xmlns:p14="http://schemas.microsoft.com/office/powerpoint/2010/main" val="1829873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dirty="0"/>
              <a:t>Endemik Bitkiler Turizmi </a:t>
            </a:r>
          </a:p>
        </p:txBody>
      </p:sp>
      <p:sp>
        <p:nvSpPr>
          <p:cNvPr id="3" name="İçerik Yer Tutucusu 2"/>
          <p:cNvSpPr>
            <a:spLocks noGrp="1"/>
          </p:cNvSpPr>
          <p:nvPr>
            <p:ph idx="1"/>
          </p:nvPr>
        </p:nvSpPr>
        <p:spPr>
          <a:xfrm>
            <a:off x="1" y="1052736"/>
            <a:ext cx="5364087" cy="5805264"/>
          </a:xfrm>
        </p:spPr>
        <p:txBody>
          <a:bodyPr>
            <a:normAutofit fontScale="70000" lnSpcReduction="20000"/>
          </a:bodyPr>
          <a:lstStyle/>
          <a:p>
            <a:r>
              <a:rPr lang="tr-TR" dirty="0" smtClean="0"/>
              <a:t>Canlılar </a:t>
            </a:r>
            <a:r>
              <a:rPr lang="tr-TR" dirty="0"/>
              <a:t>doğal engellerle karşılaştıklarında yayılışları kesintiye uğrar, topluluklar parçalanıp farklılaşır. </a:t>
            </a:r>
            <a:endParaRPr lang="tr-TR" dirty="0" smtClean="0"/>
          </a:p>
          <a:p>
            <a:r>
              <a:rPr lang="tr-TR" dirty="0" smtClean="0"/>
              <a:t>Türlerin </a:t>
            </a:r>
            <a:r>
              <a:rPr lang="tr-TR" dirty="0"/>
              <a:t>gen yapıları değişir ve yeni türler ortaya çıkar</a:t>
            </a:r>
            <a:r>
              <a:rPr lang="tr-TR" dirty="0" smtClean="0"/>
              <a:t>.</a:t>
            </a:r>
          </a:p>
          <a:p>
            <a:r>
              <a:rPr lang="tr-TR" dirty="0" smtClean="0"/>
              <a:t> </a:t>
            </a:r>
            <a:r>
              <a:rPr lang="tr-TR" dirty="0"/>
              <a:t>Bir alandaki endemizm oranı o alanın jeolojik olarak eskiliğine, izolasyon derecesi ve süresine, topografik özelliklerine bağlı olarak değişir. </a:t>
            </a:r>
            <a:endParaRPr lang="tr-TR" dirty="0" smtClean="0"/>
          </a:p>
          <a:p>
            <a:r>
              <a:rPr lang="tr-TR" dirty="0" smtClean="0"/>
              <a:t>Ülkemizde </a:t>
            </a:r>
            <a:r>
              <a:rPr lang="tr-TR" dirty="0"/>
              <a:t>çok sayıda bitki için endemizm geçerlidir. </a:t>
            </a:r>
            <a:endParaRPr lang="tr-TR" dirty="0" smtClean="0"/>
          </a:p>
          <a:p>
            <a:r>
              <a:rPr lang="tr-TR" dirty="0" smtClean="0"/>
              <a:t>Bazıları </a:t>
            </a:r>
            <a:r>
              <a:rPr lang="tr-TR" dirty="0"/>
              <a:t>vardır ki, sadece bir bölgede yetişirler (nokta endemikleri) . </a:t>
            </a:r>
            <a:endParaRPr lang="tr-TR" dirty="0" smtClean="0"/>
          </a:p>
          <a:p>
            <a:r>
              <a:rPr lang="tr-TR" dirty="0" smtClean="0"/>
              <a:t>Toros </a:t>
            </a:r>
            <a:r>
              <a:rPr lang="tr-TR" dirty="0"/>
              <a:t>dağlarının batı ve orta kesimleri, İç Anadolu ile Doğu Anadolu arasındaki geçiş alanları endemizm açısından en zengin yerlerdir.</a:t>
            </a:r>
          </a:p>
        </p:txBody>
      </p:sp>
      <p:sp>
        <p:nvSpPr>
          <p:cNvPr id="4" name="AutoShape 2" descr="Endemik bitki nedir? - Eğitim Haberler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268760"/>
            <a:ext cx="3600400"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07893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 Endemik Bitkiler Turizmi </a:t>
            </a:r>
          </a:p>
        </p:txBody>
      </p:sp>
      <p:sp>
        <p:nvSpPr>
          <p:cNvPr id="3" name="İçerik Yer Tutucusu 2"/>
          <p:cNvSpPr>
            <a:spLocks noGrp="1"/>
          </p:cNvSpPr>
          <p:nvPr>
            <p:ph idx="1"/>
          </p:nvPr>
        </p:nvSpPr>
        <p:spPr>
          <a:xfrm>
            <a:off x="107504" y="1268760"/>
            <a:ext cx="8568952" cy="5472608"/>
          </a:xfrm>
        </p:spPr>
        <p:txBody>
          <a:bodyPr>
            <a:normAutofit fontScale="85000" lnSpcReduction="10000"/>
          </a:bodyPr>
          <a:lstStyle/>
          <a:p>
            <a:r>
              <a:rPr lang="tr-TR" dirty="0"/>
              <a:t>Türkiye, tarihi ve sosyal açılardan olduğu gibi biyolojik çeşitlilik açısından da bir köprü ve kavşak noktası olarak yeryüzündeki 37 ayrı bitki coğrafyası bölgesinden üçünün (Avrupa–Sibirya, Akdeniz ve İran–Turan) kesiştiği coğrafya olması nedeniyle zengin bir biyolojik çeşitliliğe sahiptir</a:t>
            </a:r>
            <a:r>
              <a:rPr lang="tr-TR" dirty="0" smtClean="0"/>
              <a:t>.</a:t>
            </a:r>
          </a:p>
          <a:p>
            <a:r>
              <a:rPr lang="tr-TR" dirty="0" smtClean="0"/>
              <a:t> </a:t>
            </a:r>
            <a:r>
              <a:rPr lang="tr-TR" dirty="0"/>
              <a:t>Ayrıca dünyada acil koruma altına alınması gereken biyolojik çeşitlilik açısından zengin 34 sıcak noktadan üçü de (Kafkasya, Akdeniz, İran-Anadolu) Türkiye’de bulunuyor. </a:t>
            </a:r>
            <a:endParaRPr lang="tr-TR" dirty="0" smtClean="0"/>
          </a:p>
          <a:p>
            <a:r>
              <a:rPr lang="tr-TR" dirty="0" smtClean="0"/>
              <a:t>Bu </a:t>
            </a:r>
            <a:r>
              <a:rPr lang="tr-TR" dirty="0"/>
              <a:t>özelliği ile Türkiye, Çin ve Güney Afrika ile birlikte, sınırları içinde üç sıcak nokta barındıran üç ülkeden biri olan Türkiye, endemik türleri ile kendi kuşağında biyolojik çeşitlilik açısından en önemli ülkelerden biridir. </a:t>
            </a:r>
          </a:p>
        </p:txBody>
      </p:sp>
    </p:spTree>
    <p:extLst>
      <p:ext uri="{BB962C8B-B14F-4D97-AF65-F5344CB8AC3E}">
        <p14:creationId xmlns:p14="http://schemas.microsoft.com/office/powerpoint/2010/main" val="46541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 Endemik Bitkiler Turizmi </a:t>
            </a:r>
          </a:p>
        </p:txBody>
      </p:sp>
      <p:sp>
        <p:nvSpPr>
          <p:cNvPr id="3" name="İçerik Yer Tutucusu 2"/>
          <p:cNvSpPr>
            <a:spLocks noGrp="1"/>
          </p:cNvSpPr>
          <p:nvPr>
            <p:ph idx="1"/>
          </p:nvPr>
        </p:nvSpPr>
        <p:spPr>
          <a:xfrm>
            <a:off x="107504" y="1268760"/>
            <a:ext cx="5756721" cy="5256584"/>
          </a:xfrm>
        </p:spPr>
        <p:txBody>
          <a:bodyPr>
            <a:normAutofit fontScale="62500" lnSpcReduction="20000"/>
          </a:bodyPr>
          <a:lstStyle/>
          <a:p>
            <a:r>
              <a:rPr lang="tr-TR" dirty="0"/>
              <a:t>Cins düzeyinde endemik olan bitkilerin bulunması çeşitlilik açısından önemli bir göstergedir. Türkiye’de cins düzeyinde endemik olan 15 bitki grubu bulunmaktadır. Avrupa’daki endemik bitki sayısı 2500 iken, ülkemizdeki endemik bitki sayısı 3500’ dür. </a:t>
            </a:r>
            <a:endParaRPr lang="tr-TR" dirty="0" smtClean="0"/>
          </a:p>
          <a:p>
            <a:r>
              <a:rPr lang="tr-TR" dirty="0" smtClean="0"/>
              <a:t>Bu </a:t>
            </a:r>
            <a:r>
              <a:rPr lang="tr-TR" dirty="0"/>
              <a:t>sayı ülke çapında İtalya’da 700, İspanya’da 500, Japonya’da 2000, ABD’de 4000 iken il çapında Antalya’da 578, Konya’da 478, İçel’de 366 dır. Türkiye’den endemik bitkilere turizmde çok ilgi gören Ters Lâle (Fritillaria carica) ( Karya ters lâlesi, Ağlayan gelin) verilebilir. F. carica, Türkiye’de ikisi de endemik olan iki alt türle temsil edilir. </a:t>
            </a:r>
            <a:endParaRPr lang="tr-TR" dirty="0" smtClean="0"/>
          </a:p>
          <a:p>
            <a:r>
              <a:rPr lang="tr-TR" dirty="0" smtClean="0"/>
              <a:t>Çok </a:t>
            </a:r>
            <a:r>
              <a:rPr lang="tr-TR" dirty="0"/>
              <a:t>yıllık bir bitkidir. 200-1500 metre yükseklikte, Pinus brutia ve Pinus nigra ormanı, kayalı yerler, kalkerli bölgelerde yetişir. </a:t>
            </a:r>
            <a:endParaRPr lang="tr-TR" dirty="0" smtClean="0"/>
          </a:p>
          <a:p>
            <a:r>
              <a:rPr lang="tr-TR" dirty="0" smtClean="0"/>
              <a:t>Mart-mayıs </a:t>
            </a:r>
            <a:r>
              <a:rPr lang="tr-TR" dirty="0"/>
              <a:t>ayları arasında çiçeklenir. İzmir, Muğla ve Antalya’da bulunur. Geceleri biriken su, gündüzleri yapraklarından aşağı süzülür ve bu görünümüyle “Ağlayan Gelin” adıyla da bilinir.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9950" y="1340768"/>
            <a:ext cx="319405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4225" y="6165304"/>
            <a:ext cx="3279775"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34270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 Endemik Bitkiler Turizmi </a:t>
            </a:r>
          </a:p>
        </p:txBody>
      </p:sp>
      <p:sp>
        <p:nvSpPr>
          <p:cNvPr id="3" name="İçerik Yer Tutucusu 2"/>
          <p:cNvSpPr>
            <a:spLocks noGrp="1"/>
          </p:cNvSpPr>
          <p:nvPr>
            <p:ph idx="1"/>
          </p:nvPr>
        </p:nvSpPr>
        <p:spPr>
          <a:xfrm>
            <a:off x="457200" y="1268760"/>
            <a:ext cx="8229600" cy="4857403"/>
          </a:xfrm>
        </p:spPr>
        <p:txBody>
          <a:bodyPr>
            <a:normAutofit fontScale="77500" lnSpcReduction="20000"/>
          </a:bodyPr>
          <a:lstStyle/>
          <a:p>
            <a:r>
              <a:rPr lang="tr-TR" dirty="0"/>
              <a:t>Akdeniz Havzası biyoçeşitlilik açısından zengindir. Fransa’da düzenlenen “Akdeniz Bitkileri Turu” belirli yürüyüş hatlarında yapılmakta endemik türler ve insanların çok ilgi gösterdiği şifalı bitkiler gösterilmektedir. </a:t>
            </a:r>
            <a:endParaRPr lang="tr-TR" dirty="0" smtClean="0"/>
          </a:p>
          <a:p>
            <a:r>
              <a:rPr lang="tr-TR" dirty="0" smtClean="0"/>
              <a:t>Orkideler </a:t>
            </a:r>
            <a:r>
              <a:rPr lang="tr-TR" dirty="0"/>
              <a:t>dünyada endemik bitkiler turizminde önemli yer alır. </a:t>
            </a:r>
            <a:endParaRPr lang="tr-TR" dirty="0" smtClean="0"/>
          </a:p>
          <a:p>
            <a:r>
              <a:rPr lang="tr-TR" dirty="0" smtClean="0"/>
              <a:t>Orkideler </a:t>
            </a:r>
            <a:r>
              <a:rPr lang="tr-TR" dirty="0"/>
              <a:t>açısından zengin olan Tayland’da “orkide çiftlikleri”ne turlar düzenlenemektedir</a:t>
            </a:r>
            <a:r>
              <a:rPr lang="tr-TR" dirty="0" smtClean="0"/>
              <a:t>.</a:t>
            </a:r>
          </a:p>
          <a:p>
            <a:r>
              <a:rPr lang="tr-TR" dirty="0" smtClean="0"/>
              <a:t> </a:t>
            </a:r>
            <a:r>
              <a:rPr lang="tr-TR" dirty="0"/>
              <a:t>Hawai’de orkide seralarına tur bulunmaktadır</a:t>
            </a:r>
            <a:r>
              <a:rPr lang="tr-TR" dirty="0" smtClean="0"/>
              <a:t>.</a:t>
            </a:r>
          </a:p>
          <a:p>
            <a:r>
              <a:rPr lang="tr-TR" dirty="0" smtClean="0"/>
              <a:t> </a:t>
            </a:r>
            <a:r>
              <a:rPr lang="tr-TR" dirty="0"/>
              <a:t>Kolombiya, Venezuela, Brezilya, Yeni Gine orkideleriyle tanınır. </a:t>
            </a:r>
            <a:endParaRPr lang="tr-TR" dirty="0" smtClean="0"/>
          </a:p>
          <a:p>
            <a:r>
              <a:rPr lang="tr-TR" dirty="0" smtClean="0"/>
              <a:t>Türkiye’de </a:t>
            </a:r>
            <a:r>
              <a:rPr lang="tr-TR" dirty="0"/>
              <a:t>düzenlenen Mart-Haziran arasındaki orkide turlarınde yeni orkide türleri de keşfedilmişti</a:t>
            </a:r>
          </a:p>
        </p:txBody>
      </p:sp>
    </p:spTree>
    <p:extLst>
      <p:ext uri="{BB962C8B-B14F-4D97-AF65-F5344CB8AC3E}">
        <p14:creationId xmlns:p14="http://schemas.microsoft.com/office/powerpoint/2010/main" val="2336647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normAutofit fontScale="90000"/>
          </a:bodyPr>
          <a:lstStyle/>
          <a:p>
            <a:r>
              <a:rPr lang="tr-TR" dirty="0"/>
              <a:t> Endemik Bitkiler Turizmi </a:t>
            </a:r>
          </a:p>
        </p:txBody>
      </p:sp>
      <p:sp>
        <p:nvSpPr>
          <p:cNvPr id="3" name="İçerik Yer Tutucusu 2"/>
          <p:cNvSpPr>
            <a:spLocks noGrp="1"/>
          </p:cNvSpPr>
          <p:nvPr>
            <p:ph idx="1"/>
          </p:nvPr>
        </p:nvSpPr>
        <p:spPr>
          <a:xfrm>
            <a:off x="0" y="908720"/>
            <a:ext cx="5292080" cy="5949280"/>
          </a:xfrm>
        </p:spPr>
        <p:txBody>
          <a:bodyPr>
            <a:normAutofit fontScale="55000" lnSpcReduction="20000"/>
          </a:bodyPr>
          <a:lstStyle/>
          <a:p>
            <a:r>
              <a:rPr lang="tr-TR" dirty="0"/>
              <a:t>Türkiye’nin endemik bitkiler turizminde en önemli yerlerinden birisi Gürcüce adıyla Maçahel Havzası Türkçe adıyla Camili Havzası ‘dır. Artvin’in Borçka ilçesi sınırları içinde yer alır. </a:t>
            </a:r>
            <a:endParaRPr lang="tr-TR" dirty="0" smtClean="0"/>
          </a:p>
          <a:p>
            <a:r>
              <a:rPr lang="tr-TR" dirty="0" smtClean="0"/>
              <a:t>Camili </a:t>
            </a:r>
            <a:r>
              <a:rPr lang="tr-TR" dirty="0"/>
              <a:t>Vadisi Uluslararası Koruma Kurumu (CI) , Dünya Bankası ve Küresel Çevre Fonu (GEF) tarafından belirlenen, biyolojik açıdan zengin ve tehdit altında olan dünyadaki 25 karasal ekolojik bölgeden biri</a:t>
            </a:r>
            <a:r>
              <a:rPr lang="tr-TR" dirty="0" smtClean="0"/>
              <a:t>.</a:t>
            </a:r>
          </a:p>
          <a:p>
            <a:r>
              <a:rPr lang="tr-TR" dirty="0" smtClean="0"/>
              <a:t> </a:t>
            </a:r>
            <a:r>
              <a:rPr lang="tr-TR" dirty="0"/>
              <a:t>Macahel Havzası Türkiye’de tanımlanan 122 önemli bitki alanından birisi olan Karçal Dağları önemli bitki alanının büyük bir kısmını oluşturmaktadır. </a:t>
            </a:r>
            <a:endParaRPr lang="tr-TR" dirty="0" smtClean="0"/>
          </a:p>
          <a:p>
            <a:r>
              <a:rPr lang="tr-TR" dirty="0" smtClean="0"/>
              <a:t>Maçahel </a:t>
            </a:r>
            <a:r>
              <a:rPr lang="tr-TR" dirty="0"/>
              <a:t>Havzasında 1021 civarında bitki türü var olup, Türkiye florasının yaklaşık %10 nu temsil etmektedir. </a:t>
            </a:r>
            <a:endParaRPr lang="tr-TR" dirty="0" smtClean="0"/>
          </a:p>
          <a:p>
            <a:r>
              <a:rPr lang="tr-TR" dirty="0" smtClean="0"/>
              <a:t>Maçahel </a:t>
            </a:r>
            <a:r>
              <a:rPr lang="tr-TR" dirty="0"/>
              <a:t>Havzasında 25 endemik bitki taksonu saptanmış olup, endemizm oranı %2.4. tür. Havzada 72 adet nadir bitki taksonu Uluslar arası IUCN tehlike kategorilerine göre sınıflandırılmıştır</a:t>
            </a:r>
            <a:r>
              <a:rPr lang="tr-TR" dirty="0" smtClean="0"/>
              <a:t>.</a:t>
            </a:r>
          </a:p>
          <a:p>
            <a:r>
              <a:rPr lang="tr-TR" dirty="0" smtClean="0"/>
              <a:t> </a:t>
            </a:r>
            <a:r>
              <a:rPr lang="tr-TR" dirty="0"/>
              <a:t>Maçahel’de 4 farklı vejetasyon tipine ait 13 bitki birliği tanımlanmıştır. Bunlardan biri bilim dünyası için yenidir.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211707"/>
            <a:ext cx="3656856" cy="5047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5148064" y="6211669"/>
            <a:ext cx="3800872" cy="615553"/>
          </a:xfrm>
          <a:prstGeom prst="rect">
            <a:avLst/>
          </a:prstGeom>
        </p:spPr>
        <p:txBody>
          <a:bodyPr wrap="square">
            <a:spAutoFit/>
          </a:bodyPr>
          <a:lstStyle/>
          <a:p>
            <a:r>
              <a:rPr lang="tr-TR" sz="1600" dirty="0"/>
              <a:t>https://macahel.org/macahel-havzasi-gelir-getirici-faaliyetler-calisma-grubu-raporu</a:t>
            </a:r>
            <a:r>
              <a:rPr lang="tr-TR" dirty="0"/>
              <a:t>/</a:t>
            </a:r>
          </a:p>
        </p:txBody>
      </p:sp>
    </p:spTree>
    <p:extLst>
      <p:ext uri="{BB962C8B-B14F-4D97-AF65-F5344CB8AC3E}">
        <p14:creationId xmlns:p14="http://schemas.microsoft.com/office/powerpoint/2010/main" val="28272503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Endemik Bitkiler Turizmi </a:t>
            </a:r>
          </a:p>
        </p:txBody>
      </p:sp>
      <p:sp>
        <p:nvSpPr>
          <p:cNvPr id="3" name="İçerik Yer Tutucusu 2"/>
          <p:cNvSpPr>
            <a:spLocks noGrp="1"/>
          </p:cNvSpPr>
          <p:nvPr>
            <p:ph idx="1"/>
          </p:nvPr>
        </p:nvSpPr>
        <p:spPr/>
        <p:txBody>
          <a:bodyPr>
            <a:normAutofit fontScale="92500"/>
          </a:bodyPr>
          <a:lstStyle/>
          <a:p>
            <a:r>
              <a:rPr lang="tr-TR" dirty="0"/>
              <a:t>Sığla Ağaçları, Tersiyerden kalma endemik ve özellikle relik bitkilerdir. Bunlardan biri olan L. orientalis. Anadolu Sığla Ağacı yalnız Türkiye'de Güney Batı Anadolu'da Marmaris, Köyceğiz, Dalaman, çayı etrafında toplanmıştır</a:t>
            </a:r>
            <a:r>
              <a:rPr lang="tr-TR" dirty="0" smtClean="0"/>
              <a:t>.</a:t>
            </a:r>
          </a:p>
          <a:p>
            <a:r>
              <a:rPr lang="tr-TR" dirty="0" smtClean="0"/>
              <a:t> </a:t>
            </a:r>
            <a:r>
              <a:rPr lang="tr-TR" dirty="0"/>
              <a:t>Yöresel olarka Günlük Ağacı olarak adlandırılır. </a:t>
            </a:r>
            <a:endParaRPr lang="tr-TR" dirty="0" smtClean="0"/>
          </a:p>
          <a:p>
            <a:r>
              <a:rPr lang="tr-TR" dirty="0" smtClean="0"/>
              <a:t>Kasnak </a:t>
            </a:r>
            <a:r>
              <a:rPr lang="tr-TR" dirty="0"/>
              <a:t>Meşesi (Quercus vulcanica) yalnız Türkiye’ye özgü (endemik) bir tür olduğundan Eğirdir’de orman olarak koruma altına alınmıştır. </a:t>
            </a:r>
          </a:p>
        </p:txBody>
      </p:sp>
    </p:spTree>
    <p:extLst>
      <p:ext uri="{BB962C8B-B14F-4D97-AF65-F5344CB8AC3E}">
        <p14:creationId xmlns:p14="http://schemas.microsoft.com/office/powerpoint/2010/main" val="2286276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Endemik Bitkiler Turizmi </a:t>
            </a:r>
          </a:p>
        </p:txBody>
      </p:sp>
      <p:sp>
        <p:nvSpPr>
          <p:cNvPr id="3" name="İçerik Yer Tutucusu 2"/>
          <p:cNvSpPr>
            <a:spLocks noGrp="1"/>
          </p:cNvSpPr>
          <p:nvPr>
            <p:ph idx="1"/>
          </p:nvPr>
        </p:nvSpPr>
        <p:spPr>
          <a:xfrm>
            <a:off x="457200" y="1268760"/>
            <a:ext cx="8229600" cy="5256584"/>
          </a:xfrm>
        </p:spPr>
        <p:txBody>
          <a:bodyPr>
            <a:normAutofit fontScale="92500" lnSpcReduction="10000"/>
          </a:bodyPr>
          <a:lstStyle/>
          <a:p>
            <a:r>
              <a:rPr lang="tr-TR" dirty="0"/>
              <a:t>Artvin Camili Havzası 29 Haziran 2005’te Türkiye’nin ilk Biyosfer Rezervi ilân edildi. </a:t>
            </a:r>
            <a:endParaRPr lang="tr-TR" dirty="0" smtClean="0"/>
          </a:p>
          <a:p>
            <a:r>
              <a:rPr lang="tr-TR" dirty="0" smtClean="0"/>
              <a:t>Biyosfer(canlı </a:t>
            </a:r>
            <a:r>
              <a:rPr lang="tr-TR" dirty="0"/>
              <a:t>küre) rezervleri biyolojik çeşitliliğin korunması, ekonomik kalkınma ve kültürel değerlerin korunmasına dönük uygulamaların denendiği, seçildiği, sunulduğu ve geliştirildiği alanlardır. </a:t>
            </a:r>
            <a:endParaRPr lang="tr-TR" dirty="0" smtClean="0"/>
          </a:p>
          <a:p>
            <a:r>
              <a:rPr lang="tr-TR" dirty="0" smtClean="0"/>
              <a:t>Doğal </a:t>
            </a:r>
            <a:r>
              <a:rPr lang="tr-TR" dirty="0"/>
              <a:t>dengeyi sağlamak ve çeşitli yaşam ortamlarındaki hayvan ve bitki türü çeşitliliğini devam ettirmek amacı ile koruma altında bulundurulan Biyosfer Rezervleri diğer koruma statülerinden farklıdır.</a:t>
            </a:r>
          </a:p>
        </p:txBody>
      </p:sp>
    </p:spTree>
    <p:extLst>
      <p:ext uri="{BB962C8B-B14F-4D97-AF65-F5344CB8AC3E}">
        <p14:creationId xmlns:p14="http://schemas.microsoft.com/office/powerpoint/2010/main" val="2883656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Endemik Bitkiler Turizmi </a:t>
            </a:r>
          </a:p>
        </p:txBody>
      </p:sp>
      <p:sp>
        <p:nvSpPr>
          <p:cNvPr id="3" name="İçerik Yer Tutucusu 2"/>
          <p:cNvSpPr>
            <a:spLocks noGrp="1"/>
          </p:cNvSpPr>
          <p:nvPr>
            <p:ph idx="1"/>
          </p:nvPr>
        </p:nvSpPr>
        <p:spPr>
          <a:xfrm>
            <a:off x="457200" y="1268760"/>
            <a:ext cx="8229600" cy="5256584"/>
          </a:xfrm>
        </p:spPr>
        <p:txBody>
          <a:bodyPr>
            <a:normAutofit fontScale="85000" lnSpcReduction="10000"/>
          </a:bodyPr>
          <a:lstStyle/>
          <a:p>
            <a:r>
              <a:rPr lang="tr-TR" dirty="0"/>
              <a:t>Korunan alanlar tek bir amaç için belirlenirken, biyosfer rezervleri çok amaçlıdır. </a:t>
            </a:r>
            <a:endParaRPr lang="tr-TR" dirty="0" smtClean="0"/>
          </a:p>
          <a:p>
            <a:r>
              <a:rPr lang="tr-TR" dirty="0" smtClean="0"/>
              <a:t>Örneğin </a:t>
            </a:r>
            <a:r>
              <a:rPr lang="tr-TR" dirty="0"/>
              <a:t>korunan alanlarda temel amaç doğanın korunması iken, biyosfer rezervlerinde doğa korumaya ek olarak kalkınma ve lojistik destekde söz konusudur. </a:t>
            </a:r>
            <a:endParaRPr lang="tr-TR" dirty="0" smtClean="0"/>
          </a:p>
          <a:p>
            <a:r>
              <a:rPr lang="tr-TR" dirty="0" smtClean="0"/>
              <a:t>Biyosfer </a:t>
            </a:r>
            <a:r>
              <a:rPr lang="tr-TR" dirty="0"/>
              <a:t>rezerv alanları korunmaya muhtaç peyzajlar, ekosistemler ya da hayvan ve/veya bitki türlerini içermelidir. </a:t>
            </a:r>
            <a:endParaRPr lang="tr-TR" dirty="0" smtClean="0"/>
          </a:p>
          <a:p>
            <a:r>
              <a:rPr lang="tr-TR" dirty="0" smtClean="0"/>
              <a:t>Dünyada</a:t>
            </a:r>
            <a:r>
              <a:rPr lang="tr-TR" dirty="0"/>
              <a:t>, 102 ülkede 507 biyosfer rezervi bulunmaktadır. </a:t>
            </a:r>
            <a:endParaRPr lang="tr-TR" dirty="0"/>
          </a:p>
          <a:p>
            <a:r>
              <a:rPr lang="tr-TR" dirty="0" smtClean="0"/>
              <a:t>En </a:t>
            </a:r>
            <a:r>
              <a:rPr lang="tr-TR" dirty="0"/>
              <a:t>çok biyosfer rezervi bulunan ülkeler, 47 rezervle ABD, 38 rezervle Rusya Federasyonu, 37 rezervle İspanya ve 26 rezervle Çin Halk Cumhuriyeti’dir</a:t>
            </a:r>
          </a:p>
        </p:txBody>
      </p:sp>
    </p:spTree>
    <p:extLst>
      <p:ext uri="{BB962C8B-B14F-4D97-AF65-F5344CB8AC3E}">
        <p14:creationId xmlns:p14="http://schemas.microsoft.com/office/powerpoint/2010/main" val="17599493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YABAN HAYATI VE TURİZM</a:t>
            </a:r>
          </a:p>
        </p:txBody>
      </p:sp>
      <p:sp>
        <p:nvSpPr>
          <p:cNvPr id="3" name="İçerik Yer Tutucusu 2"/>
          <p:cNvSpPr>
            <a:spLocks noGrp="1"/>
          </p:cNvSpPr>
          <p:nvPr>
            <p:ph idx="1"/>
          </p:nvPr>
        </p:nvSpPr>
        <p:spPr>
          <a:xfrm>
            <a:off x="457200" y="1124744"/>
            <a:ext cx="8229600" cy="5472608"/>
          </a:xfrm>
        </p:spPr>
        <p:txBody>
          <a:bodyPr>
            <a:normAutofit fontScale="70000" lnSpcReduction="20000"/>
          </a:bodyPr>
          <a:lstStyle/>
          <a:p>
            <a:r>
              <a:rPr lang="tr-TR" b="1" dirty="0"/>
              <a:t>Yaban Hayatı Turizmi: Tanımlar ve </a:t>
            </a:r>
            <a:r>
              <a:rPr lang="tr-TR" b="1" dirty="0" smtClean="0"/>
              <a:t>Kavramlar</a:t>
            </a:r>
          </a:p>
          <a:p>
            <a:r>
              <a:rPr lang="tr-TR" dirty="0"/>
              <a:t>Yaban Hayatı Turizmi doğal ortamlarında vahşi hayvanların izlenmesidir. Yaban hayatı ulusal parklarda araçlardan veya yürüyüş yollarından gözlenmektedir. </a:t>
            </a:r>
            <a:endParaRPr lang="tr-TR" dirty="0" smtClean="0"/>
          </a:p>
          <a:p>
            <a:r>
              <a:rPr lang="tr-TR" dirty="0" smtClean="0"/>
              <a:t>Yaban </a:t>
            </a:r>
            <a:r>
              <a:rPr lang="tr-TR" dirty="0"/>
              <a:t>Hayatı turizmi turizmde önemli bir yer tutmaktadır. </a:t>
            </a:r>
            <a:endParaRPr lang="tr-TR" dirty="0" smtClean="0"/>
          </a:p>
          <a:p>
            <a:r>
              <a:rPr lang="tr-TR" dirty="0" smtClean="0"/>
              <a:t>Pekçok </a:t>
            </a:r>
            <a:r>
              <a:rPr lang="tr-TR" dirty="0"/>
              <a:t>Afrika ülkesi ve Güney Amerika ülkesi, Avusturalya, Hindistan, Kanada, Endonezya, Bangadeş, Malezya ve Maldivler bunlar arasındadır. Fakat bu turlarda hayvanların rahatsız oldukları söylenebilir</a:t>
            </a:r>
            <a:r>
              <a:rPr lang="tr-TR" dirty="0" smtClean="0"/>
              <a:t>.</a:t>
            </a:r>
          </a:p>
          <a:p>
            <a:r>
              <a:rPr lang="tr-TR" dirty="0" smtClean="0"/>
              <a:t> </a:t>
            </a:r>
            <a:r>
              <a:rPr lang="tr-TR" dirty="0"/>
              <a:t>Son yıllarda hızlı bir büyüme yaşanan bu turizmde turlar eko turizm ve sürdürülebilir turizm kurallarına uygun olarak düzenlenebilir. </a:t>
            </a:r>
            <a:endParaRPr lang="tr-TR" dirty="0" smtClean="0"/>
          </a:p>
          <a:p>
            <a:r>
              <a:rPr lang="tr-TR" dirty="0" smtClean="0"/>
              <a:t>Yaban </a:t>
            </a:r>
            <a:r>
              <a:rPr lang="tr-TR" dirty="0"/>
              <a:t>hayatı turizminin hayvanlara kendi doğal yaşam ortamlarında rahatsızlık verebilir. </a:t>
            </a:r>
            <a:endParaRPr lang="tr-TR" dirty="0" smtClean="0"/>
          </a:p>
          <a:p>
            <a:r>
              <a:rPr lang="tr-TR" dirty="0" smtClean="0"/>
              <a:t>Özellikle </a:t>
            </a:r>
            <a:r>
              <a:rPr lang="tr-TR" dirty="0"/>
              <a:t>turizmin gelişmekte olduğu ülkelerde yağmur ormanı ve mangrov ormanı arazilerine tatil köyü ve otel inşaatlarının artması yaban hayvanlarını korkutup yuvalarından ve beslenme alanlarından uzaklaşmalarına neden olabilir. </a:t>
            </a:r>
            <a:endParaRPr lang="tr-TR" b="1" dirty="0"/>
          </a:p>
        </p:txBody>
      </p:sp>
    </p:spTree>
    <p:extLst>
      <p:ext uri="{BB962C8B-B14F-4D97-AF65-F5344CB8AC3E}">
        <p14:creationId xmlns:p14="http://schemas.microsoft.com/office/powerpoint/2010/main" val="3377553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Yaban Hayatı Turizmi: Tanımlar ve Kavramlar</a:t>
            </a:r>
          </a:p>
        </p:txBody>
      </p:sp>
      <p:sp>
        <p:nvSpPr>
          <p:cNvPr id="3" name="İçerik Yer Tutucusu 2"/>
          <p:cNvSpPr>
            <a:spLocks noGrp="1"/>
          </p:cNvSpPr>
          <p:nvPr>
            <p:ph idx="1"/>
          </p:nvPr>
        </p:nvSpPr>
        <p:spPr>
          <a:xfrm>
            <a:off x="467544" y="1595620"/>
            <a:ext cx="8229600" cy="5256584"/>
          </a:xfrm>
        </p:spPr>
        <p:txBody>
          <a:bodyPr>
            <a:normAutofit fontScale="62500" lnSpcReduction="20000"/>
          </a:bodyPr>
          <a:lstStyle/>
          <a:p>
            <a:r>
              <a:rPr lang="tr-TR" dirty="0"/>
              <a:t>Yaban Hayatı turizminin vahşi yaşam üzerine etkisi turizmin büyüme ölçüsüne ve insanların yaban hayvanlarına karşı davranışlarına bağlıdır. </a:t>
            </a:r>
            <a:endParaRPr lang="tr-TR" dirty="0" smtClean="0"/>
          </a:p>
          <a:p>
            <a:r>
              <a:rPr lang="tr-TR" dirty="0" smtClean="0"/>
              <a:t>Bu </a:t>
            </a:r>
            <a:r>
              <a:rPr lang="tr-TR" dirty="0"/>
              <a:t>turizm yaban hayvanlarının yuvalama sezonunda yapılırsa ve fotoğraf çekmek için turistler hayvanlara çok yaklaşırsa yaban hayatının zarar görme olasılığı çok artar. </a:t>
            </a:r>
            <a:endParaRPr lang="tr-TR" dirty="0" smtClean="0"/>
          </a:p>
          <a:p>
            <a:r>
              <a:rPr lang="tr-TR" dirty="0" smtClean="0"/>
              <a:t>Çok </a:t>
            </a:r>
            <a:r>
              <a:rPr lang="tr-TR" dirty="0"/>
              <a:t>yoğun turistlerin geldiği yaban hayatı alanlarında bütün yabani hayvanlar zarar görmektedir. </a:t>
            </a:r>
            <a:endParaRPr lang="tr-TR" dirty="0" smtClean="0"/>
          </a:p>
          <a:p>
            <a:r>
              <a:rPr lang="tr-TR" dirty="0" smtClean="0"/>
              <a:t>Yabani </a:t>
            </a:r>
            <a:r>
              <a:rPr lang="tr-TR" dirty="0"/>
              <a:t>yaşam turistleri yaban hayatını fotoğraflamak için alanda yoğunlaşmaları onların avlanarak beslenmelerini olumsuz etkileyebilir. </a:t>
            </a:r>
            <a:endParaRPr lang="tr-TR" dirty="0" smtClean="0"/>
          </a:p>
          <a:p>
            <a:r>
              <a:rPr lang="tr-TR" dirty="0" smtClean="0"/>
              <a:t>Örneğin </a:t>
            </a:r>
            <a:r>
              <a:rPr lang="tr-TR" dirty="0"/>
              <a:t>Zimbawe’de Kariba gölünde turist botlarının gürültüsü filleri ve siyah gergedanları su içmeleri ve beslenmeleri konusunda rahatsız etmiştir</a:t>
            </a:r>
            <a:r>
              <a:rPr lang="tr-TR" dirty="0" smtClean="0"/>
              <a:t>.</a:t>
            </a:r>
          </a:p>
          <a:p>
            <a:r>
              <a:rPr lang="tr-TR" dirty="0" smtClean="0"/>
              <a:t> </a:t>
            </a:r>
            <a:r>
              <a:rPr lang="tr-TR" dirty="0"/>
              <a:t>Yabani hayvanların turistler tarafından beslenmesi yaban hayvanlarının sosyal davranışlarında değişikliğe neden olmuştur</a:t>
            </a:r>
            <a:r>
              <a:rPr lang="tr-TR" dirty="0" smtClean="0"/>
              <a:t>.</a:t>
            </a:r>
          </a:p>
          <a:p>
            <a:r>
              <a:rPr lang="tr-TR" dirty="0" smtClean="0"/>
              <a:t> </a:t>
            </a:r>
            <a:r>
              <a:rPr lang="tr-TR" dirty="0"/>
              <a:t>Galapagos adalarında iguanaların turistler tarafından beslenmesi iguanaların üremesi üzerinde olumsuz etkisi olmuştur. </a:t>
            </a:r>
          </a:p>
        </p:txBody>
      </p:sp>
    </p:spTree>
    <p:extLst>
      <p:ext uri="{BB962C8B-B14F-4D97-AF65-F5344CB8AC3E}">
        <p14:creationId xmlns:p14="http://schemas.microsoft.com/office/powerpoint/2010/main" val="15992719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Yaban Hayatı Turizmi: Tanımlar ve Kavramlar</a:t>
            </a:r>
          </a:p>
        </p:txBody>
      </p:sp>
      <p:sp>
        <p:nvSpPr>
          <p:cNvPr id="3" name="İçerik Yer Tutucusu 2"/>
          <p:cNvSpPr>
            <a:spLocks noGrp="1"/>
          </p:cNvSpPr>
          <p:nvPr>
            <p:ph idx="1"/>
          </p:nvPr>
        </p:nvSpPr>
        <p:spPr>
          <a:xfrm>
            <a:off x="457200" y="1600200"/>
            <a:ext cx="8229600" cy="4853136"/>
          </a:xfrm>
        </p:spPr>
        <p:txBody>
          <a:bodyPr>
            <a:normAutofit fontScale="70000" lnSpcReduction="20000"/>
          </a:bodyPr>
          <a:lstStyle/>
          <a:p>
            <a:r>
              <a:rPr lang="tr-TR" dirty="0"/>
              <a:t>Yaban Hayatı turizmi bazı yaban hayvanlarının korunması için parasal destek sağlar. </a:t>
            </a:r>
            <a:endParaRPr lang="tr-TR" dirty="0" smtClean="0"/>
          </a:p>
          <a:p>
            <a:r>
              <a:rPr lang="tr-TR" dirty="0" smtClean="0"/>
              <a:t>Sumatra </a:t>
            </a:r>
            <a:r>
              <a:rPr lang="tr-TR" dirty="0"/>
              <a:t>kaplanları ziyaretçilerin bağışlarıyla doğal yaşamda korunmaktadır. </a:t>
            </a:r>
            <a:endParaRPr lang="tr-TR" dirty="0" smtClean="0"/>
          </a:p>
          <a:p>
            <a:r>
              <a:rPr lang="tr-TR" dirty="0" smtClean="0"/>
              <a:t>İyi </a:t>
            </a:r>
            <a:r>
              <a:rPr lang="tr-TR" dirty="0"/>
              <a:t>bir vahşi yaşam rehberi yerel vahşi yaşamı iyi tanır ve turistlerin davranışını yönlendirir. </a:t>
            </a:r>
            <a:endParaRPr lang="tr-TR" dirty="0" smtClean="0"/>
          </a:p>
          <a:p>
            <a:r>
              <a:rPr lang="tr-TR" dirty="0" smtClean="0"/>
              <a:t>Bazı </a:t>
            </a:r>
            <a:r>
              <a:rPr lang="tr-TR" dirty="0"/>
              <a:t>vahşi yaşam operatörleri yabani hayvanların araştırılması, sayılması ve numaralanmasına korunmasına katkıda bulunur. </a:t>
            </a:r>
            <a:endParaRPr lang="tr-TR" dirty="0" smtClean="0"/>
          </a:p>
          <a:p>
            <a:r>
              <a:rPr lang="tr-TR" dirty="0" smtClean="0"/>
              <a:t>Bazı </a:t>
            </a:r>
            <a:r>
              <a:rPr lang="tr-TR" dirty="0"/>
              <a:t>alanlara düzenli olarak turist gelmesi kaçak vahşi hayvanları avlayan ve küçük türleri toplayanlara engel olabilir. </a:t>
            </a:r>
            <a:endParaRPr lang="tr-TR" dirty="0" smtClean="0"/>
          </a:p>
          <a:p>
            <a:r>
              <a:rPr lang="tr-TR" dirty="0" smtClean="0"/>
              <a:t>Yaban </a:t>
            </a:r>
            <a:r>
              <a:rPr lang="tr-TR" dirty="0"/>
              <a:t>Hayatı turizmi için yaban hayatının korunduğu ulusal parklar veya vahşi yaşam parkları düzenlenir. </a:t>
            </a:r>
            <a:endParaRPr lang="tr-TR" dirty="0" smtClean="0"/>
          </a:p>
          <a:p>
            <a:r>
              <a:rPr lang="tr-TR" dirty="0" smtClean="0"/>
              <a:t>Vahşi </a:t>
            </a:r>
            <a:r>
              <a:rPr lang="tr-TR" dirty="0"/>
              <a:t>Yaşam Parklarının çoğu nesli tehlike altındaki türleri barındırır ve korurlar</a:t>
            </a:r>
          </a:p>
        </p:txBody>
      </p:sp>
    </p:spTree>
    <p:extLst>
      <p:ext uri="{BB962C8B-B14F-4D97-AF65-F5344CB8AC3E}">
        <p14:creationId xmlns:p14="http://schemas.microsoft.com/office/powerpoint/2010/main" val="1000134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Yaban Hayatı Turizmi: Tanımlar ve Kavramlar</a:t>
            </a:r>
          </a:p>
        </p:txBody>
      </p:sp>
      <p:sp>
        <p:nvSpPr>
          <p:cNvPr id="3" name="İçerik Yer Tutucusu 2"/>
          <p:cNvSpPr>
            <a:spLocks noGrp="1"/>
          </p:cNvSpPr>
          <p:nvPr>
            <p:ph idx="1"/>
          </p:nvPr>
        </p:nvSpPr>
        <p:spPr/>
        <p:txBody>
          <a:bodyPr>
            <a:normAutofit fontScale="85000" lnSpcReduction="10000"/>
          </a:bodyPr>
          <a:lstStyle/>
          <a:p>
            <a:r>
              <a:rPr lang="tr-TR" dirty="0"/>
              <a:t>Turna, şahin, atmaca, aslan, kaplan martı,, jaguar, leopar, bizon, geyik, sincap, kurt, maymun denizde yunus, yengeç, su samuru, pelikan, kertenkele, deniz aslanı, köpekbalığı, kaplumbağa, balina gibi insanların en çok merak ettiği hayvanlar için dünyada en iyi gözetleme yerleri belirlenmiştir. </a:t>
            </a:r>
            <a:endParaRPr lang="tr-TR" dirty="0" smtClean="0"/>
          </a:p>
          <a:p>
            <a:r>
              <a:rPr lang="tr-TR" dirty="0" smtClean="0"/>
              <a:t>Acentalar </a:t>
            </a:r>
            <a:r>
              <a:rPr lang="tr-TR" dirty="0"/>
              <a:t>bu yerlere tur düzenlemektedir. </a:t>
            </a:r>
            <a:endParaRPr lang="tr-TR" dirty="0" smtClean="0"/>
          </a:p>
          <a:p>
            <a:r>
              <a:rPr lang="tr-TR" dirty="0"/>
              <a:t>Yaban hayatını gözlemek “kuş gözlemciliği”, “kelebek gözlemciliği “ gibi içinde tematik olarak ayrılır. </a:t>
            </a:r>
            <a:endParaRPr lang="tr-TR" dirty="0" smtClean="0"/>
          </a:p>
          <a:p>
            <a:r>
              <a:rPr lang="tr-TR" dirty="0" smtClean="0"/>
              <a:t>”</a:t>
            </a:r>
            <a:r>
              <a:rPr lang="tr-TR" dirty="0"/>
              <a:t>Kuş Cennetleri” olarak adlandırılan yerler kuş gözlemciliği için ilgi görürler.</a:t>
            </a:r>
          </a:p>
        </p:txBody>
      </p:sp>
    </p:spTree>
    <p:extLst>
      <p:ext uri="{BB962C8B-B14F-4D97-AF65-F5344CB8AC3E}">
        <p14:creationId xmlns:p14="http://schemas.microsoft.com/office/powerpoint/2010/main" val="303407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Yaban Hayatı Turizmi: Tanımlar ve Kavramlar</a:t>
            </a:r>
          </a:p>
        </p:txBody>
      </p:sp>
      <p:sp>
        <p:nvSpPr>
          <p:cNvPr id="3" name="İçerik Yer Tutucusu 2"/>
          <p:cNvSpPr>
            <a:spLocks noGrp="1"/>
          </p:cNvSpPr>
          <p:nvPr>
            <p:ph idx="1"/>
          </p:nvPr>
        </p:nvSpPr>
        <p:spPr/>
        <p:txBody>
          <a:bodyPr>
            <a:normAutofit fontScale="77500" lnSpcReduction="20000"/>
          </a:bodyPr>
          <a:lstStyle/>
          <a:p>
            <a:r>
              <a:rPr lang="tr-TR" dirty="0"/>
              <a:t>Safari genellikle Afrika’da turistler için yapılan bir kara seyehatidir. </a:t>
            </a:r>
            <a:endParaRPr lang="tr-TR" dirty="0" smtClean="0"/>
          </a:p>
          <a:p>
            <a:r>
              <a:rPr lang="tr-TR" dirty="0" smtClean="0"/>
              <a:t>Geleneksel </a:t>
            </a:r>
            <a:r>
              <a:rPr lang="tr-TR" dirty="0"/>
              <a:t>olarak büyük av gezileridir. </a:t>
            </a:r>
            <a:endParaRPr lang="tr-TR" dirty="0" smtClean="0"/>
          </a:p>
          <a:p>
            <a:r>
              <a:rPr lang="tr-TR" dirty="0" smtClean="0"/>
              <a:t>Günümüzde </a:t>
            </a:r>
            <a:r>
              <a:rPr lang="tr-TR" dirty="0"/>
              <a:t>ise yaban hayatını gözlemlemek, fotoğraflamak yaban ortamı içinde hiking vb geziler için kullanılır. </a:t>
            </a:r>
            <a:endParaRPr lang="tr-TR" dirty="0" smtClean="0"/>
          </a:p>
          <a:p>
            <a:r>
              <a:rPr lang="tr-TR" dirty="0" smtClean="0"/>
              <a:t>Safari </a:t>
            </a:r>
            <a:r>
              <a:rPr lang="tr-TR" dirty="0"/>
              <a:t>terimi Arapça “safariyah” uzun yolculuk kelimesinden gelir. </a:t>
            </a:r>
            <a:endParaRPr lang="tr-TR" dirty="0" smtClean="0"/>
          </a:p>
          <a:p>
            <a:r>
              <a:rPr lang="tr-TR" dirty="0" smtClean="0"/>
              <a:t>İngilizceye </a:t>
            </a:r>
            <a:r>
              <a:rPr lang="tr-TR" dirty="0"/>
              <a:t>19. yüzyıl sonunda ünlü kaşif Sir Richard Francis Burton tarafından sokulmuştur. </a:t>
            </a:r>
            <a:endParaRPr lang="tr-TR" dirty="0" smtClean="0"/>
          </a:p>
          <a:p>
            <a:r>
              <a:rPr lang="tr-TR" dirty="0" smtClean="0"/>
              <a:t>Safari </a:t>
            </a:r>
            <a:r>
              <a:rPr lang="tr-TR" dirty="0"/>
              <a:t>turlarında kamplara helikopterle gelen turistler mobil safari turlarına katılırlar ve kamplarda konaklayarak. </a:t>
            </a:r>
            <a:endParaRPr lang="tr-TR" dirty="0" smtClean="0"/>
          </a:p>
          <a:p>
            <a:r>
              <a:rPr lang="tr-TR" dirty="0" smtClean="0"/>
              <a:t>Safari </a:t>
            </a:r>
            <a:r>
              <a:rPr lang="tr-TR" dirty="0"/>
              <a:t>turları için sabit yerleşimler yapılmaz. </a:t>
            </a:r>
          </a:p>
        </p:txBody>
      </p:sp>
    </p:spTree>
    <p:extLst>
      <p:ext uri="{BB962C8B-B14F-4D97-AF65-F5344CB8AC3E}">
        <p14:creationId xmlns:p14="http://schemas.microsoft.com/office/powerpoint/2010/main" val="3842124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Yaban Hayatı Turizmi: Tanımlar ve Kavramlar</a:t>
            </a:r>
          </a:p>
        </p:txBody>
      </p:sp>
      <p:sp>
        <p:nvSpPr>
          <p:cNvPr id="3" name="İçerik Yer Tutucusu 2"/>
          <p:cNvSpPr>
            <a:spLocks noGrp="1"/>
          </p:cNvSpPr>
          <p:nvPr>
            <p:ph idx="1"/>
          </p:nvPr>
        </p:nvSpPr>
        <p:spPr/>
        <p:txBody>
          <a:bodyPr/>
          <a:lstStyle/>
          <a:p>
            <a:r>
              <a:rPr lang="tr-TR" dirty="0"/>
              <a:t>Afrika’da safari turlarının gelişmesi 19. yüzyılda yazarların romanlarında Afrika’da yolculukları anlatması ve sinema filmleridir. </a:t>
            </a:r>
            <a:endParaRPr lang="tr-TR" dirty="0" smtClean="0"/>
          </a:p>
          <a:p>
            <a:r>
              <a:rPr lang="tr-TR" dirty="0" smtClean="0"/>
              <a:t>Safari </a:t>
            </a:r>
            <a:r>
              <a:rPr lang="tr-TR" dirty="0"/>
              <a:t>turları “safari sitili” adı verilen bir giyim tarzı ortaya çıkarmıştır. </a:t>
            </a:r>
            <a:endParaRPr lang="tr-TR" dirty="0" smtClean="0"/>
          </a:p>
          <a:p>
            <a:r>
              <a:rPr lang="tr-TR" dirty="0" smtClean="0"/>
              <a:t>Hâki </a:t>
            </a:r>
            <a:r>
              <a:rPr lang="tr-TR" dirty="0"/>
              <a:t>renkli kuşaklı ceketler, giysiler, kask modeli şapkalar ve genellikle leopar desenlerden oluşur. </a:t>
            </a:r>
          </a:p>
        </p:txBody>
      </p:sp>
    </p:spTree>
    <p:extLst>
      <p:ext uri="{BB962C8B-B14F-4D97-AF65-F5344CB8AC3E}">
        <p14:creationId xmlns:p14="http://schemas.microsoft.com/office/powerpoint/2010/main" val="35577316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Yaban Hayatı Turizmi: Tanımlar ve Kavramlar</a:t>
            </a:r>
          </a:p>
        </p:txBody>
      </p:sp>
      <p:sp>
        <p:nvSpPr>
          <p:cNvPr id="3" name="İçerik Yer Tutucusu 2"/>
          <p:cNvSpPr>
            <a:spLocks noGrp="1"/>
          </p:cNvSpPr>
          <p:nvPr>
            <p:ph idx="1"/>
          </p:nvPr>
        </p:nvSpPr>
        <p:spPr>
          <a:xfrm>
            <a:off x="457200" y="1412776"/>
            <a:ext cx="8363272" cy="5184576"/>
          </a:xfrm>
        </p:spPr>
        <p:txBody>
          <a:bodyPr>
            <a:normAutofit fontScale="85000" lnSpcReduction="20000"/>
          </a:bodyPr>
          <a:lstStyle/>
          <a:p>
            <a:r>
              <a:rPr lang="tr-TR" dirty="0"/>
              <a:t>Safari günümüzde ilk Avrupalı kâşiflerin safarilerinden oldukça farklıdır. </a:t>
            </a:r>
            <a:endParaRPr lang="tr-TR" dirty="0" smtClean="0"/>
          </a:p>
          <a:p>
            <a:r>
              <a:rPr lang="tr-TR" dirty="0" smtClean="0"/>
              <a:t>Turizmin </a:t>
            </a:r>
            <a:r>
              <a:rPr lang="tr-TR" dirty="0"/>
              <a:t>tarımın yanında önemli bir gelir kaynağı olduğu pek çok doğal coğrafyası bozulmamış Doğu Afrika ve Güney Afrika ülkelerinde Tanzanya, Kenya, Botswana, Zambiya, Namibya, Uganda, Güney Afrika, Kongo, Zimbabve Demokratik Cumhuriyetinde önemlidir. </a:t>
            </a:r>
            <a:endParaRPr lang="tr-TR" dirty="0" smtClean="0"/>
          </a:p>
          <a:p>
            <a:r>
              <a:rPr lang="tr-TR" dirty="0" smtClean="0"/>
              <a:t>Safari </a:t>
            </a:r>
            <a:r>
              <a:rPr lang="tr-TR" dirty="0"/>
              <a:t>fil safari, nehir safari, balon safari, fotoğraf safari, at safari, mobil çadır safari, yürüyerek safari gibi çok çeşitlenmiştir. </a:t>
            </a:r>
            <a:endParaRPr lang="tr-TR" dirty="0" smtClean="0"/>
          </a:p>
          <a:p>
            <a:r>
              <a:rPr lang="tr-TR" dirty="0" smtClean="0"/>
              <a:t>Safari </a:t>
            </a:r>
            <a:r>
              <a:rPr lang="tr-TR" dirty="0"/>
              <a:t>insanlara fotoğraf, video çekim için yaban hayatı, macera, avcılık, keşif gibi kendi ülkelerinde bulamadıklarını Afrika ve Avusturalya gibi doğal hayatı bozulmamış bölgelerde sunar. </a:t>
            </a:r>
          </a:p>
        </p:txBody>
      </p:sp>
    </p:spTree>
    <p:extLst>
      <p:ext uri="{BB962C8B-B14F-4D97-AF65-F5344CB8AC3E}">
        <p14:creationId xmlns:p14="http://schemas.microsoft.com/office/powerpoint/2010/main" val="42217482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p:txBody>
          <a:bodyPr>
            <a:normAutofit fontScale="92500" lnSpcReduction="20000"/>
          </a:bodyPr>
          <a:lstStyle/>
          <a:p>
            <a:r>
              <a:rPr lang="tr-TR" dirty="0"/>
              <a:t>Kuş gözlemciliği, yabani kuşları doğal yaşam alanlarında gözlemlemeyi amaçlayan ornitologların bilimsel amaçlı yaptığı, kuşların yaşamlarını merak eden ve fotoğraflama isteyenlerin katıldığı bir faaliyettir. </a:t>
            </a:r>
            <a:endParaRPr lang="tr-TR" dirty="0" smtClean="0"/>
          </a:p>
          <a:p>
            <a:r>
              <a:rPr lang="tr-TR" dirty="0" smtClean="0"/>
              <a:t>Kuşlar </a:t>
            </a:r>
            <a:r>
              <a:rPr lang="tr-TR" dirty="0"/>
              <a:t>Dünyanın her yerine dağıldıkları için çok seyehat etmeyi gerektirir</a:t>
            </a:r>
            <a:r>
              <a:rPr lang="tr-TR" dirty="0" smtClean="0"/>
              <a:t>.</a:t>
            </a:r>
          </a:p>
          <a:p>
            <a:r>
              <a:rPr lang="tr-TR" dirty="0" smtClean="0"/>
              <a:t> </a:t>
            </a:r>
            <a:r>
              <a:rPr lang="tr-TR" dirty="0"/>
              <a:t>Bu da kuş gözlem turizmini ortaya çıkarmıştır. </a:t>
            </a:r>
            <a:endParaRPr lang="tr-TR" dirty="0" smtClean="0"/>
          </a:p>
          <a:p>
            <a:r>
              <a:rPr lang="tr-TR" dirty="0" smtClean="0"/>
              <a:t>ABD </a:t>
            </a:r>
            <a:r>
              <a:rPr lang="tr-TR" dirty="0"/>
              <a:t>de çok sayıda kuş festivalleri düzenlenmektedir. Bu da kuş gözlem turizmine olan ilgiyi artırmaktadır.</a:t>
            </a:r>
          </a:p>
        </p:txBody>
      </p:sp>
    </p:spTree>
    <p:extLst>
      <p:ext uri="{BB962C8B-B14F-4D97-AF65-F5344CB8AC3E}">
        <p14:creationId xmlns:p14="http://schemas.microsoft.com/office/powerpoint/2010/main" val="9584533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p:txBody>
          <a:bodyPr>
            <a:normAutofit fontScale="70000" lnSpcReduction="20000"/>
          </a:bodyPr>
          <a:lstStyle/>
          <a:p>
            <a:r>
              <a:rPr lang="tr-TR" dirty="0"/>
              <a:t>Kuş gözlem turizminin olumlu etkileri arasında yöresel olarak kuş türlerinin kontrol edilmesi ve korunması, kuşların korunması için ekonomik kazanç, yöre halkına yeni bir gelir kaynağı, yeni yerlerin turizme açılması sayılabilir. </a:t>
            </a:r>
            <a:endParaRPr lang="tr-TR" dirty="0" smtClean="0"/>
          </a:p>
          <a:p>
            <a:r>
              <a:rPr lang="tr-TR" dirty="0" smtClean="0"/>
              <a:t>Dünyada </a:t>
            </a:r>
            <a:r>
              <a:rPr lang="tr-TR" dirty="0"/>
              <a:t>az bulunan bir kuş türünün yaşam alanı o yeri diğer doğal alanlar arasında önemli ve farklı bir duruma getirebilir</a:t>
            </a:r>
            <a:r>
              <a:rPr lang="tr-TR" dirty="0" smtClean="0"/>
              <a:t>.</a:t>
            </a:r>
          </a:p>
          <a:p>
            <a:r>
              <a:rPr lang="tr-TR" dirty="0" smtClean="0"/>
              <a:t> </a:t>
            </a:r>
            <a:r>
              <a:rPr lang="tr-TR" dirty="0"/>
              <a:t>Kuş gözlemciliğinde farklı türlerin aranması kuş gözlem turizminin dünyanın birçok yerine dağılmasını sağlamaktadır. </a:t>
            </a:r>
            <a:endParaRPr lang="tr-TR" dirty="0" smtClean="0"/>
          </a:p>
          <a:p>
            <a:r>
              <a:rPr lang="tr-TR" dirty="0" smtClean="0"/>
              <a:t>Kuş </a:t>
            </a:r>
            <a:r>
              <a:rPr lang="tr-TR" dirty="0"/>
              <a:t>gözlemciliğinden yöresel halkın gelir sağlaması, kuşları korumaları için önemli bir etken olmaktadır. </a:t>
            </a:r>
            <a:endParaRPr lang="tr-TR" dirty="0" smtClean="0"/>
          </a:p>
          <a:p>
            <a:r>
              <a:rPr lang="tr-TR" dirty="0" smtClean="0"/>
              <a:t>Kuşlar </a:t>
            </a:r>
            <a:r>
              <a:rPr lang="tr-TR" dirty="0"/>
              <a:t>bitki örtüsü gibi sabit değildir ve bu nedenle korunmuş alan olan ulusal parklardan çok geniş alanlara yayılırlar. </a:t>
            </a:r>
            <a:endParaRPr lang="tr-TR" dirty="0" smtClean="0"/>
          </a:p>
          <a:p>
            <a:r>
              <a:rPr lang="tr-TR" dirty="0" smtClean="0"/>
              <a:t>Böylece </a:t>
            </a:r>
            <a:r>
              <a:rPr lang="tr-TR" dirty="0"/>
              <a:t>bu alanların da korunmaya alınmasını sağlarlar. </a:t>
            </a:r>
          </a:p>
        </p:txBody>
      </p:sp>
    </p:spTree>
    <p:extLst>
      <p:ext uri="{BB962C8B-B14F-4D97-AF65-F5344CB8AC3E}">
        <p14:creationId xmlns:p14="http://schemas.microsoft.com/office/powerpoint/2010/main" val="18111539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a:xfrm>
            <a:off x="457200" y="1052736"/>
            <a:ext cx="8229600" cy="5688632"/>
          </a:xfrm>
        </p:spPr>
        <p:txBody>
          <a:bodyPr>
            <a:normAutofit fontScale="85000" lnSpcReduction="20000"/>
          </a:bodyPr>
          <a:lstStyle/>
          <a:p>
            <a:r>
              <a:rPr lang="tr-TR" dirty="0"/>
              <a:t>Kuş gözlem turları için yöresel rehberler çok önemlidir. </a:t>
            </a:r>
            <a:endParaRPr lang="tr-TR" dirty="0" smtClean="0"/>
          </a:p>
          <a:p>
            <a:r>
              <a:rPr lang="tr-TR" dirty="0" smtClean="0"/>
              <a:t>Bu </a:t>
            </a:r>
            <a:r>
              <a:rPr lang="tr-TR" dirty="0"/>
              <a:t>da yöre halkını rehberlik konusunda eğitim görmeye teşvik eder ve kazanç sağlar. </a:t>
            </a:r>
            <a:endParaRPr lang="tr-TR" dirty="0" smtClean="0"/>
          </a:p>
          <a:p>
            <a:r>
              <a:rPr lang="tr-TR" dirty="0"/>
              <a:t>Kuş gözlem turizminin öncelikle kuş bilimcilerin bilimsel araştırmalarına dayanılarak yapılması gerekir. </a:t>
            </a:r>
            <a:endParaRPr lang="tr-TR" dirty="0" smtClean="0"/>
          </a:p>
          <a:p>
            <a:r>
              <a:rPr lang="tr-TR" dirty="0" smtClean="0"/>
              <a:t>Çünkü </a:t>
            </a:r>
            <a:r>
              <a:rPr lang="tr-TR" dirty="0"/>
              <a:t>turistler bu konuda bilgi sahibi olmalıdırlar. </a:t>
            </a:r>
            <a:endParaRPr lang="tr-TR" dirty="0" smtClean="0"/>
          </a:p>
          <a:p>
            <a:r>
              <a:rPr lang="tr-TR" dirty="0" smtClean="0"/>
              <a:t>Gelişmesine </a:t>
            </a:r>
            <a:r>
              <a:rPr lang="tr-TR" dirty="0"/>
              <a:t>ise bu konuda kurulmuş sivil toplum kuruluşları öncülük edebilir. </a:t>
            </a:r>
            <a:endParaRPr lang="tr-TR" dirty="0" smtClean="0"/>
          </a:p>
          <a:p>
            <a:r>
              <a:rPr lang="tr-TR" dirty="0" smtClean="0"/>
              <a:t>Bu </a:t>
            </a:r>
            <a:r>
              <a:rPr lang="tr-TR" dirty="0"/>
              <a:t>turizmde turistler daha çok fotoğraf çekemeye eğilimlidirler ve bunun için kuşlara yaklaşma arzusuyla kuşlar rahatsız olmaktadır</a:t>
            </a:r>
            <a:r>
              <a:rPr lang="tr-TR" dirty="0" smtClean="0"/>
              <a:t>.</a:t>
            </a:r>
          </a:p>
          <a:p>
            <a:r>
              <a:rPr lang="tr-TR" dirty="0" smtClean="0"/>
              <a:t> </a:t>
            </a:r>
            <a:r>
              <a:rPr lang="tr-TR" dirty="0"/>
              <a:t>Kuşları gözlemleme ise teleskoplarla yapılabilmektedir. </a:t>
            </a:r>
            <a:endParaRPr lang="tr-TR" dirty="0" smtClean="0"/>
          </a:p>
          <a:p>
            <a:r>
              <a:rPr lang="tr-TR" dirty="0" smtClean="0"/>
              <a:t>Kuş </a:t>
            </a:r>
            <a:r>
              <a:rPr lang="tr-TR" dirty="0"/>
              <a:t>gözlemleme alanlarının toprak yollardan oluşması araç trafiğinin gürültüsü olmadığı için daha rahat gözleme olanağı sağlar</a:t>
            </a:r>
          </a:p>
        </p:txBody>
      </p:sp>
    </p:spTree>
    <p:extLst>
      <p:ext uri="{BB962C8B-B14F-4D97-AF65-F5344CB8AC3E}">
        <p14:creationId xmlns:p14="http://schemas.microsoft.com/office/powerpoint/2010/main" val="28098091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p:txBody>
          <a:bodyPr>
            <a:normAutofit fontScale="92500" lnSpcReduction="20000"/>
          </a:bodyPr>
          <a:lstStyle/>
          <a:p>
            <a:r>
              <a:rPr lang="tr-TR" dirty="0"/>
              <a:t>Kuş gözlem turizmine açılacak alanlarda yapılaşma mümkün olduğu kadar basit olmalıdır. Bunun nedenini kuş severler anlayabileceklerdir. </a:t>
            </a:r>
            <a:endParaRPr lang="tr-TR" dirty="0" smtClean="0"/>
          </a:p>
          <a:p>
            <a:r>
              <a:rPr lang="tr-TR" dirty="0" smtClean="0"/>
              <a:t>Amerikan </a:t>
            </a:r>
            <a:r>
              <a:rPr lang="tr-TR" dirty="0"/>
              <a:t>Kuş Gözlemciliği Birliği “Kuşçuluğun Etik Prensipleri” adlı kuş gözlemcilerinin ve turlarda gurup liderlerinin uyması gereken ilkeleri belirlemiş ve bunları yayınlamıştır. (http://www. aba. org.) </a:t>
            </a:r>
            <a:r>
              <a:rPr lang="tr-TR" dirty="0" smtClean="0"/>
              <a:t>.</a:t>
            </a:r>
          </a:p>
          <a:p>
            <a:r>
              <a:rPr lang="tr-TR" dirty="0" smtClean="0"/>
              <a:t> </a:t>
            </a:r>
            <a:r>
              <a:rPr lang="tr-TR" dirty="0"/>
              <a:t>Bu turizme katılanlar bu ilkelere uymalıdır. Kuş gözlemcilerinin nadir kuşlar hakkında topladıkları bilgiler kuş bilimine yardımcı olmaktadır. </a:t>
            </a:r>
          </a:p>
        </p:txBody>
      </p:sp>
    </p:spTree>
    <p:extLst>
      <p:ext uri="{BB962C8B-B14F-4D97-AF65-F5344CB8AC3E}">
        <p14:creationId xmlns:p14="http://schemas.microsoft.com/office/powerpoint/2010/main" val="39323466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a:xfrm>
            <a:off x="-5292" y="1354303"/>
            <a:ext cx="4217252" cy="5733256"/>
          </a:xfrm>
        </p:spPr>
        <p:txBody>
          <a:bodyPr>
            <a:normAutofit/>
          </a:bodyPr>
          <a:lstStyle/>
          <a:p>
            <a:r>
              <a:rPr lang="tr-TR" dirty="0"/>
              <a:t>Türkiye’de 70 adet kuş cenneti belirlenmiştir. Bunlar arasında en önemlileri, Manyas Kuş Cenneti, Sultansazlığı Kuş Cenneti, Çamaltı Tuzlası, Nallıhan Kuş Cenneti, Bafa Gölü, Göksu Deltası, Efteni Gölü Kuş Cennetidir. </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778" y="1268759"/>
            <a:ext cx="4824016" cy="4730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4311778" y="6070872"/>
            <a:ext cx="4793750" cy="646331"/>
          </a:xfrm>
          <a:prstGeom prst="rect">
            <a:avLst/>
          </a:prstGeom>
        </p:spPr>
        <p:txBody>
          <a:bodyPr wrap="square">
            <a:spAutoFit/>
          </a:bodyPr>
          <a:lstStyle/>
          <a:p>
            <a:r>
              <a:rPr lang="tr-TR" dirty="0"/>
              <a:t>https://www.atlasdergisi.com/kesfet/doga-cografya-haberleri/cennetin-kanatlari.html</a:t>
            </a:r>
          </a:p>
        </p:txBody>
      </p:sp>
    </p:spTree>
    <p:extLst>
      <p:ext uri="{BB962C8B-B14F-4D97-AF65-F5344CB8AC3E}">
        <p14:creationId xmlns:p14="http://schemas.microsoft.com/office/powerpoint/2010/main" val="34479016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a:xfrm>
            <a:off x="457200" y="1600200"/>
            <a:ext cx="8229600" cy="4853136"/>
          </a:xfrm>
        </p:spPr>
        <p:txBody>
          <a:bodyPr>
            <a:normAutofit fontScale="70000" lnSpcReduction="20000"/>
          </a:bodyPr>
          <a:lstStyle/>
          <a:p>
            <a:r>
              <a:rPr lang="tr-TR" dirty="0"/>
              <a:t>Kuş gözlemciliğinde zaman bağlı olarak yapılan kuş göçlerinin izlenmesidir. </a:t>
            </a:r>
            <a:endParaRPr lang="tr-TR" dirty="0" smtClean="0"/>
          </a:p>
          <a:p>
            <a:r>
              <a:rPr lang="tr-TR" dirty="0" smtClean="0"/>
              <a:t>Kuşların </a:t>
            </a:r>
            <a:r>
              <a:rPr lang="tr-TR" dirty="0"/>
              <a:t>ayaklarına takılan halkalarla göç yolları belirlenmektedir. </a:t>
            </a:r>
            <a:endParaRPr lang="tr-TR" dirty="0" smtClean="0"/>
          </a:p>
          <a:p>
            <a:r>
              <a:rPr lang="tr-TR" dirty="0" smtClean="0"/>
              <a:t>Asya </a:t>
            </a:r>
            <a:r>
              <a:rPr lang="tr-TR" dirty="0"/>
              <a:t>ve Avrupa’nın kuzeyindeki kuşlar göç sırasında 3 yol kullanmaktadır. </a:t>
            </a:r>
            <a:endParaRPr lang="tr-TR" dirty="0" smtClean="0"/>
          </a:p>
          <a:p>
            <a:r>
              <a:rPr lang="tr-TR" dirty="0" smtClean="0"/>
              <a:t>Baltık </a:t>
            </a:r>
            <a:r>
              <a:rPr lang="tr-TR" dirty="0"/>
              <a:t>denizi ve kuzey kıyılarda ve Batı Avrupa sahillerinde yaşayan kuşlar, Avrupa’nın batı sahillerini izleyerek Cebelitarık üzerinden Güney Afrika’ya göç ederler. </a:t>
            </a:r>
            <a:endParaRPr lang="tr-TR" dirty="0" smtClean="0"/>
          </a:p>
          <a:p>
            <a:r>
              <a:rPr lang="tr-TR" dirty="0" smtClean="0"/>
              <a:t>Weser </a:t>
            </a:r>
            <a:r>
              <a:rPr lang="tr-TR" dirty="0"/>
              <a:t>nehrinin doğusunda bulunan alanlarda yaşayan kuşlar kuzey Balkanlardan, İstanbul Boğazı, Anadolu kıyıları üzerinden Suriye, Filistin, Mısır’dan Güney Afrika’ya göç ederler</a:t>
            </a:r>
            <a:r>
              <a:rPr lang="tr-TR" dirty="0" smtClean="0"/>
              <a:t>.</a:t>
            </a:r>
          </a:p>
          <a:p>
            <a:r>
              <a:rPr lang="tr-TR" dirty="0" smtClean="0"/>
              <a:t> </a:t>
            </a:r>
            <a:r>
              <a:rPr lang="tr-TR" dirty="0"/>
              <a:t>Avrupa’nın doğusu ve Orta Asya’nın kuzeyindeki göçmen kuşların bir kısmı Hazar denizi, Türkistan üzerinden Hindistan’a, diğer kısmı Kafkaslar, İran, Doğu Anadolu, Irak, Suriye üzerinden Güney Afrika’ya göç ederler. </a:t>
            </a:r>
          </a:p>
        </p:txBody>
      </p:sp>
    </p:spTree>
    <p:extLst>
      <p:ext uri="{BB962C8B-B14F-4D97-AF65-F5344CB8AC3E}">
        <p14:creationId xmlns:p14="http://schemas.microsoft.com/office/powerpoint/2010/main" val="31690405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a:xfrm>
            <a:off x="457200" y="1600200"/>
            <a:ext cx="8229600" cy="4925144"/>
          </a:xfrm>
        </p:spPr>
        <p:txBody>
          <a:bodyPr>
            <a:normAutofit fontScale="70000" lnSpcReduction="20000"/>
          </a:bodyPr>
          <a:lstStyle/>
          <a:p>
            <a:r>
              <a:rPr lang="tr-TR" dirty="0"/>
              <a:t>Kuşlar göç yollarında konarak göçlerine devam ederler</a:t>
            </a:r>
            <a:r>
              <a:rPr lang="tr-TR" dirty="0" smtClean="0"/>
              <a:t>.</a:t>
            </a:r>
          </a:p>
          <a:p>
            <a:r>
              <a:rPr lang="tr-TR" dirty="0" smtClean="0"/>
              <a:t> </a:t>
            </a:r>
            <a:r>
              <a:rPr lang="tr-TR" dirty="0"/>
              <a:t>Kuş göç yollarının ve konaklama yerlerinin belirlenmesiyle bu göç hatları üzerinde kuşların göçleri kuş gözlemcileri tarafından izlenebilmektedir</a:t>
            </a:r>
            <a:r>
              <a:rPr lang="tr-TR" dirty="0" smtClean="0"/>
              <a:t>.</a:t>
            </a:r>
          </a:p>
          <a:p>
            <a:r>
              <a:rPr lang="tr-TR" dirty="0" smtClean="0"/>
              <a:t> </a:t>
            </a:r>
            <a:r>
              <a:rPr lang="tr-TR" dirty="0"/>
              <a:t>Kuşlar ilkbaharda güney yarımküreden kuzey yarımküreye, sonbaharda ise tersi istikamette göç etmektedir. </a:t>
            </a:r>
            <a:endParaRPr lang="tr-TR" dirty="0" smtClean="0"/>
          </a:p>
          <a:p>
            <a:r>
              <a:rPr lang="tr-TR" dirty="0" smtClean="0"/>
              <a:t>Yırtıcı </a:t>
            </a:r>
            <a:r>
              <a:rPr lang="tr-TR" dirty="0"/>
              <a:t>kuş, ötücü kuş türü, su kuşu ve kıyı kuşu gibi çok sayıda kuş göç etmektedir</a:t>
            </a:r>
            <a:r>
              <a:rPr lang="tr-TR" dirty="0" smtClean="0"/>
              <a:t>.</a:t>
            </a:r>
          </a:p>
          <a:p>
            <a:r>
              <a:rPr lang="tr-TR" dirty="0" smtClean="0"/>
              <a:t> </a:t>
            </a:r>
            <a:r>
              <a:rPr lang="tr-TR" dirty="0"/>
              <a:t>Mart, nisan, mayıs ayları güneyden kuzeye; ağustos, eylül, ekim ise kuzeyden güneye göçlerin en iyi izlenebileceği aylardır. </a:t>
            </a:r>
            <a:endParaRPr lang="tr-TR" dirty="0" smtClean="0"/>
          </a:p>
          <a:p>
            <a:r>
              <a:rPr lang="tr-TR" dirty="0" smtClean="0"/>
              <a:t>Kuşlar </a:t>
            </a:r>
            <a:r>
              <a:rPr lang="tr-TR" dirty="0"/>
              <a:t>Akdeniz ve Ege Denizi’nin üzerinden uçamazlar çünkü havada dinlenmelerini sağlayan sıcak hava termalleri denizlerin üzerinde değil, karada oluşmaktadır. </a:t>
            </a:r>
            <a:endParaRPr lang="tr-TR" dirty="0" smtClean="0"/>
          </a:p>
          <a:p>
            <a:r>
              <a:rPr lang="tr-TR" dirty="0" smtClean="0"/>
              <a:t>O </a:t>
            </a:r>
            <a:r>
              <a:rPr lang="tr-TR" dirty="0"/>
              <a:t>nedenle İspanya’daki Cebelitarık Boğazı ve İstanbul gibi dar kara koridorlarını izlemek zorundadırlar. </a:t>
            </a:r>
          </a:p>
        </p:txBody>
      </p:sp>
    </p:spTree>
    <p:extLst>
      <p:ext uri="{BB962C8B-B14F-4D97-AF65-F5344CB8AC3E}">
        <p14:creationId xmlns:p14="http://schemas.microsoft.com/office/powerpoint/2010/main" val="28819796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a:xfrm>
            <a:off x="457200" y="1600200"/>
            <a:ext cx="8229600" cy="5069160"/>
          </a:xfrm>
        </p:spPr>
        <p:txBody>
          <a:bodyPr>
            <a:normAutofit fontScale="77500" lnSpcReduction="20000"/>
          </a:bodyPr>
          <a:lstStyle/>
          <a:p>
            <a:r>
              <a:rPr lang="tr-TR" dirty="0"/>
              <a:t>Karanın ısınmasıyla oluşan sıcak hava yükselerek termal etki oluşturur. </a:t>
            </a:r>
            <a:endParaRPr lang="tr-TR" dirty="0" smtClean="0"/>
          </a:p>
          <a:p>
            <a:r>
              <a:rPr lang="tr-TR" dirty="0" smtClean="0"/>
              <a:t>Bu </a:t>
            </a:r>
            <a:r>
              <a:rPr lang="tr-TR" dirty="0"/>
              <a:t>yükselen havanın girdabını kullanan göçmen kuşlar süzülerek daha uzun mesafe alabilirler. </a:t>
            </a:r>
            <a:endParaRPr lang="tr-TR" dirty="0" smtClean="0"/>
          </a:p>
          <a:p>
            <a:r>
              <a:rPr lang="tr-TR" dirty="0" smtClean="0"/>
              <a:t>Süzülerek </a:t>
            </a:r>
            <a:r>
              <a:rPr lang="tr-TR" dirty="0"/>
              <a:t>göç eden kuşlar denizler üzerinden geçmemek için belli dar boğazları seçtiklerinden buralarda gözlenebilirler. </a:t>
            </a:r>
            <a:endParaRPr lang="tr-TR" dirty="0" smtClean="0"/>
          </a:p>
          <a:p>
            <a:r>
              <a:rPr lang="tr-TR" dirty="0" smtClean="0"/>
              <a:t>Böyle </a:t>
            </a:r>
            <a:r>
              <a:rPr lang="tr-TR" dirty="0"/>
              <a:t>dar boğazların ülkemizde en tanınmışı İstanbul Boğazıdır. </a:t>
            </a:r>
            <a:endParaRPr lang="tr-TR" dirty="0" smtClean="0"/>
          </a:p>
          <a:p>
            <a:r>
              <a:rPr lang="tr-TR" dirty="0" smtClean="0"/>
              <a:t>Orta </a:t>
            </a:r>
            <a:r>
              <a:rPr lang="tr-TR" dirty="0"/>
              <a:t>ve Doğu Avrupa'dan yola çıkan binlerce kartal, şahin ve on binlerce leylek özellikle sonbahar göçü sırasında Üsküdar-Çamlıca ile Beykoz-Toygartepe arasındaki sırtlardan izlenirler. </a:t>
            </a:r>
            <a:endParaRPr lang="tr-TR" dirty="0" smtClean="0"/>
          </a:p>
          <a:p>
            <a:r>
              <a:rPr lang="tr-TR" dirty="0" smtClean="0"/>
              <a:t>Bu </a:t>
            </a:r>
            <a:r>
              <a:rPr lang="tr-TR" dirty="0"/>
              <a:t>kuşlar güneyde Afrika kıtasında kışladıktan sonra ilkbaharda da Sarıyer sırtlarından kuzeye doğru göç </a:t>
            </a:r>
            <a:r>
              <a:rPr lang="tr-TR" dirty="0" smtClean="0"/>
              <a:t>ederler.</a:t>
            </a:r>
            <a:endParaRPr lang="tr-TR" dirty="0"/>
          </a:p>
        </p:txBody>
      </p:sp>
    </p:spTree>
    <p:extLst>
      <p:ext uri="{BB962C8B-B14F-4D97-AF65-F5344CB8AC3E}">
        <p14:creationId xmlns:p14="http://schemas.microsoft.com/office/powerpoint/2010/main" val="41075304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2"/>
            <a:ext cx="8229600" cy="1143000"/>
          </a:xfrm>
        </p:spPr>
        <p:txBody>
          <a:bodyPr>
            <a:normAutofit/>
          </a:bodyPr>
          <a:lstStyle/>
          <a:p>
            <a:r>
              <a:rPr lang="tr-TR" dirty="0"/>
              <a:t>Kuş Gözlem Turizmi</a:t>
            </a:r>
          </a:p>
        </p:txBody>
      </p:sp>
      <p:sp>
        <p:nvSpPr>
          <p:cNvPr id="3" name="İçerik Yer Tutucusu 2"/>
          <p:cNvSpPr>
            <a:spLocks noGrp="1"/>
          </p:cNvSpPr>
          <p:nvPr>
            <p:ph idx="1"/>
          </p:nvPr>
        </p:nvSpPr>
        <p:spPr>
          <a:xfrm>
            <a:off x="179512" y="1124744"/>
            <a:ext cx="8784976" cy="5472608"/>
          </a:xfrm>
        </p:spPr>
        <p:txBody>
          <a:bodyPr>
            <a:normAutofit fontScale="70000" lnSpcReduction="20000"/>
          </a:bodyPr>
          <a:lstStyle/>
          <a:p>
            <a:r>
              <a:rPr lang="tr-TR" dirty="0"/>
              <a:t>Daha az bilinen bir dar boğaz olan Borçka-Artvin ise Türkiye'nin öteki ucunda, Doğu Avrupa'nın doğusundan ve Kazakistan bozkırlarından gelen yırtıcılar için yaşamsal önem taşır. </a:t>
            </a:r>
            <a:endParaRPr lang="tr-TR" dirty="0" smtClean="0"/>
          </a:p>
          <a:p>
            <a:r>
              <a:rPr lang="tr-TR" dirty="0" smtClean="0"/>
              <a:t>Bu </a:t>
            </a:r>
            <a:r>
              <a:rPr lang="tr-TR" dirty="0"/>
              <a:t>türler güney sınırımızdan çıkarken ise Belen Geçidi (Hatay) semalarında yoğun sürüler halinde görülebilir. </a:t>
            </a:r>
            <a:endParaRPr lang="tr-TR" dirty="0" smtClean="0"/>
          </a:p>
          <a:p>
            <a:r>
              <a:rPr lang="tr-TR" dirty="0" smtClean="0"/>
              <a:t>Durum </a:t>
            </a:r>
            <a:r>
              <a:rPr lang="tr-TR" dirty="0"/>
              <a:t>sadece yırtıcılar için değil, pek çok ötücü kuş türü için de benzer durumdadır. </a:t>
            </a:r>
            <a:endParaRPr lang="tr-TR" dirty="0" smtClean="0"/>
          </a:p>
          <a:p>
            <a:r>
              <a:rPr lang="tr-TR" dirty="0" smtClean="0"/>
              <a:t> </a:t>
            </a:r>
            <a:r>
              <a:rPr lang="tr-TR" dirty="0"/>
              <a:t>Her yıl çok sayıda türden pek çok birey kuzeygüney ya da güney-kuzey göçlerini Türkiye üzerinden gerçekleştirir</a:t>
            </a:r>
            <a:r>
              <a:rPr lang="tr-TR" dirty="0" smtClean="0"/>
              <a:t>.</a:t>
            </a:r>
          </a:p>
          <a:p>
            <a:r>
              <a:rPr lang="tr-TR" dirty="0" smtClean="0"/>
              <a:t> </a:t>
            </a:r>
            <a:r>
              <a:rPr lang="tr-TR" dirty="0"/>
              <a:t>Küçük Orman Kartalı'nın (Aquila pomarina) neredeyse tüm populasyonu İstanbul Boğazı üzerinden göç etmektedir. Leylek (Ciconia ciconia) popülasyonunun çok büyük bir kısmı yine göç yolu olarak İstanbul'u tercih eder</a:t>
            </a:r>
            <a:r>
              <a:rPr lang="tr-TR" dirty="0" smtClean="0"/>
              <a:t>.</a:t>
            </a:r>
          </a:p>
          <a:p>
            <a:r>
              <a:rPr lang="tr-TR" dirty="0" smtClean="0"/>
              <a:t> </a:t>
            </a:r>
            <a:r>
              <a:rPr lang="tr-TR" dirty="0"/>
              <a:t>Özellikle Doğu Avrupa'nın göçmen kuşları yoğun olarak Türkiye'den geçerler. İstanbul, Batı Palearktik biyocoğrafya bölgesindeki en önemli göç yollarından biridir. </a:t>
            </a:r>
            <a:endParaRPr lang="tr-TR" dirty="0" smtClean="0"/>
          </a:p>
          <a:p>
            <a:r>
              <a:rPr lang="tr-TR" dirty="0" smtClean="0"/>
              <a:t>Avrupa'daki </a:t>
            </a:r>
            <a:r>
              <a:rPr lang="tr-TR" dirty="0"/>
              <a:t>diğer göç yolları arasında Cebelitarık Boğazı ve Malta Adası İtalya bölgeleri gelir.</a:t>
            </a:r>
          </a:p>
        </p:txBody>
      </p:sp>
    </p:spTree>
    <p:extLst>
      <p:ext uri="{BB962C8B-B14F-4D97-AF65-F5344CB8AC3E}">
        <p14:creationId xmlns:p14="http://schemas.microsoft.com/office/powerpoint/2010/main" val="2826114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a:xfrm>
            <a:off x="251520" y="1124744"/>
            <a:ext cx="8640960" cy="5400600"/>
          </a:xfrm>
        </p:spPr>
        <p:txBody>
          <a:bodyPr>
            <a:normAutofit fontScale="77500" lnSpcReduction="20000"/>
          </a:bodyPr>
          <a:lstStyle/>
          <a:p>
            <a:r>
              <a:rPr lang="tr-TR" dirty="0"/>
              <a:t>İstanbul, hem ilkbaharda, hem de sonbaharda leylekler ve yırtıcı kuşların göçüne ev sahipliği yapar. </a:t>
            </a:r>
            <a:endParaRPr lang="tr-TR" dirty="0" smtClean="0"/>
          </a:p>
          <a:p>
            <a:r>
              <a:rPr lang="tr-TR" dirty="0" smtClean="0"/>
              <a:t>İstanbul'da </a:t>
            </a:r>
            <a:r>
              <a:rPr lang="tr-TR" dirty="0"/>
              <a:t>yapılan kuş göç çalışmalarına göre, ilkbaharda ve sonbaharda yaklaşık 400. 000 leylek, yaklaşık 200. 000 yırtıcı kuş ve yüz binlerce ötücü kuş türü, su kuşu ve kıyı kuşu göç eder</a:t>
            </a:r>
            <a:r>
              <a:rPr lang="tr-TR" dirty="0" smtClean="0"/>
              <a:t>.</a:t>
            </a:r>
          </a:p>
          <a:p>
            <a:r>
              <a:rPr lang="tr-TR" dirty="0" smtClean="0"/>
              <a:t> </a:t>
            </a:r>
            <a:r>
              <a:rPr lang="tr-TR" dirty="0"/>
              <a:t>Süzülen kuşlar karalar üzerinden, diğer kuşlar ise karalara bağlı olmaksızın farklı yerlerden göç ederler. </a:t>
            </a:r>
            <a:endParaRPr lang="tr-TR" dirty="0" smtClean="0"/>
          </a:p>
          <a:p>
            <a:r>
              <a:rPr lang="tr-TR" dirty="0" smtClean="0"/>
              <a:t>Süzülen </a:t>
            </a:r>
            <a:r>
              <a:rPr lang="tr-TR" dirty="0"/>
              <a:t>kuşlar için göç dönemleri, ilkbaharda mart, nisan ve mayıs ayları boyunca, sonbaharda ise ağustos, eylül ve ekim ayları boyunca yoğunlaşır. </a:t>
            </a:r>
            <a:endParaRPr lang="tr-TR" dirty="0" smtClean="0"/>
          </a:p>
          <a:p>
            <a:r>
              <a:rPr lang="tr-TR" dirty="0" smtClean="0"/>
              <a:t>Su </a:t>
            </a:r>
            <a:r>
              <a:rPr lang="tr-TR" dirty="0"/>
              <a:t>kuşları için kış dönemi başlangıcı ve kış dönemi sonu, ötücü kuşlar ve kıyı kuşları ilkbahar ve sonbahar aylarında türe bağlı olarak farklı zamanlardadır. </a:t>
            </a:r>
            <a:endParaRPr lang="tr-TR" dirty="0" smtClean="0"/>
          </a:p>
          <a:p>
            <a:r>
              <a:rPr lang="tr-TR" dirty="0" smtClean="0"/>
              <a:t>Yaklaşık </a:t>
            </a:r>
            <a:r>
              <a:rPr lang="tr-TR" dirty="0"/>
              <a:t>yıllık 800. 000 kuş İstanbul üzerinden süzülerek göç etmektedir. </a:t>
            </a:r>
          </a:p>
        </p:txBody>
      </p:sp>
    </p:spTree>
    <p:extLst>
      <p:ext uri="{BB962C8B-B14F-4D97-AF65-F5344CB8AC3E}">
        <p14:creationId xmlns:p14="http://schemas.microsoft.com/office/powerpoint/2010/main" val="32929958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a:xfrm>
            <a:off x="457200" y="1412776"/>
            <a:ext cx="8229600" cy="5184576"/>
          </a:xfrm>
        </p:spPr>
        <p:txBody>
          <a:bodyPr>
            <a:normAutofit fontScale="70000" lnSpcReduction="20000"/>
          </a:bodyPr>
          <a:lstStyle/>
          <a:p>
            <a:r>
              <a:rPr lang="tr-TR" dirty="0" smtClean="0"/>
              <a:t>İstanbul </a:t>
            </a:r>
            <a:r>
              <a:rPr lang="tr-TR" dirty="0"/>
              <a:t>Boğazında gerçekleşen kuş göçü dünya üzerindeki en önemli tabiat olaylarından biridir. </a:t>
            </a:r>
            <a:endParaRPr lang="tr-TR" dirty="0" smtClean="0"/>
          </a:p>
          <a:p>
            <a:r>
              <a:rPr lang="tr-TR" dirty="0" smtClean="0"/>
              <a:t>Avrupa'da </a:t>
            </a:r>
            <a:r>
              <a:rPr lang="tr-TR" dirty="0"/>
              <a:t>yaşayan on binlerce leylek ve yırtıcı kuş Afrika'ya giderken göç yolu üzerinde olan İstanbul Boğazında toplanırlar. </a:t>
            </a:r>
            <a:endParaRPr lang="tr-TR" dirty="0" smtClean="0"/>
          </a:p>
          <a:p>
            <a:r>
              <a:rPr lang="tr-TR" dirty="0" smtClean="0"/>
              <a:t>Başta </a:t>
            </a:r>
            <a:r>
              <a:rPr lang="tr-TR" dirty="0"/>
              <a:t>leylek ve karaleylekler olmak üzere kartal, şahin, atmaca, delice, doğan, akbaba ve kara çaylak gibi 30 tür kuş İstanbul’un üzerinde göç eder</a:t>
            </a:r>
            <a:r>
              <a:rPr lang="tr-TR" dirty="0" smtClean="0"/>
              <a:t>.</a:t>
            </a:r>
          </a:p>
          <a:p>
            <a:r>
              <a:rPr lang="tr-TR" dirty="0" smtClean="0"/>
              <a:t> </a:t>
            </a:r>
            <a:r>
              <a:rPr lang="tr-TR" dirty="0"/>
              <a:t>İstanbul'da ilkbahar döneminde kuzeye göç gerçekleştiği için Sarıyer sırtlarından, sonbaharda ise güneye doğru olan göç Toygartepe ve Çamlıca tepeleri Beykoz tepeleri, Adalar üzeri seyir için iyi noktalardır</a:t>
            </a:r>
            <a:r>
              <a:rPr lang="tr-TR" dirty="0" smtClean="0"/>
              <a:t>.</a:t>
            </a:r>
          </a:p>
          <a:p>
            <a:r>
              <a:rPr lang="tr-TR" dirty="0" smtClean="0"/>
              <a:t> </a:t>
            </a:r>
            <a:r>
              <a:rPr lang="tr-TR" dirty="0"/>
              <a:t>Sarıyer’de Koç Üniversitesinde 700 m. ileride keskin viraj noktası kuş göçünün Sarıyer’de en iyi izlendiği yer olarak belirlenmiştir. </a:t>
            </a:r>
            <a:endParaRPr lang="tr-TR" dirty="0" smtClean="0"/>
          </a:p>
          <a:p>
            <a:r>
              <a:rPr lang="tr-TR" dirty="0" smtClean="0"/>
              <a:t>Bu </a:t>
            </a:r>
            <a:r>
              <a:rPr lang="tr-TR" dirty="0"/>
              <a:t>noktaya yerli ve yabancı turistler kuş gözlemek için gelmektedir. </a:t>
            </a:r>
          </a:p>
        </p:txBody>
      </p:sp>
    </p:spTree>
    <p:extLst>
      <p:ext uri="{BB962C8B-B14F-4D97-AF65-F5344CB8AC3E}">
        <p14:creationId xmlns:p14="http://schemas.microsoft.com/office/powerpoint/2010/main" val="10563785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Kuş Gözlem Turizmi</a:t>
            </a:r>
          </a:p>
        </p:txBody>
      </p:sp>
      <p:sp>
        <p:nvSpPr>
          <p:cNvPr id="3" name="İçerik Yer Tutucusu 2"/>
          <p:cNvSpPr>
            <a:spLocks noGrp="1"/>
          </p:cNvSpPr>
          <p:nvPr>
            <p:ph idx="1"/>
          </p:nvPr>
        </p:nvSpPr>
        <p:spPr>
          <a:xfrm>
            <a:off x="457200" y="1196752"/>
            <a:ext cx="8229600" cy="4929411"/>
          </a:xfrm>
        </p:spPr>
        <p:txBody>
          <a:bodyPr>
            <a:normAutofit fontScale="85000" lnSpcReduction="20000"/>
          </a:bodyPr>
          <a:lstStyle/>
          <a:p>
            <a:r>
              <a:rPr lang="tr-TR" dirty="0"/>
              <a:t>Kuşlar Akdeniz ve Ege Denizi’nin üzerinden sıcak hava termalleri denizlerin üzerinde değil, karada oluştuğu için deniz üzerinden göç edememektedir. </a:t>
            </a:r>
            <a:endParaRPr lang="tr-TR" dirty="0" smtClean="0"/>
          </a:p>
          <a:p>
            <a:r>
              <a:rPr lang="tr-TR" dirty="0" smtClean="0"/>
              <a:t>Bu </a:t>
            </a:r>
            <a:r>
              <a:rPr lang="tr-TR" dirty="0"/>
              <a:t>nedenle İstanbul Boğazı ve Cebelitarık Boğazı gibi dar koridorlardan geçmektedirler. </a:t>
            </a:r>
            <a:endParaRPr lang="tr-TR" dirty="0" smtClean="0"/>
          </a:p>
          <a:p>
            <a:r>
              <a:rPr lang="tr-TR" dirty="0" smtClean="0"/>
              <a:t>İstanbul </a:t>
            </a:r>
            <a:r>
              <a:rPr lang="tr-TR" dirty="0"/>
              <a:t>Boğazı’nın uzunluğu fazla olmadığı için Karadeniz ve Marmara Denizi arasında yaklaşık 50 km uzunluğundan bir boğazı sıkışarak geçerler</a:t>
            </a:r>
            <a:r>
              <a:rPr lang="tr-TR" dirty="0" smtClean="0"/>
              <a:t>.</a:t>
            </a:r>
          </a:p>
          <a:p>
            <a:r>
              <a:rPr lang="tr-TR" dirty="0" smtClean="0"/>
              <a:t> </a:t>
            </a:r>
            <a:r>
              <a:rPr lang="tr-TR" dirty="0"/>
              <a:t>Bu da kuşları gözlemek olanağı vermektedir</a:t>
            </a:r>
            <a:r>
              <a:rPr lang="tr-TR" dirty="0" smtClean="0"/>
              <a:t>.</a:t>
            </a:r>
          </a:p>
          <a:p>
            <a:r>
              <a:rPr lang="tr-TR" dirty="0" smtClean="0"/>
              <a:t> </a:t>
            </a:r>
            <a:r>
              <a:rPr lang="tr-TR" dirty="0"/>
              <a:t>Ayrıca yırtıcı kuşlar geceleri göç etmeyip ormanlık arazilerde dinlenirler</a:t>
            </a:r>
            <a:r>
              <a:rPr lang="tr-TR" dirty="0" smtClean="0"/>
              <a:t>.</a:t>
            </a:r>
          </a:p>
          <a:p>
            <a:r>
              <a:rPr lang="tr-TR" dirty="0" smtClean="0"/>
              <a:t> </a:t>
            </a:r>
            <a:r>
              <a:rPr lang="tr-TR" dirty="0"/>
              <a:t>Dinlendikleri yerler Belgrad Ormanları ve Terkos(Durusu) gölü çevresindeki ormanlarıdır. </a:t>
            </a:r>
          </a:p>
        </p:txBody>
      </p:sp>
    </p:spTree>
    <p:extLst>
      <p:ext uri="{BB962C8B-B14F-4D97-AF65-F5344CB8AC3E}">
        <p14:creationId xmlns:p14="http://schemas.microsoft.com/office/powerpoint/2010/main" val="32300635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Leylek Göçleri</a:t>
            </a:r>
          </a:p>
        </p:txBody>
      </p:sp>
      <p:sp>
        <p:nvSpPr>
          <p:cNvPr id="3" name="İçerik Yer Tutucusu 2"/>
          <p:cNvSpPr>
            <a:spLocks noGrp="1"/>
          </p:cNvSpPr>
          <p:nvPr>
            <p:ph idx="1"/>
          </p:nvPr>
        </p:nvSpPr>
        <p:spPr>
          <a:xfrm>
            <a:off x="457200" y="1268760"/>
            <a:ext cx="8229600" cy="5256584"/>
          </a:xfrm>
        </p:spPr>
        <p:txBody>
          <a:bodyPr>
            <a:normAutofit fontScale="70000" lnSpcReduction="20000"/>
          </a:bodyPr>
          <a:lstStyle/>
          <a:p>
            <a:r>
              <a:rPr lang="tr-TR" dirty="0"/>
              <a:t>Kuşlar göç yollarına girdikleri zaman ya çok uzun uçmak suretiyle veya kısa mesafelerde konarak göçlerine devam ederler. Kuşlar içinde göç yolları en iyi araştırılan leyleklerdir. </a:t>
            </a:r>
            <a:endParaRPr lang="tr-TR" dirty="0" smtClean="0"/>
          </a:p>
          <a:p>
            <a:r>
              <a:rPr lang="tr-TR" dirty="0" smtClean="0"/>
              <a:t>Leylekler </a:t>
            </a:r>
            <a:r>
              <a:rPr lang="tr-TR" dirty="0"/>
              <a:t>Avrupa’dan Afrika’ya göç ederken iki yol kullanırlar Kuzey Avrupa’da Veser nehrinin doğusunda kuluçkaya yatan leylekler Balkanlar üzerinden Boğaz, Anadolu sahilleri, Suriye, Filistin üzerinden Mısır ve Nil çevresine oradan da Afrika’da güneydoğu bölgesinde bulunan göllere kadar giderler. </a:t>
            </a:r>
            <a:endParaRPr lang="tr-TR" dirty="0" smtClean="0"/>
          </a:p>
          <a:p>
            <a:r>
              <a:rPr lang="tr-TR" dirty="0" smtClean="0"/>
              <a:t>Kuşlar </a:t>
            </a:r>
            <a:r>
              <a:rPr lang="tr-TR" dirty="0"/>
              <a:t>ilkbaharda güney yarımküreden kuzey yarımküreye, sonbaharda ise tersi istikamette göç ederler. Mart, nisan, mayıs ayları güneyden kuzeye; ağustos, eylül, ekim ise kuzeyden güneye göçlerin en iyi izlenebileceği aylardır. </a:t>
            </a:r>
            <a:endParaRPr lang="tr-TR" dirty="0" smtClean="0"/>
          </a:p>
          <a:p>
            <a:r>
              <a:rPr lang="tr-TR" dirty="0" smtClean="0"/>
              <a:t>Veser </a:t>
            </a:r>
            <a:r>
              <a:rPr lang="tr-TR" dirty="0"/>
              <a:t>nehrinin batısında kuluçkaya yatan leylekler ise Fransa, İspanya, Cebelitarık üzerinden Fas’a geçer ve buradan Afrika’nın Çat gölü bölgesine kadar gider ve burada doğu yolu ile gelen leyleklerle birleşirler</a:t>
            </a:r>
            <a:r>
              <a:rPr lang="tr-TR" dirty="0" smtClean="0"/>
              <a:t>.</a:t>
            </a:r>
          </a:p>
          <a:p>
            <a:r>
              <a:rPr lang="tr-TR" dirty="0" smtClean="0"/>
              <a:t> </a:t>
            </a:r>
            <a:r>
              <a:rPr lang="tr-TR" dirty="0"/>
              <a:t>Bunlar yazlıklarına da aynı yolu izleyerek giderler.</a:t>
            </a:r>
          </a:p>
        </p:txBody>
      </p:sp>
    </p:spTree>
    <p:extLst>
      <p:ext uri="{BB962C8B-B14F-4D97-AF65-F5344CB8AC3E}">
        <p14:creationId xmlns:p14="http://schemas.microsoft.com/office/powerpoint/2010/main" val="2312422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Leylek Göçleri</a:t>
            </a:r>
          </a:p>
        </p:txBody>
      </p:sp>
      <p:sp>
        <p:nvSpPr>
          <p:cNvPr id="3" name="İçerik Yer Tutucusu 2"/>
          <p:cNvSpPr>
            <a:spLocks noGrp="1"/>
          </p:cNvSpPr>
          <p:nvPr>
            <p:ph idx="1"/>
          </p:nvPr>
        </p:nvSpPr>
        <p:spPr/>
        <p:txBody>
          <a:bodyPr>
            <a:normAutofit fontScale="92500" lnSpcReduction="10000"/>
          </a:bodyPr>
          <a:lstStyle/>
          <a:p>
            <a:r>
              <a:rPr lang="tr-TR" dirty="0"/>
              <a:t>Leylek ve kara leylek, ülkemizde ve Avrupa`da yoğun olarak görülür. </a:t>
            </a:r>
            <a:endParaRPr lang="tr-TR" dirty="0" smtClean="0"/>
          </a:p>
          <a:p>
            <a:r>
              <a:rPr lang="tr-TR" dirty="0" smtClean="0"/>
              <a:t>Her </a:t>
            </a:r>
            <a:r>
              <a:rPr lang="tr-TR" dirty="0"/>
              <a:t>iki leylek türü de göçmen olup, Türkiye için transit ve yaz göçmeni statüsündedir. </a:t>
            </a:r>
            <a:endParaRPr lang="tr-TR" dirty="0" smtClean="0"/>
          </a:p>
          <a:p>
            <a:r>
              <a:rPr lang="tr-TR" dirty="0" smtClean="0"/>
              <a:t>Yaz </a:t>
            </a:r>
            <a:r>
              <a:rPr lang="tr-TR" dirty="0"/>
              <a:t>göçmeni olan türler, ilkbahar ile kışlama alanlarından ayrılarak, üreme dönemini (ilkbahara-yaz ayları) geçirecekleri ve yavrularının büyütecekleri alanlara göçerler. </a:t>
            </a:r>
            <a:endParaRPr lang="tr-TR" dirty="0" smtClean="0"/>
          </a:p>
          <a:p>
            <a:r>
              <a:rPr lang="tr-TR" dirty="0" smtClean="0"/>
              <a:t>Sonbaharda </a:t>
            </a:r>
            <a:r>
              <a:rPr lang="tr-TR" dirty="0"/>
              <a:t>da, yavrularıyla birlikte kışlama alanlarına dönerler.</a:t>
            </a:r>
          </a:p>
        </p:txBody>
      </p:sp>
    </p:spTree>
    <p:extLst>
      <p:ext uri="{BB962C8B-B14F-4D97-AF65-F5344CB8AC3E}">
        <p14:creationId xmlns:p14="http://schemas.microsoft.com/office/powerpoint/2010/main" val="18466537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Leylek Göçleri</a:t>
            </a:r>
          </a:p>
        </p:txBody>
      </p:sp>
      <p:sp>
        <p:nvSpPr>
          <p:cNvPr id="3" name="İçerik Yer Tutucusu 2"/>
          <p:cNvSpPr>
            <a:spLocks noGrp="1"/>
          </p:cNvSpPr>
          <p:nvPr>
            <p:ph idx="1"/>
          </p:nvPr>
        </p:nvSpPr>
        <p:spPr>
          <a:xfrm>
            <a:off x="457200" y="1196752"/>
            <a:ext cx="8229600" cy="5328592"/>
          </a:xfrm>
        </p:spPr>
        <p:txBody>
          <a:bodyPr>
            <a:normAutofit fontScale="77500" lnSpcReduction="20000"/>
          </a:bodyPr>
          <a:lstStyle/>
          <a:p>
            <a:r>
              <a:rPr lang="tr-TR" dirty="0"/>
              <a:t>Uzun mesafeleri en az enerji harcayarak kat etmek için, kanat çırpmadan, süzülerek uçarlar</a:t>
            </a:r>
            <a:r>
              <a:rPr lang="tr-TR" dirty="0" smtClean="0"/>
              <a:t>.</a:t>
            </a:r>
          </a:p>
          <a:p>
            <a:r>
              <a:rPr lang="tr-TR" dirty="0" smtClean="0"/>
              <a:t> </a:t>
            </a:r>
            <a:r>
              <a:rPr lang="tr-TR" dirty="0"/>
              <a:t>Leylekler, gündüzleri yerden yükselen sıcak hava akımları (termal) sayesinde yükseklik kazanırlar. </a:t>
            </a:r>
            <a:endParaRPr lang="tr-TR" dirty="0" smtClean="0"/>
          </a:p>
          <a:p>
            <a:r>
              <a:rPr lang="tr-TR" dirty="0" smtClean="0"/>
              <a:t>Bu </a:t>
            </a:r>
            <a:r>
              <a:rPr lang="tr-TR" dirty="0"/>
              <a:t>sıcak hava sütununun içinde dönerek yükselirler. </a:t>
            </a:r>
            <a:endParaRPr lang="tr-TR" dirty="0" smtClean="0"/>
          </a:p>
          <a:p>
            <a:r>
              <a:rPr lang="tr-TR" dirty="0" smtClean="0"/>
              <a:t>Termalin </a:t>
            </a:r>
            <a:r>
              <a:rPr lang="tr-TR" dirty="0"/>
              <a:t>büyüklüğüne göre belirli bir yükseklik kazandıktan sonra, bir sonraki termali yakalayana kadar alçalarak süzülürler. </a:t>
            </a:r>
            <a:endParaRPr lang="tr-TR" dirty="0" smtClean="0"/>
          </a:p>
          <a:p>
            <a:r>
              <a:rPr lang="tr-TR" dirty="0" smtClean="0"/>
              <a:t>Bu </a:t>
            </a:r>
            <a:r>
              <a:rPr lang="tr-TR" dirty="0"/>
              <a:t>sayede rotaları üzerinde ilerlerken çok az enerji harcarlar. </a:t>
            </a:r>
            <a:endParaRPr lang="tr-TR" dirty="0" smtClean="0"/>
          </a:p>
          <a:p>
            <a:r>
              <a:rPr lang="tr-TR" dirty="0" smtClean="0"/>
              <a:t>Termaller </a:t>
            </a:r>
            <a:r>
              <a:rPr lang="tr-TR" dirty="0"/>
              <a:t>olmasaydı, leyleklerin aktif uçuşla (kanat çırparak) göçü gerçekleştirmeleri, enerji sorunu nedeniyle imkansız olurdu</a:t>
            </a:r>
            <a:r>
              <a:rPr lang="tr-TR" dirty="0" smtClean="0"/>
              <a:t>.</a:t>
            </a:r>
          </a:p>
          <a:p>
            <a:r>
              <a:rPr lang="tr-TR" dirty="0" smtClean="0"/>
              <a:t> </a:t>
            </a:r>
            <a:r>
              <a:rPr lang="tr-TR" dirty="0"/>
              <a:t>Termaller, deniz, göl gibi su kütleleri üzerinde oluşmadığı için göç rotaları karaya bağımlıdır. </a:t>
            </a:r>
          </a:p>
        </p:txBody>
      </p:sp>
    </p:spTree>
    <p:extLst>
      <p:ext uri="{BB962C8B-B14F-4D97-AF65-F5344CB8AC3E}">
        <p14:creationId xmlns:p14="http://schemas.microsoft.com/office/powerpoint/2010/main" val="14926786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Leylek Göçleri</a:t>
            </a:r>
          </a:p>
        </p:txBody>
      </p:sp>
      <p:sp>
        <p:nvSpPr>
          <p:cNvPr id="3" name="İçerik Yer Tutucusu 2"/>
          <p:cNvSpPr>
            <a:spLocks noGrp="1"/>
          </p:cNvSpPr>
          <p:nvPr>
            <p:ph idx="1"/>
          </p:nvPr>
        </p:nvSpPr>
        <p:spPr/>
        <p:txBody>
          <a:bodyPr>
            <a:normAutofit fontScale="77500" lnSpcReduction="20000"/>
          </a:bodyPr>
          <a:lstStyle/>
          <a:p>
            <a:r>
              <a:rPr lang="tr-TR" dirty="0"/>
              <a:t>Kuzeye doğru hareket ederken, Akdeniz`i aktif uçuşla geçemeyecekleri için, batıda Cebelitarık Boğazı; doğuda ise, kara üzerindeki en kısa rotadan, Doğu Mısır, İsrail, Lübnan üzerinden Rift Vadisi uzantısını izleyerek, martın başından mayıs sonuna kadar Hatay`a ulaşırlar. </a:t>
            </a:r>
            <a:endParaRPr lang="tr-TR" dirty="0" smtClean="0"/>
          </a:p>
          <a:p>
            <a:r>
              <a:rPr lang="tr-TR" dirty="0" smtClean="0"/>
              <a:t>Geç </a:t>
            </a:r>
            <a:r>
              <a:rPr lang="tr-TR" dirty="0"/>
              <a:t>gelen leylekler, o yıl üremeye katılamayacak yeni erginleşmiş bireylerdir. </a:t>
            </a:r>
            <a:endParaRPr lang="tr-TR" dirty="0" smtClean="0"/>
          </a:p>
          <a:p>
            <a:r>
              <a:rPr lang="tr-TR" dirty="0" smtClean="0"/>
              <a:t>Yavru </a:t>
            </a:r>
            <a:r>
              <a:rPr lang="tr-TR" dirty="0"/>
              <a:t>yetiştirmek için zamanla yarışan ergin bireylerin az sayıdaki bölümü, Hatay üzerinden Türkiye`nin tamamına (Doğu Karadeniz`in kuzeyi hariç) dağılırlar</a:t>
            </a:r>
            <a:r>
              <a:rPr lang="tr-TR" dirty="0" smtClean="0"/>
              <a:t>.</a:t>
            </a:r>
          </a:p>
          <a:p>
            <a:r>
              <a:rPr lang="tr-TR" dirty="0" smtClean="0"/>
              <a:t> </a:t>
            </a:r>
            <a:r>
              <a:rPr lang="tr-TR" dirty="0"/>
              <a:t>Geriye kalanlar ise, kuzeybatı yönünde göçe devam ederek, denizin en dar olduğu noktadan (Boğaziçi ve Çanakkale Boğazı üzerinden) Avrupa`daki üreme alanlarına ulaşırlar. </a:t>
            </a:r>
          </a:p>
        </p:txBody>
      </p:sp>
    </p:spTree>
    <p:extLst>
      <p:ext uri="{BB962C8B-B14F-4D97-AF65-F5344CB8AC3E}">
        <p14:creationId xmlns:p14="http://schemas.microsoft.com/office/powerpoint/2010/main" val="10508473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Leylek Göçleri</a:t>
            </a:r>
          </a:p>
        </p:txBody>
      </p:sp>
      <p:sp>
        <p:nvSpPr>
          <p:cNvPr id="3" name="İçerik Yer Tutucusu 2"/>
          <p:cNvSpPr>
            <a:spLocks noGrp="1"/>
          </p:cNvSpPr>
          <p:nvPr>
            <p:ph idx="1"/>
          </p:nvPr>
        </p:nvSpPr>
        <p:spPr>
          <a:xfrm>
            <a:off x="457200" y="1268760"/>
            <a:ext cx="8229600" cy="4857403"/>
          </a:xfrm>
        </p:spPr>
        <p:txBody>
          <a:bodyPr>
            <a:normAutofit fontScale="77500" lnSpcReduction="20000"/>
          </a:bodyPr>
          <a:lstStyle/>
          <a:p>
            <a:r>
              <a:rPr lang="tr-TR" dirty="0"/>
              <a:t>Göç dönemlerinde boğazlar ve geçitlerde yoğunlaşan leylek göçü sırasında, aynı anda binlerce leyleğin termalde yükselirken veya süzülürken izlenmektedir. </a:t>
            </a:r>
            <a:endParaRPr lang="tr-TR" dirty="0" smtClean="0"/>
          </a:p>
          <a:p>
            <a:r>
              <a:rPr lang="tr-TR" dirty="0" smtClean="0"/>
              <a:t>Gündüz </a:t>
            </a:r>
            <a:r>
              <a:rPr lang="tr-TR" dirty="0"/>
              <a:t>göçen leylekler, termallerin gece kaybolmasıyla birlikte ertesi sabaha kadar uygun ortamlarda gecelerler. </a:t>
            </a:r>
            <a:endParaRPr lang="tr-TR" dirty="0" smtClean="0"/>
          </a:p>
          <a:p>
            <a:r>
              <a:rPr lang="tr-TR" dirty="0" smtClean="0"/>
              <a:t>Göçe </a:t>
            </a:r>
            <a:r>
              <a:rPr lang="tr-TR" dirty="0"/>
              <a:t>devam edemeyecek kadar yorgun oldukları zaman, geceledikleri alan güvenli ve besin açısından zengin ise, birkaç gün daha konaklayabilirler. </a:t>
            </a:r>
            <a:endParaRPr lang="tr-TR" dirty="0" smtClean="0"/>
          </a:p>
          <a:p>
            <a:r>
              <a:rPr lang="tr-TR" dirty="0" smtClean="0"/>
              <a:t>Kara </a:t>
            </a:r>
            <a:r>
              <a:rPr lang="tr-TR" dirty="0"/>
              <a:t>leylekler, leyleklere benzer bir göç rotası ve stratejisine sahip olmakla birlikte, Rusya ve Kafkaslar gibi daha doğuda da dağılım gösterirler. </a:t>
            </a:r>
            <a:endParaRPr lang="tr-TR" dirty="0" smtClean="0"/>
          </a:p>
          <a:p>
            <a:r>
              <a:rPr lang="tr-TR" dirty="0" smtClean="0"/>
              <a:t>Her </a:t>
            </a:r>
            <a:r>
              <a:rPr lang="tr-TR" dirty="0"/>
              <a:t>iki leylek türü, yavruları göçe hazır olunca, ağustos başı ile eylül ayı boyunca kışlama alanlarına dönüş yolculuklarına başlarlar</a:t>
            </a:r>
          </a:p>
        </p:txBody>
      </p:sp>
    </p:spTree>
    <p:extLst>
      <p:ext uri="{BB962C8B-B14F-4D97-AF65-F5344CB8AC3E}">
        <p14:creationId xmlns:p14="http://schemas.microsoft.com/office/powerpoint/2010/main" val="29975171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Leylek Göçleri</a:t>
            </a:r>
          </a:p>
        </p:txBody>
      </p:sp>
      <p:sp>
        <p:nvSpPr>
          <p:cNvPr id="3" name="İçerik Yer Tutucusu 2"/>
          <p:cNvSpPr>
            <a:spLocks noGrp="1"/>
          </p:cNvSpPr>
          <p:nvPr>
            <p:ph idx="1"/>
          </p:nvPr>
        </p:nvSpPr>
        <p:spPr/>
        <p:txBody>
          <a:bodyPr>
            <a:normAutofit fontScale="85000" lnSpcReduction="10000"/>
          </a:bodyPr>
          <a:lstStyle/>
          <a:p>
            <a:r>
              <a:rPr lang="tr-TR" dirty="0"/>
              <a:t>Leylekler Türkiye’de her yıl geldikleri yerlerde özlemle beklenirler</a:t>
            </a:r>
            <a:r>
              <a:rPr lang="tr-TR" dirty="0" smtClean="0"/>
              <a:t>.</a:t>
            </a:r>
          </a:p>
          <a:p>
            <a:r>
              <a:rPr lang="tr-TR" dirty="0" smtClean="0"/>
              <a:t> </a:t>
            </a:r>
            <a:r>
              <a:rPr lang="tr-TR" dirty="0"/>
              <a:t>Turizm açısından leylek gözlemciliği bu yerlere yerli ve yabancı turist çekmektedir. </a:t>
            </a:r>
            <a:endParaRPr lang="tr-TR" dirty="0" smtClean="0"/>
          </a:p>
          <a:p>
            <a:r>
              <a:rPr lang="tr-TR" dirty="0" smtClean="0"/>
              <a:t>Örneğin </a:t>
            </a:r>
            <a:r>
              <a:rPr lang="tr-TR" dirty="0"/>
              <a:t>Sındırgı ve Bigadiç’e leylekler turist çekmektedir. Ortaca-Dalyan arasında Okçular yolunda her yıl gelen leyleklerin yoğun olduğu yer belirlenerek burada bir” leylek bahçesi” planlanmış ve yeni çam ağaçları dikilerek sunî yuvalar yapılmıştır. </a:t>
            </a:r>
            <a:endParaRPr lang="tr-TR" dirty="0" smtClean="0"/>
          </a:p>
          <a:p>
            <a:r>
              <a:rPr lang="tr-TR" dirty="0" smtClean="0"/>
              <a:t>Bu </a:t>
            </a:r>
            <a:r>
              <a:rPr lang="tr-TR" dirty="0"/>
              <a:t>bahçeye her yıl 150-200 leylek gelmektedir ve bunlar bu bahçeye turist çekmektedir. </a:t>
            </a:r>
          </a:p>
        </p:txBody>
      </p:sp>
    </p:spTree>
    <p:extLst>
      <p:ext uri="{BB962C8B-B14F-4D97-AF65-F5344CB8AC3E}">
        <p14:creationId xmlns:p14="http://schemas.microsoft.com/office/powerpoint/2010/main" val="5332344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Leylek Göçleri</a:t>
            </a:r>
          </a:p>
        </p:txBody>
      </p:sp>
      <p:sp>
        <p:nvSpPr>
          <p:cNvPr id="3" name="İçerik Yer Tutucusu 2"/>
          <p:cNvSpPr>
            <a:spLocks noGrp="1"/>
          </p:cNvSpPr>
          <p:nvPr>
            <p:ph idx="1"/>
          </p:nvPr>
        </p:nvSpPr>
        <p:spPr>
          <a:xfrm>
            <a:off x="457200" y="1268760"/>
            <a:ext cx="8229600" cy="5472608"/>
          </a:xfrm>
        </p:spPr>
        <p:txBody>
          <a:bodyPr>
            <a:normAutofit fontScale="77500" lnSpcReduction="20000"/>
          </a:bodyPr>
          <a:lstStyle/>
          <a:p>
            <a:r>
              <a:rPr lang="tr-TR" dirty="0"/>
              <a:t>Uluabat gölü kıyısında Eskikaraağaç Köyü Leylek Festivali düzenlenmektedir. </a:t>
            </a:r>
            <a:endParaRPr lang="tr-TR" dirty="0" smtClean="0"/>
          </a:p>
          <a:p>
            <a:r>
              <a:rPr lang="tr-TR" dirty="0" smtClean="0"/>
              <a:t>Leylekleri </a:t>
            </a:r>
            <a:r>
              <a:rPr lang="tr-TR" dirty="0"/>
              <a:t>turizm açısından değerlendiren bir başka yer Yeşildağ(Beyşehir) ’dır. </a:t>
            </a:r>
            <a:endParaRPr lang="tr-TR" dirty="0" smtClean="0"/>
          </a:p>
          <a:p>
            <a:r>
              <a:rPr lang="tr-TR" dirty="0" smtClean="0"/>
              <a:t>Beyşehir </a:t>
            </a:r>
            <a:r>
              <a:rPr lang="tr-TR" dirty="0"/>
              <a:t>gölü kıyısında Leylekler Vadisine her yıl Nisan ayında gelip Eylül ayında göç eden leylekler 5000 kuş gözlemcisi tarafından izlenmekte ve fotoğraflanmaktadır. </a:t>
            </a:r>
            <a:endParaRPr lang="tr-TR" dirty="0" smtClean="0"/>
          </a:p>
          <a:p>
            <a:r>
              <a:rPr lang="tr-TR" dirty="0" smtClean="0"/>
              <a:t>1990 </a:t>
            </a:r>
            <a:r>
              <a:rPr lang="tr-TR" dirty="0"/>
              <a:t>yılında bir doğa fotoğrafçısı tarafından tanıtımı yapılmıştır. </a:t>
            </a:r>
            <a:endParaRPr lang="tr-TR" dirty="0" smtClean="0"/>
          </a:p>
          <a:p>
            <a:r>
              <a:rPr lang="tr-TR" dirty="0" smtClean="0"/>
              <a:t>Burada </a:t>
            </a:r>
            <a:r>
              <a:rPr lang="tr-TR" dirty="0"/>
              <a:t>leylekler için ardıç ağaçlarına ahşap yuvalar yerleştirilmektedir. </a:t>
            </a:r>
            <a:endParaRPr lang="tr-TR" dirty="0" smtClean="0"/>
          </a:p>
          <a:p>
            <a:r>
              <a:rPr lang="tr-TR" dirty="0" smtClean="0"/>
              <a:t>Yeşildağ </a:t>
            </a:r>
            <a:r>
              <a:rPr lang="tr-TR" dirty="0"/>
              <a:t>belediyesi 2007 yılında internetten bütün dünyanın bu vadiyi canlı izlemesini sağlamıştır. </a:t>
            </a:r>
            <a:endParaRPr lang="tr-TR" dirty="0" smtClean="0"/>
          </a:p>
          <a:p>
            <a:r>
              <a:rPr lang="tr-TR" dirty="0" smtClean="0"/>
              <a:t>Burada </a:t>
            </a:r>
            <a:r>
              <a:rPr lang="tr-TR" dirty="0"/>
              <a:t>bir diğer yer Yeşildağ’a 3km uzaklıkta Adaköy’de Leylek Tepesidir. </a:t>
            </a:r>
          </a:p>
        </p:txBody>
      </p:sp>
    </p:spTree>
    <p:extLst>
      <p:ext uri="{BB962C8B-B14F-4D97-AF65-F5344CB8AC3E}">
        <p14:creationId xmlns:p14="http://schemas.microsoft.com/office/powerpoint/2010/main" val="42204162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dirty="0"/>
              <a:t>Kelebek Turizmi </a:t>
            </a:r>
          </a:p>
        </p:txBody>
      </p:sp>
      <p:sp>
        <p:nvSpPr>
          <p:cNvPr id="3" name="İçerik Yer Tutucusu 2"/>
          <p:cNvSpPr>
            <a:spLocks noGrp="1"/>
          </p:cNvSpPr>
          <p:nvPr>
            <p:ph idx="1"/>
          </p:nvPr>
        </p:nvSpPr>
        <p:spPr>
          <a:xfrm>
            <a:off x="457200" y="1196752"/>
            <a:ext cx="8229600" cy="5400600"/>
          </a:xfrm>
        </p:spPr>
        <p:txBody>
          <a:bodyPr>
            <a:normAutofit fontScale="70000" lnSpcReduction="20000"/>
          </a:bodyPr>
          <a:lstStyle/>
          <a:p>
            <a:r>
              <a:rPr lang="tr-TR" dirty="0"/>
              <a:t>Dünyada 170 000 ne yakın kelebek türü bulunyor bu da canlılar dünyası için önemli bir rakamdır. </a:t>
            </a:r>
            <a:endParaRPr lang="tr-TR" dirty="0" smtClean="0"/>
          </a:p>
          <a:p>
            <a:r>
              <a:rPr lang="tr-TR" dirty="0" smtClean="0"/>
              <a:t>Kelebeklerin </a:t>
            </a:r>
            <a:r>
              <a:rPr lang="tr-TR" dirty="0"/>
              <a:t>birkaç günlük ömrü olanlar olduğu gibi 1 yıl yaşayanlar da bulunmaktadır. </a:t>
            </a:r>
            <a:endParaRPr lang="tr-TR" dirty="0" smtClean="0"/>
          </a:p>
          <a:p>
            <a:r>
              <a:rPr lang="tr-TR" dirty="0" smtClean="0"/>
              <a:t>Kanat </a:t>
            </a:r>
            <a:r>
              <a:rPr lang="tr-TR" dirty="0"/>
              <a:t>genişliği bir santimden daha küçük, minik kelebekler olduğu gibi, boyları 20 santimden daha büyük olan kelebekler de vardır. </a:t>
            </a:r>
            <a:endParaRPr lang="tr-TR" dirty="0" smtClean="0"/>
          </a:p>
          <a:p>
            <a:r>
              <a:rPr lang="tr-TR" dirty="0" smtClean="0"/>
              <a:t>Yeni </a:t>
            </a:r>
            <a:r>
              <a:rPr lang="tr-TR" dirty="0"/>
              <a:t>Gine-Papua ormanlarında yaşayan, kanat açıklığı 30 santimetre boyundaki Kraliçe Aleksandra, ya da bilimsel adıyla Ornithoptera Alexandra dünyanın en büyük kelebeğidir</a:t>
            </a:r>
            <a:r>
              <a:rPr lang="tr-TR" dirty="0" smtClean="0"/>
              <a:t>.</a:t>
            </a:r>
          </a:p>
          <a:p>
            <a:r>
              <a:rPr lang="tr-TR" dirty="0" smtClean="0"/>
              <a:t> </a:t>
            </a:r>
            <a:r>
              <a:rPr lang="tr-TR" dirty="0"/>
              <a:t>Uçtuğunda bir güvercin gibi gölge yapmakta, kelebekten ziyade bir kuşu andırmaktadır. </a:t>
            </a:r>
            <a:endParaRPr lang="tr-TR" dirty="0" smtClean="0"/>
          </a:p>
          <a:p>
            <a:r>
              <a:rPr lang="tr-TR" dirty="0" smtClean="0"/>
              <a:t>Sıcak </a:t>
            </a:r>
            <a:r>
              <a:rPr lang="tr-TR" dirty="0"/>
              <a:t>coğrafyalardaki kelebek türlerinin renk ve desenlerindeki zengin çeşitlilik, boy farklılıklarında da kendini gösterir; dünyanın en büyük kelebekleri tropikal ormanlarda yaşarlar.</a:t>
            </a:r>
          </a:p>
        </p:txBody>
      </p:sp>
    </p:spTree>
    <p:extLst>
      <p:ext uri="{BB962C8B-B14F-4D97-AF65-F5344CB8AC3E}">
        <p14:creationId xmlns:p14="http://schemas.microsoft.com/office/powerpoint/2010/main" val="5037736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dirty="0"/>
              <a:t>Kelebek Turizmi </a:t>
            </a:r>
          </a:p>
        </p:txBody>
      </p:sp>
      <p:sp>
        <p:nvSpPr>
          <p:cNvPr id="3" name="İçerik Yer Tutucusu 2"/>
          <p:cNvSpPr>
            <a:spLocks noGrp="1"/>
          </p:cNvSpPr>
          <p:nvPr>
            <p:ph idx="1"/>
          </p:nvPr>
        </p:nvSpPr>
        <p:spPr>
          <a:xfrm>
            <a:off x="457200" y="1600200"/>
            <a:ext cx="8229600" cy="4997152"/>
          </a:xfrm>
        </p:spPr>
        <p:txBody>
          <a:bodyPr>
            <a:normAutofit fontScale="85000" lnSpcReduction="20000"/>
          </a:bodyPr>
          <a:lstStyle/>
          <a:p>
            <a:r>
              <a:rPr lang="tr-TR" dirty="0"/>
              <a:t>Kelebek Turizmi kelebeklerin doğal ortamda izlenmesi ve fotoğraflanmasını amaçlayan kelebek gözlemciliğinden ortaya çıkmıştır. </a:t>
            </a:r>
            <a:endParaRPr lang="tr-TR" dirty="0" smtClean="0"/>
          </a:p>
          <a:p>
            <a:r>
              <a:rPr lang="tr-TR" dirty="0" smtClean="0"/>
              <a:t>Kelebek </a:t>
            </a:r>
            <a:r>
              <a:rPr lang="tr-TR" dirty="0"/>
              <a:t>gözlemcilerinin internet ortamında fotoğraflarını paylaşması kelebek gözlemciliğine olan ilgiyi artırmıştır. </a:t>
            </a:r>
            <a:endParaRPr lang="tr-TR" dirty="0" smtClean="0"/>
          </a:p>
          <a:p>
            <a:r>
              <a:rPr lang="tr-TR" dirty="0" smtClean="0"/>
              <a:t>Bu </a:t>
            </a:r>
            <a:r>
              <a:rPr lang="tr-TR" dirty="0"/>
              <a:t>sitelerde yayınlanan fotoğraflar bu kelebekleri görmek için daha çok ilgi uyandırmıştır. </a:t>
            </a:r>
            <a:endParaRPr lang="tr-TR" dirty="0" smtClean="0"/>
          </a:p>
          <a:p>
            <a:r>
              <a:rPr lang="tr-TR" dirty="0" smtClean="0"/>
              <a:t>Kelebek </a:t>
            </a:r>
            <a:r>
              <a:rPr lang="tr-TR" dirty="0"/>
              <a:t>gözlemcileri nadir kelebekleri görmek ve fotoğraflamak için çok uzun yollar aşmaya ve zahmete katlanmaya isteklidirler</a:t>
            </a:r>
            <a:r>
              <a:rPr lang="tr-TR" dirty="0" smtClean="0"/>
              <a:t>.</a:t>
            </a:r>
          </a:p>
          <a:p>
            <a:r>
              <a:rPr lang="tr-TR" dirty="0" smtClean="0"/>
              <a:t> </a:t>
            </a:r>
            <a:r>
              <a:rPr lang="tr-TR" dirty="0"/>
              <a:t>Böylece kelebeklerin yoğun yaşadığı alanlar turizm için destinasyon olmuştur. </a:t>
            </a:r>
          </a:p>
        </p:txBody>
      </p:sp>
    </p:spTree>
    <p:extLst>
      <p:ext uri="{BB962C8B-B14F-4D97-AF65-F5344CB8AC3E}">
        <p14:creationId xmlns:p14="http://schemas.microsoft.com/office/powerpoint/2010/main" val="24668458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dirty="0"/>
              <a:t>Kelebek Turizmi </a:t>
            </a:r>
          </a:p>
        </p:txBody>
      </p:sp>
      <p:sp>
        <p:nvSpPr>
          <p:cNvPr id="3" name="İçerik Yer Tutucusu 2"/>
          <p:cNvSpPr>
            <a:spLocks noGrp="1"/>
          </p:cNvSpPr>
          <p:nvPr>
            <p:ph idx="1"/>
          </p:nvPr>
        </p:nvSpPr>
        <p:spPr/>
        <p:txBody>
          <a:bodyPr>
            <a:normAutofit fontScale="85000" lnSpcReduction="20000"/>
          </a:bodyPr>
          <a:lstStyle/>
          <a:p>
            <a:r>
              <a:rPr lang="tr-TR" dirty="0"/>
              <a:t>Kelebekler aleminin güzel, alımlı türlerinden biri olan, Avrupa’nın en büyük kelebeği “Gece Tavus Kelebeği” Saturnia Pyri, Türkiye doğasında oldukça yoğun bir popülasyon gösterir</a:t>
            </a:r>
            <a:r>
              <a:rPr lang="tr-TR" dirty="0" smtClean="0"/>
              <a:t>.</a:t>
            </a:r>
          </a:p>
          <a:p>
            <a:r>
              <a:rPr lang="tr-TR" dirty="0" smtClean="0"/>
              <a:t> </a:t>
            </a:r>
            <a:r>
              <a:rPr lang="tr-TR" dirty="0"/>
              <a:t>Kelebek koleksiyoncularının ısrarla aradıkları Apollo Saturnia’nın Uludağ ve Bolu Dağları tepelerinde yaşayan alt türleri endemik bir özellik sergilerler. </a:t>
            </a:r>
            <a:endParaRPr lang="tr-TR" dirty="0" smtClean="0"/>
          </a:p>
          <a:p>
            <a:r>
              <a:rPr lang="tr-TR" dirty="0" smtClean="0"/>
              <a:t>Türkiye</a:t>
            </a:r>
            <a:r>
              <a:rPr lang="tr-TR" dirty="0"/>
              <a:t>, coğrafyasındaki iklim çeşitliliği nedeniyle, yalnızca bu ülkede yaşayan birçok endemik türe  ev sahipliği yapmaktadır</a:t>
            </a:r>
            <a:r>
              <a:rPr lang="tr-TR" dirty="0" smtClean="0"/>
              <a:t>.</a:t>
            </a:r>
          </a:p>
          <a:p>
            <a:r>
              <a:rPr lang="tr-TR" dirty="0" smtClean="0"/>
              <a:t> </a:t>
            </a:r>
            <a:r>
              <a:rPr lang="tr-TR" dirty="0"/>
              <a:t>Örneğin, yalnızca Kapadokya bölgesinde yaşayan Zygaena Kapadokia başka hiçbir coğrafyada görülmez. </a:t>
            </a:r>
          </a:p>
        </p:txBody>
      </p:sp>
    </p:spTree>
    <p:extLst>
      <p:ext uri="{BB962C8B-B14F-4D97-AF65-F5344CB8AC3E}">
        <p14:creationId xmlns:p14="http://schemas.microsoft.com/office/powerpoint/2010/main" val="37342066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dirty="0"/>
              <a:t>Kelebek Turizmi </a:t>
            </a:r>
          </a:p>
        </p:txBody>
      </p:sp>
      <p:sp>
        <p:nvSpPr>
          <p:cNvPr id="3" name="İçerik Yer Tutucusu 2"/>
          <p:cNvSpPr>
            <a:spLocks noGrp="1"/>
          </p:cNvSpPr>
          <p:nvPr>
            <p:ph idx="1"/>
          </p:nvPr>
        </p:nvSpPr>
        <p:spPr>
          <a:xfrm>
            <a:off x="457200" y="1340768"/>
            <a:ext cx="8229600" cy="5256584"/>
          </a:xfrm>
        </p:spPr>
        <p:txBody>
          <a:bodyPr>
            <a:normAutofit fontScale="85000" lnSpcReduction="20000"/>
          </a:bodyPr>
          <a:lstStyle/>
          <a:p>
            <a:r>
              <a:rPr lang="tr-TR" dirty="0"/>
              <a:t>Kelebek çeşitliliği yönünden, dünyanın en zengin köşelerinden biri de, birçok endemik hayvan ve bitki türüne ev sahipliği yapan Madagaskar Adası’dır</a:t>
            </a:r>
            <a:r>
              <a:rPr lang="tr-TR" dirty="0" smtClean="0"/>
              <a:t>.</a:t>
            </a:r>
          </a:p>
          <a:p>
            <a:r>
              <a:rPr lang="tr-TR" dirty="0" smtClean="0"/>
              <a:t> </a:t>
            </a:r>
            <a:r>
              <a:rPr lang="tr-TR" dirty="0"/>
              <a:t>Dünyanın en güzel ve en büyük kelebeklerinden biri olan Komet, bu ülkenin iç kısımlarındaki ormanlarda yaşar. Düzenli böcek göçlerine örnek olarak Danaus plexippus’u (imparator kelebek) verebiliriz</a:t>
            </a:r>
            <a:r>
              <a:rPr lang="tr-TR" dirty="0" smtClean="0"/>
              <a:t>.</a:t>
            </a:r>
          </a:p>
          <a:p>
            <a:r>
              <a:rPr lang="tr-TR" dirty="0" smtClean="0"/>
              <a:t> </a:t>
            </a:r>
            <a:r>
              <a:rPr lang="tr-TR" dirty="0"/>
              <a:t>Bu kelebeğin yaşadığı bölge Meksika körfezi sahilleridir. Bunlar Kuzey Amerika’nın kuzey bölgelerinde ve Kanada’da ürerler</a:t>
            </a:r>
            <a:r>
              <a:rPr lang="tr-TR" dirty="0" smtClean="0"/>
              <a:t>.</a:t>
            </a:r>
          </a:p>
          <a:p>
            <a:r>
              <a:rPr lang="tr-TR" dirty="0" smtClean="0"/>
              <a:t> </a:t>
            </a:r>
            <a:r>
              <a:rPr lang="tr-TR" dirty="0"/>
              <a:t>Her yıl bunlar ilkbaharın başlarından itibaren büyük sürüler halinde üreme bölgesi olan kuzeye göç ederler ve sonbaharda kış yerleri olan Meksika körfezi sahillerine dönerler</a:t>
            </a:r>
          </a:p>
        </p:txBody>
      </p:sp>
    </p:spTree>
    <p:extLst>
      <p:ext uri="{BB962C8B-B14F-4D97-AF65-F5344CB8AC3E}">
        <p14:creationId xmlns:p14="http://schemas.microsoft.com/office/powerpoint/2010/main" val="15031672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a:xfrm>
            <a:off x="457200" y="1196752"/>
            <a:ext cx="8229600" cy="5544616"/>
          </a:xfrm>
        </p:spPr>
        <p:txBody>
          <a:bodyPr>
            <a:normAutofit fontScale="85000" lnSpcReduction="20000"/>
          </a:bodyPr>
          <a:lstStyle/>
          <a:p>
            <a:r>
              <a:rPr lang="tr-TR" dirty="0"/>
              <a:t>45’i endemik 381 türüyle Türkiye, Avrupa’daki herhangi bir ülkeden daha çok kelebek türünü barındırmaktadır</a:t>
            </a:r>
            <a:r>
              <a:rPr lang="tr-TR" dirty="0" smtClean="0"/>
              <a:t>.</a:t>
            </a:r>
          </a:p>
          <a:p>
            <a:r>
              <a:rPr lang="tr-TR" dirty="0" smtClean="0"/>
              <a:t> </a:t>
            </a:r>
            <a:r>
              <a:rPr lang="tr-TR" dirty="0"/>
              <a:t>Türkiye, ılıman kuşakta yer alan diğer ülkelerin çoğundan daha yüksek bir kelebek zenginliğine sahiptir. </a:t>
            </a:r>
            <a:endParaRPr lang="tr-TR" dirty="0" smtClean="0"/>
          </a:p>
          <a:p>
            <a:r>
              <a:rPr lang="tr-TR" dirty="0" smtClean="0"/>
              <a:t>Tüm </a:t>
            </a:r>
            <a:r>
              <a:rPr lang="tr-TR" dirty="0"/>
              <a:t>Avrupa’da 482 tür bulunurken, Türkiye sınırları içerisinde 381 kelebek türü bulunur ve bu türlerin 45’i ülkemize özgü endemiktir</a:t>
            </a:r>
            <a:r>
              <a:rPr lang="tr-TR" dirty="0" smtClean="0"/>
              <a:t>.</a:t>
            </a:r>
          </a:p>
          <a:p>
            <a:r>
              <a:rPr lang="tr-TR" dirty="0" smtClean="0"/>
              <a:t> </a:t>
            </a:r>
            <a:r>
              <a:rPr lang="tr-TR" dirty="0"/>
              <a:t>Bir ülkenin kelebek turizmine açılmadan önce mutlaka bilimsel araştırmalarını tamamlaması gerekir. </a:t>
            </a:r>
            <a:endParaRPr lang="tr-TR" dirty="0" smtClean="0"/>
          </a:p>
          <a:p>
            <a:r>
              <a:rPr lang="tr-TR" dirty="0" smtClean="0"/>
              <a:t>Karadeniz </a:t>
            </a:r>
            <a:r>
              <a:rPr lang="tr-TR" dirty="0"/>
              <a:t>bölgesi, Avrupa’dan Sibirya’ya kadar olan bölgedeki pek çok türe ev sahipliği yapar. </a:t>
            </a:r>
            <a:endParaRPr lang="tr-TR" dirty="0" smtClean="0"/>
          </a:p>
          <a:p>
            <a:r>
              <a:rPr lang="tr-TR" dirty="0" smtClean="0"/>
              <a:t>Avrupa’da </a:t>
            </a:r>
            <a:r>
              <a:rPr lang="tr-TR" dirty="0"/>
              <a:t>yaygın olan, adını tavus kuşunun benekli desenlerine sahip olan kanatlarından alan tavus kelebeği (Aglais io) gibi türler tüm Karadeniz’de dağılım gösterir. </a:t>
            </a:r>
          </a:p>
        </p:txBody>
      </p:sp>
    </p:spTree>
    <p:extLst>
      <p:ext uri="{BB962C8B-B14F-4D97-AF65-F5344CB8AC3E}">
        <p14:creationId xmlns:p14="http://schemas.microsoft.com/office/powerpoint/2010/main" val="1320947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a:xfrm>
            <a:off x="457200" y="1340768"/>
            <a:ext cx="8229600" cy="5184576"/>
          </a:xfrm>
        </p:spPr>
        <p:txBody>
          <a:bodyPr>
            <a:normAutofit fontScale="77500" lnSpcReduction="20000"/>
          </a:bodyPr>
          <a:lstStyle/>
          <a:p>
            <a:r>
              <a:rPr lang="tr-TR" dirty="0"/>
              <a:t>Çoruh Vadisi Öncelikli Kelebek Alanı, buzul çağı sırasında ılıman iklimin korunabildiği bölgeleri oluşturmuş ve bu sebeple günümüzde hem endemizmin hem de kelebek zenginliğinin çok yüksek olduğu bir alan haline gelmiştir. </a:t>
            </a:r>
            <a:endParaRPr lang="tr-TR" dirty="0" smtClean="0"/>
          </a:p>
          <a:p>
            <a:r>
              <a:rPr lang="tr-TR" dirty="0" smtClean="0"/>
              <a:t>Ağrı </a:t>
            </a:r>
            <a:r>
              <a:rPr lang="tr-TR" dirty="0"/>
              <a:t>Dağı, 5137 metrelik rakımıyla, buzul çağı sonrasında da soğuk iklim kuşağı kelebeklerine ev sahipliği yapmış, kuzeyli nazuğum (Euphydryas iduna) gibi relikt türleri barındırmaktadır Akdeniz ve Ege ise iklimiyle tamamıyla farklı bir kelebek faunasına ev sahipliği yapar. </a:t>
            </a:r>
            <a:endParaRPr lang="tr-TR" dirty="0" smtClean="0"/>
          </a:p>
          <a:p>
            <a:r>
              <a:rPr lang="tr-TR" dirty="0" smtClean="0"/>
              <a:t>Yalnız </a:t>
            </a:r>
            <a:r>
              <a:rPr lang="tr-TR" dirty="0"/>
              <a:t>Ege Adaları, Akdeniz ve Ege bölgelerinde bulunan Mersin kızılmeleği (Hipparchia mersina) ’nden, Kuzey Afrika’da oldukça yaygın olan Akdeniz oyklösü (Euchloe belemia) ’na ve hatta tropik bölge kelebeklerinden olan Karsandra (Zizeeria karsandra) gibi kelebeklere kadar pek çok türü bu coğrafyada bulabilmek mümkündür. </a:t>
            </a:r>
          </a:p>
        </p:txBody>
      </p:sp>
    </p:spTree>
    <p:extLst>
      <p:ext uri="{BB962C8B-B14F-4D97-AF65-F5344CB8AC3E}">
        <p14:creationId xmlns:p14="http://schemas.microsoft.com/office/powerpoint/2010/main" val="217346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a:xfrm>
            <a:off x="457200" y="1268760"/>
            <a:ext cx="8229600" cy="5184576"/>
          </a:xfrm>
        </p:spPr>
        <p:txBody>
          <a:bodyPr>
            <a:normAutofit fontScale="77500" lnSpcReduction="20000"/>
          </a:bodyPr>
          <a:lstStyle/>
          <a:p>
            <a:r>
              <a:rPr lang="tr-TR" dirty="0"/>
              <a:t>Türkiye kelebekleri konusuna dikkat çeken önemli tüzel kişilik Doğa Koruma Merkezidir (DKM) . </a:t>
            </a:r>
            <a:endParaRPr lang="tr-TR" dirty="0" smtClean="0"/>
          </a:p>
          <a:p>
            <a:r>
              <a:rPr lang="tr-TR" dirty="0" smtClean="0"/>
              <a:t>Doğa </a:t>
            </a:r>
            <a:r>
              <a:rPr lang="tr-TR" dirty="0"/>
              <a:t>Koruma Merkezi, kelebeklerin Türkiye’nin en önemli doğal miraslarından olduğu ve kelebek korumanın Türkiye’nin doğa koruma önceliklerinden biri olması gerektiği düşüncesinde olan bir kuruluştur. </a:t>
            </a:r>
            <a:endParaRPr lang="tr-TR" dirty="0" smtClean="0"/>
          </a:p>
          <a:p>
            <a:r>
              <a:rPr lang="tr-TR" dirty="0" smtClean="0"/>
              <a:t>Doğa </a:t>
            </a:r>
            <a:r>
              <a:rPr lang="tr-TR" dirty="0"/>
              <a:t>Koruma Merkezi (DKM) , Ocak 2009’da başlattığı “Türkiye’nin Kelebeklerinin Etkin Korunması için Temel Oluşturulması” projesi kapsamında, Şubat 2011’de “Türkiye’deki Kelebeklerin Kırmızı Kitabı”nı yayınlamıştır. </a:t>
            </a:r>
            <a:endParaRPr lang="tr-TR" dirty="0" smtClean="0"/>
          </a:p>
          <a:p>
            <a:r>
              <a:rPr lang="tr-TR" dirty="0" smtClean="0"/>
              <a:t>Türkiye’deki </a:t>
            </a:r>
            <a:r>
              <a:rPr lang="tr-TR" dirty="0"/>
              <a:t>Kelebeklerin Kırmızı Listesi, Uluslararası Doğayı Koruma Birliği (IUCN) ’nin belirlediği kriterler çerçevesinde her 10 yılda bir güncellenmelidir. </a:t>
            </a:r>
            <a:endParaRPr lang="tr-TR" dirty="0" smtClean="0"/>
          </a:p>
          <a:p>
            <a:r>
              <a:rPr lang="tr-TR" dirty="0" smtClean="0"/>
              <a:t>Bu </a:t>
            </a:r>
            <a:r>
              <a:rPr lang="tr-TR" dirty="0"/>
              <a:t>kapsamda 2011 yılında hazırlanan Kırmızı Liste’nin 2021 yılında gözden geçirilmesi ve güncellenmesi gerekmektedir. </a:t>
            </a:r>
          </a:p>
        </p:txBody>
      </p:sp>
    </p:spTree>
    <p:extLst>
      <p:ext uri="{BB962C8B-B14F-4D97-AF65-F5344CB8AC3E}">
        <p14:creationId xmlns:p14="http://schemas.microsoft.com/office/powerpoint/2010/main" val="38648839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p:txBody>
          <a:bodyPr>
            <a:normAutofit fontScale="70000" lnSpcReduction="20000"/>
          </a:bodyPr>
          <a:lstStyle/>
          <a:p>
            <a:r>
              <a:rPr lang="tr-TR" dirty="0"/>
              <a:t>Türkiye’de bu turizm kelebek gözlemcisi sayısının internet ortamında fotoğraf paylaşımı ve dijital fotoğraf makinalarının çok sayıda fotoğraf çekmeye olanak tanımasıyla artmıştır</a:t>
            </a:r>
            <a:r>
              <a:rPr lang="tr-TR" dirty="0" smtClean="0"/>
              <a:t>.</a:t>
            </a:r>
          </a:p>
          <a:p>
            <a:r>
              <a:rPr lang="tr-TR" dirty="0" smtClean="0"/>
              <a:t> </a:t>
            </a:r>
            <a:r>
              <a:rPr lang="tr-TR" dirty="0"/>
              <a:t>Çoruh Vadisinde Kan Deresi, Kaçkar Dağlarında Barhal Deresi, Fethiye’de Kelebekler Vadisi bu açıdan ünlüdür. </a:t>
            </a:r>
            <a:endParaRPr lang="tr-TR" dirty="0" smtClean="0"/>
          </a:p>
          <a:p>
            <a:r>
              <a:rPr lang="tr-TR" dirty="0" smtClean="0"/>
              <a:t>Yaklaşık </a:t>
            </a:r>
            <a:r>
              <a:rPr lang="tr-TR" dirty="0"/>
              <a:t>85 tür gündüz ve gece kelebeğine ev sahipliği yapan vadinin en popüler kelebeği, temmuz ve ağustos aylarında uçan Kaplan Kelebeğidir. Türkiye kelebekleri konusuna dikkat çeken önemli tüzel kişilik Doğa Koruma Merkezidir (DKM) </a:t>
            </a:r>
            <a:r>
              <a:rPr lang="tr-TR" dirty="0" smtClean="0"/>
              <a:t>.</a:t>
            </a:r>
          </a:p>
          <a:p>
            <a:r>
              <a:rPr lang="tr-TR" dirty="0" smtClean="0"/>
              <a:t> </a:t>
            </a:r>
            <a:r>
              <a:rPr lang="tr-TR" dirty="0"/>
              <a:t>Avrupa Kelebekleri Koruma Birliğinde Türkiye, Doğa Koruma Merkezi tarafından temsil edilmektedir. </a:t>
            </a:r>
            <a:endParaRPr lang="tr-TR" dirty="0" smtClean="0"/>
          </a:p>
          <a:p>
            <a:r>
              <a:rPr lang="tr-TR" dirty="0" smtClean="0"/>
              <a:t> </a:t>
            </a:r>
            <a:r>
              <a:rPr lang="tr-TR" dirty="0"/>
              <a:t>Doğa Koruma Merkezi, kelebeklerin Türkiye’nin en önemli doğal miraslarından olduğu ve kelebek korumanın Türkiye’nin doğa koruma önceliklerinden biri olması gerektiği düşüncesinde olan bir kuruluştur. </a:t>
            </a:r>
          </a:p>
        </p:txBody>
      </p:sp>
    </p:spTree>
    <p:extLst>
      <p:ext uri="{BB962C8B-B14F-4D97-AF65-F5344CB8AC3E}">
        <p14:creationId xmlns:p14="http://schemas.microsoft.com/office/powerpoint/2010/main" val="11950197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a:xfrm>
            <a:off x="457200" y="1600200"/>
            <a:ext cx="8229600" cy="5069160"/>
          </a:xfrm>
        </p:spPr>
        <p:txBody>
          <a:bodyPr>
            <a:normAutofit fontScale="92500" lnSpcReduction="10000"/>
          </a:bodyPr>
          <a:lstStyle/>
          <a:p>
            <a:r>
              <a:rPr lang="tr-TR" dirty="0"/>
              <a:t>DKM’ nin kelebeklerle ilgili ilk çalışmaları kelebek gözlemciliğini destekleme çalışmalarıdır. </a:t>
            </a:r>
            <a:endParaRPr lang="tr-TR" dirty="0" smtClean="0"/>
          </a:p>
          <a:p>
            <a:r>
              <a:rPr lang="tr-TR" dirty="0" smtClean="0"/>
              <a:t>İlk </a:t>
            </a:r>
            <a:r>
              <a:rPr lang="tr-TR" dirty="0"/>
              <a:t>faaliyet olarak 2008 yılında “kelebek günleri</a:t>
            </a:r>
            <a:r>
              <a:rPr lang="tr-TR" dirty="0" smtClean="0"/>
              <a:t>”</a:t>
            </a:r>
          </a:p>
          <a:p>
            <a:r>
              <a:rPr lang="th-TH" dirty="0" smtClean="0"/>
              <a:t>฀ </a:t>
            </a:r>
            <a:r>
              <a:rPr lang="tr-TR" dirty="0"/>
              <a:t>düzenlenmiş, bu çalışmada kelebek tanımlama ve doğa korumaya yönelik araziden veri toplanması konusunda 3 günlük teorik eğitim verilmiş, eğitimden sonra Sivas ve Kayseri’de 1 hafta süren arazi çalışmaları ile bilgiler pekiştirilmiştir. </a:t>
            </a:r>
            <a:endParaRPr lang="tr-TR" dirty="0" smtClean="0"/>
          </a:p>
          <a:p>
            <a:r>
              <a:rPr lang="tr-TR" dirty="0" smtClean="0"/>
              <a:t>DKM</a:t>
            </a:r>
            <a:r>
              <a:rPr lang="tr-TR" dirty="0"/>
              <a:t>, benzer bir çalışmayı 2009 yılında Kaçkarlar bölgesinde gerçekleştirmiştir. </a:t>
            </a:r>
          </a:p>
        </p:txBody>
      </p:sp>
    </p:spTree>
    <p:extLst>
      <p:ext uri="{BB962C8B-B14F-4D97-AF65-F5344CB8AC3E}">
        <p14:creationId xmlns:p14="http://schemas.microsoft.com/office/powerpoint/2010/main" val="12823470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a:xfrm>
            <a:off x="457200" y="1600200"/>
            <a:ext cx="8229600" cy="5141168"/>
          </a:xfrm>
        </p:spPr>
        <p:txBody>
          <a:bodyPr>
            <a:normAutofit fontScale="85000" lnSpcReduction="20000"/>
          </a:bodyPr>
          <a:lstStyle/>
          <a:p>
            <a:r>
              <a:rPr lang="tr-TR" dirty="0"/>
              <a:t>Öncelikli Kelebek Alanları (ÖKA) nadir, endemik veya tehlike altındaki türler öncelikli olmak üzere, barındırdıkları kelebek çeşitliliği açısından koruma önceliği olan alanlardır. </a:t>
            </a:r>
            <a:endParaRPr lang="tr-TR" dirty="0" smtClean="0"/>
          </a:p>
          <a:p>
            <a:r>
              <a:rPr lang="tr-TR" dirty="0" smtClean="0"/>
              <a:t>Avrupa </a:t>
            </a:r>
            <a:r>
              <a:rPr lang="tr-TR" dirty="0"/>
              <a:t>çapında bu alanlar Avrupa Kelebekleri Koruma Örgütü tarafından hayata geçirilen Avrupa’nın Öncelikli Kelebek Alanları Projesi (2002-2003) kapsamında belirlenmiştir ve bugüne kadar Türkiye’de toplam 431 farklı Öncelikli Kelebek Alanı tanımlanmıştır. </a:t>
            </a:r>
            <a:endParaRPr lang="tr-TR" dirty="0" smtClean="0"/>
          </a:p>
          <a:p>
            <a:r>
              <a:rPr lang="tr-TR" dirty="0" smtClean="0"/>
              <a:t>Türkiye’de </a:t>
            </a:r>
            <a:r>
              <a:rPr lang="tr-TR" dirty="0"/>
              <a:t>ilk kez 65 adet Öncelikli Kelebek Alanları (ÖKA’lar) tanımlanmıştır</a:t>
            </a:r>
            <a:r>
              <a:rPr lang="tr-TR" dirty="0" smtClean="0"/>
              <a:t>.</a:t>
            </a:r>
          </a:p>
          <a:p>
            <a:r>
              <a:rPr lang="tr-TR" dirty="0" smtClean="0"/>
              <a:t> </a:t>
            </a:r>
            <a:r>
              <a:rPr lang="tr-TR" dirty="0"/>
              <a:t>Bu alanlar, Türkiye’nin birincil Öncelikli Kelebek Alanları’dır. </a:t>
            </a:r>
          </a:p>
        </p:txBody>
      </p:sp>
    </p:spTree>
    <p:extLst>
      <p:ext uri="{BB962C8B-B14F-4D97-AF65-F5344CB8AC3E}">
        <p14:creationId xmlns:p14="http://schemas.microsoft.com/office/powerpoint/2010/main" val="36709887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a:xfrm>
            <a:off x="457200" y="1600200"/>
            <a:ext cx="8229600" cy="5141168"/>
          </a:xfrm>
        </p:spPr>
        <p:txBody>
          <a:bodyPr>
            <a:normAutofit fontScale="70000" lnSpcReduction="20000"/>
          </a:bodyPr>
          <a:lstStyle/>
          <a:p>
            <a:r>
              <a:rPr lang="tr-TR" dirty="0"/>
              <a:t>Türkiye’de kelebek turizmi için çok büyük bir yatırım inşaatı devam etmektedir. Konya Selçuklu’da 385 000m² alanda yapımı devam eden Kelebekler Vadisinde 10 bin kelebek bir araya getirilecektir. </a:t>
            </a:r>
            <a:endParaRPr lang="tr-TR" dirty="0" smtClean="0"/>
          </a:p>
          <a:p>
            <a:r>
              <a:rPr lang="tr-TR" dirty="0" smtClean="0"/>
              <a:t>Kelebekler </a:t>
            </a:r>
            <a:r>
              <a:rPr lang="tr-TR" dirty="0"/>
              <a:t>Vadisi 4 bölümden oluşacaktır. </a:t>
            </a:r>
            <a:endParaRPr lang="tr-TR" dirty="0" smtClean="0"/>
          </a:p>
          <a:p>
            <a:r>
              <a:rPr lang="tr-TR" dirty="0" smtClean="0"/>
              <a:t>Bunlar </a:t>
            </a:r>
            <a:r>
              <a:rPr lang="tr-TR" dirty="0"/>
              <a:t>üretim alanı, kapalı uçuş alanı, açık uçuş alanı ve kelebek müzesidir. </a:t>
            </a:r>
            <a:endParaRPr lang="tr-TR" dirty="0" smtClean="0"/>
          </a:p>
          <a:p>
            <a:r>
              <a:rPr lang="tr-TR" dirty="0" smtClean="0"/>
              <a:t>Bu </a:t>
            </a:r>
            <a:r>
              <a:rPr lang="tr-TR" dirty="0"/>
              <a:t>proje yılda 1 milyon kişiyi çekmesi planlanmıştır. amfi tiyatro, sinema, gölet ve su havuzları, egzersiz ekipmanları, çocuk oyun elemanları, sirk ve go-kart alanları, sera ve botanik bahçeler, böcek ve kelebek müzeleri yer alacak. </a:t>
            </a:r>
            <a:endParaRPr lang="tr-TR" dirty="0" smtClean="0"/>
          </a:p>
          <a:p>
            <a:r>
              <a:rPr lang="tr-TR" dirty="0" smtClean="0"/>
              <a:t>Aşkın </a:t>
            </a:r>
            <a:r>
              <a:rPr lang="tr-TR" dirty="0"/>
              <a:t>Kanatları Kelebekler Müzesinin de yapımı devam etmektedir</a:t>
            </a:r>
            <a:r>
              <a:rPr lang="tr-TR" dirty="0" smtClean="0"/>
              <a:t>.</a:t>
            </a:r>
          </a:p>
          <a:p>
            <a:r>
              <a:rPr lang="tr-TR" dirty="0" smtClean="0"/>
              <a:t>  </a:t>
            </a:r>
            <a:r>
              <a:rPr lang="tr-TR" dirty="0"/>
              <a:t>Müze binası kelebek şeklinde tasarlamıştır. </a:t>
            </a:r>
            <a:endParaRPr lang="tr-TR" dirty="0" smtClean="0"/>
          </a:p>
          <a:p>
            <a:r>
              <a:rPr lang="tr-TR" dirty="0" smtClean="0"/>
              <a:t>Bu </a:t>
            </a:r>
            <a:r>
              <a:rPr lang="tr-TR" dirty="0"/>
              <a:t>yatırımla Avrupa’nın en büyük kelebek uçuş alanını inşa edilmektedir</a:t>
            </a:r>
            <a:r>
              <a:rPr lang="tr-TR" dirty="0" smtClean="0"/>
              <a:t>.</a:t>
            </a:r>
          </a:p>
          <a:p>
            <a:r>
              <a:rPr lang="tr-TR" dirty="0" smtClean="0"/>
              <a:t>4</a:t>
            </a:r>
            <a:r>
              <a:rPr lang="tr-TR" dirty="0"/>
              <a:t>. bin </a:t>
            </a:r>
            <a:r>
              <a:rPr lang="tr-TR" dirty="0" smtClean="0"/>
              <a:t>m² lik </a:t>
            </a:r>
            <a:r>
              <a:rPr lang="tr-TR" dirty="0"/>
              <a:t>kapalı alanda 2 bin m² açık kelebek uçuş alanı mevcuttur ve yaklaşık ayda 10 bin kelebeğin bu alanda uçurulması planlanmaktadır.</a:t>
            </a:r>
          </a:p>
        </p:txBody>
      </p:sp>
    </p:spTree>
    <p:extLst>
      <p:ext uri="{BB962C8B-B14F-4D97-AF65-F5344CB8AC3E}">
        <p14:creationId xmlns:p14="http://schemas.microsoft.com/office/powerpoint/2010/main" val="27451937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p:txBody>
          <a:bodyPr>
            <a:normAutofit fontScale="92500" lnSpcReduction="10000"/>
          </a:bodyPr>
          <a:lstStyle/>
          <a:p>
            <a:r>
              <a:rPr lang="tr-TR" dirty="0"/>
              <a:t>Böylece insanlar oluşturulan botanik bahçesinin içerisinde gezerken uçuşan kelebekleri görebilecek, fotoğraf çekebilecektir. </a:t>
            </a:r>
            <a:endParaRPr lang="tr-TR" dirty="0" smtClean="0"/>
          </a:p>
          <a:p>
            <a:r>
              <a:rPr lang="tr-TR" dirty="0" smtClean="0"/>
              <a:t>Merkez</a:t>
            </a:r>
            <a:r>
              <a:rPr lang="tr-TR" dirty="0"/>
              <a:t>, aynı zamanda dünyanın en büyük kelebek bankaları arasına girecektir. </a:t>
            </a:r>
            <a:endParaRPr lang="tr-TR" dirty="0" smtClean="0"/>
          </a:p>
          <a:p>
            <a:r>
              <a:rPr lang="tr-TR" dirty="0" smtClean="0"/>
              <a:t>Burada </a:t>
            </a:r>
            <a:r>
              <a:rPr lang="tr-TR" dirty="0"/>
              <a:t>üretilen kelebek koleksiyonları dünyanın dört bir yanına ihraç edilecektir. </a:t>
            </a:r>
            <a:endParaRPr lang="tr-TR" dirty="0" smtClean="0"/>
          </a:p>
          <a:p>
            <a:r>
              <a:rPr lang="tr-TR" dirty="0" smtClean="0"/>
              <a:t> </a:t>
            </a:r>
            <a:r>
              <a:rPr lang="tr-TR" dirty="0"/>
              <a:t>Kelebekler Uzakdoğu’dan özellikle Malezya’ dan getirilecek, içlerinde 25-30 gün yaşayan türler olacaktır.</a:t>
            </a:r>
          </a:p>
        </p:txBody>
      </p:sp>
    </p:spTree>
    <p:extLst>
      <p:ext uri="{BB962C8B-B14F-4D97-AF65-F5344CB8AC3E}">
        <p14:creationId xmlns:p14="http://schemas.microsoft.com/office/powerpoint/2010/main" val="26937091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Kelebek Gözlemciliği</a:t>
            </a:r>
          </a:p>
        </p:txBody>
      </p:sp>
      <p:sp>
        <p:nvSpPr>
          <p:cNvPr id="3" name="İçerik Yer Tutucusu 2"/>
          <p:cNvSpPr>
            <a:spLocks noGrp="1"/>
          </p:cNvSpPr>
          <p:nvPr>
            <p:ph idx="1"/>
          </p:nvPr>
        </p:nvSpPr>
        <p:spPr/>
        <p:txBody>
          <a:bodyPr>
            <a:normAutofit fontScale="92500"/>
          </a:bodyPr>
          <a:lstStyle/>
          <a:p>
            <a:r>
              <a:rPr lang="tr-TR" dirty="0"/>
              <a:t>Kelebekler için üreme alanları kurulacaktır. Konya artık dünyaya kelebek koleksiyonu ihraç eden bir şehir olacaktır. </a:t>
            </a:r>
            <a:endParaRPr lang="tr-TR" dirty="0" smtClean="0"/>
          </a:p>
          <a:p>
            <a:r>
              <a:rPr lang="tr-TR" dirty="0" smtClean="0"/>
              <a:t>Ayrıca </a:t>
            </a:r>
            <a:r>
              <a:rPr lang="tr-TR" dirty="0"/>
              <a:t>kelebek seraları canlı birer laboratuvar olarak bilim adamları tarafından kullanılabilecektir. </a:t>
            </a:r>
            <a:endParaRPr lang="tr-TR" dirty="0" smtClean="0"/>
          </a:p>
          <a:p>
            <a:r>
              <a:rPr lang="tr-TR" dirty="0" smtClean="0"/>
              <a:t>Kurulacak </a:t>
            </a:r>
            <a:r>
              <a:rPr lang="tr-TR" dirty="0"/>
              <a:t>seralarda tropik bitkiler yetiştirilecek ve yerli ırk kelebekleri parka çekebilmek için cezbedici bitkiler yetiştirilecektir.</a:t>
            </a:r>
          </a:p>
        </p:txBody>
      </p:sp>
    </p:spTree>
    <p:extLst>
      <p:ext uri="{BB962C8B-B14F-4D97-AF65-F5344CB8AC3E}">
        <p14:creationId xmlns:p14="http://schemas.microsoft.com/office/powerpoint/2010/main" val="13166982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Kelebeklerin Yaşamını Etkileyen Yanlış Arazi Kullanımları</a:t>
            </a:r>
          </a:p>
        </p:txBody>
      </p:sp>
      <p:sp>
        <p:nvSpPr>
          <p:cNvPr id="3" name="İçerik Yer Tutucusu 2"/>
          <p:cNvSpPr>
            <a:spLocks noGrp="1"/>
          </p:cNvSpPr>
          <p:nvPr>
            <p:ph idx="1"/>
          </p:nvPr>
        </p:nvSpPr>
        <p:spPr>
          <a:xfrm>
            <a:off x="457200" y="1600200"/>
            <a:ext cx="8229600" cy="4925144"/>
          </a:xfrm>
        </p:spPr>
        <p:txBody>
          <a:bodyPr>
            <a:normAutofit fontScale="70000" lnSpcReduction="20000"/>
          </a:bodyPr>
          <a:lstStyle/>
          <a:p>
            <a:r>
              <a:rPr lang="tr-TR" dirty="0"/>
              <a:t>Kelebeklerin dünyada yaşam alanlarını inceleyen coğrafya, yanlış arazi kullanımlarının kelebeklerin yaşam alanlarına olumsuz etkilerini de inceler</a:t>
            </a:r>
            <a:r>
              <a:rPr lang="tr-TR" dirty="0" smtClean="0"/>
              <a:t>.</a:t>
            </a:r>
          </a:p>
          <a:p>
            <a:r>
              <a:rPr lang="tr-TR" dirty="0" smtClean="0"/>
              <a:t> </a:t>
            </a:r>
            <a:r>
              <a:rPr lang="tr-TR" dirty="0"/>
              <a:t>Bu yanlış arazi kullanımı arasında konut, sanayi tesisi ve kıyılarda yazlık konutların yapımıyla yer alır. </a:t>
            </a:r>
            <a:endParaRPr lang="tr-TR" dirty="0" smtClean="0"/>
          </a:p>
          <a:p>
            <a:r>
              <a:rPr lang="tr-TR" dirty="0" smtClean="0"/>
              <a:t>Tarım </a:t>
            </a:r>
            <a:r>
              <a:rPr lang="tr-TR" dirty="0"/>
              <a:t>da kelebeklerin yaşam alanlarını olumsuz etkilemektedir. </a:t>
            </a:r>
            <a:endParaRPr lang="tr-TR" dirty="0" smtClean="0"/>
          </a:p>
          <a:p>
            <a:r>
              <a:rPr lang="tr-TR" dirty="0" smtClean="0"/>
              <a:t>Tarımın </a:t>
            </a:r>
            <a:r>
              <a:rPr lang="tr-TR" dirty="0"/>
              <a:t>yoğunlaşması ile birlikte kelebeklerin ve besin bitkilerinin ölümlerine yol açan tarım ilaçlarının artan kullanımıdır. </a:t>
            </a:r>
            <a:endParaRPr lang="tr-TR" dirty="0" smtClean="0"/>
          </a:p>
          <a:p>
            <a:r>
              <a:rPr lang="tr-TR" dirty="0" smtClean="0"/>
              <a:t>Hayvancılık </a:t>
            </a:r>
            <a:r>
              <a:rPr lang="tr-TR" dirty="0"/>
              <a:t>da kelebeklerin yaşamını olumsuz etkilemektedir. Bozkır, çayırlık alanlar ve meralarda aşırı otlatma nedeniyle gerçekleşen yaşam alanı kaybolur. </a:t>
            </a:r>
            <a:endParaRPr lang="tr-TR" dirty="0" smtClean="0"/>
          </a:p>
          <a:p>
            <a:r>
              <a:rPr lang="tr-TR" dirty="0" smtClean="0"/>
              <a:t>Madencilikte </a:t>
            </a:r>
            <a:r>
              <a:rPr lang="tr-TR" dirty="0"/>
              <a:t>özellikle taş ocakları hava kirliliğine neden olmaktadır</a:t>
            </a:r>
            <a:r>
              <a:rPr lang="tr-TR" dirty="0" smtClean="0"/>
              <a:t>.</a:t>
            </a:r>
          </a:p>
          <a:p>
            <a:pPr marL="0" indent="0">
              <a:buNone/>
            </a:pPr>
            <a:endParaRPr lang="tr-TR" dirty="0"/>
          </a:p>
        </p:txBody>
      </p:sp>
    </p:spTree>
    <p:extLst>
      <p:ext uri="{BB962C8B-B14F-4D97-AF65-F5344CB8AC3E}">
        <p14:creationId xmlns:p14="http://schemas.microsoft.com/office/powerpoint/2010/main" val="38263114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Kelebeklerin Yaşamını Etkileyen Yanlış Arazi Kullanımları</a:t>
            </a:r>
          </a:p>
        </p:txBody>
      </p:sp>
      <p:sp>
        <p:nvSpPr>
          <p:cNvPr id="3" name="İçerik Yer Tutucusu 2"/>
          <p:cNvSpPr>
            <a:spLocks noGrp="1"/>
          </p:cNvSpPr>
          <p:nvPr>
            <p:ph idx="1"/>
          </p:nvPr>
        </p:nvSpPr>
        <p:spPr>
          <a:xfrm>
            <a:off x="457200" y="1600200"/>
            <a:ext cx="8229600" cy="4925144"/>
          </a:xfrm>
        </p:spPr>
        <p:txBody>
          <a:bodyPr>
            <a:normAutofit fontScale="70000" lnSpcReduction="20000"/>
          </a:bodyPr>
          <a:lstStyle/>
          <a:p>
            <a:r>
              <a:rPr lang="tr-TR" dirty="0" smtClean="0"/>
              <a:t>Hidro </a:t>
            </a:r>
            <a:r>
              <a:rPr lang="tr-TR" dirty="0"/>
              <a:t>elektrik santraller doğal sistemlerde büyük ölçekli ve geri dönülemez değişikliklere sebep olurlar. </a:t>
            </a:r>
            <a:endParaRPr lang="tr-TR" dirty="0" smtClean="0"/>
          </a:p>
          <a:p>
            <a:r>
              <a:rPr lang="tr-TR" dirty="0" smtClean="0"/>
              <a:t>Yol </a:t>
            </a:r>
            <a:r>
              <a:rPr lang="tr-TR" dirty="0"/>
              <a:t>genişletme ve iyileştirme kelebeklerin yaşam alanlarının kaybına neden olmuştur. </a:t>
            </a:r>
            <a:endParaRPr lang="tr-TR" dirty="0" smtClean="0"/>
          </a:p>
          <a:p>
            <a:r>
              <a:rPr lang="tr-TR" dirty="0" smtClean="0"/>
              <a:t>Elektrik </a:t>
            </a:r>
            <a:r>
              <a:rPr lang="tr-TR" dirty="0"/>
              <a:t>üretimi için yapılan baraj inşaatları büyük oranda kaybına ve parçalanmalarına neden olmaktadır </a:t>
            </a:r>
            <a:r>
              <a:rPr lang="tr-TR" dirty="0" smtClean="0"/>
              <a:t>.</a:t>
            </a:r>
          </a:p>
          <a:p>
            <a:r>
              <a:rPr lang="tr-TR" dirty="0" smtClean="0"/>
              <a:t> </a:t>
            </a:r>
            <a:r>
              <a:rPr lang="tr-TR" dirty="0"/>
              <a:t>Çoruh Havzasındaki planlanan baraj ve HES inşaatları kelebeklerin yaşam alanlarının kaybına ve parçalanmalarına neden olacaktır</a:t>
            </a:r>
            <a:r>
              <a:rPr lang="tr-TR" dirty="0" smtClean="0"/>
              <a:t>.</a:t>
            </a:r>
          </a:p>
          <a:p>
            <a:r>
              <a:rPr lang="tr-TR" dirty="0" smtClean="0"/>
              <a:t> </a:t>
            </a:r>
            <a:r>
              <a:rPr lang="tr-TR" dirty="0"/>
              <a:t>Ayrıca baraj göllerinin inşaatına bağlı olarak Çoruh Vadisi Öncelikli Kelebek Alanı gibi alanlarda lokal iklim değişiklikleri de gerçekleşebilir. </a:t>
            </a:r>
            <a:endParaRPr lang="tr-TR" dirty="0" smtClean="0"/>
          </a:p>
          <a:p>
            <a:r>
              <a:rPr lang="tr-TR" dirty="0" smtClean="0"/>
              <a:t>Kelebeklerin </a:t>
            </a:r>
            <a:r>
              <a:rPr lang="tr-TR" dirty="0"/>
              <a:t>yaşamını tehdit eden bir neden koleksiyoncular tarafından kelebeklerin yasadışı toplanmasıdır</a:t>
            </a:r>
            <a:r>
              <a:rPr lang="tr-TR" dirty="0" smtClean="0"/>
              <a:t>.</a:t>
            </a:r>
          </a:p>
          <a:p>
            <a:r>
              <a:rPr lang="tr-TR" dirty="0" smtClean="0"/>
              <a:t> </a:t>
            </a:r>
            <a:r>
              <a:rPr lang="tr-TR" dirty="0"/>
              <a:t>Ancak, kelebekler gibi kendini yenileme hızı yüksek olan türlerin popülasyonlarının sadece koleksiyonculukla tamamen ortadan kalkması uzmanlar tarafından olası görülmemektedir.</a:t>
            </a:r>
          </a:p>
        </p:txBody>
      </p:sp>
    </p:spTree>
    <p:extLst>
      <p:ext uri="{BB962C8B-B14F-4D97-AF65-F5344CB8AC3E}">
        <p14:creationId xmlns:p14="http://schemas.microsoft.com/office/powerpoint/2010/main" val="37837427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Av Turizmi </a:t>
            </a:r>
          </a:p>
        </p:txBody>
      </p:sp>
      <p:sp>
        <p:nvSpPr>
          <p:cNvPr id="3" name="İçerik Yer Tutucusu 2"/>
          <p:cNvSpPr>
            <a:spLocks noGrp="1"/>
          </p:cNvSpPr>
          <p:nvPr>
            <p:ph idx="1"/>
          </p:nvPr>
        </p:nvSpPr>
        <p:spPr/>
        <p:txBody>
          <a:bodyPr>
            <a:normAutofit fontScale="70000" lnSpcReduction="20000"/>
          </a:bodyPr>
          <a:lstStyle/>
          <a:p>
            <a:r>
              <a:rPr lang="tr-TR" dirty="0"/>
              <a:t>Yaban hayatı dünyada yasalar, av yasağı, ulusal park, koruma alanları gibi önlemlerle korunmaktadır. İnsanın varoluşundan itibaren başlayan avcılığın anlamı çağlar boyunca değişmeden devam etmiştir. </a:t>
            </a:r>
            <a:endParaRPr lang="tr-TR" dirty="0" smtClean="0"/>
          </a:p>
          <a:p>
            <a:r>
              <a:rPr lang="tr-TR" dirty="0" smtClean="0"/>
              <a:t>Avcılık </a:t>
            </a:r>
            <a:r>
              <a:rPr lang="tr-TR" dirty="0"/>
              <a:t>her zaman çevre ile yaban hayvanlarının sayısı arasında gerekli dengenin sağlanması şeklinde savunulmuştur. </a:t>
            </a:r>
            <a:endParaRPr lang="tr-TR" dirty="0" smtClean="0"/>
          </a:p>
          <a:p>
            <a:r>
              <a:rPr lang="tr-TR" dirty="0" smtClean="0"/>
              <a:t>Avcılık </a:t>
            </a:r>
            <a:r>
              <a:rPr lang="tr-TR" dirty="0"/>
              <a:t>kavramı artık günümüzde “sürdürülebilir avcılık” şeklinde devam edebilecek bir faaliyettir. </a:t>
            </a:r>
            <a:endParaRPr lang="tr-TR" dirty="0" smtClean="0"/>
          </a:p>
          <a:p>
            <a:r>
              <a:rPr lang="tr-TR" dirty="0" smtClean="0"/>
              <a:t>Sürdürülebilir </a:t>
            </a:r>
            <a:r>
              <a:rPr lang="tr-TR" dirty="0"/>
              <a:t>avcılığın ilkeleri arasında yaban hayvanlarının soylarının tükenmemesi için gerekli önlemleri almak, yasak avlanmalara karşı önlem almak, av hayvanlarının aşırı üremesine engel olmak, yaban hayvanları ve beslenme alanları arasında dengeyi korumaktır. </a:t>
            </a:r>
          </a:p>
        </p:txBody>
      </p:sp>
    </p:spTree>
    <p:extLst>
      <p:ext uri="{BB962C8B-B14F-4D97-AF65-F5344CB8AC3E}">
        <p14:creationId xmlns:p14="http://schemas.microsoft.com/office/powerpoint/2010/main" val="33007390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Av Turizmi </a:t>
            </a:r>
          </a:p>
        </p:txBody>
      </p:sp>
      <p:sp>
        <p:nvSpPr>
          <p:cNvPr id="3" name="İçerik Yer Tutucusu 2"/>
          <p:cNvSpPr>
            <a:spLocks noGrp="1"/>
          </p:cNvSpPr>
          <p:nvPr>
            <p:ph idx="1"/>
          </p:nvPr>
        </p:nvSpPr>
        <p:spPr/>
        <p:txBody>
          <a:bodyPr>
            <a:normAutofit fontScale="85000" lnSpcReduction="10000"/>
          </a:bodyPr>
          <a:lstStyle/>
          <a:p>
            <a:r>
              <a:rPr lang="tr-TR" dirty="0"/>
              <a:t>Avcılık ancak av turizmi kapsamında izin görmektedir. </a:t>
            </a:r>
            <a:endParaRPr lang="tr-TR" dirty="0" smtClean="0"/>
          </a:p>
          <a:p>
            <a:r>
              <a:rPr lang="tr-TR" dirty="0" smtClean="0"/>
              <a:t>Diğerleri </a:t>
            </a:r>
            <a:r>
              <a:rPr lang="tr-TR" dirty="0"/>
              <a:t>sorumsuz kaçak avcılık gurubundadır. </a:t>
            </a:r>
            <a:endParaRPr lang="tr-TR" dirty="0" smtClean="0"/>
          </a:p>
          <a:p>
            <a:r>
              <a:rPr lang="tr-TR" dirty="0" smtClean="0"/>
              <a:t>Bu </a:t>
            </a:r>
            <a:r>
              <a:rPr lang="tr-TR" dirty="0"/>
              <a:t>tip avlanmalar, çevre kirliliği, av hayvanlarının yaşam alanlarının yok edilmesi vb. gibi olumsuz dış etkiler sonucunda, Türkiye’nin bir çok bölgesinde yaşayabilen hayvanların bir kısmının tamamen yok olması ve bir kısmının ise çok dar alanlarda yaşamaya mahkum olmalarıdır. </a:t>
            </a:r>
            <a:endParaRPr lang="tr-TR" dirty="0" smtClean="0"/>
          </a:p>
          <a:p>
            <a:r>
              <a:rPr lang="tr-TR" dirty="0" smtClean="0"/>
              <a:t>Örneğin</a:t>
            </a:r>
            <a:r>
              <a:rPr lang="tr-TR" dirty="0"/>
              <a:t>; geyik, karaca, yaban keçisi, yaban koyunu gibi nadide av hayvanları, neredeyse nesli tükenecek derecede azalmışlardır </a:t>
            </a:r>
          </a:p>
        </p:txBody>
      </p:sp>
    </p:spTree>
    <p:extLst>
      <p:ext uri="{BB962C8B-B14F-4D97-AF65-F5344CB8AC3E}">
        <p14:creationId xmlns:p14="http://schemas.microsoft.com/office/powerpoint/2010/main" val="895748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Av Turizmi </a:t>
            </a:r>
          </a:p>
        </p:txBody>
      </p:sp>
      <p:sp>
        <p:nvSpPr>
          <p:cNvPr id="3" name="İçerik Yer Tutucusu 2"/>
          <p:cNvSpPr>
            <a:spLocks noGrp="1"/>
          </p:cNvSpPr>
          <p:nvPr>
            <p:ph idx="1"/>
          </p:nvPr>
        </p:nvSpPr>
        <p:spPr/>
        <p:txBody>
          <a:bodyPr>
            <a:normAutofit lnSpcReduction="10000"/>
          </a:bodyPr>
          <a:lstStyle/>
          <a:p>
            <a:r>
              <a:rPr lang="tr-TR" dirty="0"/>
              <a:t>Av ve yaban hayvanlarının soylarının tükenmesini önlemek amacıyla, dünyanın pek çok ülkesinde koruma programları geliştirilmiş ve uygulamaya konulmuştur. Av turizmi, avcıların sürekli yaşadıkları yer dışındaki bir bölge veya ülkede avlanmak, dinlenmek ve spor yapmak amacı ile yaptıkları geçici seyahat ve konaklamalarından oluşan ve gidilen ülke ve bölge ekonomisine önemli katkılar sağlayan bir turizm türüdür. </a:t>
            </a:r>
          </a:p>
        </p:txBody>
      </p:sp>
    </p:spTree>
    <p:extLst>
      <p:ext uri="{BB962C8B-B14F-4D97-AF65-F5344CB8AC3E}">
        <p14:creationId xmlns:p14="http://schemas.microsoft.com/office/powerpoint/2010/main" val="5335292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Av Turizmi </a:t>
            </a:r>
          </a:p>
        </p:txBody>
      </p:sp>
      <p:sp>
        <p:nvSpPr>
          <p:cNvPr id="3" name="İçerik Yer Tutucusu 2"/>
          <p:cNvSpPr>
            <a:spLocks noGrp="1"/>
          </p:cNvSpPr>
          <p:nvPr>
            <p:ph idx="1"/>
          </p:nvPr>
        </p:nvSpPr>
        <p:spPr/>
        <p:txBody>
          <a:bodyPr>
            <a:normAutofit fontScale="70000" lnSpcReduction="20000"/>
          </a:bodyPr>
          <a:lstStyle/>
          <a:p>
            <a:r>
              <a:rPr lang="tr-TR" dirty="0"/>
              <a:t>Devlet Planlama Teşkilatı Özel İhtisas Komisyonunun ormancılık ile ilgili hazırladığı raporda av turizmi, “av kaynaklarının yerli ve yabancı avcıların kullanımına sunulması, bu kaynakların estetik ve turistik yönlerden değerlendirilmesi suretiyle ülke ekonomisine katkıda bulunmasını amaçlayan turizm faaliyetidir” şeklinde tanımlanmaktadır (DPT: 1985, 251) . </a:t>
            </a:r>
            <a:endParaRPr lang="tr-TR" dirty="0" smtClean="0"/>
          </a:p>
          <a:p>
            <a:r>
              <a:rPr lang="tr-TR" dirty="0" smtClean="0"/>
              <a:t>Dolayısıyla</a:t>
            </a:r>
            <a:r>
              <a:rPr lang="tr-TR" dirty="0"/>
              <a:t>, av turizmi turizmin bir parçası olup, yerli ve yabancı avcıların avlanmak amacıyla gittikleri yerlerde, başka özellikteki yaşama biçimlerini görüp dinlenmelerine ve spor yapmalarına olanak sağlayan, bölge ve ülke ekonomisine katkıda bulunan bir kaynaktır. </a:t>
            </a:r>
            <a:endParaRPr lang="tr-TR" dirty="0" smtClean="0"/>
          </a:p>
          <a:p>
            <a:r>
              <a:rPr lang="tr-TR" dirty="0" smtClean="0"/>
              <a:t>Bu </a:t>
            </a:r>
            <a:r>
              <a:rPr lang="tr-TR" dirty="0"/>
              <a:t>nedenle, ülkenin av potansiyelinden sürdürülebilirlik çerçevesinde yararlanabilmek, doğadaki bütün yaban hayvanlarının türlerini kendi yaşam ortamlarında sürekli kılacak sayıda olmalarını sağlayan tüm tedbirlerin alınması gerektirir.</a:t>
            </a:r>
          </a:p>
        </p:txBody>
      </p:sp>
    </p:spTree>
    <p:extLst>
      <p:ext uri="{BB962C8B-B14F-4D97-AF65-F5344CB8AC3E}">
        <p14:creationId xmlns:p14="http://schemas.microsoft.com/office/powerpoint/2010/main" val="35105590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Av Turizmi </a:t>
            </a:r>
          </a:p>
        </p:txBody>
      </p:sp>
      <p:sp>
        <p:nvSpPr>
          <p:cNvPr id="3" name="İçerik Yer Tutucusu 2"/>
          <p:cNvSpPr>
            <a:spLocks noGrp="1"/>
          </p:cNvSpPr>
          <p:nvPr>
            <p:ph idx="1"/>
          </p:nvPr>
        </p:nvSpPr>
        <p:spPr/>
        <p:txBody>
          <a:bodyPr>
            <a:normAutofit fontScale="55000" lnSpcReduction="20000"/>
          </a:bodyPr>
          <a:lstStyle/>
          <a:p>
            <a:r>
              <a:rPr lang="tr-TR" dirty="0"/>
              <a:t>Av turizmine açılacak avlaklar, ülkemizin av hayvanı potansiyeli dikkate alınarak, Ormanve Su İşleri Bakanlığı (Milli Parklar, Av ve Yaban HayatıGenel Müdürlüğü) tarafından tespit ve ilan edilmektedir. Yabancı turist avcılar, Orman ve Su İşleri Bakanlığınca A Grubu Seyahat Acentalarına verilen Av Turizmi İzin Belgesi ile avlanabilmektedirler. </a:t>
            </a:r>
            <a:endParaRPr lang="tr-TR" dirty="0" smtClean="0"/>
          </a:p>
          <a:p>
            <a:r>
              <a:rPr lang="tr-TR" dirty="0" smtClean="0"/>
              <a:t>Ayrıca</a:t>
            </a:r>
            <a:r>
              <a:rPr lang="tr-TR" dirty="0"/>
              <a:t>, yabancı turist avcılar Orman ve Su İşleri Bakanlığı Milli Parklar ve Av-yaban Hayatı Genel Müdürlüğünce tescil edilen özel avlaklarda, sadece buralarda üretilip serbest bırakılan türleri avlayabilmektedir</a:t>
            </a:r>
            <a:r>
              <a:rPr lang="tr-TR" dirty="0" smtClean="0"/>
              <a:t>.</a:t>
            </a:r>
          </a:p>
          <a:p>
            <a:r>
              <a:rPr lang="tr-TR" dirty="0" smtClean="0"/>
              <a:t> </a:t>
            </a:r>
            <a:r>
              <a:rPr lang="tr-TR" dirty="0"/>
              <a:t>Ayrıca, yabancı turist avcılar Orman ve Su İşleri Bakanlığı Milli Parklar ve Av-yaban Hayatı Genel Müdürlüğünce tescil edilen özel avlaklarda, sadece buralarda üretilip serbest bırakılan türleri avlayabilmektedir. </a:t>
            </a:r>
            <a:endParaRPr lang="tr-TR" dirty="0" smtClean="0"/>
          </a:p>
          <a:p>
            <a:r>
              <a:rPr lang="tr-TR" dirty="0" smtClean="0"/>
              <a:t>Seyahat </a:t>
            </a:r>
            <a:r>
              <a:rPr lang="tr-TR" dirty="0"/>
              <a:t>Acentaları aracılığıyla avlanabilen yabancı turist avcılar, 6136 Sayılı Kanunun uygulanmasına ilişkin yönetmelik ve MAK (Merkez Av Komisyonu) nun ilgili kararına göre, av tüfeği ve aksamını beraberlerinde getirebilmektedirler. </a:t>
            </a:r>
            <a:endParaRPr lang="tr-TR" dirty="0" smtClean="0"/>
          </a:p>
          <a:p>
            <a:r>
              <a:rPr lang="tr-TR" dirty="0" smtClean="0"/>
              <a:t>Av </a:t>
            </a:r>
            <a:r>
              <a:rPr lang="tr-TR" dirty="0"/>
              <a:t>İzin Belgeleri'nde; av partisine katılacak avcının adı, soyadı, uyruğu, yurdumuza giriş ve çıkış yapacakları gümrük kapıları ve tarihleri, avlanacakları yer, avlanma tarihleri ve avlayabilecekleri av hayvanı türleri ve sayıları belirtilmektedir. </a:t>
            </a:r>
          </a:p>
        </p:txBody>
      </p:sp>
    </p:spTree>
    <p:extLst>
      <p:ext uri="{BB962C8B-B14F-4D97-AF65-F5344CB8AC3E}">
        <p14:creationId xmlns:p14="http://schemas.microsoft.com/office/powerpoint/2010/main" val="25596765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Av Turizmi </a:t>
            </a:r>
          </a:p>
        </p:txBody>
      </p:sp>
      <p:sp>
        <p:nvSpPr>
          <p:cNvPr id="3" name="İçerik Yer Tutucusu 2"/>
          <p:cNvSpPr>
            <a:spLocks noGrp="1"/>
          </p:cNvSpPr>
          <p:nvPr>
            <p:ph idx="1"/>
          </p:nvPr>
        </p:nvSpPr>
        <p:spPr/>
        <p:txBody>
          <a:bodyPr>
            <a:normAutofit fontScale="62500" lnSpcReduction="20000"/>
          </a:bodyPr>
          <a:lstStyle/>
          <a:p>
            <a:r>
              <a:rPr lang="tr-TR" dirty="0"/>
              <a:t>Türkiye’de av turizminin geliştirilmesi, kontrolsüz avlanmaların önlenmesi ve av kaynaklarından daha etkin şekilde yararlanmak amacı ile 1973 yılında 1618 Sayılı Seyahat Acentaları Kanunu’na dayanarak Turizm Bakanlığı ile Orman ve Köyişleri Bakanlığı tarafından“Av Turizmi Yönetmeliği” çıkarılmıştır</a:t>
            </a:r>
            <a:r>
              <a:rPr lang="tr-TR" dirty="0" smtClean="0"/>
              <a:t>.</a:t>
            </a:r>
          </a:p>
          <a:p>
            <a:r>
              <a:rPr lang="tr-TR" dirty="0" smtClean="0"/>
              <a:t> </a:t>
            </a:r>
            <a:r>
              <a:rPr lang="tr-TR" dirty="0"/>
              <a:t>Yönetmeliğe göre av turlarını ve partilerini düzenleme görevi seyahat acentalarına verilmiştir. </a:t>
            </a:r>
            <a:endParaRPr lang="tr-TR" dirty="0" smtClean="0"/>
          </a:p>
          <a:p>
            <a:r>
              <a:rPr lang="tr-TR" dirty="0" smtClean="0"/>
              <a:t>Ancak</a:t>
            </a:r>
            <a:r>
              <a:rPr lang="tr-TR" dirty="0"/>
              <a:t>, bu yönetmelik de kontrolsüz avcılığı engelleyememiştir. Kontrolsüz ve düzensiz avcılığı önlemek amacı ile Merkez Av Komisyonu, 1976-77 av mevsiminde Kara Avcılığı Kanunu’na dayanarak yabancıların Türkiye’de avlanmalarını geçici bir süre için (1 yıl) yasaklamış, ertesi yıl ise yabancıların avlanmaları için yeni düzenlemeler yürürlüğe konmuştur . </a:t>
            </a:r>
            <a:endParaRPr lang="tr-TR" dirty="0" smtClean="0"/>
          </a:p>
          <a:p>
            <a:r>
              <a:rPr lang="tr-TR" dirty="0" smtClean="0"/>
              <a:t>1977 </a:t>
            </a:r>
            <a:r>
              <a:rPr lang="tr-TR" dirty="0"/>
              <a:t>yılında uygulamaya konulan bu düzenlemelere göre, yabancı avcıların avlanabilmeleri için ancak bir seyahat acentası aracılığı ile Türkiye’ye gelebilecekleri ve bir bedel ödeyerek avlanabilecekleri belirtilmiştir. </a:t>
            </a:r>
          </a:p>
        </p:txBody>
      </p:sp>
    </p:spTree>
    <p:extLst>
      <p:ext uri="{BB962C8B-B14F-4D97-AF65-F5344CB8AC3E}">
        <p14:creationId xmlns:p14="http://schemas.microsoft.com/office/powerpoint/2010/main" val="4566707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Av Turizmi </a:t>
            </a:r>
          </a:p>
        </p:txBody>
      </p:sp>
      <p:sp>
        <p:nvSpPr>
          <p:cNvPr id="3" name="İçerik Yer Tutucusu 2"/>
          <p:cNvSpPr>
            <a:spLocks noGrp="1"/>
          </p:cNvSpPr>
          <p:nvPr>
            <p:ph idx="1"/>
          </p:nvPr>
        </p:nvSpPr>
        <p:spPr/>
        <p:txBody>
          <a:bodyPr>
            <a:normAutofit fontScale="62500" lnSpcReduction="20000"/>
          </a:bodyPr>
          <a:lstStyle/>
          <a:p>
            <a:r>
              <a:rPr lang="tr-TR" dirty="0"/>
              <a:t>Türkiye’de bilinçli ve gerçek anlamda av turizmi, ilk kez 1981 yılında Antalya Düzlerçamı bölgesinde başlamıştır </a:t>
            </a:r>
            <a:r>
              <a:rPr lang="tr-TR" dirty="0" smtClean="0"/>
              <a:t>.</a:t>
            </a:r>
          </a:p>
          <a:p>
            <a:r>
              <a:rPr lang="tr-TR" dirty="0" smtClean="0"/>
              <a:t> </a:t>
            </a:r>
            <a:r>
              <a:rPr lang="tr-TR" dirty="0"/>
              <a:t>Söz konusu bölgedeki yaban keçisi nüfusunun giderek artması üzerine yaban keçisi av turizmine açılmıştır. </a:t>
            </a:r>
            <a:endParaRPr lang="tr-TR" dirty="0" smtClean="0"/>
          </a:p>
          <a:p>
            <a:r>
              <a:rPr lang="tr-TR" dirty="0" smtClean="0"/>
              <a:t>1984 </a:t>
            </a:r>
            <a:r>
              <a:rPr lang="tr-TR" dirty="0"/>
              <a:t>yılında ise, Artvin’de yaban keçisi ve ayı av turizmine açılmıştır. Bu avlaklarda yabancı avcılar yanında yerli avcıların da avlanabilmelerine orman bakanlığı tarafından izin verilmiştir. </a:t>
            </a:r>
            <a:endParaRPr lang="tr-TR" dirty="0" smtClean="0"/>
          </a:p>
          <a:p>
            <a:r>
              <a:rPr lang="tr-TR" dirty="0" smtClean="0"/>
              <a:t>Devlet </a:t>
            </a:r>
            <a:r>
              <a:rPr lang="tr-TR" dirty="0"/>
              <a:t>bu görevleri Milli Parklar ve Av-Yaban Hayatı Genel Müdürlükleri gibi Orman ve Su İşleri Bakanlığı bünyesindeki kurumlar aracılığı ile yürütmektedir. </a:t>
            </a:r>
            <a:endParaRPr lang="tr-TR" dirty="0" smtClean="0"/>
          </a:p>
          <a:p>
            <a:r>
              <a:rPr lang="tr-TR" dirty="0" smtClean="0"/>
              <a:t>Özel </a:t>
            </a:r>
            <a:r>
              <a:rPr lang="tr-TR" dirty="0"/>
              <a:t>sektör ise seyahat acentaları aracılığı ile av turizmi kapsamında av turları ve av partileri düzenlemekle görevlendirilmiştir. </a:t>
            </a:r>
            <a:endParaRPr lang="tr-TR" dirty="0" smtClean="0"/>
          </a:p>
          <a:p>
            <a:r>
              <a:rPr lang="tr-TR" dirty="0" smtClean="0"/>
              <a:t>Türkiye'de </a:t>
            </a:r>
            <a:r>
              <a:rPr lang="tr-TR" dirty="0"/>
              <a:t>avlanılmasına izin verilen yaban hayvanları türlerine ve avlanma sürelerine göre yıldan yıla değişmektedir. </a:t>
            </a:r>
            <a:endParaRPr lang="tr-TR" dirty="0" smtClean="0"/>
          </a:p>
          <a:p>
            <a:r>
              <a:rPr lang="tr-TR" dirty="0" smtClean="0"/>
              <a:t>Bu </a:t>
            </a:r>
            <a:r>
              <a:rPr lang="tr-TR" dirty="0"/>
              <a:t>değişiklikler her yıl düzenlenen Merkez Av Komisyonu Kararları ile belirlenir. </a:t>
            </a:r>
          </a:p>
        </p:txBody>
      </p:sp>
    </p:spTree>
    <p:extLst>
      <p:ext uri="{BB962C8B-B14F-4D97-AF65-F5344CB8AC3E}">
        <p14:creationId xmlns:p14="http://schemas.microsoft.com/office/powerpoint/2010/main" val="6303173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Av Turizmi </a:t>
            </a:r>
          </a:p>
        </p:txBody>
      </p:sp>
      <p:sp>
        <p:nvSpPr>
          <p:cNvPr id="3" name="İçerik Yer Tutucusu 2"/>
          <p:cNvSpPr>
            <a:spLocks noGrp="1"/>
          </p:cNvSpPr>
          <p:nvPr>
            <p:ph idx="1"/>
          </p:nvPr>
        </p:nvSpPr>
        <p:spPr>
          <a:xfrm>
            <a:off x="457200" y="1600200"/>
            <a:ext cx="8229600" cy="4997152"/>
          </a:xfrm>
        </p:spPr>
        <p:txBody>
          <a:bodyPr>
            <a:normAutofit fontScale="62500" lnSpcReduction="20000"/>
          </a:bodyPr>
          <a:lstStyle/>
          <a:p>
            <a:r>
              <a:rPr lang="tr-TR" dirty="0"/>
              <a:t>Büyük av hayvanlarından ayı, çengel boynuzlu dağ keçisi (şamua) , yaban keçisi (bezoar) , yaban domuzu, vaşak, kurt, çakal, tilki, av turizmi başlığı altında yerli ve yabancı avcıların kullanımına bedeli karşılığı sunulmuştur. </a:t>
            </a:r>
            <a:endParaRPr lang="tr-TR" dirty="0" smtClean="0"/>
          </a:p>
          <a:p>
            <a:r>
              <a:rPr lang="tr-TR" dirty="0" smtClean="0"/>
              <a:t>Bunların </a:t>
            </a:r>
            <a:r>
              <a:rPr lang="tr-TR" dirty="0"/>
              <a:t>dışında kalan avların, yabancı avcılara avlatılması sadece özel avlaklarda mümkündür. </a:t>
            </a:r>
            <a:endParaRPr lang="tr-TR" dirty="0" smtClean="0"/>
          </a:p>
          <a:p>
            <a:r>
              <a:rPr lang="tr-TR" dirty="0" smtClean="0"/>
              <a:t>Yabancı </a:t>
            </a:r>
            <a:r>
              <a:rPr lang="tr-TR" dirty="0"/>
              <a:t>avcılar özel avlakların haricinde, yukarıda adı geçen av hayvanlarından başka av hayvanlarını avlayamazlar. </a:t>
            </a:r>
            <a:endParaRPr lang="tr-TR" dirty="0" smtClean="0"/>
          </a:p>
          <a:p>
            <a:r>
              <a:rPr lang="tr-TR" dirty="0" smtClean="0"/>
              <a:t>Örneğin </a:t>
            </a:r>
            <a:r>
              <a:rPr lang="tr-TR" dirty="0"/>
              <a:t>dağ koyunu, kirpi, çalıkuşu, leylek, kırlangıç avlamak yasaktır. </a:t>
            </a:r>
            <a:endParaRPr lang="tr-TR" dirty="0" smtClean="0"/>
          </a:p>
          <a:p>
            <a:r>
              <a:rPr lang="tr-TR" dirty="0" smtClean="0"/>
              <a:t>Avcılığın </a:t>
            </a:r>
            <a:r>
              <a:rPr lang="tr-TR" dirty="0"/>
              <a:t>ve av turizminin ülke ekonomisi açısından taşıdığı önemi dikkate alarak bir çok ülkede olduğu gibi ülkemizde de av alanlarının korunması, av hayvanı üretme yerlerinin ve milli parkların kurulması ile ilgili yasal düzenlemeler </a:t>
            </a:r>
            <a:r>
              <a:rPr lang="tr-TR" dirty="0" smtClean="0"/>
              <a:t>yapılmıştır</a:t>
            </a:r>
          </a:p>
          <a:p>
            <a:r>
              <a:rPr lang="tr-TR" dirty="0" smtClean="0"/>
              <a:t> </a:t>
            </a:r>
            <a:r>
              <a:rPr lang="tr-TR" dirty="0"/>
              <a:t>Ülkemizde av turizmi ile ilgili 3167 sayılı Kara Avcılığı Kanunu ile 1380 sayılı Su Ürünleri Kanunu olmak üzere iki kanun bulunmaktadır. </a:t>
            </a:r>
            <a:endParaRPr lang="tr-TR" dirty="0" smtClean="0"/>
          </a:p>
          <a:p>
            <a:r>
              <a:rPr lang="tr-TR" dirty="0" smtClean="0"/>
              <a:t>Bu </a:t>
            </a:r>
            <a:r>
              <a:rPr lang="tr-TR" dirty="0"/>
              <a:t>iki kanun dışında konu ile ilgili Av Turizmi Yönetmeliği ile Su Ürünleri Yönetmeliği ve ayrıca yönetmelikler gereği çıkarılan sirküler ve komisyon kararları da önemli düzenleyici belgeler niteliğindedir. </a:t>
            </a:r>
          </a:p>
        </p:txBody>
      </p:sp>
    </p:spTree>
    <p:extLst>
      <p:ext uri="{BB962C8B-B14F-4D97-AF65-F5344CB8AC3E}">
        <p14:creationId xmlns:p14="http://schemas.microsoft.com/office/powerpoint/2010/main" val="56205525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9416</Words>
  <Application>Microsoft Office PowerPoint</Application>
  <PresentationFormat>Ekran Gösterisi (4:3)</PresentationFormat>
  <Paragraphs>583</Paragraphs>
  <Slides>92</Slides>
  <Notes>0</Notes>
  <HiddenSlides>0</HiddenSlides>
  <MMClips>0</MMClips>
  <ScaleCrop>false</ScaleCrop>
  <HeadingPairs>
    <vt:vector size="4" baseType="variant">
      <vt:variant>
        <vt:lpstr>Tema</vt:lpstr>
      </vt:variant>
      <vt:variant>
        <vt:i4>1</vt:i4>
      </vt:variant>
      <vt:variant>
        <vt:lpstr>Slayt Başlıkları</vt:lpstr>
      </vt:variant>
      <vt:variant>
        <vt:i4>92</vt:i4>
      </vt:variant>
    </vt:vector>
  </HeadingPairs>
  <TitlesOfParts>
    <vt:vector size="93" baseType="lpstr">
      <vt:lpstr>Ofis Teması</vt:lpstr>
      <vt:lpstr>Türkiye'de Floral ve Yaban Hayatı Turizmi</vt:lpstr>
      <vt:lpstr>Türkiye'de Floral ve Yaban Hayatı Turizmi</vt:lpstr>
      <vt:lpstr>Floral Turizm </vt:lpstr>
      <vt:lpstr>Orman Turizmi </vt:lpstr>
      <vt:lpstr>Orman Turizmi </vt:lpstr>
      <vt:lpstr>Orman Turizmi </vt:lpstr>
      <vt:lpstr>Orman Turizmi </vt:lpstr>
      <vt:lpstr>Orman Turizmi </vt:lpstr>
      <vt:lpstr>Orman Turizmi </vt:lpstr>
      <vt:lpstr>Orman Turizminde Mekânsal Planlama </vt:lpstr>
      <vt:lpstr>Orman Turizminde Mekânsal Planlama </vt:lpstr>
      <vt:lpstr>Orman Turizminde Mekânsal Planlama </vt:lpstr>
      <vt:lpstr>Orman Turizminde Mekânsal Planlama </vt:lpstr>
      <vt:lpstr>Ağaç Turizmi</vt:lpstr>
      <vt:lpstr>Ağaç Turizmi</vt:lpstr>
      <vt:lpstr>Ağaç Turizmi</vt:lpstr>
      <vt:lpstr>Ağaç Turizmi</vt:lpstr>
      <vt:lpstr>Ağaç Turizmi</vt:lpstr>
      <vt:lpstr>Ağaç Tüneller</vt:lpstr>
      <vt:lpstr>Botanik Turizmi </vt:lpstr>
      <vt:lpstr>Botanik Turizmi </vt:lpstr>
      <vt:lpstr>Botanik Turizmi </vt:lpstr>
      <vt:lpstr>Botanik Turizmi </vt:lpstr>
      <vt:lpstr>Japon Bahçeleri </vt:lpstr>
      <vt:lpstr>Japon Bahçeleri </vt:lpstr>
      <vt:lpstr>Japon Bahçeleri </vt:lpstr>
      <vt:lpstr>Saray Bahçeleri</vt:lpstr>
      <vt:lpstr>Çiçek Turizmi</vt:lpstr>
      <vt:lpstr>Çiçek Festivalleri</vt:lpstr>
      <vt:lpstr>Çiçek Festivalleri</vt:lpstr>
      <vt:lpstr>Çiçek Festivalleri</vt:lpstr>
      <vt:lpstr>Çiçek Festivalleri</vt:lpstr>
      <vt:lpstr>Çiçek Festivalleri</vt:lpstr>
      <vt:lpstr>Çiçek Festivalleri</vt:lpstr>
      <vt:lpstr> Endemik Bitkiler Turizmi </vt:lpstr>
      <vt:lpstr>Endemik Bitkiler Turizmi </vt:lpstr>
      <vt:lpstr> Endemik Bitkiler Turizmi </vt:lpstr>
      <vt:lpstr> Endemik Bitkiler Turizmi </vt:lpstr>
      <vt:lpstr> Endemik Bitkiler Turizmi </vt:lpstr>
      <vt:lpstr> Endemik Bitkiler Turizmi </vt:lpstr>
      <vt:lpstr>Endemik Bitkiler Turizmi </vt:lpstr>
      <vt:lpstr>Endemik Bitkiler Turizmi </vt:lpstr>
      <vt:lpstr>Endemik Bitkiler Turizmi </vt:lpstr>
      <vt:lpstr>YABAN HAYATI VE TURİZM</vt:lpstr>
      <vt:lpstr>Yaban Hayatı Turizmi: Tanımlar ve Kavramlar</vt:lpstr>
      <vt:lpstr>Yaban Hayatı Turizmi: Tanımlar ve Kavramlar</vt:lpstr>
      <vt:lpstr>Yaban Hayatı Turizmi: Tanımlar ve Kavramlar</vt:lpstr>
      <vt:lpstr>Yaban Hayatı Turizmi: Tanımlar ve Kavramlar</vt:lpstr>
      <vt:lpstr>Yaban Hayatı Turizmi: Tanımlar ve Kavramlar</vt:lpstr>
      <vt:lpstr>Yaban Hayatı Turizmi: Tanımlar ve Kavramlar</vt:lpstr>
      <vt:lpstr>Kuş Gözlem Turizmi</vt:lpstr>
      <vt:lpstr>Kuş Gözlem Turizmi</vt:lpstr>
      <vt:lpstr>Kuş Gözlem Turizmi</vt:lpstr>
      <vt:lpstr>Kuş Gözlem Turizmi</vt:lpstr>
      <vt:lpstr>Kuş Gözlem Turizmi</vt:lpstr>
      <vt:lpstr>Kuş Gözlem Turizmi</vt:lpstr>
      <vt:lpstr>Kuş Gözlem Turizmi</vt:lpstr>
      <vt:lpstr>Kuş Gözlem Turizmi</vt:lpstr>
      <vt:lpstr>Kuş Gözlem Turizmi</vt:lpstr>
      <vt:lpstr>Kuş Gözlem Turizmi</vt:lpstr>
      <vt:lpstr>Kuş Gözlem Turizmi</vt:lpstr>
      <vt:lpstr>Kuş Gözlem Turizmi</vt:lpstr>
      <vt:lpstr>Leylek Göçleri</vt:lpstr>
      <vt:lpstr>Leylek Göçleri</vt:lpstr>
      <vt:lpstr>Leylek Göçleri</vt:lpstr>
      <vt:lpstr>Leylek Göçleri</vt:lpstr>
      <vt:lpstr>Leylek Göçleri</vt:lpstr>
      <vt:lpstr>Leylek Göçleri</vt:lpstr>
      <vt:lpstr>Leylek Göçleri</vt:lpstr>
      <vt:lpstr> Kelebek Turizmi </vt:lpstr>
      <vt:lpstr> Kelebek Turizmi </vt:lpstr>
      <vt:lpstr> Kelebek Turizmi </vt:lpstr>
      <vt:lpstr> Kelebek Turizmi </vt:lpstr>
      <vt:lpstr>Türkiye’de Kelebek Gözlemciliği</vt:lpstr>
      <vt:lpstr>Türkiye’de Kelebek Gözlemciliği</vt:lpstr>
      <vt:lpstr>Türkiye’de Kelebek Gözlemciliği</vt:lpstr>
      <vt:lpstr>Türkiye’de Kelebek Gözlemciliği</vt:lpstr>
      <vt:lpstr>Türkiye’de Kelebek Gözlemciliği</vt:lpstr>
      <vt:lpstr>Türkiye’de Kelebek Gözlemciliği</vt:lpstr>
      <vt:lpstr>Türkiye’de Kelebek Gözlemciliği</vt:lpstr>
      <vt:lpstr>Türkiye’de Kelebek Gözlemciliği</vt:lpstr>
      <vt:lpstr>Türkiye’de Kelebek Gözlemciliği</vt:lpstr>
      <vt:lpstr>Kelebeklerin Yaşamını Etkileyen Yanlış Arazi Kullanımları</vt:lpstr>
      <vt:lpstr>Kelebeklerin Yaşamını Etkileyen Yanlış Arazi Kullanımları</vt:lpstr>
      <vt:lpstr>Av Turizmi </vt:lpstr>
      <vt:lpstr>Av Turizmi </vt:lpstr>
      <vt:lpstr>Av Turizmi </vt:lpstr>
      <vt:lpstr>Av Turizmi </vt:lpstr>
      <vt:lpstr>Av Turizmi </vt:lpstr>
      <vt:lpstr>Av Turizmi </vt:lpstr>
      <vt:lpstr>Av Turizmi </vt:lpstr>
      <vt:lpstr>Av Turizmi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Floral ve Yaban Hayatı Turizmi</dc:title>
  <dc:creator>AGE</dc:creator>
  <cp:lastModifiedBy>AGE</cp:lastModifiedBy>
  <cp:revision>35</cp:revision>
  <dcterms:created xsi:type="dcterms:W3CDTF">2021-02-06T10:38:56Z</dcterms:created>
  <dcterms:modified xsi:type="dcterms:W3CDTF">2021-02-27T15:29:06Z</dcterms:modified>
</cp:coreProperties>
</file>