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6" r:id="rId2"/>
    <p:sldId id="257" r:id="rId3"/>
    <p:sldId id="305" r:id="rId4"/>
    <p:sldId id="258" r:id="rId5"/>
    <p:sldId id="306" r:id="rId6"/>
    <p:sldId id="281" r:id="rId7"/>
    <p:sldId id="307" r:id="rId8"/>
    <p:sldId id="259" r:id="rId9"/>
    <p:sldId id="285" r:id="rId10"/>
    <p:sldId id="282" r:id="rId11"/>
    <p:sldId id="278" r:id="rId12"/>
    <p:sldId id="297" r:id="rId13"/>
    <p:sldId id="284" r:id="rId14"/>
    <p:sldId id="283" r:id="rId15"/>
    <p:sldId id="286" r:id="rId16"/>
    <p:sldId id="260" r:id="rId17"/>
    <p:sldId id="308" r:id="rId18"/>
    <p:sldId id="279" r:id="rId19"/>
    <p:sldId id="287" r:id="rId20"/>
    <p:sldId id="309" r:id="rId21"/>
    <p:sldId id="280" r:id="rId22"/>
    <p:sldId id="310" r:id="rId23"/>
    <p:sldId id="288" r:id="rId24"/>
    <p:sldId id="261" r:id="rId25"/>
    <p:sldId id="289" r:id="rId26"/>
    <p:sldId id="262" r:id="rId27"/>
    <p:sldId id="296" r:id="rId28"/>
    <p:sldId id="290" r:id="rId29"/>
    <p:sldId id="263" r:id="rId30"/>
    <p:sldId id="295" r:id="rId31"/>
    <p:sldId id="291" r:id="rId32"/>
    <p:sldId id="311" r:id="rId33"/>
    <p:sldId id="264" r:id="rId34"/>
    <p:sldId id="293" r:id="rId35"/>
    <p:sldId id="292" r:id="rId36"/>
    <p:sldId id="294" r:id="rId37"/>
    <p:sldId id="265" r:id="rId38"/>
    <p:sldId id="266" r:id="rId39"/>
    <p:sldId id="267" r:id="rId40"/>
    <p:sldId id="268" r:id="rId41"/>
    <p:sldId id="312" r:id="rId42"/>
    <p:sldId id="298" r:id="rId43"/>
    <p:sldId id="313" r:id="rId44"/>
    <p:sldId id="269" r:id="rId45"/>
    <p:sldId id="299" r:id="rId46"/>
    <p:sldId id="270" r:id="rId47"/>
    <p:sldId id="314" r:id="rId48"/>
    <p:sldId id="300" r:id="rId49"/>
    <p:sldId id="301" r:id="rId50"/>
    <p:sldId id="272" r:id="rId51"/>
    <p:sldId id="302" r:id="rId52"/>
    <p:sldId id="273" r:id="rId53"/>
    <p:sldId id="303" r:id="rId54"/>
    <p:sldId id="274" r:id="rId55"/>
    <p:sldId id="304" r:id="rId56"/>
    <p:sldId id="275" r:id="rId5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47DD62-5406-47A4-8012-FA221CB7AE36}" type="datetimeFigureOut">
              <a:rPr lang="tr-TR" smtClean="0"/>
              <a:t>19.03.2021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F2FBF1-1ECB-4FC8-B139-9674D3672CBC}" type="slidenum">
              <a:rPr lang="tr-TR" smtClean="0"/>
              <a:t>‹#›</a:t>
            </a:fld>
            <a:endParaRPr lang="tr-TR"/>
          </a:p>
        </p:txBody>
      </p:sp>
    </p:spTree>
    <p:extLst>
      <p:ext uri="{BB962C8B-B14F-4D97-AF65-F5344CB8AC3E}">
        <p14:creationId xmlns:p14="http://schemas.microsoft.com/office/powerpoint/2010/main" val="1302178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5F2FBF1-1ECB-4FC8-B139-9674D3672CBC}" type="slidenum">
              <a:rPr lang="tr-TR" smtClean="0"/>
              <a:t>23</a:t>
            </a:fld>
            <a:endParaRPr lang="tr-TR"/>
          </a:p>
        </p:txBody>
      </p:sp>
    </p:spTree>
    <p:extLst>
      <p:ext uri="{BB962C8B-B14F-4D97-AF65-F5344CB8AC3E}">
        <p14:creationId xmlns:p14="http://schemas.microsoft.com/office/powerpoint/2010/main" val="1147359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9" name="Dikdörtgen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Başlık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tr-TR" smtClean="0"/>
              <a:t>Asıl başlık stili için tıklatın</a:t>
            </a:r>
            <a:endParaRPr kumimoji="0" lang="en-US"/>
          </a:p>
        </p:txBody>
      </p:sp>
      <p:sp>
        <p:nvSpPr>
          <p:cNvPr id="3" name="Alt Başlık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tr-TR" smtClean="0"/>
              <a:t>Asıl alt başlık stilini düzenlemek için tıklatın</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19.03.2021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
        <p:nvSpPr>
          <p:cNvPr id="10" name="Dikdörtgen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55448"/>
            <a:ext cx="8229600" cy="1252728"/>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19.03.2021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2"/>
      </p:bgRef>
    </p:bg>
    <p:spTree>
      <p:nvGrpSpPr>
        <p:cNvPr id="1" name=""/>
        <p:cNvGrpSpPr/>
        <p:nvPr/>
      </p:nvGrpSpPr>
      <p:grpSpPr>
        <a:xfrm>
          <a:off x="0" y="0"/>
          <a:ext cx="0" cy="0"/>
          <a:chOff x="0" y="0"/>
          <a:chExt cx="0" cy="0"/>
        </a:xfrm>
      </p:grpSpPr>
      <p:sp>
        <p:nvSpPr>
          <p:cNvPr id="9" name="Dikdörtgen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Dikdörtgen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Başlık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t>19.03.2021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t>19.03.2021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Metin Yer Tutucusu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tr-TR" smtClean="0"/>
              <a:t>Asıl metin stillerini düzenlemek için tıklatın</a:t>
            </a:r>
          </a:p>
        </p:txBody>
      </p:sp>
      <p:sp>
        <p:nvSpPr>
          <p:cNvPr id="6" name="İçerik Yer Tutucusu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p>
            <a:fld id="{A23720DD-5B6D-40BF-8493-A6B52D484E6B}" type="datetimeFigureOut">
              <a:rPr lang="tr-TR" smtClean="0"/>
              <a:t>19.03.2021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A23720DD-5B6D-40BF-8493-A6B52D484E6B}" type="datetimeFigureOut">
              <a:rPr lang="tr-TR" smtClean="0"/>
              <a:t>19.03.2021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t>19.03.2021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tr-TR" smtClean="0"/>
              <a:t>Asıl başlık stili için tıklatın</a:t>
            </a:r>
            <a:endParaRPr kumimoji="0" lang="en-US"/>
          </a:p>
        </p:txBody>
      </p:sp>
      <p:sp>
        <p:nvSpPr>
          <p:cNvPr id="3" name="İçerik Yer Tutucusu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Metin Yer Tutucusu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19.03.2021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
        <p:nvSpPr>
          <p:cNvPr id="12" name="Dikdörtgen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Dikdörtgen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tr-TR" smtClean="0"/>
              <a:t>Asıl başlık stili için tıklatın</a:t>
            </a:r>
            <a:endParaRPr kumimoji="0" lang="en-US"/>
          </a:p>
        </p:txBody>
      </p:sp>
      <p:sp>
        <p:nvSpPr>
          <p:cNvPr id="3" name="Resim Yer Tutucusu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a:xfrm>
            <a:off x="164592" y="1170432"/>
            <a:ext cx="2523744" cy="201168"/>
          </a:xfrm>
        </p:spPr>
        <p:txBody>
          <a:bodyPr/>
          <a:lstStyle/>
          <a:p>
            <a:fld id="{A23720DD-5B6D-40BF-8493-A6B52D484E6B}" type="datetimeFigureOut">
              <a:rPr lang="tr-TR" smtClean="0"/>
              <a:t>19.03.2021</a:t>
            </a:fld>
            <a:endParaRPr lang="tr-TR"/>
          </a:p>
        </p:txBody>
      </p:sp>
      <p:sp>
        <p:nvSpPr>
          <p:cNvPr id="11" name="Dikdörtgen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Dikdörtgen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Altbilgi Yer Tutucusu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tr-TR"/>
          </a:p>
        </p:txBody>
      </p:sp>
      <p:sp>
        <p:nvSpPr>
          <p:cNvPr id="7" name="Slayt Numarası Yer Tutucusu 6"/>
          <p:cNvSpPr>
            <a:spLocks noGrp="1"/>
          </p:cNvSpPr>
          <p:nvPr>
            <p:ph type="sldNum" sz="quarter" idx="12"/>
          </p:nvPr>
        </p:nvSpPr>
        <p:spPr>
          <a:xfrm>
            <a:off x="8339328" y="1170432"/>
            <a:ext cx="733864" cy="201168"/>
          </a:xfrm>
        </p:spPr>
        <p:txBody>
          <a:bodyPr/>
          <a:lstStyle/>
          <a:p>
            <a:fld id="{F302176B-0E47-46AC-8F43-DAB4B8A37D06}"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19.03.2021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9" name="Dikdörtgen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Dikdörtgen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Dikey Başlık 1"/>
          <p:cNvSpPr>
            <a:spLocks noGrp="1"/>
          </p:cNvSpPr>
          <p:nvPr>
            <p:ph type="title" orient="vert"/>
          </p:nvPr>
        </p:nvSpPr>
        <p:spPr>
          <a:xfrm>
            <a:off x="6781800" y="274640"/>
            <a:ext cx="1905000" cy="5851525"/>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304800"/>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19.03.2021</a:t>
            </a:fld>
            <a:endParaRPr lang="tr-TR"/>
          </a:p>
        </p:txBody>
      </p:sp>
      <p:sp>
        <p:nvSpPr>
          <p:cNvPr id="5" name="Altbilgi Yer Tutucusu 4"/>
          <p:cNvSpPr>
            <a:spLocks noGrp="1"/>
          </p:cNvSpPr>
          <p:nvPr>
            <p:ph type="ftr" sz="quarter" idx="11"/>
          </p:nvPr>
        </p:nvSpPr>
        <p:spPr>
          <a:xfrm>
            <a:off x="2640597" y="6377459"/>
            <a:ext cx="3836404" cy="365125"/>
          </a:xfrm>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ikdörtgen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Dikdörtgen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Başlık Yer Tutucusu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4" name="Veri Yer Tutucusu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A23720DD-5B6D-40BF-8493-A6B52D484E6B}" type="datetimeFigureOut">
              <a:rPr lang="tr-TR" smtClean="0"/>
              <a:t>19.03.2021</a:t>
            </a:fld>
            <a:endParaRPr lang="tr-TR"/>
          </a:p>
        </p:txBody>
      </p:sp>
      <p:sp>
        <p:nvSpPr>
          <p:cNvPr id="5" name="Altbilgi Yer Tutucusu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tr-TR"/>
          </a:p>
        </p:txBody>
      </p:sp>
      <p:sp>
        <p:nvSpPr>
          <p:cNvPr id="6" name="Slayt Numarası Yer Tutucusu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980728"/>
            <a:ext cx="8077200" cy="1440160"/>
          </a:xfrm>
        </p:spPr>
        <p:txBody>
          <a:bodyPr/>
          <a:lstStyle/>
          <a:p>
            <a:pPr algn="ctr"/>
            <a:r>
              <a:rPr lang="tr-TR" dirty="0" smtClean="0"/>
              <a:t> </a:t>
            </a:r>
            <a:r>
              <a:rPr lang="tr-TR" dirty="0"/>
              <a:t>Türkiye Turizminde Beşeri Kaynaklar</a:t>
            </a:r>
          </a:p>
        </p:txBody>
      </p:sp>
      <p:sp>
        <p:nvSpPr>
          <p:cNvPr id="4" name="Dikdörtgen 3"/>
          <p:cNvSpPr/>
          <p:nvPr/>
        </p:nvSpPr>
        <p:spPr>
          <a:xfrm>
            <a:off x="4716016" y="5517232"/>
            <a:ext cx="3576944" cy="369332"/>
          </a:xfrm>
          <a:prstGeom prst="rect">
            <a:avLst/>
          </a:prstGeom>
        </p:spPr>
        <p:txBody>
          <a:bodyPr wrap="square">
            <a:spAutoFit/>
          </a:bodyPr>
          <a:lstStyle/>
          <a:p>
            <a:r>
              <a:rPr lang="tr-TR" dirty="0" smtClean="0"/>
              <a:t>Öğr. Gör. Ayşen Gönül EKŞİOĞLU</a:t>
            </a:r>
            <a:endParaRPr lang="tr-TR" dirty="0"/>
          </a:p>
        </p:txBody>
      </p:sp>
      <p:sp>
        <p:nvSpPr>
          <p:cNvPr id="5" name="Alt Başlık 4"/>
          <p:cNvSpPr>
            <a:spLocks noGrp="1"/>
          </p:cNvSpPr>
          <p:nvPr>
            <p:ph type="subTitle" idx="1"/>
          </p:nvPr>
        </p:nvSpPr>
        <p:spPr>
          <a:xfrm>
            <a:off x="685800" y="980728"/>
            <a:ext cx="8077200" cy="2347688"/>
          </a:xfrm>
        </p:spPr>
        <p:txBody>
          <a:bodyPr/>
          <a:lstStyle/>
          <a:p>
            <a:endParaRPr lang="tr-TR" dirty="0"/>
          </a:p>
        </p:txBody>
      </p:sp>
    </p:spTree>
    <p:extLst>
      <p:ext uri="{BB962C8B-B14F-4D97-AF65-F5344CB8AC3E}">
        <p14:creationId xmlns:p14="http://schemas.microsoft.com/office/powerpoint/2010/main" val="1230563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type="title"/>
          </p:nvPr>
        </p:nvSpPr>
        <p:spPr/>
        <p:txBody>
          <a:bodyPr/>
          <a:lstStyle/>
          <a:p>
            <a:r>
              <a:rPr lang="tr-TR" dirty="0"/>
              <a:t>BEŞERÎ COĞRAFYA VE TURİZM </a:t>
            </a:r>
          </a:p>
        </p:txBody>
      </p:sp>
      <p:sp>
        <p:nvSpPr>
          <p:cNvPr id="3" name="İçerik Yer Tutucusu 2"/>
          <p:cNvSpPr>
            <a:spLocks noGrp="1"/>
          </p:cNvSpPr>
          <p:nvPr>
            <p:ph idx="1"/>
          </p:nvPr>
        </p:nvSpPr>
        <p:spPr>
          <a:xfrm>
            <a:off x="179512" y="1600200"/>
            <a:ext cx="8784976" cy="5069160"/>
          </a:xfrm>
        </p:spPr>
        <p:txBody>
          <a:bodyPr>
            <a:normAutofit fontScale="77500" lnSpcReduction="20000"/>
          </a:bodyPr>
          <a:lstStyle/>
          <a:p>
            <a:r>
              <a:rPr lang="tr-TR" dirty="0"/>
              <a:t>Turizmde beşerî kaynaklar, doğal coğrafi kaynakların dışındaki çekiciliklerdir. Beşerî kaynaklar kendi içinde, </a:t>
            </a:r>
            <a:r>
              <a:rPr lang="tr-TR" b="1" dirty="0"/>
              <a:t>tarihi çekicilikler, kültürel çekicilikler</a:t>
            </a:r>
            <a:r>
              <a:rPr lang="tr-TR" dirty="0"/>
              <a:t> ve </a:t>
            </a:r>
            <a:r>
              <a:rPr lang="tr-TR" b="1" dirty="0"/>
              <a:t>insan yapısı çekicilikler</a:t>
            </a:r>
            <a:r>
              <a:rPr lang="tr-TR" dirty="0"/>
              <a:t> olarak ayrılabilir. </a:t>
            </a:r>
            <a:endParaRPr lang="tr-TR" dirty="0" smtClean="0"/>
          </a:p>
          <a:p>
            <a:r>
              <a:rPr lang="tr-TR" dirty="0" smtClean="0"/>
              <a:t>Turizmde </a:t>
            </a:r>
            <a:r>
              <a:rPr lang="tr-TR" dirty="0"/>
              <a:t>beşerî kaynakların bir bölümünü tarihî çekicilikler oluşturur. </a:t>
            </a:r>
            <a:endParaRPr lang="tr-TR" dirty="0" smtClean="0"/>
          </a:p>
          <a:p>
            <a:r>
              <a:rPr lang="tr-TR" dirty="0" smtClean="0"/>
              <a:t>Tarihî </a:t>
            </a:r>
            <a:r>
              <a:rPr lang="tr-TR" dirty="0"/>
              <a:t>çekicilikler, geçmiş nesillerden bize miras kalan yapılar, mekânlar ve diğer maddi varlıklardır. </a:t>
            </a:r>
            <a:endParaRPr lang="tr-TR" dirty="0" smtClean="0"/>
          </a:p>
          <a:p>
            <a:r>
              <a:rPr lang="tr-TR" dirty="0" smtClean="0"/>
              <a:t>Tarihî </a:t>
            </a:r>
            <a:r>
              <a:rPr lang="tr-TR" dirty="0"/>
              <a:t>çekicilikler, tek bir yapıdan bir şehre kadar, arkeolojik sit alanından müzelere kadar çeşitli şekillerde yer alabilirler</a:t>
            </a:r>
            <a:r>
              <a:rPr lang="tr-TR" dirty="0" smtClean="0"/>
              <a:t>.</a:t>
            </a:r>
          </a:p>
          <a:p>
            <a:r>
              <a:rPr lang="tr-TR" dirty="0" smtClean="0"/>
              <a:t>Kültürel </a:t>
            </a:r>
            <a:r>
              <a:rPr lang="tr-TR" dirty="0"/>
              <a:t>çekicilikler ise, bir ülke ya da bölge halkının yaşam tarzı, gelenek görenek ve değer yargıları ve alışkanlıklar, din, dil, giyim-kuşam, mutfak, mimari ve el sanatları gibi dışa yansıyan özellikleridir (Özgüç, 2007). </a:t>
            </a:r>
            <a:endParaRPr lang="tr-TR" dirty="0" smtClean="0"/>
          </a:p>
        </p:txBody>
      </p:sp>
    </p:spTree>
    <p:extLst>
      <p:ext uri="{BB962C8B-B14F-4D97-AF65-F5344CB8AC3E}">
        <p14:creationId xmlns:p14="http://schemas.microsoft.com/office/powerpoint/2010/main" val="1202622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a:spLocks noGrp="1"/>
          </p:cNvSpPr>
          <p:nvPr>
            <p:ph type="title"/>
          </p:nvPr>
        </p:nvSpPr>
        <p:spPr/>
        <p:txBody>
          <a:bodyPr/>
          <a:lstStyle/>
          <a:p>
            <a:r>
              <a:rPr lang="tr-TR" dirty="0"/>
              <a:t>BEŞERÎ COĞRAFYA VE TURİZM </a:t>
            </a:r>
          </a:p>
        </p:txBody>
      </p:sp>
      <p:sp>
        <p:nvSpPr>
          <p:cNvPr id="3" name="İçerik Yer Tutucusu 2"/>
          <p:cNvSpPr>
            <a:spLocks noGrp="1"/>
          </p:cNvSpPr>
          <p:nvPr>
            <p:ph idx="1"/>
          </p:nvPr>
        </p:nvSpPr>
        <p:spPr>
          <a:xfrm>
            <a:off x="179512" y="1600200"/>
            <a:ext cx="8784976" cy="5069160"/>
          </a:xfrm>
        </p:spPr>
        <p:txBody>
          <a:bodyPr>
            <a:normAutofit fontScale="85000" lnSpcReduction="20000"/>
          </a:bodyPr>
          <a:lstStyle/>
          <a:p>
            <a:r>
              <a:rPr lang="tr-TR" dirty="0" smtClean="0"/>
              <a:t>Beşerî </a:t>
            </a:r>
            <a:r>
              <a:rPr lang="tr-TR" dirty="0"/>
              <a:t>kaynakların önemli bir bölümü de insan yapısı çekiciliklerdir. </a:t>
            </a:r>
            <a:endParaRPr lang="tr-TR" dirty="0" smtClean="0"/>
          </a:p>
          <a:p>
            <a:r>
              <a:rPr lang="tr-TR" dirty="0" smtClean="0"/>
              <a:t>Bu </a:t>
            </a:r>
            <a:r>
              <a:rPr lang="tr-TR" dirty="0"/>
              <a:t>çekicilikler, insanların eğlenme dinlenme amaçlı etkinlikler, yeme-içme ve alışveriş gibi taleplerini karşılamak için geliştirilmiştir. İş, eğlence, eğlenme-dinlenme amaçlı alışveriş ve kongre turizmi gibi faaliyetlere kaynaklık ederler. </a:t>
            </a:r>
          </a:p>
          <a:p>
            <a:r>
              <a:rPr lang="tr-TR" dirty="0"/>
              <a:t>İnsan yapısı çekicilikler, kültürel çekiciliklerden farklıdır. Kültürel kaynaklar belirli halk gruplarının yaşadığı yerlere sıkı sıkıya bağlı iken, insan yapısı kaynaklar insanın tercih ettiği her yerde olabilir. </a:t>
            </a:r>
            <a:endParaRPr lang="tr-TR" dirty="0" smtClean="0"/>
          </a:p>
          <a:p>
            <a:r>
              <a:rPr lang="tr-TR" dirty="0" smtClean="0"/>
              <a:t>İnsan </a:t>
            </a:r>
            <a:r>
              <a:rPr lang="tr-TR" dirty="0"/>
              <a:t>yapısı çekicilikler, daha çok Batılılaşmış toplumların rekreasyon ve eğlence talebini karşılamak için geliştirilmiş ve dünyaya yayılmıştır (Özgüç, 2007). </a:t>
            </a:r>
          </a:p>
          <a:p>
            <a:endParaRPr lang="tr-TR" dirty="0"/>
          </a:p>
        </p:txBody>
      </p:sp>
    </p:spTree>
    <p:extLst>
      <p:ext uri="{BB962C8B-B14F-4D97-AF65-F5344CB8AC3E}">
        <p14:creationId xmlns:p14="http://schemas.microsoft.com/office/powerpoint/2010/main" val="2653478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BEŞERÎ COĞRAFYA VE TURİZM </a:t>
            </a:r>
          </a:p>
        </p:txBody>
      </p:sp>
      <p:sp>
        <p:nvSpPr>
          <p:cNvPr id="3" name="İçerik Yer Tutucusu 2"/>
          <p:cNvSpPr>
            <a:spLocks noGrp="1"/>
          </p:cNvSpPr>
          <p:nvPr>
            <p:ph idx="1"/>
          </p:nvPr>
        </p:nvSpPr>
        <p:spPr>
          <a:xfrm>
            <a:off x="0" y="1772816"/>
            <a:ext cx="9144000" cy="4968552"/>
          </a:xfrm>
        </p:spPr>
        <p:txBody>
          <a:bodyPr>
            <a:noAutofit/>
          </a:bodyPr>
          <a:lstStyle/>
          <a:p>
            <a:r>
              <a:rPr lang="tr-TR" sz="2800" dirty="0"/>
              <a:t>Eko turizm, doğallığı bozulmamış alanlarda, manzara, doğal bitki örtüsü ve hayvanları, yerel kültürel özellikleri görmek, incelemek, öğrenmek, korunmasına ve doğru işletilmesine katkıda bulunmak amaçlı eğlendinlen faaliyetlerini kapsayan turizm türü olarak tanımlanabilir. </a:t>
            </a:r>
            <a:endParaRPr lang="tr-TR" sz="2800" dirty="0" smtClean="0"/>
          </a:p>
          <a:p>
            <a:r>
              <a:rPr lang="tr-TR" sz="2800" dirty="0" smtClean="0"/>
              <a:t>Dünyada </a:t>
            </a:r>
            <a:r>
              <a:rPr lang="tr-TR" sz="2800" dirty="0"/>
              <a:t>doğal alanların gün geçtikçe azalması, bu alanların korunması kaygısını da beraberinde getirerek eko turizmi ortaya çıkarmıştır. </a:t>
            </a:r>
            <a:endParaRPr lang="tr-TR" sz="2800" dirty="0" smtClean="0"/>
          </a:p>
          <a:p>
            <a:r>
              <a:rPr lang="tr-TR" sz="2800" dirty="0" smtClean="0"/>
              <a:t>Eko </a:t>
            </a:r>
            <a:r>
              <a:rPr lang="tr-TR" sz="2800" dirty="0"/>
              <a:t>turizm her şeyden önce çevre bilincini ifade eder. </a:t>
            </a:r>
            <a:endParaRPr lang="tr-TR" sz="2800" dirty="0" smtClean="0"/>
          </a:p>
          <a:p>
            <a:r>
              <a:rPr lang="tr-TR" sz="2800" dirty="0" smtClean="0"/>
              <a:t>Turistler </a:t>
            </a:r>
            <a:r>
              <a:rPr lang="tr-TR" sz="2800" dirty="0"/>
              <a:t>doğadan zevk alırken, korunmasına katkıda bulunmayı hedefleyen bir turizm anlayışına sahiptir</a:t>
            </a:r>
            <a:r>
              <a:rPr lang="tr-TR" sz="1600" dirty="0"/>
              <a:t>. </a:t>
            </a:r>
            <a:endParaRPr lang="tr-TR" sz="1600" dirty="0" smtClean="0"/>
          </a:p>
        </p:txBody>
      </p:sp>
    </p:spTree>
    <p:extLst>
      <p:ext uri="{BB962C8B-B14F-4D97-AF65-F5344CB8AC3E}">
        <p14:creationId xmlns:p14="http://schemas.microsoft.com/office/powerpoint/2010/main" val="1903676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BEŞERÎ COĞRAFYA VE TURİZM </a:t>
            </a:r>
          </a:p>
        </p:txBody>
      </p:sp>
      <p:sp>
        <p:nvSpPr>
          <p:cNvPr id="3" name="İçerik Yer Tutucusu 2"/>
          <p:cNvSpPr>
            <a:spLocks noGrp="1"/>
          </p:cNvSpPr>
          <p:nvPr>
            <p:ph idx="1"/>
          </p:nvPr>
        </p:nvSpPr>
        <p:spPr>
          <a:xfrm>
            <a:off x="0" y="1772816"/>
            <a:ext cx="9144000" cy="4968552"/>
          </a:xfrm>
        </p:spPr>
        <p:txBody>
          <a:bodyPr>
            <a:noAutofit/>
          </a:bodyPr>
          <a:lstStyle/>
          <a:p>
            <a:r>
              <a:rPr lang="tr-TR" sz="2000" dirty="0" smtClean="0"/>
              <a:t>Doğaya </a:t>
            </a:r>
            <a:r>
              <a:rPr lang="tr-TR" sz="2000" dirty="0"/>
              <a:t>ve yerel kültürlere duyarlı olmak, biyolojik çeşitliliğin korunması, turizmin olumsuz çevresel ve kültürel etkilerini en aza indirmek, yerel toplumların refahını desteklemek ve istihdam imkânları üretmek, eko turizmin özellikleri arasındadır. </a:t>
            </a:r>
            <a:endParaRPr lang="tr-TR" sz="2000" dirty="0" smtClean="0"/>
          </a:p>
          <a:p>
            <a:r>
              <a:rPr lang="tr-TR" sz="2000" dirty="0" smtClean="0"/>
              <a:t>Bu </a:t>
            </a:r>
            <a:r>
              <a:rPr lang="tr-TR" sz="2000" dirty="0"/>
              <a:t>yüzden, doğal alanların korunmasında eko turizm önemli bir araç olabilecektir. Turizm deneyimlerine göre, turizmin çevre üzerindeki olumsuz etkilerini en aza indiren turistler çevreye ve yerel kültürlere karşı duyarlı olanlardır. </a:t>
            </a:r>
            <a:endParaRPr lang="tr-TR" sz="2000" dirty="0" smtClean="0"/>
          </a:p>
          <a:p>
            <a:r>
              <a:rPr lang="tr-TR" sz="2000" dirty="0" smtClean="0"/>
              <a:t>Eko </a:t>
            </a:r>
            <a:r>
              <a:rPr lang="tr-TR" sz="2000" dirty="0"/>
              <a:t>turistler daha basit ve sade hizmetlerle yetinerek çevresel etkileri minimize edebilmektedir. </a:t>
            </a:r>
            <a:endParaRPr lang="tr-TR" sz="2000" dirty="0" smtClean="0"/>
          </a:p>
          <a:p>
            <a:r>
              <a:rPr lang="tr-TR" sz="2000" dirty="0" smtClean="0"/>
              <a:t>Eko </a:t>
            </a:r>
            <a:r>
              <a:rPr lang="tr-TR" sz="2000" dirty="0"/>
              <a:t>turizm, kitle turizmi gibi büyük yatırımlar gerektirmez, küçük yatırımlar yeterli olabilmektedir. </a:t>
            </a:r>
            <a:endParaRPr lang="tr-TR" sz="2000" dirty="0" smtClean="0"/>
          </a:p>
          <a:p>
            <a:r>
              <a:rPr lang="tr-TR" sz="2000" dirty="0" smtClean="0"/>
              <a:t>Eko </a:t>
            </a:r>
            <a:r>
              <a:rPr lang="tr-TR" sz="2000" dirty="0"/>
              <a:t>turizmde hizmet ve ürün sunucuları daha çok yerel girişimcilerdir. Konaklama, gıda, araç kiralama, taksiler, rehberler, rekreasyon ve el sanatları yerel girişimcilerce karşılanır. Böylece, yerel halkın turizm faaliyetlerine katılma ve ondan faydalanma oranı diğer turizm şekillerinden daha yüksektir</a:t>
            </a:r>
            <a:r>
              <a:rPr lang="tr-TR" sz="2000" dirty="0" smtClean="0"/>
              <a:t>.</a:t>
            </a:r>
          </a:p>
          <a:p>
            <a:pPr marL="0" indent="0">
              <a:buNone/>
            </a:pPr>
            <a:endParaRPr lang="tr-TR" sz="2000" dirty="0"/>
          </a:p>
        </p:txBody>
      </p:sp>
    </p:spTree>
    <p:extLst>
      <p:ext uri="{BB962C8B-B14F-4D97-AF65-F5344CB8AC3E}">
        <p14:creationId xmlns:p14="http://schemas.microsoft.com/office/powerpoint/2010/main" val="3274235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BEŞERÎ COĞRAFYA VE TURİZM </a:t>
            </a:r>
          </a:p>
        </p:txBody>
      </p:sp>
      <p:sp>
        <p:nvSpPr>
          <p:cNvPr id="3" name="İçerik Yer Tutucusu 2"/>
          <p:cNvSpPr>
            <a:spLocks noGrp="1"/>
          </p:cNvSpPr>
          <p:nvPr>
            <p:ph idx="1"/>
          </p:nvPr>
        </p:nvSpPr>
        <p:spPr>
          <a:xfrm>
            <a:off x="179512" y="1484784"/>
            <a:ext cx="8712968" cy="5112568"/>
          </a:xfrm>
        </p:spPr>
        <p:txBody>
          <a:bodyPr>
            <a:normAutofit fontScale="77500" lnSpcReduction="20000"/>
          </a:bodyPr>
          <a:lstStyle/>
          <a:p>
            <a:r>
              <a:rPr lang="tr-TR" dirty="0" smtClean="0"/>
              <a:t>Dünyada </a:t>
            </a:r>
            <a:r>
              <a:rPr lang="tr-TR" dirty="0"/>
              <a:t>eko turizme ilgi giderek artmaktadır. Buna bağlı olarak birçok ülke eko turizmden elde edebilecekleri gelirlere umut bağlamaktadır. </a:t>
            </a:r>
            <a:endParaRPr lang="tr-TR" dirty="0" smtClean="0"/>
          </a:p>
          <a:p>
            <a:r>
              <a:rPr lang="tr-TR" dirty="0" smtClean="0"/>
              <a:t>Eko </a:t>
            </a:r>
            <a:r>
              <a:rPr lang="tr-TR" dirty="0"/>
              <a:t>turizm, özellikle henüz sanayileşmenin ve şehirleşmenin çok yaygınlık kazanmadığı gelişmekte olan ülkeler açısından ayrı önem taşımaktadır</a:t>
            </a:r>
            <a:r>
              <a:rPr lang="tr-TR" dirty="0" smtClean="0"/>
              <a:t>.</a:t>
            </a:r>
          </a:p>
          <a:p>
            <a:r>
              <a:rPr lang="tr-TR" dirty="0" smtClean="0"/>
              <a:t> </a:t>
            </a:r>
            <a:r>
              <a:rPr lang="tr-TR" dirty="0"/>
              <a:t>Bu ülkelerdeki dokunulmamış doğal alanlar, eko turizme açılarak yerel halka ve ülke ekonomilerine önemli katkı sağlayabilir. </a:t>
            </a:r>
            <a:endParaRPr lang="tr-TR" dirty="0" smtClean="0"/>
          </a:p>
          <a:p>
            <a:r>
              <a:rPr lang="tr-TR" dirty="0" smtClean="0"/>
              <a:t>Eko </a:t>
            </a:r>
            <a:r>
              <a:rPr lang="tr-TR" dirty="0"/>
              <a:t>turizme katılanların sayısının sürekli artması, eko turizmin giderek daha hacimli bir faaliyete dönüşmesine neden olmaktadır (Özgüç, 2007; 136). </a:t>
            </a:r>
            <a:endParaRPr lang="tr-TR" dirty="0" smtClean="0"/>
          </a:p>
          <a:p>
            <a:r>
              <a:rPr lang="tr-TR" dirty="0" smtClean="0"/>
              <a:t>Eko </a:t>
            </a:r>
            <a:r>
              <a:rPr lang="tr-TR" dirty="0"/>
              <a:t>turizm her ne kadar çevre dostu hedeflere sahip olsa da doğal koruma alanlarının eko turizm akımı yüzünden yavaş yavaş kalabalıklaşmaya başlaması eko turizmin geleceği ile ilgili endişeleri artırmaktadır. </a:t>
            </a:r>
            <a:endParaRPr lang="tr-TR" dirty="0" smtClean="0"/>
          </a:p>
          <a:p>
            <a:pPr marL="118872" indent="0">
              <a:buNone/>
            </a:pPr>
            <a:endParaRPr lang="tr-TR" dirty="0"/>
          </a:p>
        </p:txBody>
      </p:sp>
    </p:spTree>
    <p:extLst>
      <p:ext uri="{BB962C8B-B14F-4D97-AF65-F5344CB8AC3E}">
        <p14:creationId xmlns:p14="http://schemas.microsoft.com/office/powerpoint/2010/main" val="2889666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BEŞERÎ COĞRAFYA VE TURİZM </a:t>
            </a:r>
          </a:p>
        </p:txBody>
      </p:sp>
      <p:sp>
        <p:nvSpPr>
          <p:cNvPr id="3" name="İçerik Yer Tutucusu 2"/>
          <p:cNvSpPr>
            <a:spLocks noGrp="1"/>
          </p:cNvSpPr>
          <p:nvPr>
            <p:ph idx="1"/>
          </p:nvPr>
        </p:nvSpPr>
        <p:spPr>
          <a:xfrm>
            <a:off x="179512" y="1484784"/>
            <a:ext cx="8712968" cy="5112568"/>
          </a:xfrm>
        </p:spPr>
        <p:txBody>
          <a:bodyPr>
            <a:normAutofit fontScale="85000" lnSpcReduction="20000"/>
          </a:bodyPr>
          <a:lstStyle/>
          <a:p>
            <a:r>
              <a:rPr lang="tr-TR" dirty="0" smtClean="0"/>
              <a:t>Talebin </a:t>
            </a:r>
            <a:r>
              <a:rPr lang="tr-TR" dirty="0"/>
              <a:t>artması beraberinde turizm bağlantılı konaklama benzeri yapılaşmayı getirerek doğal çevreye zarar vermektedir. </a:t>
            </a:r>
            <a:endParaRPr lang="tr-TR" dirty="0" smtClean="0"/>
          </a:p>
          <a:p>
            <a:r>
              <a:rPr lang="tr-TR" dirty="0" smtClean="0"/>
              <a:t>Eko </a:t>
            </a:r>
            <a:r>
              <a:rPr lang="tr-TR" dirty="0"/>
              <a:t>turizmin olası etkileri arasında aşırı kalabalığın oluşturduğu tehdit, erozyon, ormanların tahribi, artan ulaşım olanaklarının ve inşa faaliyetlerinin tahribatı, nadir kaynaklar için artan rekabet ortamı sayılabilir</a:t>
            </a:r>
            <a:r>
              <a:rPr lang="tr-TR" dirty="0" smtClean="0"/>
              <a:t>.</a:t>
            </a:r>
          </a:p>
          <a:p>
            <a:r>
              <a:rPr lang="tr-TR" dirty="0" smtClean="0"/>
              <a:t> </a:t>
            </a:r>
            <a:r>
              <a:rPr lang="tr-TR" dirty="0"/>
              <a:t>Kırılgan bir ekolojik yapıya sahip eko turizm alanlarının bu etkiler karşısında fazlaca dayanma şansı olmayacaktır. </a:t>
            </a:r>
          </a:p>
          <a:p>
            <a:r>
              <a:rPr lang="tr-TR" dirty="0"/>
              <a:t>Eko turizm kaynaklarının tesadüfen sürdürülebilir olması mümkün değildir. </a:t>
            </a:r>
            <a:endParaRPr lang="tr-TR" dirty="0" smtClean="0"/>
          </a:p>
          <a:p>
            <a:r>
              <a:rPr lang="tr-TR" dirty="0" smtClean="0"/>
              <a:t>Bu </a:t>
            </a:r>
            <a:r>
              <a:rPr lang="tr-TR" dirty="0"/>
              <a:t>nedenle, gerek yerel halkın, gerekse ziyaretçilerin, bölgenin ekosistemi, yerel kültürleri ve bunların sürdürülebilirlikleri hakkında bilgilendirilmeleri ve korumaya katılmaları büyük önem taşımaktadır</a:t>
            </a:r>
          </a:p>
          <a:p>
            <a:endParaRPr lang="tr-TR" dirty="0"/>
          </a:p>
          <a:p>
            <a:endParaRPr lang="tr-TR" dirty="0"/>
          </a:p>
        </p:txBody>
      </p:sp>
    </p:spTree>
    <p:extLst>
      <p:ext uri="{BB962C8B-B14F-4D97-AF65-F5344CB8AC3E}">
        <p14:creationId xmlns:p14="http://schemas.microsoft.com/office/powerpoint/2010/main" val="627130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Tarih Turizmi </a:t>
            </a:r>
          </a:p>
        </p:txBody>
      </p:sp>
      <p:sp>
        <p:nvSpPr>
          <p:cNvPr id="3" name="İçerik Yer Tutucusu 2"/>
          <p:cNvSpPr>
            <a:spLocks noGrp="1"/>
          </p:cNvSpPr>
          <p:nvPr>
            <p:ph idx="1"/>
          </p:nvPr>
        </p:nvSpPr>
        <p:spPr>
          <a:xfrm>
            <a:off x="0" y="1556792"/>
            <a:ext cx="9144000" cy="5112568"/>
          </a:xfrm>
        </p:spPr>
        <p:txBody>
          <a:bodyPr>
            <a:noAutofit/>
          </a:bodyPr>
          <a:lstStyle/>
          <a:p>
            <a:r>
              <a:rPr lang="tr-TR" sz="2400" dirty="0" smtClean="0"/>
              <a:t>Turizmde </a:t>
            </a:r>
            <a:r>
              <a:rPr lang="tr-TR" sz="2400" dirty="0"/>
              <a:t>tarihî kaynaklar, geçmiş nesillerden kalan bina, anıt yapı ve diğer maddi varlıklardır. </a:t>
            </a:r>
            <a:endParaRPr lang="tr-TR" sz="2400" dirty="0" smtClean="0"/>
          </a:p>
          <a:p>
            <a:r>
              <a:rPr lang="tr-TR" sz="2400" dirty="0" smtClean="0"/>
              <a:t>Bununla </a:t>
            </a:r>
            <a:r>
              <a:rPr lang="tr-TR" sz="2400" dirty="0"/>
              <a:t>birlikte, geçmişte yaşanmış önemli tarihî, dinî ve mitolojik olaylar ve bunların meydana geldikleri yerler tamamen değişmiş, geçmişten hiçbir delil kalmamış olsa da, tarihî kaynak olarak kabul edilmektedir (Özgüç 2007). </a:t>
            </a:r>
            <a:endParaRPr lang="tr-TR" sz="2400" dirty="0" smtClean="0"/>
          </a:p>
          <a:p>
            <a:r>
              <a:rPr lang="tr-TR" sz="2400" dirty="0" smtClean="0"/>
              <a:t>Tarihî </a:t>
            </a:r>
            <a:r>
              <a:rPr lang="tr-TR" sz="2400" dirty="0"/>
              <a:t>kaynaklar geçmişte yaşamış insan topluluklarının yaşam biçimlerini, inançlarını, mekân kullanımlarını ve gelişmişlik düzeylerini aksettiren kalıntılardır. </a:t>
            </a:r>
            <a:endParaRPr lang="tr-TR" sz="2400" dirty="0" smtClean="0"/>
          </a:p>
          <a:p>
            <a:r>
              <a:rPr lang="tr-TR" sz="2400" dirty="0" smtClean="0"/>
              <a:t>Bunlar </a:t>
            </a:r>
            <a:r>
              <a:rPr lang="tr-TR" sz="2400" dirty="0"/>
              <a:t>arasında, sanat tarihi ve mimari bakımdan önem taşıyan bina ve yapılar bulunduğu gibi, arkeolojik kalıntılar, günlük yaşamda kullanılan önemli unsurlar da yer alabilmektedir. </a:t>
            </a:r>
            <a:endParaRPr lang="tr-TR" sz="2400" dirty="0" smtClean="0"/>
          </a:p>
          <a:p>
            <a:r>
              <a:rPr lang="tr-TR" sz="2400" dirty="0" smtClean="0"/>
              <a:t>Yerleşme </a:t>
            </a:r>
            <a:r>
              <a:rPr lang="tr-TR" sz="2400" dirty="0"/>
              <a:t>tarihi açısından belirli bir geçmişi olan dünyanın birçok yerinde, tarihî çekicilikler az ya da çok bulunmaktadır. </a:t>
            </a:r>
            <a:endParaRPr lang="tr-TR" sz="2400" dirty="0" smtClean="0"/>
          </a:p>
        </p:txBody>
      </p:sp>
    </p:spTree>
    <p:extLst>
      <p:ext uri="{BB962C8B-B14F-4D97-AF65-F5344CB8AC3E}">
        <p14:creationId xmlns:p14="http://schemas.microsoft.com/office/powerpoint/2010/main" val="904314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Tarih Turizmi </a:t>
            </a:r>
          </a:p>
        </p:txBody>
      </p:sp>
      <p:sp>
        <p:nvSpPr>
          <p:cNvPr id="3" name="İçerik Yer Tutucusu 2"/>
          <p:cNvSpPr>
            <a:spLocks noGrp="1"/>
          </p:cNvSpPr>
          <p:nvPr>
            <p:ph idx="1"/>
          </p:nvPr>
        </p:nvSpPr>
        <p:spPr>
          <a:xfrm>
            <a:off x="0" y="1700808"/>
            <a:ext cx="9144000" cy="4968552"/>
          </a:xfrm>
        </p:spPr>
        <p:txBody>
          <a:bodyPr>
            <a:noAutofit/>
          </a:bodyPr>
          <a:lstStyle/>
          <a:p>
            <a:r>
              <a:rPr lang="tr-TR" sz="2400" dirty="0" smtClean="0"/>
              <a:t>Geçmişte </a:t>
            </a:r>
            <a:r>
              <a:rPr lang="tr-TR" sz="2400" dirty="0"/>
              <a:t>önemli olayların geçtiği yerler, tarihte önemli olmuş büyük şahsiyetlerin yaşadıkları mekânlar, sanat tarihi ve mimari bakımdan önem taşıyan binalar, geçmişe ait ilginç yapılar, önemli tarihî çekicilikler arasındadır. </a:t>
            </a:r>
            <a:endParaRPr lang="tr-TR" sz="2400" dirty="0" smtClean="0"/>
          </a:p>
          <a:p>
            <a:r>
              <a:rPr lang="tr-TR" sz="2400" dirty="0" smtClean="0"/>
              <a:t>Tarihî </a:t>
            </a:r>
            <a:r>
              <a:rPr lang="tr-TR" sz="2400" dirty="0"/>
              <a:t>kalıntılar, geçmişe merak ve özlem gibi duygularla ziyaret edilmektedir. </a:t>
            </a:r>
            <a:endParaRPr lang="tr-TR" sz="2400" dirty="0" smtClean="0"/>
          </a:p>
          <a:p>
            <a:r>
              <a:rPr lang="tr-TR" sz="2400" dirty="0" smtClean="0"/>
              <a:t>Geçmiş </a:t>
            </a:r>
            <a:r>
              <a:rPr lang="tr-TR" sz="2400" dirty="0"/>
              <a:t>uygarlıkların farklı yaşam biçimleri, inançları ve mekân kullanımlarına ilişkin kalıntılar turistlere çekici gelmektedir</a:t>
            </a:r>
            <a:r>
              <a:rPr lang="tr-TR" sz="2400" dirty="0" smtClean="0"/>
              <a:t>.</a:t>
            </a:r>
          </a:p>
          <a:p>
            <a:r>
              <a:rPr lang="tr-TR" sz="2400" dirty="0" smtClean="0"/>
              <a:t> </a:t>
            </a:r>
            <a:r>
              <a:rPr lang="tr-TR" sz="2400" dirty="0"/>
              <a:t>Turizmde farklı kültürlerin birbirlerine merak ve ilgi duydukları bilinmektedir. </a:t>
            </a:r>
            <a:endParaRPr lang="tr-TR" sz="2400" dirty="0" smtClean="0"/>
          </a:p>
          <a:p>
            <a:r>
              <a:rPr lang="tr-TR" sz="2400" dirty="0" smtClean="0"/>
              <a:t>Bu </a:t>
            </a:r>
            <a:r>
              <a:rPr lang="tr-TR" sz="2400" dirty="0"/>
              <a:t>durum uluslararası turizm hareketlerinde açıkça görülmektedir. </a:t>
            </a:r>
            <a:endParaRPr lang="tr-TR" sz="2400" dirty="0" smtClean="0"/>
          </a:p>
          <a:p>
            <a:r>
              <a:rPr lang="tr-TR" sz="2400" dirty="0" smtClean="0"/>
              <a:t>Turistlerin </a:t>
            </a:r>
            <a:r>
              <a:rPr lang="tr-TR" sz="2400" dirty="0"/>
              <a:t>bir kısmı, geçmişteki sanat ve mimariye duydukları hayranlık yüzünden tarihî çekicilikleri ziyaret ederler</a:t>
            </a:r>
            <a:r>
              <a:rPr lang="tr-TR" sz="2400" dirty="0" smtClean="0"/>
              <a:t>.</a:t>
            </a:r>
          </a:p>
        </p:txBody>
      </p:sp>
    </p:spTree>
    <p:extLst>
      <p:ext uri="{BB962C8B-B14F-4D97-AF65-F5344CB8AC3E}">
        <p14:creationId xmlns:p14="http://schemas.microsoft.com/office/powerpoint/2010/main" val="2892804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a:t>Tarih Turizmi </a:t>
            </a:r>
          </a:p>
        </p:txBody>
      </p:sp>
      <p:sp>
        <p:nvSpPr>
          <p:cNvPr id="3" name="İçerik Yer Tutucusu 2"/>
          <p:cNvSpPr>
            <a:spLocks noGrp="1"/>
          </p:cNvSpPr>
          <p:nvPr>
            <p:ph idx="1"/>
          </p:nvPr>
        </p:nvSpPr>
        <p:spPr>
          <a:xfrm>
            <a:off x="0" y="1772816"/>
            <a:ext cx="9144000" cy="4896544"/>
          </a:xfrm>
        </p:spPr>
        <p:txBody>
          <a:bodyPr>
            <a:noAutofit/>
          </a:bodyPr>
          <a:lstStyle/>
          <a:p>
            <a:r>
              <a:rPr lang="tr-TR" sz="2000" dirty="0" smtClean="0"/>
              <a:t>Bazı </a:t>
            </a:r>
            <a:r>
              <a:rPr lang="tr-TR" sz="2000" dirty="0"/>
              <a:t>turistler için ise tarihî yapıların sanat tarihî ve mimari özelliklerinden çok (dış görünümlerinden çok) taşıdıkları tarihî anlam çekici </a:t>
            </a:r>
            <a:r>
              <a:rPr lang="tr-TR" sz="2000" dirty="0" smtClean="0"/>
              <a:t>gelmektedir.</a:t>
            </a:r>
          </a:p>
          <a:p>
            <a:r>
              <a:rPr lang="tr-TR" sz="2000" dirty="0" smtClean="0"/>
              <a:t>Arkeolojik </a:t>
            </a:r>
            <a:r>
              <a:rPr lang="tr-TR" sz="2000" dirty="0"/>
              <a:t>sit alanları ve geçmişte önemli tarihi olayların yaşandığı yerler böyledir. Bu yerler, ziyaretçilerin hayal gücünü etkilemektedir. </a:t>
            </a:r>
            <a:endParaRPr lang="tr-TR" sz="2000" dirty="0" smtClean="0"/>
          </a:p>
          <a:p>
            <a:r>
              <a:rPr lang="tr-TR" sz="2000" dirty="0" smtClean="0"/>
              <a:t>Çanakkale </a:t>
            </a:r>
            <a:r>
              <a:rPr lang="tr-TR" sz="2000" dirty="0"/>
              <a:t>Şehitliği, Truva Harabeleri, Şanlıurfa’ daki Balıklı Göl bu tür yerlere örnektir. </a:t>
            </a:r>
            <a:endParaRPr lang="tr-TR" sz="2000" dirty="0" smtClean="0"/>
          </a:p>
          <a:p>
            <a:r>
              <a:rPr lang="tr-TR" sz="2000" dirty="0" smtClean="0"/>
              <a:t>Diğer </a:t>
            </a:r>
            <a:r>
              <a:rPr lang="tr-TR" sz="2000" dirty="0"/>
              <a:t>birçok turistik çekiciliğe göre kuru, sıkıcı, ölü imajını veren tarihî kaynakları pazarlamanın güçlükleri bulunmaktadır (Özgüç, 2007). </a:t>
            </a:r>
            <a:endParaRPr lang="tr-TR" sz="2000" dirty="0" smtClean="0"/>
          </a:p>
          <a:p>
            <a:r>
              <a:rPr lang="tr-TR" sz="2000" dirty="0" smtClean="0"/>
              <a:t>Buna </a:t>
            </a:r>
            <a:r>
              <a:rPr lang="tr-TR" sz="2000" dirty="0"/>
              <a:t>rağmen tarihî çekicilikler kitlesel turizm pazarında önemli bir yer tutmaktadır. </a:t>
            </a:r>
            <a:endParaRPr lang="tr-TR" sz="2000" dirty="0" smtClean="0"/>
          </a:p>
          <a:p>
            <a:r>
              <a:rPr lang="tr-TR" sz="2000" dirty="0" smtClean="0"/>
              <a:t>Tarihî </a:t>
            </a:r>
            <a:r>
              <a:rPr lang="tr-TR" sz="2000" dirty="0"/>
              <a:t>çekicilikler giderek daha geniş kitleye hitap etmekle birlikte, tarih turizmine daha çok iyi eğitim görmüş turistlerin ilgi duyduğu bilinmektedir. </a:t>
            </a:r>
            <a:endParaRPr lang="tr-TR" sz="2000" dirty="0" smtClean="0"/>
          </a:p>
        </p:txBody>
      </p:sp>
    </p:spTree>
    <p:extLst>
      <p:ext uri="{BB962C8B-B14F-4D97-AF65-F5344CB8AC3E}">
        <p14:creationId xmlns:p14="http://schemas.microsoft.com/office/powerpoint/2010/main" val="1166851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Tarih Turizmi </a:t>
            </a:r>
          </a:p>
        </p:txBody>
      </p:sp>
      <p:sp>
        <p:nvSpPr>
          <p:cNvPr id="3" name="İçerik Yer Tutucusu 2"/>
          <p:cNvSpPr>
            <a:spLocks noGrp="1"/>
          </p:cNvSpPr>
          <p:nvPr>
            <p:ph idx="1"/>
          </p:nvPr>
        </p:nvSpPr>
        <p:spPr>
          <a:xfrm>
            <a:off x="107504" y="1628800"/>
            <a:ext cx="8784976" cy="5040560"/>
          </a:xfrm>
        </p:spPr>
        <p:txBody>
          <a:bodyPr>
            <a:noAutofit/>
          </a:bodyPr>
          <a:lstStyle/>
          <a:p>
            <a:r>
              <a:rPr lang="tr-TR" sz="2400" dirty="0"/>
              <a:t>Tarihî mirasın pazarlanmasında (turizmde kullanılmasında), tarihî çekiciliklerin özgün hâliyle (restore edilmeden orijinal hâliyle) kalmasından yana olanlar bulunduğu gibi, tarihî kalıntıların restore edilerek veya turistin görmek istediği şekilde yorumlanmasından sonra turizmde kullanılmasının daha uygun olacağı görüşünde olanlar da vardır.</a:t>
            </a:r>
          </a:p>
          <a:p>
            <a:r>
              <a:rPr lang="tr-TR" sz="2400" dirty="0" smtClean="0"/>
              <a:t>Tarihî </a:t>
            </a:r>
            <a:r>
              <a:rPr lang="tr-TR" sz="2400" dirty="0"/>
              <a:t>kaynaklar farklı özellikleri ve çeşitliliklerine göre sınıflandırılmaktadır. Özgüç (2007), tarihî kaynakları fiziki yapılarına göre dört gruba ayırmaktadır: </a:t>
            </a:r>
            <a:endParaRPr lang="tr-TR" sz="2400" dirty="0" smtClean="0"/>
          </a:p>
          <a:p>
            <a:r>
              <a:rPr lang="tr-TR" sz="2400" dirty="0" smtClean="0"/>
              <a:t>Binalar </a:t>
            </a:r>
            <a:r>
              <a:rPr lang="tr-TR" sz="2400" dirty="0"/>
              <a:t>ya da bina kalıntıları: Büyük malikâneler, camiler, kiliseler, şatolar, fabrikalar vb. </a:t>
            </a:r>
            <a:endParaRPr lang="tr-TR" sz="2400" dirty="0" smtClean="0"/>
          </a:p>
          <a:p>
            <a:r>
              <a:rPr lang="tr-TR" sz="2400" dirty="0" smtClean="0"/>
              <a:t>Tarihî </a:t>
            </a:r>
            <a:r>
              <a:rPr lang="tr-TR" sz="2400" dirty="0"/>
              <a:t>olayların meydana geldiği yerler: Savaşlar, dinî, mitolojik ya da siyasi olayların meydana geldiği yerler, kalıntılar. </a:t>
            </a:r>
            <a:endParaRPr lang="tr-TR" sz="2400" dirty="0" smtClean="0"/>
          </a:p>
        </p:txBody>
      </p:sp>
    </p:spTree>
    <p:extLst>
      <p:ext uri="{BB962C8B-B14F-4D97-AF65-F5344CB8AC3E}">
        <p14:creationId xmlns:p14="http://schemas.microsoft.com/office/powerpoint/2010/main" val="1815367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Tarih Turizmi </a:t>
            </a:r>
          </a:p>
        </p:txBody>
      </p:sp>
      <p:sp>
        <p:nvSpPr>
          <p:cNvPr id="3" name="İçerik Yer Tutucusu 2"/>
          <p:cNvSpPr>
            <a:spLocks noGrp="1"/>
          </p:cNvSpPr>
          <p:nvPr>
            <p:ph idx="1"/>
          </p:nvPr>
        </p:nvSpPr>
        <p:spPr>
          <a:xfrm>
            <a:off x="107504" y="1412776"/>
            <a:ext cx="8784976" cy="5256584"/>
          </a:xfrm>
        </p:spPr>
        <p:txBody>
          <a:bodyPr>
            <a:noAutofit/>
          </a:bodyPr>
          <a:lstStyle/>
          <a:p>
            <a:r>
              <a:rPr lang="tr-TR" sz="2800" dirty="0" smtClean="0"/>
              <a:t>Buralarda </a:t>
            </a:r>
            <a:r>
              <a:rPr lang="tr-TR" sz="2800" dirty="0"/>
              <a:t>hiçbir kalıntı bulunmasa bile (savaş meydanları gibi) tarihî öneme sahiptirler. </a:t>
            </a:r>
            <a:endParaRPr lang="tr-TR" sz="2800" dirty="0" smtClean="0"/>
          </a:p>
          <a:p>
            <a:r>
              <a:rPr lang="tr-TR" sz="2800" dirty="0" smtClean="0"/>
              <a:t>Arkeolojik </a:t>
            </a:r>
            <a:r>
              <a:rPr lang="tr-TR" sz="2800" dirty="0"/>
              <a:t>“sit” ler: İnsan tarafından yapılmış bina şeklinde olmayan anıtlar ya da diğer inşaatlar (gömütler, eski tarla sistemleri, surlar, dikili taşlar, demir yolları, madenler vb.). </a:t>
            </a:r>
            <a:endParaRPr lang="tr-TR" sz="2800" dirty="0" smtClean="0"/>
          </a:p>
          <a:p>
            <a:r>
              <a:rPr lang="tr-TR" sz="2800" dirty="0" smtClean="0"/>
              <a:t>Çeşitli </a:t>
            </a:r>
            <a:r>
              <a:rPr lang="tr-TR" sz="2800" dirty="0"/>
              <a:t>“sit” lerden toplanmış ve başka bir yerde-yani her türlü müzede-bir araya toplanmış nesneler şeklindeki kalıntılar: </a:t>
            </a:r>
            <a:endParaRPr lang="tr-TR" sz="2800" dirty="0" smtClean="0"/>
          </a:p>
          <a:p>
            <a:r>
              <a:rPr lang="tr-TR" sz="2800" dirty="0" smtClean="0"/>
              <a:t>Bu </a:t>
            </a:r>
            <a:r>
              <a:rPr lang="tr-TR" sz="2800" dirty="0"/>
              <a:t>grup içine açık hava müzeleri de dâhil edilmektedir. </a:t>
            </a:r>
            <a:endParaRPr lang="tr-TR" sz="2800" dirty="0" smtClean="0"/>
          </a:p>
        </p:txBody>
      </p:sp>
    </p:spTree>
    <p:extLst>
      <p:ext uri="{BB962C8B-B14F-4D97-AF65-F5344CB8AC3E}">
        <p14:creationId xmlns:p14="http://schemas.microsoft.com/office/powerpoint/2010/main" val="416196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Tarih Turizmi </a:t>
            </a:r>
          </a:p>
        </p:txBody>
      </p:sp>
      <p:sp>
        <p:nvSpPr>
          <p:cNvPr id="3" name="İçerik Yer Tutucusu 2"/>
          <p:cNvSpPr>
            <a:spLocks noGrp="1"/>
          </p:cNvSpPr>
          <p:nvPr>
            <p:ph idx="1"/>
          </p:nvPr>
        </p:nvSpPr>
        <p:spPr>
          <a:xfrm>
            <a:off x="395536" y="1628800"/>
            <a:ext cx="8424936" cy="5184576"/>
          </a:xfrm>
        </p:spPr>
        <p:txBody>
          <a:bodyPr>
            <a:noAutofit/>
          </a:bodyPr>
          <a:lstStyle/>
          <a:p>
            <a:r>
              <a:rPr lang="tr-TR" sz="2000" dirty="0" smtClean="0"/>
              <a:t>Uzun </a:t>
            </a:r>
            <a:r>
              <a:rPr lang="tr-TR" sz="2000" dirty="0"/>
              <a:t>bir geçmişe dayanan insanlık tarihinde geçmiş çağlardan günümüze aktarılan kalıntılar insanlığın ortak tarihi olarak ilgi çekmektedir</a:t>
            </a:r>
            <a:r>
              <a:rPr lang="tr-TR" sz="2000" dirty="0" smtClean="0"/>
              <a:t>.</a:t>
            </a:r>
          </a:p>
          <a:p>
            <a:r>
              <a:rPr lang="tr-TR" sz="2000" dirty="0" smtClean="0"/>
              <a:t> </a:t>
            </a:r>
            <a:r>
              <a:rPr lang="tr-TR" sz="2000" dirty="0"/>
              <a:t>Bunlar içinde, ilk medeniyetlerin kurulup geliştiği Mezopotamya, Nil Vadisi, İndus Vadisi ve Kuzey Çin gibi dünyanın en eski yerleşim alanlarındaki kalıntılar başta gelmektedir. </a:t>
            </a:r>
            <a:endParaRPr lang="tr-TR" sz="2000" dirty="0" smtClean="0"/>
          </a:p>
          <a:p>
            <a:r>
              <a:rPr lang="tr-TR" sz="2000" dirty="0" smtClean="0"/>
              <a:t>Daha </a:t>
            </a:r>
            <a:r>
              <a:rPr lang="tr-TR" sz="2000" dirty="0"/>
              <a:t>sonraki çağlarda Yunan ve Roma uygarlıkları ile eski Anadolu uygarlıklarına ilişkin kalıntılar en çok ilgi çekenler arasındadır</a:t>
            </a:r>
            <a:r>
              <a:rPr lang="tr-TR" sz="2000" dirty="0" smtClean="0"/>
              <a:t>.</a:t>
            </a:r>
          </a:p>
          <a:p>
            <a:r>
              <a:rPr lang="tr-TR" sz="2000" dirty="0" smtClean="0"/>
              <a:t> </a:t>
            </a:r>
            <a:r>
              <a:rPr lang="tr-TR" sz="2000" dirty="0"/>
              <a:t>Mısır Piramitleri, Çin Seddi, Orta Amerika’daki Maya kültürü kalıntıları, Aztek ve İnka medeniyetlerine ait şehir kalıntıları, insanlık tarihinin önemli kalıntıları olarak en çok ziyaret edilen yerler arasındadır</a:t>
            </a:r>
            <a:r>
              <a:rPr lang="tr-TR" sz="2000" dirty="0" smtClean="0"/>
              <a:t>.</a:t>
            </a:r>
          </a:p>
          <a:p>
            <a:r>
              <a:rPr lang="tr-TR" sz="2000" dirty="0" smtClean="0"/>
              <a:t> </a:t>
            </a:r>
            <a:r>
              <a:rPr lang="tr-TR" sz="2000" dirty="0"/>
              <a:t>Sanayi Devrimi öncesinde, dünyanın değişik yerlerinde hüküm süren toplumlara ait sanat tarihi ve mimari açıdan ilgi çekici nadir eserler de dünya tarih mirası içinde yer almaktadır</a:t>
            </a:r>
            <a:r>
              <a:rPr lang="tr-TR" sz="2000" dirty="0" smtClean="0"/>
              <a:t>.</a:t>
            </a:r>
          </a:p>
        </p:txBody>
      </p:sp>
    </p:spTree>
    <p:extLst>
      <p:ext uri="{BB962C8B-B14F-4D97-AF65-F5344CB8AC3E}">
        <p14:creationId xmlns:p14="http://schemas.microsoft.com/office/powerpoint/2010/main" val="3505980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Tarih Turizmi </a:t>
            </a:r>
          </a:p>
        </p:txBody>
      </p:sp>
      <p:sp>
        <p:nvSpPr>
          <p:cNvPr id="3" name="İçerik Yer Tutucusu 2"/>
          <p:cNvSpPr>
            <a:spLocks noGrp="1"/>
          </p:cNvSpPr>
          <p:nvPr>
            <p:ph idx="1"/>
          </p:nvPr>
        </p:nvSpPr>
        <p:spPr>
          <a:xfrm>
            <a:off x="179512" y="1484784"/>
            <a:ext cx="8507288" cy="5184576"/>
          </a:xfrm>
        </p:spPr>
        <p:txBody>
          <a:bodyPr>
            <a:normAutofit fontScale="77500" lnSpcReduction="20000"/>
          </a:bodyPr>
          <a:lstStyle/>
          <a:p>
            <a:r>
              <a:rPr lang="tr-TR" dirty="0" smtClean="0"/>
              <a:t>Bunlardan</a:t>
            </a:r>
            <a:r>
              <a:rPr lang="tr-TR" dirty="0"/>
              <a:t>, Anadolu ve çevresinde gelişen Selçuklu ve Osmanlı devletleri dönemine ait birçok kalıntı ülkemizde yer almaktadır. </a:t>
            </a:r>
            <a:endParaRPr lang="tr-TR" dirty="0" smtClean="0"/>
          </a:p>
          <a:p>
            <a:r>
              <a:rPr lang="tr-TR" dirty="0" smtClean="0"/>
              <a:t>Sanayi </a:t>
            </a:r>
            <a:r>
              <a:rPr lang="tr-TR" dirty="0"/>
              <a:t>Devrimi öncesine ait tarihî eserlerin önemli bir bölümünü dinî (cami, kilise vb.) ve askerî yapılar (kaleler, savaş meydanları vb.) ile ünlü mimarlar tarafından yapılmış saray, şato, konak vb. yapılar oluşturmaktadır. </a:t>
            </a:r>
            <a:endParaRPr lang="tr-TR" dirty="0" smtClean="0"/>
          </a:p>
          <a:p>
            <a:r>
              <a:rPr lang="tr-TR" dirty="0" smtClean="0"/>
              <a:t>Avrupa</a:t>
            </a:r>
            <a:r>
              <a:rPr lang="tr-TR" dirty="0"/>
              <a:t>’ da özellikle Rönesans döneminden kalma yapılar ilgi çekmektedir. </a:t>
            </a:r>
            <a:endParaRPr lang="tr-TR" dirty="0" smtClean="0"/>
          </a:p>
          <a:p>
            <a:r>
              <a:rPr lang="tr-TR" dirty="0" smtClean="0"/>
              <a:t>Sanayi </a:t>
            </a:r>
            <a:r>
              <a:rPr lang="tr-TR" dirty="0"/>
              <a:t>Devrimi’nin tarihi ve mimarisine ilişkin ilgi de giderek artmaktadır (Özgüç, 2007). Özellikle eski sanayi ülkelerindeki sanayi yapıları restore edilerek sanayi mirası turizmi olarak pazarlanmaktadır. </a:t>
            </a:r>
            <a:endParaRPr lang="tr-TR" dirty="0" smtClean="0"/>
          </a:p>
          <a:p>
            <a:r>
              <a:rPr lang="tr-TR" dirty="0" smtClean="0"/>
              <a:t>Dünyanın </a:t>
            </a:r>
            <a:r>
              <a:rPr lang="tr-TR" dirty="0"/>
              <a:t>değişik yerlerindeki önemli tarihî kalıntılar dünya mirası olarak kabul edilmekte ve korunma altına alınmaktadır. </a:t>
            </a:r>
            <a:endParaRPr lang="tr-TR" dirty="0" smtClean="0"/>
          </a:p>
        </p:txBody>
      </p:sp>
    </p:spTree>
    <p:extLst>
      <p:ext uri="{BB962C8B-B14F-4D97-AF65-F5344CB8AC3E}">
        <p14:creationId xmlns:p14="http://schemas.microsoft.com/office/powerpoint/2010/main" val="3116717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Tarih Turizmi </a:t>
            </a:r>
          </a:p>
        </p:txBody>
      </p:sp>
      <p:sp>
        <p:nvSpPr>
          <p:cNvPr id="3" name="İçerik Yer Tutucusu 2"/>
          <p:cNvSpPr>
            <a:spLocks noGrp="1"/>
          </p:cNvSpPr>
          <p:nvPr>
            <p:ph idx="1"/>
          </p:nvPr>
        </p:nvSpPr>
        <p:spPr>
          <a:xfrm>
            <a:off x="179512" y="1772816"/>
            <a:ext cx="8507288" cy="4896544"/>
          </a:xfrm>
        </p:spPr>
        <p:txBody>
          <a:bodyPr>
            <a:normAutofit fontScale="62500" lnSpcReduction="20000"/>
          </a:bodyPr>
          <a:lstStyle/>
          <a:p>
            <a:r>
              <a:rPr lang="tr-TR" dirty="0" smtClean="0"/>
              <a:t>Bu </a:t>
            </a:r>
            <a:r>
              <a:rPr lang="tr-TR" dirty="0"/>
              <a:t>konuda UNESCO (The United Nations Educational, Scientific and Cultural Organization) önemli çalışmalar yapmaktadır. </a:t>
            </a:r>
            <a:endParaRPr lang="tr-TR" dirty="0" smtClean="0"/>
          </a:p>
          <a:p>
            <a:r>
              <a:rPr lang="tr-TR" dirty="0" smtClean="0"/>
              <a:t>UNESCO’nun </a:t>
            </a:r>
            <a:r>
              <a:rPr lang="tr-TR" dirty="0"/>
              <a:t>1972 yılındaki genel konferansında hazırlanan 38 maddelik Dünya Doğal ve Kültürel Mirası Koruma Antlaşması’nı 175’ten fazla ülke imzalayarak, ülkelerinde belirlenen tarihî, kültürel ve doğal anıt ve sit alanlarını dünya mirası olarak korumayı garanti etmişlerdir. </a:t>
            </a:r>
            <a:endParaRPr lang="tr-TR" dirty="0" smtClean="0"/>
          </a:p>
          <a:p>
            <a:r>
              <a:rPr lang="tr-TR" dirty="0" smtClean="0"/>
              <a:t>Bu </a:t>
            </a:r>
            <a:r>
              <a:rPr lang="tr-TR" dirty="0"/>
              <a:t>şekilde dünya miraslarının korunarak gelecek nesillere aktarılması planlanmaktadır. </a:t>
            </a:r>
            <a:endParaRPr lang="tr-TR" dirty="0" smtClean="0"/>
          </a:p>
          <a:p>
            <a:r>
              <a:rPr lang="tr-TR" dirty="0" smtClean="0"/>
              <a:t>Antlaşmayı </a:t>
            </a:r>
            <a:r>
              <a:rPr lang="tr-TR" dirty="0"/>
              <a:t>imzalayan ülkeler tarafından seçilen 21 ülke temsilcisinin oluşturduğu Uluslararası Anıtlar ve Sitler Konseyi (ICOMOS) ve Dünya Doğayı Koruma Birliği </a:t>
            </a:r>
            <a:endParaRPr lang="tr-TR" dirty="0" smtClean="0"/>
          </a:p>
          <a:p>
            <a:r>
              <a:rPr lang="tr-TR" dirty="0" smtClean="0"/>
              <a:t>(</a:t>
            </a:r>
            <a:r>
              <a:rPr lang="tr-TR" dirty="0"/>
              <a:t>IUCN), aday gösterilen değerler arasından seçim yaparak listeyi oluşturmaktadır. </a:t>
            </a:r>
            <a:endParaRPr lang="tr-TR" dirty="0" smtClean="0"/>
          </a:p>
          <a:p>
            <a:r>
              <a:rPr lang="tr-TR" dirty="0" smtClean="0"/>
              <a:t>Ayrıca </a:t>
            </a:r>
            <a:r>
              <a:rPr lang="tr-TR" dirty="0"/>
              <a:t>komite, Dünya Miras Fonu (WHF)’nu yönlendirerek listedeki değerlerin korunmasını sağlamaktadır. Türkiye’ deki önemli tarihî çekiciliklerin bazıları Dünya Mirası Listesi’ne girmiştir. </a:t>
            </a:r>
            <a:endParaRPr lang="tr-TR" dirty="0" smtClean="0"/>
          </a:p>
          <a:p>
            <a:r>
              <a:rPr lang="tr-TR" dirty="0" smtClean="0"/>
              <a:t>Birçoğu </a:t>
            </a:r>
            <a:r>
              <a:rPr lang="tr-TR" dirty="0"/>
              <a:t>da bu listeye girmeyi beklemektedir. </a:t>
            </a:r>
          </a:p>
        </p:txBody>
      </p:sp>
    </p:spTree>
    <p:extLst>
      <p:ext uri="{BB962C8B-B14F-4D97-AF65-F5344CB8AC3E}">
        <p14:creationId xmlns:p14="http://schemas.microsoft.com/office/powerpoint/2010/main" val="845733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467544" y="1556792"/>
            <a:ext cx="8229600" cy="4752528"/>
          </a:xfrm>
        </p:spPr>
        <p:txBody>
          <a:bodyPr>
            <a:normAutofit fontScale="92500" lnSpcReduction="20000"/>
          </a:bodyPr>
          <a:lstStyle/>
          <a:p>
            <a:r>
              <a:rPr lang="tr-TR" b="1" dirty="0"/>
              <a:t>Kültür turizmi; </a:t>
            </a:r>
            <a:r>
              <a:rPr lang="tr-TR" dirty="0"/>
              <a:t>farklı kültürleri tanımak, bilgi ve deneyimini artırmak, kültürel etkinliklere katılmak için yapılan seyahat ve konaklama olarak tanımlanabilir. </a:t>
            </a:r>
            <a:endParaRPr lang="tr-TR" dirty="0" smtClean="0"/>
          </a:p>
          <a:p>
            <a:r>
              <a:rPr lang="tr-TR" dirty="0" smtClean="0"/>
              <a:t>Kültür</a:t>
            </a:r>
            <a:r>
              <a:rPr lang="tr-TR" dirty="0"/>
              <a:t>: Bir bölge halkının hayat tarzı, değer yargıları, gelenek ve görenekleri, dil, din, giyim-kuşam, el sanatları, beslenme/mutfak, mimari, siyasal ve toplumsal örgütlenme biçimi vb. tüm ortak değerlerini ifade etmektedir. </a:t>
            </a:r>
            <a:endParaRPr lang="tr-TR" dirty="0" smtClean="0"/>
          </a:p>
          <a:p>
            <a:r>
              <a:rPr lang="tr-TR" dirty="0" smtClean="0"/>
              <a:t>Kısacası </a:t>
            </a:r>
            <a:r>
              <a:rPr lang="tr-TR" dirty="0"/>
              <a:t>kültür, insanın doğa karşısında, doğayla birlikte yaşamını sürdürebilmek amacıyla ürettiği her şeydir (Güvenç, 1994: 48). </a:t>
            </a:r>
            <a:endParaRPr lang="tr-TR" dirty="0" smtClean="0"/>
          </a:p>
          <a:p>
            <a:pPr marL="118872" indent="0">
              <a:buNone/>
            </a:pPr>
            <a:endParaRPr lang="tr-TR" dirty="0"/>
          </a:p>
        </p:txBody>
      </p:sp>
    </p:spTree>
    <p:extLst>
      <p:ext uri="{BB962C8B-B14F-4D97-AF65-F5344CB8AC3E}">
        <p14:creationId xmlns:p14="http://schemas.microsoft.com/office/powerpoint/2010/main" val="2065764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467544" y="1556792"/>
            <a:ext cx="8229600" cy="4752528"/>
          </a:xfrm>
        </p:spPr>
        <p:txBody>
          <a:bodyPr>
            <a:normAutofit fontScale="85000" lnSpcReduction="10000"/>
          </a:bodyPr>
          <a:lstStyle/>
          <a:p>
            <a:r>
              <a:rPr lang="tr-TR" dirty="0" smtClean="0"/>
              <a:t>İnsanların </a:t>
            </a:r>
            <a:r>
              <a:rPr lang="tr-TR" dirty="0"/>
              <a:t>toplumsal örgütlenmedeki farklılıkları, fiziki çevrelerine uyum sağlamadaki benzersizlikleri, farklı geçmişleri, ekonomik ve siyasal kalkınma tarzları, dünyanın farklı kısımlarında farklı kültürlerin gelişmesine yol açmıştır (Özgüç, 2007; 77</a:t>
            </a:r>
            <a:r>
              <a:rPr lang="tr-TR" dirty="0" smtClean="0"/>
              <a:t>).</a:t>
            </a:r>
          </a:p>
          <a:p>
            <a:r>
              <a:rPr lang="tr-TR" dirty="0" smtClean="0"/>
              <a:t> </a:t>
            </a:r>
            <a:r>
              <a:rPr lang="tr-TR" dirty="0"/>
              <a:t>Farklı kültürlerin geliştiği yerler farklı kültür bölgeleri olarak karşımıza çıkmaktadır. </a:t>
            </a:r>
            <a:endParaRPr lang="tr-TR" dirty="0" smtClean="0"/>
          </a:p>
          <a:p>
            <a:r>
              <a:rPr lang="tr-TR" dirty="0"/>
              <a:t>Günümüzde insanları bulundukları yerlerden başka alanlara rekreasyonel amaçlı seyahat etmeye sevk eden pek çok neden vardır. Bu nedenlerden en önemlilerinden biri de farklı kültürleri görme, tanıma isteğidir.  </a:t>
            </a:r>
          </a:p>
          <a:p>
            <a:pPr marL="118872" indent="0">
              <a:buNone/>
            </a:pPr>
            <a:endParaRPr lang="tr-TR" dirty="0"/>
          </a:p>
        </p:txBody>
      </p:sp>
    </p:spTree>
    <p:extLst>
      <p:ext uri="{BB962C8B-B14F-4D97-AF65-F5344CB8AC3E}">
        <p14:creationId xmlns:p14="http://schemas.microsoft.com/office/powerpoint/2010/main" val="1767835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107504" y="1556792"/>
            <a:ext cx="8784976" cy="5184576"/>
          </a:xfrm>
        </p:spPr>
        <p:txBody>
          <a:bodyPr>
            <a:noAutofit/>
          </a:bodyPr>
          <a:lstStyle/>
          <a:p>
            <a:pPr marL="118872" indent="0">
              <a:buNone/>
            </a:pPr>
            <a:endParaRPr lang="tr-TR" sz="2000" dirty="0" smtClean="0"/>
          </a:p>
          <a:p>
            <a:r>
              <a:rPr lang="tr-TR" sz="2000" dirty="0" smtClean="0"/>
              <a:t>İnsanın </a:t>
            </a:r>
            <a:r>
              <a:rPr lang="tr-TR" sz="2000" dirty="0"/>
              <a:t>kendi kültüründen farklı kültürleri görmeye ve tanımaya merakı kültür turizmini doğurmuştur. İnsanın başka kültürleri tanıma merakı hep olmuştur. </a:t>
            </a:r>
            <a:endParaRPr lang="tr-TR" sz="2000" dirty="0" smtClean="0"/>
          </a:p>
          <a:p>
            <a:r>
              <a:rPr lang="tr-TR" sz="2000" dirty="0" smtClean="0"/>
              <a:t>Turizmin </a:t>
            </a:r>
            <a:r>
              <a:rPr lang="tr-TR" sz="2000" dirty="0"/>
              <a:t>tarihsel gelişimine bakıldığında, farklı kültürlerin her zaman çekicilik oluşturduğu, kültürel seyahatlerin turizmin önemli bir parçası olduğu görülür. </a:t>
            </a:r>
            <a:endParaRPr lang="tr-TR" sz="2000" dirty="0" smtClean="0"/>
          </a:p>
          <a:p>
            <a:r>
              <a:rPr lang="tr-TR" sz="2000" dirty="0" smtClean="0"/>
              <a:t>Aslında </a:t>
            </a:r>
            <a:r>
              <a:rPr lang="tr-TR" sz="2000" dirty="0"/>
              <a:t>insanların yaptıkları hemen bütün turizm faaliyetinde kültür unsurları yer alır. Turistler gittikleri bölgelerin yerel mutfak, müzik ve giyim vb. kültürel özelliklerini tanımak isterler. </a:t>
            </a:r>
            <a:endParaRPr lang="tr-TR" sz="2000" dirty="0" smtClean="0"/>
          </a:p>
          <a:p>
            <a:r>
              <a:rPr lang="tr-TR" sz="2000" dirty="0" smtClean="0"/>
              <a:t>Son </a:t>
            </a:r>
            <a:r>
              <a:rPr lang="tr-TR" sz="2000" dirty="0"/>
              <a:t>dönemde küreselleşme, ulaşım ve haberleşmedeki gelişmeler, insanların farklı kültürleri görme, yerel kültürel özelliklere dayalı otantik deneyimlere katılma talebini artırmaktadır. </a:t>
            </a:r>
            <a:endParaRPr lang="tr-TR" sz="2000" dirty="0" smtClean="0"/>
          </a:p>
          <a:p>
            <a:r>
              <a:rPr lang="tr-TR" sz="2000" dirty="0" smtClean="0"/>
              <a:t>Kültür </a:t>
            </a:r>
            <a:r>
              <a:rPr lang="tr-TR" sz="2000" dirty="0"/>
              <a:t>turizmi kavramı, sadece bir kültür bölgesinde geçmiş dönemlerden kalan her türlü maddi ve manevi kültürel değerin korunarak, turistik bir ürün olarak ziyaretçilerin hizmetine sunulmasını ifade etmez. </a:t>
            </a:r>
            <a:endParaRPr lang="tr-TR" sz="2000" dirty="0" smtClean="0"/>
          </a:p>
        </p:txBody>
      </p:sp>
    </p:spTree>
    <p:extLst>
      <p:ext uri="{BB962C8B-B14F-4D97-AF65-F5344CB8AC3E}">
        <p14:creationId xmlns:p14="http://schemas.microsoft.com/office/powerpoint/2010/main" val="2254808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457200" y="1700808"/>
            <a:ext cx="8229600" cy="4968552"/>
          </a:xfrm>
        </p:spPr>
        <p:txBody>
          <a:bodyPr>
            <a:normAutofit fontScale="92500" lnSpcReduction="10000"/>
          </a:bodyPr>
          <a:lstStyle/>
          <a:p>
            <a:r>
              <a:rPr lang="tr-TR" dirty="0" smtClean="0"/>
              <a:t>Aynı </a:t>
            </a:r>
            <a:r>
              <a:rPr lang="tr-TR" dirty="0"/>
              <a:t>zamanda mevcut kültürün yaşayan tüm anlatımlarını, yaşam tarzı, giyim-kuşam, mimari, mutfak, dinî özellikler, gelenek ve görenekleri de ifade eder, güncel olan kültürü de kapsar. </a:t>
            </a:r>
            <a:endParaRPr lang="tr-TR" dirty="0" smtClean="0"/>
          </a:p>
          <a:p>
            <a:r>
              <a:rPr lang="tr-TR" dirty="0" smtClean="0"/>
              <a:t>Kültür </a:t>
            </a:r>
            <a:r>
              <a:rPr lang="tr-TR" dirty="0"/>
              <a:t>turizmi, özgün kültürel kaynaklara dayanır ve ülkelerin tanıtımında büyük rol oynar. </a:t>
            </a:r>
            <a:endParaRPr lang="tr-TR" dirty="0" smtClean="0"/>
          </a:p>
          <a:p>
            <a:r>
              <a:rPr lang="tr-TR" dirty="0" smtClean="0"/>
              <a:t>İnsanlara</a:t>
            </a:r>
            <a:r>
              <a:rPr lang="tr-TR" dirty="0"/>
              <a:t>, toplumların kültürlerini öğrenme, deneyimler edinme fırsatı sağlar. </a:t>
            </a:r>
            <a:endParaRPr lang="tr-TR" dirty="0" smtClean="0"/>
          </a:p>
          <a:p>
            <a:r>
              <a:rPr lang="tr-TR" dirty="0" smtClean="0"/>
              <a:t>Kültür </a:t>
            </a:r>
            <a:r>
              <a:rPr lang="tr-TR" dirty="0"/>
              <a:t>turizmi, her ülke ve bölgenin kendine özgü kaynaklarının, turizm yoluyla maddi değer kazanmasını sağlamaktadır. </a:t>
            </a:r>
            <a:endParaRPr lang="tr-TR" dirty="0" smtClean="0"/>
          </a:p>
        </p:txBody>
      </p:sp>
    </p:spTree>
    <p:extLst>
      <p:ext uri="{BB962C8B-B14F-4D97-AF65-F5344CB8AC3E}">
        <p14:creationId xmlns:p14="http://schemas.microsoft.com/office/powerpoint/2010/main" val="2563045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457200" y="1700808"/>
            <a:ext cx="8229600" cy="4968552"/>
          </a:xfrm>
        </p:spPr>
        <p:txBody>
          <a:bodyPr>
            <a:normAutofit fontScale="85000" lnSpcReduction="20000"/>
          </a:bodyPr>
          <a:lstStyle/>
          <a:p>
            <a:r>
              <a:rPr lang="tr-TR" dirty="0" smtClean="0"/>
              <a:t>Kültür </a:t>
            </a:r>
            <a:r>
              <a:rPr lang="tr-TR" dirty="0"/>
              <a:t>turizmi; geçmişte sanayileşme ve modernleşmedn uzak kalarak ekonomik olarak gelişememiş yerlere, gelişme ve kalkınma için yeni fırsatlar sunmaktadır. </a:t>
            </a:r>
            <a:endParaRPr lang="tr-TR" dirty="0" smtClean="0"/>
          </a:p>
          <a:p>
            <a:r>
              <a:rPr lang="tr-TR" dirty="0" smtClean="0"/>
              <a:t>Kültür </a:t>
            </a:r>
            <a:r>
              <a:rPr lang="tr-TR" dirty="0"/>
              <a:t>turizminde ziyaret edilen yerlerdeki kültürel mirasın turizme yönelik olarak korunması da söz konusudur. </a:t>
            </a:r>
            <a:endParaRPr lang="tr-TR" dirty="0" smtClean="0"/>
          </a:p>
          <a:p>
            <a:r>
              <a:rPr lang="tr-TR" dirty="0" smtClean="0"/>
              <a:t>Kültür </a:t>
            </a:r>
            <a:r>
              <a:rPr lang="tr-TR" dirty="0"/>
              <a:t>turizmiyle, geleneksel sanatlar canlandırılmakta, kültürel kimliğin korunmasına yardımcı olacak geleneksel yapı ve değerlerin ayakta kalması sağlanmaktadır. </a:t>
            </a:r>
            <a:endParaRPr lang="tr-TR" dirty="0" smtClean="0"/>
          </a:p>
          <a:p>
            <a:r>
              <a:rPr lang="tr-TR" dirty="0" smtClean="0"/>
              <a:t>Kültür </a:t>
            </a:r>
            <a:r>
              <a:rPr lang="tr-TR" dirty="0"/>
              <a:t>turizminde turizme kaynaklık eden kültürel değerlerin korunarak kullanılması büyük önem taşımaktadır</a:t>
            </a:r>
            <a:r>
              <a:rPr lang="tr-TR" dirty="0" smtClean="0"/>
              <a:t>.</a:t>
            </a:r>
            <a:endParaRPr lang="tr-TR" dirty="0"/>
          </a:p>
        </p:txBody>
      </p:sp>
    </p:spTree>
    <p:extLst>
      <p:ext uri="{BB962C8B-B14F-4D97-AF65-F5344CB8AC3E}">
        <p14:creationId xmlns:p14="http://schemas.microsoft.com/office/powerpoint/2010/main" val="2636108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0" y="1628800"/>
            <a:ext cx="9144000" cy="4896544"/>
          </a:xfrm>
        </p:spPr>
        <p:txBody>
          <a:bodyPr>
            <a:noAutofit/>
          </a:bodyPr>
          <a:lstStyle/>
          <a:p>
            <a:r>
              <a:rPr lang="tr-TR" sz="2800" dirty="0"/>
              <a:t>Kültür turizmi bazı özellikleriyle diğer turizm tiplerinden ayrılır. Kültürel kaynaklar farklı ve orijinaldir. </a:t>
            </a:r>
            <a:endParaRPr lang="tr-TR" sz="2800" dirty="0" smtClean="0"/>
          </a:p>
          <a:p>
            <a:r>
              <a:rPr lang="tr-TR" sz="2800" dirty="0" smtClean="0"/>
              <a:t>Hiçbir </a:t>
            </a:r>
            <a:r>
              <a:rPr lang="tr-TR" sz="2800" dirty="0"/>
              <a:t>yerin kültürü başka yerinki ile karşılaştırılamaz. </a:t>
            </a:r>
            <a:endParaRPr lang="tr-TR" sz="2800" dirty="0" smtClean="0"/>
          </a:p>
          <a:p>
            <a:r>
              <a:rPr lang="tr-TR" sz="2800" dirty="0" smtClean="0"/>
              <a:t>Her </a:t>
            </a:r>
            <a:r>
              <a:rPr lang="tr-TR" sz="2800" dirty="0"/>
              <a:t>bir kültür ögesinin kendine özgü geçmişi ve ayrı bir kimliği vardır. </a:t>
            </a:r>
            <a:endParaRPr lang="tr-TR" sz="2800" dirty="0" smtClean="0"/>
          </a:p>
          <a:p>
            <a:r>
              <a:rPr lang="tr-TR" sz="2800" dirty="0" smtClean="0"/>
              <a:t>Bu </a:t>
            </a:r>
            <a:r>
              <a:rPr lang="tr-TR" sz="2800" dirty="0"/>
              <a:t>yüzden kültür turizmini diğer turizm türlerinden ayıran önemli özelliklerden biri, farklılık yani özgünlüğüdür. </a:t>
            </a:r>
            <a:endParaRPr lang="tr-TR" sz="2800" dirty="0" smtClean="0"/>
          </a:p>
          <a:p>
            <a:r>
              <a:rPr lang="tr-TR" sz="2800" dirty="0" smtClean="0"/>
              <a:t>Turizmin </a:t>
            </a:r>
            <a:r>
              <a:rPr lang="tr-TR" sz="2800" dirty="0"/>
              <a:t>birçok çeşidinde turistler farklı kültürleri görür ve öğrenirler, ancak kültür turizminin farkı turistlerin hareket amacının kültürü öğrenmek olmasıdır. </a:t>
            </a:r>
            <a:endParaRPr lang="tr-TR" sz="2800" dirty="0" smtClean="0"/>
          </a:p>
        </p:txBody>
      </p:sp>
    </p:spTree>
    <p:extLst>
      <p:ext uri="{BB962C8B-B14F-4D97-AF65-F5344CB8AC3E}">
        <p14:creationId xmlns:p14="http://schemas.microsoft.com/office/powerpoint/2010/main" val="2320484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0" y="1628800"/>
            <a:ext cx="9144000" cy="4896544"/>
          </a:xfrm>
        </p:spPr>
        <p:txBody>
          <a:bodyPr>
            <a:noAutofit/>
          </a:bodyPr>
          <a:lstStyle/>
          <a:p>
            <a:r>
              <a:rPr lang="tr-TR" sz="2400" dirty="0" smtClean="0"/>
              <a:t>Kültür </a:t>
            </a:r>
            <a:r>
              <a:rPr lang="tr-TR" sz="2400" dirty="0"/>
              <a:t>turizminin mevsimlik olma özelliği yoktur. </a:t>
            </a:r>
            <a:endParaRPr lang="tr-TR" sz="2400" dirty="0" smtClean="0"/>
          </a:p>
          <a:p>
            <a:r>
              <a:rPr lang="tr-TR" sz="2400" dirty="0" smtClean="0"/>
              <a:t>Kültür </a:t>
            </a:r>
            <a:r>
              <a:rPr lang="tr-TR" sz="2400" dirty="0"/>
              <a:t>turizmi yılın hemen her mevsiminde yapılan bir turizm faaliyetidir. Bu özelliğinden dolayı turizmin bölgelere ve zamana yayılmasına katkı sağlamaktadır</a:t>
            </a:r>
            <a:r>
              <a:rPr lang="tr-TR" sz="2400" dirty="0" smtClean="0"/>
              <a:t>.</a:t>
            </a:r>
          </a:p>
          <a:p>
            <a:r>
              <a:rPr lang="tr-TR" sz="2400" dirty="0" smtClean="0"/>
              <a:t> </a:t>
            </a:r>
            <a:r>
              <a:rPr lang="tr-TR" sz="2400" dirty="0"/>
              <a:t>Kültür turizmi, turizm gelirlerinin daha geniş alanlara yayılmasını sağlama ve bölgeler arası gelişmişlik farkını kaldırma özelliğine de sahiptir (Özgüç, 2007: 80). </a:t>
            </a:r>
            <a:endParaRPr lang="tr-TR" sz="2400" dirty="0" smtClean="0"/>
          </a:p>
          <a:p>
            <a:r>
              <a:rPr lang="tr-TR" sz="2400" dirty="0" smtClean="0"/>
              <a:t>Kültür </a:t>
            </a:r>
            <a:r>
              <a:rPr lang="tr-TR" sz="2400" dirty="0"/>
              <a:t>turistlerinin yaptıkları harcamaların fazlalığına ve yerel ekonomiye yaptığı katkısının fazla oluşuna bakarak da, kültür turizmini diğer turizm çeşitlerinden ayırmak mümkündür. </a:t>
            </a:r>
            <a:endParaRPr lang="tr-TR" sz="2400" dirty="0" smtClean="0"/>
          </a:p>
          <a:p>
            <a:r>
              <a:rPr lang="tr-TR" sz="2400" dirty="0" smtClean="0"/>
              <a:t>Kültür </a:t>
            </a:r>
            <a:r>
              <a:rPr lang="tr-TR" sz="2400" dirty="0"/>
              <a:t>turizmi, hareket amacı farklı kültürleri öğrenmek, bilgi ve deneyimini artırmak olan kültür turistini ortaya çıkarmıştır </a:t>
            </a:r>
            <a:endParaRPr lang="tr-TR" sz="2400" dirty="0" smtClean="0"/>
          </a:p>
        </p:txBody>
      </p:sp>
    </p:spTree>
    <p:extLst>
      <p:ext uri="{BB962C8B-B14F-4D97-AF65-F5344CB8AC3E}">
        <p14:creationId xmlns:p14="http://schemas.microsoft.com/office/powerpoint/2010/main" val="4141288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323528" y="1628800"/>
            <a:ext cx="8208912" cy="4968552"/>
          </a:xfrm>
        </p:spPr>
        <p:txBody>
          <a:bodyPr>
            <a:noAutofit/>
          </a:bodyPr>
          <a:lstStyle/>
          <a:p>
            <a:r>
              <a:rPr lang="tr-TR" sz="2000" dirty="0" smtClean="0"/>
              <a:t>Kültür </a:t>
            </a:r>
            <a:r>
              <a:rPr lang="tr-TR" sz="2000" dirty="0"/>
              <a:t>turistlerinin toplumsal statüleri ortalama turistlere göre daha yüksektir. </a:t>
            </a:r>
            <a:endParaRPr lang="tr-TR" sz="2000" dirty="0" smtClean="0"/>
          </a:p>
          <a:p>
            <a:r>
              <a:rPr lang="tr-TR" sz="2000" dirty="0" smtClean="0"/>
              <a:t>Kültür </a:t>
            </a:r>
            <a:r>
              <a:rPr lang="tr-TR" sz="2000" dirty="0"/>
              <a:t>turistleri genelde iyi eğitimli kültür düzeyi yüksek kişilerdir. </a:t>
            </a:r>
            <a:endParaRPr lang="tr-TR" sz="2000" dirty="0" smtClean="0"/>
          </a:p>
          <a:p>
            <a:r>
              <a:rPr lang="tr-TR" sz="2000" dirty="0" smtClean="0"/>
              <a:t>Satın </a:t>
            </a:r>
            <a:r>
              <a:rPr lang="tr-TR" sz="2000" dirty="0"/>
              <a:t>alma eğilimleri ve satın alma güçleri yüksektir. </a:t>
            </a:r>
            <a:endParaRPr lang="tr-TR" sz="2000" dirty="0" smtClean="0"/>
          </a:p>
          <a:p>
            <a:r>
              <a:rPr lang="tr-TR" sz="2000" dirty="0" smtClean="0"/>
              <a:t>Ortalama </a:t>
            </a:r>
            <a:r>
              <a:rPr lang="tr-TR" sz="2000" dirty="0"/>
              <a:t>turiste göre daha çok harcama yapmaktadırlar. </a:t>
            </a:r>
            <a:endParaRPr lang="tr-TR" sz="2000" dirty="0" smtClean="0"/>
          </a:p>
          <a:p>
            <a:r>
              <a:rPr lang="tr-TR" sz="2000" dirty="0" smtClean="0"/>
              <a:t>Keşfetmeyi </a:t>
            </a:r>
            <a:r>
              <a:rPr lang="tr-TR" sz="2000" dirty="0"/>
              <a:t>seven, anlamlı kişisel deneyim peşinde olan kişilerdir. </a:t>
            </a:r>
            <a:endParaRPr lang="tr-TR" sz="2000" dirty="0" smtClean="0"/>
          </a:p>
          <a:p>
            <a:r>
              <a:rPr lang="tr-TR" sz="2000" dirty="0" smtClean="0"/>
              <a:t>Yerel </a:t>
            </a:r>
            <a:r>
              <a:rPr lang="tr-TR" sz="2000" dirty="0"/>
              <a:t>halka yaklaşmayı ve onlarla iyi ilişkiler kurmaya özen gösterirler</a:t>
            </a:r>
            <a:r>
              <a:rPr lang="tr-TR" sz="2000" dirty="0" smtClean="0"/>
              <a:t>.</a:t>
            </a:r>
          </a:p>
          <a:p>
            <a:r>
              <a:rPr lang="tr-TR" sz="2000" dirty="0" smtClean="0"/>
              <a:t> </a:t>
            </a:r>
            <a:r>
              <a:rPr lang="tr-TR" sz="2000" dirty="0"/>
              <a:t>Yerel çevrenin ve kültürel değerlerin sürdürülebilirliliğini önemserler. </a:t>
            </a:r>
            <a:endParaRPr lang="tr-TR" sz="2000" dirty="0" smtClean="0"/>
          </a:p>
          <a:p>
            <a:r>
              <a:rPr lang="tr-TR" sz="2000" dirty="0" smtClean="0"/>
              <a:t>Gezdikleri </a:t>
            </a:r>
            <a:r>
              <a:rPr lang="tr-TR" sz="2000" dirty="0"/>
              <a:t>yerlerdeki doğal ve kültürel değerleri koruma eğilimindedirler. </a:t>
            </a:r>
            <a:endParaRPr lang="tr-TR" sz="2000" dirty="0" smtClean="0"/>
          </a:p>
          <a:p>
            <a:r>
              <a:rPr lang="tr-TR" sz="2000" dirty="0" smtClean="0"/>
              <a:t>Politik </a:t>
            </a:r>
            <a:r>
              <a:rPr lang="tr-TR" sz="2000" dirty="0"/>
              <a:t>kaygılardan uzak durup tüm kültürlere eşit yaklaşma eğilimindedirler. </a:t>
            </a:r>
            <a:endParaRPr lang="tr-TR" sz="2000" dirty="0" smtClean="0"/>
          </a:p>
          <a:p>
            <a:r>
              <a:rPr lang="tr-TR" sz="2000" dirty="0" smtClean="0"/>
              <a:t>Büyük </a:t>
            </a:r>
            <a:r>
              <a:rPr lang="tr-TR" sz="2000" dirty="0"/>
              <a:t>tur şirketleri ve turizm acenteleri yerine bireysel ya da küçük gruplarla seyahat etmeyi tercih ederler. </a:t>
            </a:r>
          </a:p>
        </p:txBody>
      </p:sp>
    </p:spTree>
    <p:extLst>
      <p:ext uri="{BB962C8B-B14F-4D97-AF65-F5344CB8AC3E}">
        <p14:creationId xmlns:p14="http://schemas.microsoft.com/office/powerpoint/2010/main" val="1668983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251520" y="1844824"/>
            <a:ext cx="8568952" cy="4752528"/>
          </a:xfrm>
        </p:spPr>
        <p:txBody>
          <a:bodyPr>
            <a:normAutofit fontScale="70000" lnSpcReduction="20000"/>
          </a:bodyPr>
          <a:lstStyle/>
          <a:p>
            <a:r>
              <a:rPr lang="tr-TR" dirty="0"/>
              <a:t>Kültür turizmi çok kapsamlı bir kavramdır. Kültür turizmi içindeki her kültürel unsura dayalı bir turizm türünden söz edilebilmektedir. </a:t>
            </a:r>
            <a:endParaRPr lang="tr-TR" dirty="0" smtClean="0"/>
          </a:p>
          <a:p>
            <a:r>
              <a:rPr lang="tr-TR" dirty="0" smtClean="0"/>
              <a:t>Günümüzde </a:t>
            </a:r>
            <a:r>
              <a:rPr lang="tr-TR" dirty="0"/>
              <a:t>kültür turizmi içinde etnik turizm ve inanç turizmi, olarak adlandırılan turizm türleri dikkat çekmektedir. </a:t>
            </a:r>
            <a:endParaRPr lang="tr-TR" dirty="0" smtClean="0"/>
          </a:p>
          <a:p>
            <a:r>
              <a:rPr lang="tr-TR" dirty="0" smtClean="0"/>
              <a:t>Etnik </a:t>
            </a:r>
            <a:r>
              <a:rPr lang="tr-TR" dirty="0"/>
              <a:t>Turizm: Belirli bir etnik grubun, özellikle uzak köşelerde kalmış egzotik toplumların, hayatını, yaşam tarzını, kültürünü yerinde öğrenmek ve otantik deneyimler edinmek amacıyla yapılan seyahat ve konaklamadır</a:t>
            </a:r>
            <a:r>
              <a:rPr lang="tr-TR" dirty="0" smtClean="0"/>
              <a:t>.</a:t>
            </a:r>
          </a:p>
          <a:p>
            <a:r>
              <a:rPr lang="tr-TR" dirty="0" smtClean="0"/>
              <a:t> </a:t>
            </a:r>
            <a:r>
              <a:rPr lang="tr-TR" dirty="0"/>
              <a:t>Etnik turizme insanları yönelten başlıca nedenler başka kültürleri tanıma merakı ve turist ile sahibi toplum arasındaki karşılıklı etkileşimdir (Özgüç, 2007; 152). </a:t>
            </a:r>
            <a:endParaRPr lang="tr-TR" dirty="0" smtClean="0"/>
          </a:p>
          <a:p>
            <a:r>
              <a:rPr lang="tr-TR" dirty="0" smtClean="0"/>
              <a:t>Etnik </a:t>
            </a:r>
            <a:r>
              <a:rPr lang="tr-TR" dirty="0"/>
              <a:t>turizm, maliyeti yüksek olması, daha çok zaman gerektirmesi ve sıradan turistlerin dışında, kültüre meraklı olanların katılabileceği bir turizm tarzı olduğundan belirli bir toplumsal grubu ilgilendirmekte olduğundan katılanların sayısı nispeten daha azdır. </a:t>
            </a:r>
            <a:endParaRPr lang="tr-TR" dirty="0" smtClean="0"/>
          </a:p>
        </p:txBody>
      </p:sp>
    </p:spTree>
    <p:extLst>
      <p:ext uri="{BB962C8B-B14F-4D97-AF65-F5344CB8AC3E}">
        <p14:creationId xmlns:p14="http://schemas.microsoft.com/office/powerpoint/2010/main" val="4167468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Kültür Turizmi </a:t>
            </a:r>
          </a:p>
        </p:txBody>
      </p:sp>
      <p:sp>
        <p:nvSpPr>
          <p:cNvPr id="3" name="İçerik Yer Tutucusu 2"/>
          <p:cNvSpPr>
            <a:spLocks noGrp="1"/>
          </p:cNvSpPr>
          <p:nvPr>
            <p:ph idx="1"/>
          </p:nvPr>
        </p:nvSpPr>
        <p:spPr>
          <a:xfrm>
            <a:off x="179512" y="1628800"/>
            <a:ext cx="8784976" cy="4968552"/>
          </a:xfrm>
        </p:spPr>
        <p:txBody>
          <a:bodyPr>
            <a:normAutofit fontScale="85000" lnSpcReduction="10000"/>
          </a:bodyPr>
          <a:lstStyle/>
          <a:p>
            <a:r>
              <a:rPr lang="tr-TR" dirty="0" smtClean="0"/>
              <a:t>Etnik </a:t>
            </a:r>
            <a:r>
              <a:rPr lang="tr-TR" dirty="0"/>
              <a:t>turizme katılanların daha çok, iyi eğitim görmüş profesyoneller, öğretmen ve öğrenciler, uzun süreli bir gezi programı içinde bağımsız yolculuk yapanlar oldukları görülmüştür (Özgüç, 2007; 152). </a:t>
            </a:r>
            <a:endParaRPr lang="tr-TR" dirty="0" smtClean="0"/>
          </a:p>
          <a:p>
            <a:r>
              <a:rPr lang="tr-TR" dirty="0" smtClean="0"/>
              <a:t>Etnik </a:t>
            </a:r>
            <a:r>
              <a:rPr lang="tr-TR" dirty="0"/>
              <a:t>turizmin bir başka şekli de, insanların sıla özlemi ya da kendi kökenini öğrenmek için geçici olarak gezmek amacıyla anayurtlarına dönmeleridir. </a:t>
            </a:r>
            <a:endParaRPr lang="tr-TR" dirty="0" smtClean="0"/>
          </a:p>
          <a:p>
            <a:r>
              <a:rPr lang="tr-TR" dirty="0" smtClean="0"/>
              <a:t>Nostalji </a:t>
            </a:r>
            <a:r>
              <a:rPr lang="tr-TR" dirty="0"/>
              <a:t>turizmi olarak da adlandırılan bu turizm şeklinde turistler, daha önce kendisinin ya da atalarının, dedelerinin oturdukları topraklara gitmekte, kendi kökeninin izlerini araştırmakta, akrabalarını bulmaktadırlar. </a:t>
            </a:r>
            <a:endParaRPr lang="tr-TR" dirty="0" smtClean="0"/>
          </a:p>
          <a:p>
            <a:r>
              <a:rPr lang="tr-TR" dirty="0" smtClean="0"/>
              <a:t>Göç </a:t>
            </a:r>
            <a:r>
              <a:rPr lang="tr-TR" dirty="0"/>
              <a:t>olayları, sürgünler bu tür etnik turizmin doğmasına neden olmaktadır. </a:t>
            </a:r>
          </a:p>
          <a:p>
            <a:endParaRPr lang="tr-TR" dirty="0"/>
          </a:p>
        </p:txBody>
      </p:sp>
    </p:spTree>
    <p:extLst>
      <p:ext uri="{BB962C8B-B14F-4D97-AF65-F5344CB8AC3E}">
        <p14:creationId xmlns:p14="http://schemas.microsoft.com/office/powerpoint/2010/main" val="1151926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İnanç Turizmi: </a:t>
            </a:r>
          </a:p>
        </p:txBody>
      </p:sp>
      <p:sp>
        <p:nvSpPr>
          <p:cNvPr id="3" name="İçerik Yer Tutucusu 2"/>
          <p:cNvSpPr>
            <a:spLocks noGrp="1"/>
          </p:cNvSpPr>
          <p:nvPr>
            <p:ph idx="1"/>
          </p:nvPr>
        </p:nvSpPr>
        <p:spPr>
          <a:xfrm>
            <a:off x="457200" y="1628800"/>
            <a:ext cx="8229600" cy="4896544"/>
          </a:xfrm>
        </p:spPr>
        <p:txBody>
          <a:bodyPr>
            <a:normAutofit fontScale="85000" lnSpcReduction="20000"/>
          </a:bodyPr>
          <a:lstStyle/>
          <a:p>
            <a:r>
              <a:rPr lang="tr-TR" dirty="0" smtClean="0"/>
              <a:t>Kutsal </a:t>
            </a:r>
            <a:r>
              <a:rPr lang="tr-TR" dirty="0"/>
              <a:t>yerlerin turistlerce ziyaret edilmesi, “inanç turizmi” olarak tanımlanmaktadır. İnsanlık tarihinde dinî, kutsal mekânlara karşı her zaman bir ilgi ve ziyaret olmuştur. </a:t>
            </a:r>
            <a:endParaRPr lang="tr-TR" dirty="0" smtClean="0"/>
          </a:p>
          <a:p>
            <a:r>
              <a:rPr lang="tr-TR" dirty="0" smtClean="0"/>
              <a:t>Kültürel </a:t>
            </a:r>
            <a:r>
              <a:rPr lang="tr-TR" dirty="0"/>
              <a:t>başka amaçların dışında sadece ruhsal tatmin ve dinî görevlerini yerine getirmek amacıyla seyahat etmek inanç turizmini ortaya çıkarmıştır. </a:t>
            </a:r>
            <a:endParaRPr lang="tr-TR" dirty="0" smtClean="0"/>
          </a:p>
          <a:p>
            <a:r>
              <a:rPr lang="tr-TR" dirty="0" smtClean="0"/>
              <a:t>Bütün </a:t>
            </a:r>
            <a:r>
              <a:rPr lang="tr-TR" dirty="0"/>
              <a:t>dinler kendi mensuplarına o dince kutsal sayılan yerleri, mekânları ziyaret etmelerini emretmekte, tavsiye etmektedir. </a:t>
            </a:r>
            <a:endParaRPr lang="tr-TR" dirty="0" smtClean="0"/>
          </a:p>
          <a:p>
            <a:r>
              <a:rPr lang="tr-TR" dirty="0" smtClean="0"/>
              <a:t>Günümüzde </a:t>
            </a:r>
            <a:r>
              <a:rPr lang="tr-TR" dirty="0"/>
              <a:t>İslamîyet’te Mekke ve Medine, Hristiyanlık’ta Kudüs, Roma, Efes, Musevilikte Kudüs, kutsal mekânlar olarak en çok ziyaret edilen merkezlerdir</a:t>
            </a:r>
            <a:r>
              <a:rPr lang="tr-TR" dirty="0" smtClean="0"/>
              <a:t>.</a:t>
            </a:r>
          </a:p>
          <a:p>
            <a:pPr marL="0" indent="0">
              <a:buNone/>
            </a:pPr>
            <a:endParaRPr lang="tr-TR" dirty="0"/>
          </a:p>
        </p:txBody>
      </p:sp>
    </p:spTree>
    <p:extLst>
      <p:ext uri="{BB962C8B-B14F-4D97-AF65-F5344CB8AC3E}">
        <p14:creationId xmlns:p14="http://schemas.microsoft.com/office/powerpoint/2010/main" val="2546814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İnanç Turizmi: </a:t>
            </a:r>
          </a:p>
        </p:txBody>
      </p:sp>
      <p:sp>
        <p:nvSpPr>
          <p:cNvPr id="3" name="İçerik Yer Tutucusu 2"/>
          <p:cNvSpPr>
            <a:spLocks noGrp="1"/>
          </p:cNvSpPr>
          <p:nvPr>
            <p:ph idx="1"/>
          </p:nvPr>
        </p:nvSpPr>
        <p:spPr>
          <a:xfrm>
            <a:off x="107504" y="1700808"/>
            <a:ext cx="8856984" cy="4896544"/>
          </a:xfrm>
        </p:spPr>
        <p:txBody>
          <a:bodyPr>
            <a:normAutofit fontScale="92500" lnSpcReduction="20000"/>
          </a:bodyPr>
          <a:lstStyle/>
          <a:p>
            <a:r>
              <a:rPr lang="tr-TR" dirty="0" smtClean="0"/>
              <a:t>Müslümanların </a:t>
            </a:r>
            <a:r>
              <a:rPr lang="tr-TR" dirty="0"/>
              <a:t>hac mevsiminde kabeyi ziyaret etmeleri, Hrıstiyanların Vatikan’da Noel ibadetleri Musevilerin Noel’de Kudüs’teki Ağlama Duvarı’nı ziyaret etmeleri, bu mekânların yoğun ziyaretçi akınına uğramasına neden olmaktadır. </a:t>
            </a:r>
            <a:endParaRPr lang="tr-TR" dirty="0" smtClean="0"/>
          </a:p>
          <a:p>
            <a:r>
              <a:rPr lang="tr-TR" dirty="0" smtClean="0"/>
              <a:t>Bu </a:t>
            </a:r>
            <a:r>
              <a:rPr lang="tr-TR" dirty="0"/>
              <a:t>merkezlerin dışında dünyada kutsal sayılarak dinî düşüncelerle ziyaret edilen çok sayıda yerleşme, mekân saymak mümkündür</a:t>
            </a:r>
            <a:r>
              <a:rPr lang="tr-TR" dirty="0" smtClean="0"/>
              <a:t>.</a:t>
            </a:r>
          </a:p>
          <a:p>
            <a:r>
              <a:rPr lang="tr-TR" dirty="0" smtClean="0"/>
              <a:t> </a:t>
            </a:r>
            <a:r>
              <a:rPr lang="tr-TR" dirty="0"/>
              <a:t>İnanç turizmi bir dinîn mensuplarının o dince kutsal sayılan yerlerin ziyaret edilmesiyle başlamıştır</a:t>
            </a:r>
            <a:r>
              <a:rPr lang="tr-TR" dirty="0" smtClean="0"/>
              <a:t>.</a:t>
            </a:r>
          </a:p>
          <a:p>
            <a:r>
              <a:rPr lang="tr-TR" dirty="0"/>
              <a:t>Ancak, başka dine mensup olanların da merak ve öğrenme amacıyla bu mekânları ziyaret etmesi çokca görülen bir durumdur. </a:t>
            </a:r>
          </a:p>
          <a:p>
            <a:endParaRPr lang="tr-TR" dirty="0" smtClean="0"/>
          </a:p>
          <a:p>
            <a:pPr marL="0" indent="0">
              <a:buNone/>
            </a:pPr>
            <a:endParaRPr lang="tr-TR" dirty="0"/>
          </a:p>
        </p:txBody>
      </p:sp>
    </p:spTree>
    <p:extLst>
      <p:ext uri="{BB962C8B-B14F-4D97-AF65-F5344CB8AC3E}">
        <p14:creationId xmlns:p14="http://schemas.microsoft.com/office/powerpoint/2010/main" val="2458454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İnanç Turizmi: </a:t>
            </a:r>
          </a:p>
        </p:txBody>
      </p:sp>
      <p:sp>
        <p:nvSpPr>
          <p:cNvPr id="3" name="İçerik Yer Tutucusu 2"/>
          <p:cNvSpPr>
            <a:spLocks noGrp="1"/>
          </p:cNvSpPr>
          <p:nvPr>
            <p:ph idx="1"/>
          </p:nvPr>
        </p:nvSpPr>
        <p:spPr>
          <a:xfrm>
            <a:off x="107504" y="1412776"/>
            <a:ext cx="8784976" cy="5256584"/>
          </a:xfrm>
        </p:spPr>
        <p:txBody>
          <a:bodyPr>
            <a:noAutofit/>
          </a:bodyPr>
          <a:lstStyle/>
          <a:p>
            <a:r>
              <a:rPr lang="tr-TR" sz="2400" dirty="0" smtClean="0"/>
              <a:t>Ayrıca</a:t>
            </a:r>
            <a:r>
              <a:rPr lang="tr-TR" sz="2400" dirty="0"/>
              <a:t>, herhangi bir turizm türü için gelenler de dinî yerleri ziyaret etmektedir. </a:t>
            </a:r>
            <a:endParaRPr lang="tr-TR" sz="2400" dirty="0" smtClean="0"/>
          </a:p>
          <a:p>
            <a:r>
              <a:rPr lang="tr-TR" sz="2400" dirty="0" smtClean="0"/>
              <a:t>Ulaşım </a:t>
            </a:r>
            <a:r>
              <a:rPr lang="tr-TR" sz="2400" dirty="0"/>
              <a:t>ve haberleşmedeki gelişmelerle seyahat etme kolaylıkları, insanların gelir düzeyinin yükselmesi, dünyevilikten, günlük kaygılardan uzaklaşıp ruhsal rahatlamaya, arınmaya eğilimlerinin artması gibi nedenlerle inanç turizmi gittikçe daha geniş kitleleri ilgilendiren bir harekete dönüşmüş durumdadır. </a:t>
            </a:r>
            <a:endParaRPr lang="tr-TR" sz="2400" dirty="0" smtClean="0"/>
          </a:p>
          <a:p>
            <a:r>
              <a:rPr lang="tr-TR" sz="2400" dirty="0" smtClean="0"/>
              <a:t>Ayrıca</a:t>
            </a:r>
            <a:r>
              <a:rPr lang="tr-TR" sz="2400" dirty="0"/>
              <a:t>, dünyada, özellikle gelişmiş ülkelerde yaşlı nüfus oranının artması, yaşlı nüfusun inançlarının gerektirdiği ibadetleri yapma arzusu inanç turizmini geliştirmektedir. </a:t>
            </a:r>
            <a:endParaRPr lang="tr-TR" sz="2400" dirty="0" smtClean="0"/>
          </a:p>
          <a:p>
            <a:r>
              <a:rPr lang="tr-TR" sz="2400" dirty="0" smtClean="0"/>
              <a:t>Turizm </a:t>
            </a:r>
            <a:r>
              <a:rPr lang="tr-TR" sz="2400" dirty="0"/>
              <a:t>sektörü bu kitle üzerine sağlık turizminin yanı sıra, inanç turizmi açısından da yoğunlaşmaktadır</a:t>
            </a:r>
          </a:p>
          <a:p>
            <a:endParaRPr lang="tr-TR" sz="2400" dirty="0"/>
          </a:p>
        </p:txBody>
      </p:sp>
    </p:spTree>
    <p:extLst>
      <p:ext uri="{BB962C8B-B14F-4D97-AF65-F5344CB8AC3E}">
        <p14:creationId xmlns:p14="http://schemas.microsoft.com/office/powerpoint/2010/main" val="1143312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 </a:t>
            </a:r>
          </a:p>
        </p:txBody>
      </p:sp>
      <p:sp>
        <p:nvSpPr>
          <p:cNvPr id="3" name="İçerik Yer Tutucusu 2"/>
          <p:cNvSpPr>
            <a:spLocks noGrp="1"/>
          </p:cNvSpPr>
          <p:nvPr>
            <p:ph idx="1"/>
          </p:nvPr>
        </p:nvSpPr>
        <p:spPr>
          <a:xfrm>
            <a:off x="251520" y="1556792"/>
            <a:ext cx="8640960" cy="4896544"/>
          </a:xfrm>
        </p:spPr>
        <p:txBody>
          <a:bodyPr>
            <a:normAutofit fontScale="92500" lnSpcReduction="10000"/>
          </a:bodyPr>
          <a:lstStyle/>
          <a:p>
            <a:r>
              <a:rPr lang="tr-TR" dirty="0"/>
              <a:t>Şehir turizmi, şehirde yapılan turizm faaliyetleridir. </a:t>
            </a:r>
            <a:endParaRPr lang="tr-TR" dirty="0" smtClean="0"/>
          </a:p>
          <a:p>
            <a:r>
              <a:rPr lang="tr-TR" dirty="0" smtClean="0"/>
              <a:t>Beşerî </a:t>
            </a:r>
            <a:r>
              <a:rPr lang="tr-TR" dirty="0"/>
              <a:t>çekiciliklere dayanan şehir turizmi; dinlenme-eğlenme, özel düzenlemelere ve iş toplantılarına katılma, eğlendinlen amaçlı alışveriş, sanat galerileri, konserler, festivaller, gösteriler ve müzeler gibi çekicilikleri ziyaret etme, akraba eş dost ziyaretinde bulunma gibi çeşitli faaliyetleri kapsamaktadır. </a:t>
            </a:r>
            <a:endParaRPr lang="tr-TR" dirty="0" smtClean="0"/>
          </a:p>
          <a:p>
            <a:r>
              <a:rPr lang="tr-TR" dirty="0" smtClean="0"/>
              <a:t>Şehir </a:t>
            </a:r>
            <a:r>
              <a:rPr lang="tr-TR" dirty="0"/>
              <a:t>turizminde, tarihî ve kültürel çekiciliklere dayalı faaliyetler de yer almakla birlikte, asıl çekiciliği insan yapısı çekicilikler oluşturmaktadır. </a:t>
            </a:r>
            <a:endParaRPr lang="tr-TR" dirty="0" smtClean="0"/>
          </a:p>
          <a:p>
            <a:endParaRPr lang="tr-TR" dirty="0"/>
          </a:p>
        </p:txBody>
      </p:sp>
    </p:spTree>
    <p:extLst>
      <p:ext uri="{BB962C8B-B14F-4D97-AF65-F5344CB8AC3E}">
        <p14:creationId xmlns:p14="http://schemas.microsoft.com/office/powerpoint/2010/main" val="3185428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 </a:t>
            </a:r>
          </a:p>
        </p:txBody>
      </p:sp>
      <p:sp>
        <p:nvSpPr>
          <p:cNvPr id="3" name="İçerik Yer Tutucusu 2"/>
          <p:cNvSpPr>
            <a:spLocks noGrp="1"/>
          </p:cNvSpPr>
          <p:nvPr>
            <p:ph idx="1"/>
          </p:nvPr>
        </p:nvSpPr>
        <p:spPr>
          <a:xfrm>
            <a:off x="395536" y="1772816"/>
            <a:ext cx="8291264" cy="4968552"/>
          </a:xfrm>
        </p:spPr>
        <p:txBody>
          <a:bodyPr>
            <a:normAutofit fontScale="70000" lnSpcReduction="20000"/>
          </a:bodyPr>
          <a:lstStyle/>
          <a:p>
            <a:r>
              <a:rPr lang="tr-TR" dirty="0" smtClean="0"/>
              <a:t>Şehir </a:t>
            </a:r>
            <a:r>
              <a:rPr lang="tr-TR" dirty="0"/>
              <a:t>turizminde, tarihî ve kültürel çekiciliklere dayalı faaliyetler de yer almakla birlikte, asıl çekiciliği insan yapısı çekicilikler oluşturmaktadır. </a:t>
            </a:r>
            <a:endParaRPr lang="tr-TR" dirty="0" smtClean="0"/>
          </a:p>
          <a:p>
            <a:r>
              <a:rPr lang="tr-TR" dirty="0" smtClean="0"/>
              <a:t>Şehirsel </a:t>
            </a:r>
            <a:r>
              <a:rPr lang="tr-TR" dirty="0"/>
              <a:t>turist, şehir dışından (başka ülke ya da şehirden) eğlenip dinlenme amacıyla gelen, şehirde en az bir gece konaklayan (akraba, arkadaş yanında da kalabilir) ve turizm endüstrisinin sağladığı kolaylıklardan yararlanan kimsedir (Özgüç, 2007). </a:t>
            </a:r>
            <a:endParaRPr lang="tr-TR" dirty="0" smtClean="0"/>
          </a:p>
          <a:p>
            <a:r>
              <a:rPr lang="tr-TR" dirty="0" smtClean="0"/>
              <a:t>Şehirde </a:t>
            </a:r>
            <a:r>
              <a:rPr lang="tr-TR" dirty="0"/>
              <a:t>en az bir gece kalmayıp, günlük gelip gidenler (“şehirsel rekreasyonist”) “şehirsel turist” tanımı dışında kalmaktadır. </a:t>
            </a:r>
            <a:endParaRPr lang="tr-TR" dirty="0" smtClean="0"/>
          </a:p>
          <a:p>
            <a:r>
              <a:rPr lang="tr-TR" dirty="0" smtClean="0"/>
              <a:t>Turizme </a:t>
            </a:r>
            <a:r>
              <a:rPr lang="tr-TR" dirty="0"/>
              <a:t>neden olan güdüler içinde dinlenme ve eğlenme isteği başta gelmektedir</a:t>
            </a:r>
            <a:r>
              <a:rPr lang="tr-TR" dirty="0" smtClean="0"/>
              <a:t>.</a:t>
            </a:r>
          </a:p>
          <a:p>
            <a:r>
              <a:rPr lang="tr-TR" dirty="0" smtClean="0"/>
              <a:t> </a:t>
            </a:r>
            <a:r>
              <a:rPr lang="tr-TR" dirty="0"/>
              <a:t>Günümüzün kalabalık şehirlerindeki yoğun çalışma temposu, betonlaşma, doğadan uzak olma, kısacası, şehir hayatının sıkıcılığı nedeniyle, dinlenme-eğlenme amaçlı turizm talebi en çok şehirli nüfustan gelmektedir. </a:t>
            </a:r>
            <a:endParaRPr lang="tr-TR" dirty="0" smtClean="0"/>
          </a:p>
          <a:p>
            <a:r>
              <a:rPr lang="tr-TR" dirty="0"/>
              <a:t>Diğer yandan, turistik seyahate çıkmada etkili bir faktör olan eğitim düzeyi de şehirlerde yüksektir. Toplumun iyi eğitim görmüş kesimi, şehirlerde özellikle büyük şehirlerde toplanmıştır.</a:t>
            </a:r>
          </a:p>
          <a:p>
            <a:endParaRPr lang="tr-TR" dirty="0" smtClean="0"/>
          </a:p>
          <a:p>
            <a:endParaRPr lang="tr-TR" dirty="0"/>
          </a:p>
        </p:txBody>
      </p:sp>
    </p:spTree>
    <p:extLst>
      <p:ext uri="{BB962C8B-B14F-4D97-AF65-F5344CB8AC3E}">
        <p14:creationId xmlns:p14="http://schemas.microsoft.com/office/powerpoint/2010/main" val="2562484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 </a:t>
            </a:r>
          </a:p>
        </p:txBody>
      </p:sp>
      <p:sp>
        <p:nvSpPr>
          <p:cNvPr id="3" name="İçerik Yer Tutucusu 2"/>
          <p:cNvSpPr>
            <a:spLocks noGrp="1"/>
          </p:cNvSpPr>
          <p:nvPr>
            <p:ph idx="1"/>
          </p:nvPr>
        </p:nvSpPr>
        <p:spPr>
          <a:xfrm>
            <a:off x="179512" y="1772816"/>
            <a:ext cx="8784976" cy="4752528"/>
          </a:xfrm>
        </p:spPr>
        <p:txBody>
          <a:bodyPr>
            <a:normAutofit fontScale="92500" lnSpcReduction="20000"/>
          </a:bodyPr>
          <a:lstStyle/>
          <a:p>
            <a:pPr marL="0" indent="0">
              <a:buNone/>
            </a:pPr>
            <a:endParaRPr lang="tr-TR" dirty="0" smtClean="0"/>
          </a:p>
          <a:p>
            <a:r>
              <a:rPr lang="tr-TR" dirty="0" smtClean="0"/>
              <a:t>Sonuç olarak şehirler, insanların rekreasyonel seyahate çıkmalarında etkili olan nedenlerden dolayı en çok turist gönderen yerlerdir. </a:t>
            </a:r>
          </a:p>
          <a:p>
            <a:r>
              <a:rPr lang="tr-TR" dirty="0" smtClean="0"/>
              <a:t>Şehirler turist gönderen yerler olduğu gibi, sahip oldukları çekicilikler ve turizm altyapısına bağlı olarak turizmde önemli çekim gücü oluştururlar. </a:t>
            </a:r>
          </a:p>
          <a:p>
            <a:r>
              <a:rPr lang="tr-TR" dirty="0" smtClean="0"/>
              <a:t>Özellikle </a:t>
            </a:r>
            <a:r>
              <a:rPr lang="tr-TR" dirty="0"/>
              <a:t>büyük şehirler, en çok tatile gidilen yerler arasındadır</a:t>
            </a:r>
            <a:r>
              <a:rPr lang="tr-TR" dirty="0" smtClean="0"/>
              <a:t>.</a:t>
            </a:r>
          </a:p>
          <a:p>
            <a:r>
              <a:rPr lang="tr-TR" dirty="0" smtClean="0"/>
              <a:t> </a:t>
            </a:r>
            <a:r>
              <a:rPr lang="tr-TR" dirty="0"/>
              <a:t>Şehirlerde eğlence, alışveriş, sağlık, spor, kültür, tarih, kongre, iş turizmine kaynak oluşturacak çok sayıda çekicilik bir arada bulunur. </a:t>
            </a:r>
            <a:endParaRPr lang="tr-TR" dirty="0" smtClean="0"/>
          </a:p>
        </p:txBody>
      </p:sp>
    </p:spTree>
    <p:extLst>
      <p:ext uri="{BB962C8B-B14F-4D97-AF65-F5344CB8AC3E}">
        <p14:creationId xmlns:p14="http://schemas.microsoft.com/office/powerpoint/2010/main" val="3569757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 </a:t>
            </a:r>
          </a:p>
        </p:txBody>
      </p:sp>
      <p:sp>
        <p:nvSpPr>
          <p:cNvPr id="3" name="İçerik Yer Tutucusu 2"/>
          <p:cNvSpPr>
            <a:spLocks noGrp="1"/>
          </p:cNvSpPr>
          <p:nvPr>
            <p:ph idx="1"/>
          </p:nvPr>
        </p:nvSpPr>
        <p:spPr>
          <a:xfrm>
            <a:off x="179512" y="1772816"/>
            <a:ext cx="8784976" cy="4752528"/>
          </a:xfrm>
        </p:spPr>
        <p:txBody>
          <a:bodyPr>
            <a:normAutofit fontScale="85000" lnSpcReduction="20000"/>
          </a:bodyPr>
          <a:lstStyle/>
          <a:p>
            <a:pPr marL="0" indent="0">
              <a:buNone/>
            </a:pPr>
            <a:endParaRPr lang="tr-TR" dirty="0" smtClean="0"/>
          </a:p>
          <a:p>
            <a:r>
              <a:rPr lang="tr-TR" dirty="0" smtClean="0"/>
              <a:t>Diğer </a:t>
            </a:r>
            <a:r>
              <a:rPr lang="tr-TR" dirty="0"/>
              <a:t>yandan şehirler, genelde ulaşım güzergâhları üzerindeki kavşak ve aktarım noktalarında yer aldıklarından, ulaşım ve konaklama altyapısı bakımından daha donanımlıdırlar. </a:t>
            </a:r>
            <a:endParaRPr lang="tr-TR" dirty="0" smtClean="0"/>
          </a:p>
          <a:p>
            <a:r>
              <a:rPr lang="tr-TR" dirty="0" smtClean="0"/>
              <a:t>Dolayısıyla </a:t>
            </a:r>
            <a:r>
              <a:rPr lang="tr-TR" dirty="0"/>
              <a:t>büyük şehirlerin, turist çekim gücü yüksektir. </a:t>
            </a:r>
          </a:p>
          <a:p>
            <a:r>
              <a:rPr lang="tr-TR" dirty="0"/>
              <a:t>Turistlerin ve rekreasyonistlerin güdüleri farklıdır. </a:t>
            </a:r>
            <a:endParaRPr lang="tr-TR" dirty="0" smtClean="0"/>
          </a:p>
          <a:p>
            <a:r>
              <a:rPr lang="tr-TR" dirty="0" smtClean="0"/>
              <a:t>Turist</a:t>
            </a:r>
            <a:r>
              <a:rPr lang="tr-TR" dirty="0"/>
              <a:t>, esas olarak gezme-görme ve gün geçirme amacıyla şehre gelmekte; alışveriş, iş ilişkileri ve akrabaarkadaş ziyareti diğer nedenleri oluşturmaktadır. </a:t>
            </a:r>
            <a:endParaRPr lang="tr-TR" dirty="0" smtClean="0"/>
          </a:p>
          <a:p>
            <a:r>
              <a:rPr lang="tr-TR" dirty="0" smtClean="0"/>
              <a:t>Buna </a:t>
            </a:r>
            <a:r>
              <a:rPr lang="tr-TR" dirty="0"/>
              <a:t>karşılık, rekreasyonist yalnızca alışveriş, eğlence ve ev dışında yemek yemek amacıyla gelmektedir (Özgüç, 2007).</a:t>
            </a:r>
          </a:p>
          <a:p>
            <a:endParaRPr lang="tr-TR" dirty="0"/>
          </a:p>
        </p:txBody>
      </p:sp>
    </p:spTree>
    <p:extLst>
      <p:ext uri="{BB962C8B-B14F-4D97-AF65-F5344CB8AC3E}">
        <p14:creationId xmlns:p14="http://schemas.microsoft.com/office/powerpoint/2010/main" val="2055358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a:t>
            </a:r>
            <a:r>
              <a:rPr lang="tr-TR" dirty="0" smtClean="0"/>
              <a:t>turizmi</a:t>
            </a:r>
            <a:endParaRPr lang="tr-TR" dirty="0"/>
          </a:p>
        </p:txBody>
      </p:sp>
      <p:sp>
        <p:nvSpPr>
          <p:cNvPr id="3" name="İçerik Yer Tutucusu 2"/>
          <p:cNvSpPr>
            <a:spLocks noGrp="1"/>
          </p:cNvSpPr>
          <p:nvPr>
            <p:ph idx="1"/>
          </p:nvPr>
        </p:nvSpPr>
        <p:spPr>
          <a:xfrm>
            <a:off x="179512" y="1700808"/>
            <a:ext cx="8712968" cy="4824536"/>
          </a:xfrm>
        </p:spPr>
        <p:txBody>
          <a:bodyPr>
            <a:normAutofit fontScale="92500" lnSpcReduction="20000"/>
          </a:bodyPr>
          <a:lstStyle/>
          <a:p>
            <a:r>
              <a:rPr lang="tr-TR" dirty="0"/>
              <a:t>Şehir turizminin gelişmesinde çeşitli faktörler etkilidir. </a:t>
            </a:r>
            <a:endParaRPr lang="tr-TR" dirty="0" smtClean="0"/>
          </a:p>
          <a:p>
            <a:r>
              <a:rPr lang="tr-TR" dirty="0" smtClean="0"/>
              <a:t>Özellikle </a:t>
            </a:r>
            <a:r>
              <a:rPr lang="tr-TR" dirty="0"/>
              <a:t>II. Dünya Savaşı’ndan sonra dünyada turizmin hızla geliştiği bilinmektedir. </a:t>
            </a:r>
            <a:endParaRPr lang="tr-TR" dirty="0" smtClean="0"/>
          </a:p>
          <a:p>
            <a:r>
              <a:rPr lang="tr-TR" dirty="0" smtClean="0"/>
              <a:t>Genel </a:t>
            </a:r>
            <a:r>
              <a:rPr lang="tr-TR" dirty="0"/>
              <a:t>olarak turizmdeki gelişmeler şehir turizmine de olumlu yansımıştır</a:t>
            </a:r>
            <a:r>
              <a:rPr lang="tr-TR" dirty="0" smtClean="0"/>
              <a:t>.</a:t>
            </a:r>
          </a:p>
          <a:p>
            <a:r>
              <a:rPr lang="tr-TR" dirty="0" smtClean="0"/>
              <a:t> </a:t>
            </a:r>
            <a:r>
              <a:rPr lang="tr-TR" dirty="0"/>
              <a:t>Şehirlere yönelik turizm hareketinin gelişmesinde, genel olarak turist sayısındaki artış, gelir düzeyinin, alım gücünün yükselmesi, boş zaman artışı, iş seyahatlerindeki artış, göçler ve akraba, eş dost ziyaretlerinin artması, hava yoluyla seyahatin ucuzlaması, gibi faktörler etkili olmaktadır. </a:t>
            </a:r>
            <a:endParaRPr lang="tr-TR" dirty="0" smtClean="0"/>
          </a:p>
        </p:txBody>
      </p:sp>
    </p:spTree>
    <p:extLst>
      <p:ext uri="{BB962C8B-B14F-4D97-AF65-F5344CB8AC3E}">
        <p14:creationId xmlns:p14="http://schemas.microsoft.com/office/powerpoint/2010/main" val="3873397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a:t>
            </a:r>
            <a:r>
              <a:rPr lang="tr-TR" dirty="0" smtClean="0"/>
              <a:t>turizmi</a:t>
            </a:r>
            <a:endParaRPr lang="tr-TR" dirty="0"/>
          </a:p>
        </p:txBody>
      </p:sp>
      <p:sp>
        <p:nvSpPr>
          <p:cNvPr id="3" name="İçerik Yer Tutucusu 2"/>
          <p:cNvSpPr>
            <a:spLocks noGrp="1"/>
          </p:cNvSpPr>
          <p:nvPr>
            <p:ph idx="1"/>
          </p:nvPr>
        </p:nvSpPr>
        <p:spPr>
          <a:xfrm>
            <a:off x="457200" y="1700808"/>
            <a:ext cx="8229600" cy="4824536"/>
          </a:xfrm>
        </p:spPr>
        <p:txBody>
          <a:bodyPr>
            <a:normAutofit fontScale="85000" lnSpcReduction="20000"/>
          </a:bodyPr>
          <a:lstStyle/>
          <a:p>
            <a:r>
              <a:rPr lang="tr-TR" dirty="0" smtClean="0"/>
              <a:t>Gelir </a:t>
            </a:r>
            <a:r>
              <a:rPr lang="tr-TR" dirty="0"/>
              <a:t>düzeyinin artmasıyla şehirlerde dışarıda yeme içme, eğlence, alışveriş vb. çeşitli eğlenme-dinlenme amaçlı etkinliklerle hoş vakit geçirme artarak yaygın hâle geldi. </a:t>
            </a:r>
            <a:endParaRPr lang="tr-TR" dirty="0" smtClean="0"/>
          </a:p>
          <a:p>
            <a:r>
              <a:rPr lang="tr-TR" dirty="0" smtClean="0"/>
              <a:t>Şehirlerdeki </a:t>
            </a:r>
            <a:r>
              <a:rPr lang="tr-TR" dirty="0"/>
              <a:t>tarihî ve kültürel çekicilikler yaşlı nüfusu kendine çekerken; gençler, eğlence, spor ve diğer birtakım eğlendinlen etkinliklerine yöneldiler. </a:t>
            </a:r>
            <a:endParaRPr lang="tr-TR" dirty="0" smtClean="0"/>
          </a:p>
          <a:p>
            <a:r>
              <a:rPr lang="tr-TR" dirty="0" smtClean="0"/>
              <a:t>Boş </a:t>
            </a:r>
            <a:r>
              <a:rPr lang="tr-TR" dirty="0"/>
              <a:t>zaman artışı, boş zamanı geçirmeye yönelik etkinliklerin artışını da beraberinde getirdi. </a:t>
            </a:r>
            <a:endParaRPr lang="tr-TR" dirty="0" smtClean="0"/>
          </a:p>
          <a:p>
            <a:r>
              <a:rPr lang="tr-TR" dirty="0" smtClean="0"/>
              <a:t>Şehir </a:t>
            </a:r>
            <a:r>
              <a:rPr lang="tr-TR" dirty="0"/>
              <a:t>halkının yanı sıra, bu tür faaliyetlere katılmak isteyen turistler şehirlere yöneldi</a:t>
            </a:r>
            <a:r>
              <a:rPr lang="tr-TR" dirty="0" smtClean="0"/>
              <a:t>.</a:t>
            </a:r>
          </a:p>
          <a:p>
            <a:r>
              <a:rPr lang="tr-TR" dirty="0" smtClean="0"/>
              <a:t> </a:t>
            </a:r>
            <a:r>
              <a:rPr lang="tr-TR" dirty="0"/>
              <a:t>Ulaşım ve haberleşmedeki gelişmeler, yakın ve uzak çevre ilişkilerini artırdı</a:t>
            </a:r>
            <a:r>
              <a:rPr lang="tr-TR" dirty="0" smtClean="0"/>
              <a:t>.</a:t>
            </a:r>
          </a:p>
        </p:txBody>
      </p:sp>
    </p:spTree>
    <p:extLst>
      <p:ext uri="{BB962C8B-B14F-4D97-AF65-F5344CB8AC3E}">
        <p14:creationId xmlns:p14="http://schemas.microsoft.com/office/powerpoint/2010/main" val="2091010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a:t>
            </a:r>
            <a:r>
              <a:rPr lang="tr-TR" dirty="0" smtClean="0"/>
              <a:t>turizmi</a:t>
            </a:r>
            <a:endParaRPr lang="tr-TR" dirty="0"/>
          </a:p>
        </p:txBody>
      </p:sp>
      <p:sp>
        <p:nvSpPr>
          <p:cNvPr id="3" name="İçerik Yer Tutucusu 2"/>
          <p:cNvSpPr>
            <a:spLocks noGrp="1"/>
          </p:cNvSpPr>
          <p:nvPr>
            <p:ph idx="1"/>
          </p:nvPr>
        </p:nvSpPr>
        <p:spPr>
          <a:xfrm>
            <a:off x="179512" y="1772816"/>
            <a:ext cx="8712968" cy="4752528"/>
          </a:xfrm>
        </p:spPr>
        <p:txBody>
          <a:bodyPr>
            <a:normAutofit fontScale="77500" lnSpcReduction="20000"/>
          </a:bodyPr>
          <a:lstStyle/>
          <a:p>
            <a:r>
              <a:rPr lang="tr-TR" dirty="0" smtClean="0"/>
              <a:t>Şehirlerdeki </a:t>
            </a:r>
            <a:r>
              <a:rPr lang="tr-TR" dirty="0"/>
              <a:t>iş görüşmeleri ve toplantıların sayısı arttı. Küreselleşme, geniş katılımlı toplantı ve konferansların yaygınlık kazanmasına neden oldu. </a:t>
            </a:r>
            <a:endParaRPr lang="tr-TR" dirty="0" smtClean="0"/>
          </a:p>
          <a:p>
            <a:r>
              <a:rPr lang="tr-TR" dirty="0" smtClean="0"/>
              <a:t>Büyük </a:t>
            </a:r>
            <a:r>
              <a:rPr lang="tr-TR" dirty="0"/>
              <a:t>şehirlere yönelik iş ve toplantı seyahatleri arttı. </a:t>
            </a:r>
            <a:endParaRPr lang="tr-TR" dirty="0" smtClean="0"/>
          </a:p>
          <a:p>
            <a:r>
              <a:rPr lang="tr-TR" dirty="0" smtClean="0"/>
              <a:t>Hava </a:t>
            </a:r>
            <a:r>
              <a:rPr lang="tr-TR" dirty="0"/>
              <a:t>yolu taşımacılığındaki gelişmelerle, bu tür seyahatler daha ucuz ve kolay yapılabilir hâle geldi. </a:t>
            </a:r>
            <a:endParaRPr lang="tr-TR" dirty="0" smtClean="0"/>
          </a:p>
          <a:p>
            <a:r>
              <a:rPr lang="tr-TR" dirty="0" smtClean="0"/>
              <a:t>Başka </a:t>
            </a:r>
            <a:r>
              <a:rPr lang="tr-TR" dirty="0"/>
              <a:t>şehir ya da ülkede yaşamak için göçlerin artması, şehirler arasındaki ilişkileri, akraba eş dost ziyaretlerini artırdı. </a:t>
            </a:r>
            <a:endParaRPr lang="tr-TR" dirty="0" smtClean="0"/>
          </a:p>
          <a:p>
            <a:r>
              <a:rPr lang="tr-TR" dirty="0" smtClean="0"/>
              <a:t>Şehir </a:t>
            </a:r>
            <a:r>
              <a:rPr lang="tr-TR" dirty="0"/>
              <a:t>yönetimleri, şehirlerin gelişim ve dönüşümünde turizmin rolünü fark etti. </a:t>
            </a:r>
            <a:endParaRPr lang="tr-TR" dirty="0" smtClean="0"/>
          </a:p>
          <a:p>
            <a:r>
              <a:rPr lang="tr-TR" dirty="0" smtClean="0"/>
              <a:t>Şehirlerde </a:t>
            </a:r>
            <a:r>
              <a:rPr lang="tr-TR" dirty="0"/>
              <a:t>turizm önem kazanmaya başladı. </a:t>
            </a:r>
            <a:endParaRPr lang="tr-TR" dirty="0" smtClean="0"/>
          </a:p>
          <a:p>
            <a:r>
              <a:rPr lang="tr-TR" dirty="0" smtClean="0"/>
              <a:t>Bunların </a:t>
            </a:r>
            <a:r>
              <a:rPr lang="tr-TR" dirty="0"/>
              <a:t>yanı sıra, eski sanayi ülkelerinde, geleneksel ekonomik faaliyetlerden elde edilen gelirlerin azalması, şehirleri yeni gelir kaynakları aramaya sevk etmektedir. </a:t>
            </a:r>
            <a:endParaRPr lang="tr-TR" dirty="0" smtClean="0"/>
          </a:p>
          <a:p>
            <a:pPr marL="0" indent="0">
              <a:buNone/>
            </a:pPr>
            <a:endParaRPr lang="tr-TR" dirty="0"/>
          </a:p>
        </p:txBody>
      </p:sp>
    </p:spTree>
    <p:extLst>
      <p:ext uri="{BB962C8B-B14F-4D97-AF65-F5344CB8AC3E}">
        <p14:creationId xmlns:p14="http://schemas.microsoft.com/office/powerpoint/2010/main" val="2920262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a:t>
            </a:r>
            <a:r>
              <a:rPr lang="tr-TR" dirty="0" smtClean="0"/>
              <a:t>urizmi</a:t>
            </a:r>
            <a:endParaRPr lang="tr-TR" dirty="0"/>
          </a:p>
        </p:txBody>
      </p:sp>
      <p:sp>
        <p:nvSpPr>
          <p:cNvPr id="3" name="İçerik Yer Tutucusu 2"/>
          <p:cNvSpPr>
            <a:spLocks noGrp="1"/>
          </p:cNvSpPr>
          <p:nvPr>
            <p:ph idx="1"/>
          </p:nvPr>
        </p:nvSpPr>
        <p:spPr>
          <a:xfrm>
            <a:off x="251520" y="1556792"/>
            <a:ext cx="8784976" cy="4968552"/>
          </a:xfrm>
        </p:spPr>
        <p:txBody>
          <a:bodyPr>
            <a:normAutofit fontScale="92500" lnSpcReduction="20000"/>
          </a:bodyPr>
          <a:lstStyle/>
          <a:p>
            <a:pPr marL="0" indent="0">
              <a:buNone/>
            </a:pPr>
            <a:r>
              <a:rPr lang="tr-TR" dirty="0" smtClean="0"/>
              <a:t> </a:t>
            </a:r>
          </a:p>
          <a:p>
            <a:r>
              <a:rPr lang="tr-TR" dirty="0" smtClean="0"/>
              <a:t>Turizminden </a:t>
            </a:r>
            <a:r>
              <a:rPr lang="tr-TR" dirty="0"/>
              <a:t>elde edilecek gelir, bu şehirlerin ilgisini çekmektedir. </a:t>
            </a:r>
            <a:endParaRPr lang="tr-TR" dirty="0" smtClean="0"/>
          </a:p>
          <a:p>
            <a:r>
              <a:rPr lang="tr-TR" dirty="0" smtClean="0"/>
              <a:t>Şehirlerde </a:t>
            </a:r>
            <a:r>
              <a:rPr lang="tr-TR" dirty="0"/>
              <a:t>turizme kaynaklık eden çok sayıda çekicilik bulunmaktadır. </a:t>
            </a:r>
            <a:endParaRPr lang="tr-TR" dirty="0" smtClean="0"/>
          </a:p>
          <a:p>
            <a:r>
              <a:rPr lang="tr-TR" dirty="0" smtClean="0"/>
              <a:t>Law </a:t>
            </a:r>
            <a:r>
              <a:rPr lang="tr-TR" dirty="0"/>
              <a:t>(2002), bir şehrin turizm kaynaklarını, birincil, ikincil ve ek unsurlar olarak üç gruba ayırmaktadır</a:t>
            </a:r>
            <a:r>
              <a:rPr lang="tr-TR" dirty="0" smtClean="0"/>
              <a:t>.</a:t>
            </a:r>
          </a:p>
          <a:p>
            <a:r>
              <a:rPr lang="tr-TR" dirty="0" smtClean="0"/>
              <a:t> </a:t>
            </a:r>
            <a:r>
              <a:rPr lang="tr-TR" dirty="0"/>
              <a:t>Bunlardan, birincil unsurlar, temel çekiciliklerdir ve turistin şehri ziyaret etmesinin asıl nedenidirler. </a:t>
            </a:r>
            <a:endParaRPr lang="tr-TR" dirty="0" smtClean="0"/>
          </a:p>
          <a:p>
            <a:r>
              <a:rPr lang="tr-TR" dirty="0" smtClean="0"/>
              <a:t>İkincil </a:t>
            </a:r>
            <a:r>
              <a:rPr lang="tr-TR" dirty="0"/>
              <a:t>unsurlar ve ek unsurlar, turistleri çeken asıl neden olmamakla birlikte şehirde turizmin gelişmesinde büyük önem taşımaktadırlar. </a:t>
            </a:r>
            <a:endParaRPr lang="tr-TR" dirty="0" smtClean="0"/>
          </a:p>
          <a:p>
            <a:pPr marL="0" indent="0">
              <a:buNone/>
            </a:pPr>
            <a:endParaRPr lang="tr-TR" dirty="0"/>
          </a:p>
        </p:txBody>
      </p:sp>
    </p:spTree>
    <p:extLst>
      <p:ext uri="{BB962C8B-B14F-4D97-AF65-F5344CB8AC3E}">
        <p14:creationId xmlns:p14="http://schemas.microsoft.com/office/powerpoint/2010/main" val="3039584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Birincil Unsurlar </a:t>
            </a:r>
          </a:p>
        </p:txBody>
      </p:sp>
      <p:sp>
        <p:nvSpPr>
          <p:cNvPr id="3" name="İçerik Yer Tutucusu 2"/>
          <p:cNvSpPr>
            <a:spLocks noGrp="1"/>
          </p:cNvSpPr>
          <p:nvPr>
            <p:ph idx="1"/>
          </p:nvPr>
        </p:nvSpPr>
        <p:spPr>
          <a:xfrm>
            <a:off x="251520" y="1600200"/>
            <a:ext cx="8640960" cy="4709120"/>
          </a:xfrm>
        </p:spPr>
        <p:txBody>
          <a:bodyPr>
            <a:normAutofit fontScale="85000" lnSpcReduction="10000"/>
          </a:bodyPr>
          <a:lstStyle/>
          <a:p>
            <a:r>
              <a:rPr lang="tr-TR" dirty="0" smtClean="0"/>
              <a:t>Kültürel çekicilikler</a:t>
            </a:r>
            <a:r>
              <a:rPr lang="tr-TR" dirty="0"/>
              <a:t> </a:t>
            </a:r>
            <a:r>
              <a:rPr lang="tr-TR" dirty="0" smtClean="0"/>
              <a:t>(müzeler</a:t>
            </a:r>
            <a:r>
              <a:rPr lang="tr-TR" dirty="0"/>
              <a:t> </a:t>
            </a:r>
            <a:r>
              <a:rPr lang="tr-TR" dirty="0" smtClean="0"/>
              <a:t>ve sanat </a:t>
            </a:r>
            <a:r>
              <a:rPr lang="tr-TR" dirty="0"/>
              <a:t>galerileri, </a:t>
            </a:r>
            <a:r>
              <a:rPr lang="tr-TR" dirty="0" smtClean="0"/>
              <a:t>tiyatrolar ve</a:t>
            </a:r>
            <a:r>
              <a:rPr lang="tr-TR" dirty="0"/>
              <a:t> </a:t>
            </a:r>
            <a:r>
              <a:rPr lang="tr-TR" dirty="0" smtClean="0"/>
              <a:t>sinemalar, konser </a:t>
            </a:r>
            <a:r>
              <a:rPr lang="tr-TR" dirty="0"/>
              <a:t>salonları, kongre merkezleri ve diğer </a:t>
            </a:r>
            <a:r>
              <a:rPr lang="tr-TR" dirty="0" smtClean="0"/>
              <a:t>kültürel çekicilikler</a:t>
            </a:r>
            <a:r>
              <a:rPr lang="tr-TR" dirty="0"/>
              <a:t>) </a:t>
            </a:r>
          </a:p>
          <a:p>
            <a:r>
              <a:rPr lang="tr-TR" dirty="0" smtClean="0"/>
              <a:t>Spor</a:t>
            </a:r>
            <a:r>
              <a:rPr lang="tr-TR" dirty="0"/>
              <a:t> </a:t>
            </a:r>
            <a:r>
              <a:rPr lang="tr-TR" dirty="0" smtClean="0"/>
              <a:t>çekicilikleri (kapalı</a:t>
            </a:r>
            <a:r>
              <a:rPr lang="tr-TR" dirty="0"/>
              <a:t> </a:t>
            </a:r>
            <a:r>
              <a:rPr lang="tr-TR" dirty="0" smtClean="0"/>
              <a:t>ve</a:t>
            </a:r>
            <a:r>
              <a:rPr lang="tr-TR" dirty="0"/>
              <a:t> </a:t>
            </a:r>
            <a:r>
              <a:rPr lang="tr-TR" dirty="0" smtClean="0"/>
              <a:t>açık</a:t>
            </a:r>
            <a:r>
              <a:rPr lang="tr-TR" dirty="0"/>
              <a:t> </a:t>
            </a:r>
            <a:r>
              <a:rPr lang="tr-TR" dirty="0" smtClean="0"/>
              <a:t>spor</a:t>
            </a:r>
            <a:r>
              <a:rPr lang="tr-TR" dirty="0"/>
              <a:t> </a:t>
            </a:r>
            <a:r>
              <a:rPr lang="tr-TR" dirty="0" smtClean="0"/>
              <a:t>alanları</a:t>
            </a:r>
            <a:r>
              <a:rPr lang="tr-TR" dirty="0"/>
              <a:t>) </a:t>
            </a:r>
          </a:p>
          <a:p>
            <a:r>
              <a:rPr lang="tr-TR" dirty="0" smtClean="0"/>
              <a:t>Eğlence çekicilikleri</a:t>
            </a:r>
            <a:r>
              <a:rPr lang="tr-TR" dirty="0"/>
              <a:t> </a:t>
            </a:r>
            <a:r>
              <a:rPr lang="tr-TR" dirty="0" smtClean="0"/>
              <a:t>(gece</a:t>
            </a:r>
            <a:r>
              <a:rPr lang="tr-TR" dirty="0"/>
              <a:t> </a:t>
            </a:r>
            <a:r>
              <a:rPr lang="tr-TR" dirty="0" smtClean="0"/>
              <a:t>kulüpleri, gazinolar, planlanmış</a:t>
            </a:r>
            <a:r>
              <a:rPr lang="tr-TR" dirty="0"/>
              <a:t> </a:t>
            </a:r>
            <a:r>
              <a:rPr lang="tr-TR" dirty="0" smtClean="0"/>
              <a:t>etkinlikler, festivaller</a:t>
            </a:r>
            <a:r>
              <a:rPr lang="tr-TR" dirty="0"/>
              <a:t>)</a:t>
            </a:r>
          </a:p>
          <a:p>
            <a:r>
              <a:rPr lang="tr-TR" dirty="0" smtClean="0"/>
              <a:t>Fiziki karakterler</a:t>
            </a:r>
            <a:r>
              <a:rPr lang="tr-TR" dirty="0"/>
              <a:t> </a:t>
            </a:r>
            <a:r>
              <a:rPr lang="tr-TR" dirty="0" smtClean="0"/>
              <a:t>(tarihî</a:t>
            </a:r>
            <a:r>
              <a:rPr lang="tr-TR" dirty="0"/>
              <a:t> </a:t>
            </a:r>
            <a:r>
              <a:rPr lang="tr-TR" dirty="0" smtClean="0"/>
              <a:t>cadde</a:t>
            </a:r>
            <a:r>
              <a:rPr lang="tr-TR" dirty="0"/>
              <a:t> </a:t>
            </a:r>
            <a:r>
              <a:rPr lang="tr-TR" dirty="0" smtClean="0"/>
              <a:t>ve</a:t>
            </a:r>
            <a:r>
              <a:rPr lang="tr-TR" dirty="0"/>
              <a:t> </a:t>
            </a:r>
            <a:r>
              <a:rPr lang="tr-TR" dirty="0" smtClean="0"/>
              <a:t>semtler, ilginç</a:t>
            </a:r>
            <a:r>
              <a:rPr lang="tr-TR" dirty="0"/>
              <a:t> </a:t>
            </a:r>
            <a:r>
              <a:rPr lang="tr-TR" dirty="0" smtClean="0"/>
              <a:t>binalar, eski</a:t>
            </a:r>
            <a:r>
              <a:rPr lang="tr-TR" dirty="0"/>
              <a:t> </a:t>
            </a:r>
            <a:r>
              <a:rPr lang="tr-TR" dirty="0" smtClean="0"/>
              <a:t>anıtlar</a:t>
            </a:r>
            <a:r>
              <a:rPr lang="tr-TR" dirty="0"/>
              <a:t> </a:t>
            </a:r>
            <a:r>
              <a:rPr lang="tr-TR" dirty="0" smtClean="0"/>
              <a:t>ve</a:t>
            </a:r>
            <a:r>
              <a:rPr lang="tr-TR" dirty="0"/>
              <a:t> </a:t>
            </a:r>
            <a:r>
              <a:rPr lang="tr-TR" dirty="0" smtClean="0"/>
              <a:t>heykeller, parklar </a:t>
            </a:r>
            <a:r>
              <a:rPr lang="tr-TR" dirty="0"/>
              <a:t>ve yeşil alanlar, su kıyıları) </a:t>
            </a:r>
          </a:p>
          <a:p>
            <a:r>
              <a:rPr lang="tr-TR" dirty="0" smtClean="0"/>
              <a:t>Sosyo</a:t>
            </a:r>
            <a:r>
              <a:rPr lang="tr-TR" dirty="0"/>
              <a:t> </a:t>
            </a:r>
            <a:r>
              <a:rPr lang="tr-TR" dirty="0" smtClean="0"/>
              <a:t>kültürel</a:t>
            </a:r>
            <a:r>
              <a:rPr lang="tr-TR" dirty="0"/>
              <a:t> </a:t>
            </a:r>
            <a:r>
              <a:rPr lang="tr-TR" dirty="0" smtClean="0"/>
              <a:t>özellikler</a:t>
            </a:r>
            <a:r>
              <a:rPr lang="tr-TR" dirty="0"/>
              <a:t> </a:t>
            </a:r>
            <a:r>
              <a:rPr lang="tr-TR" dirty="0" smtClean="0"/>
              <a:t>(şehirdeki</a:t>
            </a:r>
            <a:r>
              <a:rPr lang="tr-TR" dirty="0"/>
              <a:t> </a:t>
            </a:r>
            <a:r>
              <a:rPr lang="tr-TR" dirty="0" smtClean="0"/>
              <a:t>canlılık, dil, yerel</a:t>
            </a:r>
            <a:r>
              <a:rPr lang="tr-TR" dirty="0"/>
              <a:t> </a:t>
            </a:r>
            <a:r>
              <a:rPr lang="tr-TR" dirty="0" smtClean="0"/>
              <a:t>gelenekler</a:t>
            </a:r>
            <a:r>
              <a:rPr lang="tr-TR" dirty="0"/>
              <a:t> </a:t>
            </a:r>
            <a:r>
              <a:rPr lang="tr-TR" dirty="0" smtClean="0"/>
              <a:t> ve</a:t>
            </a:r>
            <a:r>
              <a:rPr lang="tr-TR" dirty="0"/>
              <a:t> </a:t>
            </a:r>
            <a:r>
              <a:rPr lang="tr-TR" dirty="0" smtClean="0"/>
              <a:t>giyim, kültürel</a:t>
            </a:r>
            <a:r>
              <a:rPr lang="tr-TR" dirty="0"/>
              <a:t> </a:t>
            </a:r>
            <a:r>
              <a:rPr lang="tr-TR" dirty="0" smtClean="0"/>
              <a:t>miras</a:t>
            </a:r>
            <a:r>
              <a:rPr lang="tr-TR" dirty="0"/>
              <a:t>, dostluk, iyi ilişkiler, güvenlik, boş zamanı değerlendirme yerleri vb.) </a:t>
            </a:r>
          </a:p>
        </p:txBody>
      </p:sp>
    </p:spTree>
    <p:extLst>
      <p:ext uri="{BB962C8B-B14F-4D97-AF65-F5344CB8AC3E}">
        <p14:creationId xmlns:p14="http://schemas.microsoft.com/office/powerpoint/2010/main" val="948686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İkincil Unsurlar </a:t>
            </a:r>
          </a:p>
        </p:txBody>
      </p:sp>
      <p:sp>
        <p:nvSpPr>
          <p:cNvPr id="3" name="İçerik Yer Tutucusu 2"/>
          <p:cNvSpPr>
            <a:spLocks noGrp="1"/>
          </p:cNvSpPr>
          <p:nvPr>
            <p:ph idx="1"/>
          </p:nvPr>
        </p:nvSpPr>
        <p:spPr>
          <a:xfrm>
            <a:off x="179512" y="1775191"/>
            <a:ext cx="8507288" cy="4625609"/>
          </a:xfrm>
        </p:spPr>
        <p:txBody>
          <a:bodyPr/>
          <a:lstStyle/>
          <a:p>
            <a:r>
              <a:rPr lang="tr-TR" dirty="0" smtClean="0"/>
              <a:t>    </a:t>
            </a:r>
            <a:r>
              <a:rPr lang="tr-TR" sz="4400" dirty="0" smtClean="0"/>
              <a:t>Konaklama </a:t>
            </a:r>
            <a:endParaRPr lang="tr-TR" sz="4400" dirty="0"/>
          </a:p>
          <a:p>
            <a:r>
              <a:rPr lang="tr-TR" sz="4400" dirty="0"/>
              <a:t> </a:t>
            </a:r>
            <a:r>
              <a:rPr lang="tr-TR" sz="4400" dirty="0" smtClean="0"/>
              <a:t>   Yeme içme </a:t>
            </a:r>
            <a:endParaRPr lang="tr-TR" sz="4400" dirty="0"/>
          </a:p>
          <a:p>
            <a:r>
              <a:rPr lang="tr-TR" sz="4400" dirty="0"/>
              <a:t> </a:t>
            </a:r>
            <a:r>
              <a:rPr lang="tr-TR" sz="4400" dirty="0" smtClean="0"/>
              <a:t>   Alışveriş </a:t>
            </a:r>
            <a:endParaRPr lang="tr-TR" sz="4400" dirty="0"/>
          </a:p>
          <a:p>
            <a:r>
              <a:rPr lang="tr-TR" sz="4400" dirty="0"/>
              <a:t> </a:t>
            </a:r>
            <a:r>
              <a:rPr lang="tr-TR" sz="4400" dirty="0" smtClean="0"/>
              <a:t>   Pazarlar</a:t>
            </a:r>
            <a:endParaRPr lang="tr-TR" sz="4400" dirty="0"/>
          </a:p>
          <a:p>
            <a:endParaRPr lang="tr-TR" sz="4400" dirty="0"/>
          </a:p>
        </p:txBody>
      </p:sp>
    </p:spTree>
    <p:extLst>
      <p:ext uri="{BB962C8B-B14F-4D97-AF65-F5344CB8AC3E}">
        <p14:creationId xmlns:p14="http://schemas.microsoft.com/office/powerpoint/2010/main" val="2253131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Ek Unsurlar </a:t>
            </a:r>
          </a:p>
        </p:txBody>
      </p:sp>
      <p:sp>
        <p:nvSpPr>
          <p:cNvPr id="3" name="İçerik Yer Tutucusu 2"/>
          <p:cNvSpPr>
            <a:spLocks noGrp="1"/>
          </p:cNvSpPr>
          <p:nvPr>
            <p:ph idx="1"/>
          </p:nvPr>
        </p:nvSpPr>
        <p:spPr/>
        <p:txBody>
          <a:bodyPr>
            <a:normAutofit/>
          </a:bodyPr>
          <a:lstStyle/>
          <a:p>
            <a:r>
              <a:rPr lang="tr-TR" sz="4000" dirty="0"/>
              <a:t>Erişilebilirlik</a:t>
            </a:r>
          </a:p>
          <a:p>
            <a:r>
              <a:rPr lang="tr-TR" sz="4000" dirty="0" smtClean="0"/>
              <a:t>Şehir</a:t>
            </a:r>
            <a:r>
              <a:rPr lang="tr-TR" sz="4000" dirty="0"/>
              <a:t> </a:t>
            </a:r>
            <a:r>
              <a:rPr lang="tr-TR" sz="4000" dirty="0" smtClean="0"/>
              <a:t>içi</a:t>
            </a:r>
            <a:r>
              <a:rPr lang="tr-TR" sz="4000" dirty="0"/>
              <a:t> </a:t>
            </a:r>
            <a:r>
              <a:rPr lang="tr-TR" sz="4000" dirty="0" smtClean="0"/>
              <a:t>ulaşım</a:t>
            </a:r>
            <a:r>
              <a:rPr lang="tr-TR" sz="4000" dirty="0"/>
              <a:t> </a:t>
            </a:r>
            <a:r>
              <a:rPr lang="tr-TR" sz="4000" dirty="0" smtClean="0"/>
              <a:t>ve</a:t>
            </a:r>
            <a:r>
              <a:rPr lang="tr-TR" sz="4000" dirty="0"/>
              <a:t> </a:t>
            </a:r>
            <a:r>
              <a:rPr lang="tr-TR" sz="4000" dirty="0" smtClean="0"/>
              <a:t>park</a:t>
            </a:r>
            <a:r>
              <a:rPr lang="tr-TR" sz="4000" dirty="0"/>
              <a:t> </a:t>
            </a:r>
            <a:r>
              <a:rPr lang="tr-TR" sz="4000" dirty="0" smtClean="0"/>
              <a:t>etme </a:t>
            </a:r>
            <a:endParaRPr lang="tr-TR" sz="4000" dirty="0"/>
          </a:p>
          <a:p>
            <a:r>
              <a:rPr lang="tr-TR" sz="4000" dirty="0" smtClean="0"/>
              <a:t>Turist bilgilendirme</a:t>
            </a:r>
            <a:r>
              <a:rPr lang="tr-TR" sz="4000" dirty="0"/>
              <a:t>	(</a:t>
            </a:r>
            <a:r>
              <a:rPr lang="tr-TR" sz="4000" dirty="0" smtClean="0"/>
              <a:t>haritalar, işaretler, rehberlik)  Kaynak</a:t>
            </a:r>
            <a:r>
              <a:rPr lang="tr-TR" sz="4000" dirty="0"/>
              <a:t>: Law, 2002.</a:t>
            </a:r>
          </a:p>
          <a:p>
            <a:pPr marL="0" indent="0">
              <a:buNone/>
            </a:pPr>
            <a:endParaRPr lang="tr-TR" sz="4000" dirty="0"/>
          </a:p>
        </p:txBody>
      </p:sp>
    </p:spTree>
    <p:extLst>
      <p:ext uri="{BB962C8B-B14F-4D97-AF65-F5344CB8AC3E}">
        <p14:creationId xmlns:p14="http://schemas.microsoft.com/office/powerpoint/2010/main" val="4009294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67544" y="1628800"/>
            <a:ext cx="8229600" cy="5229200"/>
          </a:xfrm>
        </p:spPr>
        <p:txBody>
          <a:bodyPr>
            <a:normAutofit/>
          </a:bodyPr>
          <a:lstStyle/>
          <a:p>
            <a:r>
              <a:rPr lang="tr-TR" dirty="0"/>
              <a:t>Eğlenme dinlenme amaçlı alışveriş, yeme-içme ile birlikte şehir turizminde önemli yer tutmaktadır. Giderek daha çok kişi bu faaliyetlere katılmaktadır. </a:t>
            </a:r>
            <a:endParaRPr lang="tr-TR" dirty="0" smtClean="0"/>
          </a:p>
          <a:p>
            <a:r>
              <a:rPr lang="tr-TR" dirty="0" smtClean="0"/>
              <a:t>Bu </a:t>
            </a:r>
            <a:r>
              <a:rPr lang="tr-TR" dirty="0"/>
              <a:t>durum, şehir yöneticilerini daha çekici alışveriş ortamları düzenlemeye yöneltmektedir. </a:t>
            </a:r>
            <a:endParaRPr lang="tr-TR" dirty="0" smtClean="0"/>
          </a:p>
          <a:p>
            <a:r>
              <a:rPr lang="tr-TR" dirty="0" smtClean="0"/>
              <a:t>Yeni </a:t>
            </a:r>
            <a:r>
              <a:rPr lang="tr-TR" dirty="0"/>
              <a:t>alışveriş merkezleri yapımının yanı sıra, şehir içindeki eski binalar da bu tür alışveriş merkezi olarak yeniden düzenlenmektedir. </a:t>
            </a:r>
            <a:endParaRPr lang="tr-TR" dirty="0" smtClean="0"/>
          </a:p>
        </p:txBody>
      </p:sp>
    </p:spTree>
    <p:extLst>
      <p:ext uri="{BB962C8B-B14F-4D97-AF65-F5344CB8AC3E}">
        <p14:creationId xmlns:p14="http://schemas.microsoft.com/office/powerpoint/2010/main" val="3824690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67544" y="1628800"/>
            <a:ext cx="8229600" cy="5229200"/>
          </a:xfrm>
        </p:spPr>
        <p:txBody>
          <a:bodyPr>
            <a:normAutofit fontScale="85000" lnSpcReduction="20000"/>
          </a:bodyPr>
          <a:lstStyle/>
          <a:p>
            <a:r>
              <a:rPr lang="tr-TR" dirty="0" smtClean="0"/>
              <a:t>Şehirde </a:t>
            </a:r>
            <a:r>
              <a:rPr lang="tr-TR" dirty="0"/>
              <a:t>bu tür alışveriş kolaylıklarının toplandığı cadde ve sokakların ortaya çıkması, yalnızca yayalara açık yolların ayrılması, otopark kapasitesinin artırılması, cadde ve sokakların ağaçlar, çiçekler, işaretler ve aydınlatma ile donatılması eğlenme dinlenme amaçlı alışverişe yönelik yatırımlar arasındadır. </a:t>
            </a:r>
            <a:endParaRPr lang="tr-TR" dirty="0" smtClean="0"/>
          </a:p>
          <a:p>
            <a:r>
              <a:rPr lang="tr-TR" dirty="0" smtClean="0"/>
              <a:t>Şehir </a:t>
            </a:r>
            <a:r>
              <a:rPr lang="tr-TR" dirty="0"/>
              <a:t>içindeki mevcut alışveriş merkezlerinin yanı sıra, yeni yapılan alışveriş merkezleri geniş arazi kullanım imkânlarına bağlı olarak şehir dışına kurulmaktadır. </a:t>
            </a:r>
            <a:endParaRPr lang="tr-TR" dirty="0" smtClean="0"/>
          </a:p>
          <a:p>
            <a:r>
              <a:rPr lang="tr-TR" dirty="0" smtClean="0"/>
              <a:t>Çoğu </a:t>
            </a:r>
            <a:r>
              <a:rPr lang="tr-TR" dirty="0"/>
              <a:t>zaman şehrin giriş ve çıkışlarındaki ana yolların kenarlarında (kolay ulaşım noktalarında) geniş otopark alanları ve çok sayıda mağazanın yer aldığı üniteler şeklinde düzenlenmektedirler</a:t>
            </a:r>
            <a:r>
              <a:rPr lang="tr-TR" dirty="0" smtClean="0"/>
              <a:t>.</a:t>
            </a:r>
          </a:p>
          <a:p>
            <a:pPr marL="0" indent="0">
              <a:buNone/>
            </a:pPr>
            <a:endParaRPr lang="tr-TR" dirty="0"/>
          </a:p>
        </p:txBody>
      </p:sp>
    </p:spTree>
    <p:extLst>
      <p:ext uri="{BB962C8B-B14F-4D97-AF65-F5344CB8AC3E}">
        <p14:creationId xmlns:p14="http://schemas.microsoft.com/office/powerpoint/2010/main" val="3606540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67544" y="1772816"/>
            <a:ext cx="8229600" cy="5085184"/>
          </a:xfrm>
        </p:spPr>
        <p:txBody>
          <a:bodyPr>
            <a:normAutofit fontScale="85000" lnSpcReduction="10000"/>
          </a:bodyPr>
          <a:lstStyle/>
          <a:p>
            <a:r>
              <a:rPr lang="tr-TR" dirty="0" smtClean="0"/>
              <a:t>Bu </a:t>
            </a:r>
            <a:r>
              <a:rPr lang="tr-TR" dirty="0"/>
              <a:t>alışveriş merkezlerinde sinema, spor olanakları, yeme-içme yerleri, eğlence gibi çeşitli kolaylıklar da yer almaktadır. </a:t>
            </a:r>
            <a:endParaRPr lang="tr-TR" dirty="0" smtClean="0"/>
          </a:p>
          <a:p>
            <a:r>
              <a:rPr lang="tr-TR" dirty="0" smtClean="0"/>
              <a:t>Alışveriş </a:t>
            </a:r>
            <a:r>
              <a:rPr lang="tr-TR" dirty="0"/>
              <a:t>yanı sıra, çeşitli boş zaman kolaylıkları da sunan alışveriş merkezleri, yakın ve uzak çevreden çok sayıda turist çekebilmektedir. </a:t>
            </a:r>
            <a:endParaRPr lang="tr-TR" dirty="0" smtClean="0"/>
          </a:p>
          <a:p>
            <a:r>
              <a:rPr lang="tr-TR" dirty="0" smtClean="0"/>
              <a:t>Büyük </a:t>
            </a:r>
            <a:r>
              <a:rPr lang="tr-TR" dirty="0"/>
              <a:t>alışveriş merkezleri kendi başlarına önemli bir turistik çekicilik haline gelmiştir. </a:t>
            </a:r>
            <a:endParaRPr lang="tr-TR" dirty="0" smtClean="0"/>
          </a:p>
          <a:p>
            <a:r>
              <a:rPr lang="tr-TR" dirty="0" smtClean="0"/>
              <a:t>Öte </a:t>
            </a:r>
            <a:r>
              <a:rPr lang="tr-TR" dirty="0"/>
              <a:t>yandan dünyada birçok yer, belirli ürünleriyle ün kazanarak alışveriş turizminde çekim merkezleri hâline gelmiştir</a:t>
            </a:r>
            <a:r>
              <a:rPr lang="tr-TR" dirty="0" smtClean="0"/>
              <a:t>.</a:t>
            </a:r>
          </a:p>
          <a:p>
            <a:r>
              <a:rPr lang="tr-TR" dirty="0" smtClean="0"/>
              <a:t> </a:t>
            </a:r>
            <a:r>
              <a:rPr lang="tr-TR" dirty="0"/>
              <a:t>Örneğin, Venedik el yapımı cam eşyaları; Hong Kong elektronik eşya; Paris giyim ürünleri ile ünlüdür</a:t>
            </a:r>
            <a:r>
              <a:rPr lang="tr-TR" dirty="0" smtClean="0"/>
              <a:t>.</a:t>
            </a:r>
          </a:p>
          <a:p>
            <a:pPr marL="118872" indent="0">
              <a:buNone/>
            </a:pPr>
            <a:endParaRPr lang="tr-TR" dirty="0"/>
          </a:p>
        </p:txBody>
      </p:sp>
    </p:spTree>
    <p:extLst>
      <p:ext uri="{BB962C8B-B14F-4D97-AF65-F5344CB8AC3E}">
        <p14:creationId xmlns:p14="http://schemas.microsoft.com/office/powerpoint/2010/main" val="1544170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67544" y="1772816"/>
            <a:ext cx="8229600" cy="5085184"/>
          </a:xfrm>
        </p:spPr>
        <p:txBody>
          <a:bodyPr>
            <a:normAutofit fontScale="92500" lnSpcReduction="10000"/>
          </a:bodyPr>
          <a:lstStyle/>
          <a:p>
            <a:r>
              <a:rPr lang="tr-TR" dirty="0" smtClean="0"/>
              <a:t>Benzer </a:t>
            </a:r>
            <a:r>
              <a:rPr lang="tr-TR" dirty="0"/>
              <a:t>şekilde Dubai, eskiden beri Orta Doğu’da en çok tercih edilen alışveriş merkezidir</a:t>
            </a:r>
            <a:r>
              <a:rPr lang="tr-TR" dirty="0" smtClean="0"/>
              <a:t>.</a:t>
            </a:r>
          </a:p>
          <a:p>
            <a:r>
              <a:rPr lang="tr-TR" dirty="0" smtClean="0"/>
              <a:t> </a:t>
            </a:r>
            <a:r>
              <a:rPr lang="tr-TR" dirty="0"/>
              <a:t>Dünyaca ünlü markaların outletlerine düzenlenen turlara katılanların sayısı artmaktadır. </a:t>
            </a:r>
            <a:endParaRPr lang="tr-TR" dirty="0" smtClean="0"/>
          </a:p>
          <a:p>
            <a:r>
              <a:rPr lang="tr-TR" dirty="0" smtClean="0"/>
              <a:t>Avrupa </a:t>
            </a:r>
            <a:r>
              <a:rPr lang="tr-TR" dirty="0"/>
              <a:t>ve dünyanın başka yerlerindeki birçok şehir (Dubai, New York, Milano, Paris, Barcelona ve Madrid gibi) alışveriş turizminden önemli gelir elde etmektedir. </a:t>
            </a:r>
            <a:endParaRPr lang="tr-TR" dirty="0" smtClean="0"/>
          </a:p>
          <a:p>
            <a:r>
              <a:rPr lang="tr-TR" dirty="0" smtClean="0"/>
              <a:t>Dünyaca </a:t>
            </a:r>
            <a:r>
              <a:rPr lang="tr-TR" dirty="0"/>
              <a:t>ünlü bu merkezlerin yanı sıra, aslında her büyük şehir yer aldığı bölgede alışveriş için çekim gücü oluşturarak turist çekmektedir. </a:t>
            </a:r>
          </a:p>
        </p:txBody>
      </p:sp>
    </p:spTree>
    <p:extLst>
      <p:ext uri="{BB962C8B-B14F-4D97-AF65-F5344CB8AC3E}">
        <p14:creationId xmlns:p14="http://schemas.microsoft.com/office/powerpoint/2010/main" val="63427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868958"/>
          </a:xfrm>
        </p:spPr>
        <p:txBody>
          <a:bodyPr>
            <a:normAutofit fontScale="90000"/>
          </a:bodyPr>
          <a:lstStyle/>
          <a:p>
            <a:r>
              <a:rPr lang="tr-TR" dirty="0"/>
              <a:t>Şehir Turizmi</a:t>
            </a:r>
            <a:br>
              <a:rPr lang="tr-TR" dirty="0"/>
            </a:br>
            <a:r>
              <a:rPr lang="tr-TR" dirty="0" smtClean="0"/>
              <a:t> </a:t>
            </a:r>
            <a:endParaRPr lang="tr-TR" dirty="0"/>
          </a:p>
        </p:txBody>
      </p:sp>
      <p:sp>
        <p:nvSpPr>
          <p:cNvPr id="3" name="İçerik Yer Tutucusu 2"/>
          <p:cNvSpPr>
            <a:spLocks noGrp="1"/>
          </p:cNvSpPr>
          <p:nvPr>
            <p:ph idx="1"/>
          </p:nvPr>
        </p:nvSpPr>
        <p:spPr>
          <a:xfrm>
            <a:off x="457200" y="1772816"/>
            <a:ext cx="8229600" cy="4824536"/>
          </a:xfrm>
        </p:spPr>
        <p:txBody>
          <a:bodyPr>
            <a:normAutofit fontScale="70000" lnSpcReduction="20000"/>
          </a:bodyPr>
          <a:lstStyle/>
          <a:p>
            <a:pPr marL="0" indent="0" algn="ctr">
              <a:buNone/>
            </a:pPr>
            <a:r>
              <a:rPr lang="tr-TR" dirty="0">
                <a:solidFill>
                  <a:srgbClr val="FF0000"/>
                </a:solidFill>
              </a:rPr>
              <a:t>Eğlence parkları (Theme Park</a:t>
            </a:r>
            <a:r>
              <a:rPr lang="tr-TR" dirty="0" smtClean="0">
                <a:solidFill>
                  <a:srgbClr val="FF0000"/>
                </a:solidFill>
              </a:rPr>
              <a:t>)</a:t>
            </a:r>
          </a:p>
          <a:p>
            <a:r>
              <a:rPr lang="tr-TR" dirty="0" smtClean="0"/>
              <a:t>Açık </a:t>
            </a:r>
            <a:r>
              <a:rPr lang="tr-TR" dirty="0"/>
              <a:t>ya da kapalı geniş mekânlarda, insanları eğlendirmek, hoş vakit geçirtmek için tasarlanmış, çok sayıda doğal ve beşerî özelliklerin taklit edildiği büyük eğlence merkezleridir</a:t>
            </a:r>
            <a:r>
              <a:rPr lang="tr-TR" dirty="0" smtClean="0"/>
              <a:t>.</a:t>
            </a:r>
          </a:p>
          <a:p>
            <a:r>
              <a:rPr lang="tr-TR" dirty="0" smtClean="0"/>
              <a:t> </a:t>
            </a:r>
            <a:r>
              <a:rPr lang="tr-TR" dirty="0"/>
              <a:t>Eğlence parklarında tema farklılıkları olmakla birlikte, genel olarak bilim, bilim kurgu, tarih, kültür, gelenek ve dünya coğrafyası gibi belirli konular görsel ve işitsel teknolojinin de yardımıyla sunulmaktadır. </a:t>
            </a:r>
            <a:endParaRPr lang="tr-TR" dirty="0" smtClean="0"/>
          </a:p>
          <a:p>
            <a:r>
              <a:rPr lang="tr-TR" dirty="0" smtClean="0"/>
              <a:t>Geleneksel </a:t>
            </a:r>
            <a:r>
              <a:rPr lang="tr-TR" dirty="0"/>
              <a:t>ve uluslararası özellik taşıyan ürünlerin sergilendiği ve satıldığı bölümler, kabare türü gösterilerin yapıldığı mekânlar, yeme-içme yerleri, konaklama, spor tesisleri vb. bulunabilmektedir. </a:t>
            </a:r>
            <a:endParaRPr lang="tr-TR" dirty="0" smtClean="0"/>
          </a:p>
          <a:p>
            <a:r>
              <a:rPr lang="tr-TR" dirty="0" smtClean="0"/>
              <a:t>Bütün </a:t>
            </a:r>
            <a:r>
              <a:rPr lang="tr-TR" dirty="0"/>
              <a:t>bunlar temalara uygun olarak inşa ve dekore edilmektedir. </a:t>
            </a:r>
            <a:endParaRPr lang="tr-TR" dirty="0" smtClean="0"/>
          </a:p>
          <a:p>
            <a:r>
              <a:rPr lang="tr-TR" dirty="0" smtClean="0"/>
              <a:t>Eğlence </a:t>
            </a:r>
            <a:r>
              <a:rPr lang="tr-TR" dirty="0"/>
              <a:t>parkları, Batı kültürü eğlenme dinlenme ve turizm anlayışının bir ürünü olarak, insan yapısı çekiciliklerin tipik örneklerindendir. </a:t>
            </a:r>
            <a:endParaRPr lang="tr-TR" dirty="0" smtClean="0"/>
          </a:p>
        </p:txBody>
      </p:sp>
    </p:spTree>
    <p:extLst>
      <p:ext uri="{BB962C8B-B14F-4D97-AF65-F5344CB8AC3E}">
        <p14:creationId xmlns:p14="http://schemas.microsoft.com/office/powerpoint/2010/main" val="382547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868958"/>
          </a:xfrm>
        </p:spPr>
        <p:txBody>
          <a:bodyPr>
            <a:normAutofit fontScale="90000"/>
          </a:bodyPr>
          <a:lstStyle/>
          <a:p>
            <a:r>
              <a:rPr lang="tr-TR" dirty="0"/>
              <a:t>Şehir Turizmi</a:t>
            </a:r>
            <a:br>
              <a:rPr lang="tr-TR" dirty="0"/>
            </a:br>
            <a:r>
              <a:rPr lang="tr-TR" dirty="0" smtClean="0"/>
              <a:t> </a:t>
            </a:r>
            <a:endParaRPr lang="tr-TR" dirty="0"/>
          </a:p>
        </p:txBody>
      </p:sp>
      <p:sp>
        <p:nvSpPr>
          <p:cNvPr id="3" name="İçerik Yer Tutucusu 2"/>
          <p:cNvSpPr>
            <a:spLocks noGrp="1"/>
          </p:cNvSpPr>
          <p:nvPr>
            <p:ph idx="1"/>
          </p:nvPr>
        </p:nvSpPr>
        <p:spPr>
          <a:xfrm>
            <a:off x="457200" y="1844824"/>
            <a:ext cx="8229600" cy="4752528"/>
          </a:xfrm>
        </p:spPr>
        <p:txBody>
          <a:bodyPr>
            <a:normAutofit fontScale="85000" lnSpcReduction="20000"/>
          </a:bodyPr>
          <a:lstStyle/>
          <a:p>
            <a:pPr marL="0" indent="0" algn="ctr">
              <a:buNone/>
            </a:pPr>
            <a:r>
              <a:rPr lang="tr-TR" dirty="0">
                <a:solidFill>
                  <a:srgbClr val="FF0000"/>
                </a:solidFill>
              </a:rPr>
              <a:t>Eğlence parkları (Theme Park</a:t>
            </a:r>
            <a:r>
              <a:rPr lang="tr-TR" dirty="0" smtClean="0">
                <a:solidFill>
                  <a:srgbClr val="FF0000"/>
                </a:solidFill>
              </a:rPr>
              <a:t>)</a:t>
            </a:r>
          </a:p>
          <a:p>
            <a:r>
              <a:rPr lang="tr-TR" dirty="0" smtClean="0"/>
              <a:t>İlki </a:t>
            </a:r>
            <a:r>
              <a:rPr lang="tr-TR" dirty="0"/>
              <a:t>1955 yılında ABD’de Kaliforniya’ da açılan Disneyland türü eğlence parkları çoğalarak ABD, Avrupa ve dünyanın başka yerlerine yayılmıştır. </a:t>
            </a:r>
            <a:endParaRPr lang="tr-TR" dirty="0" smtClean="0"/>
          </a:p>
          <a:p>
            <a:r>
              <a:rPr lang="tr-TR" dirty="0" smtClean="0"/>
              <a:t>Genel </a:t>
            </a:r>
            <a:r>
              <a:rPr lang="tr-TR" dirty="0"/>
              <a:t>olarak yüksek düzeyde yatırım gerektiren bu çekiciliklerin kurulmasında kitle pazarının varlığı önemli rol oynar. </a:t>
            </a:r>
            <a:endParaRPr lang="tr-TR" dirty="0" smtClean="0"/>
          </a:p>
          <a:p>
            <a:r>
              <a:rPr lang="tr-TR" dirty="0" smtClean="0"/>
              <a:t>Kuruldukları </a:t>
            </a:r>
            <a:r>
              <a:rPr lang="tr-TR" dirty="0"/>
              <a:t>ülkelerde en çok ziyaret edilen turistik çekicilikler arasında yer alan eğlence parklarının bazıları, uluslararası turizmde de önemli çekicilik oluşturarak, ülkelerinin turizm gelirlerine ve tanıtımına önemli katkı sağlamaktadırlar. </a:t>
            </a:r>
            <a:endParaRPr lang="tr-TR" dirty="0" smtClean="0"/>
          </a:p>
          <a:p>
            <a:r>
              <a:rPr lang="tr-TR" dirty="0" smtClean="0"/>
              <a:t>Bu </a:t>
            </a:r>
            <a:r>
              <a:rPr lang="tr-TR" dirty="0"/>
              <a:t>açıdan eğlence parkları bir kalkınma aracı olarak da görülmektedir. </a:t>
            </a:r>
          </a:p>
          <a:p>
            <a:pPr marL="0" indent="0">
              <a:buNone/>
            </a:pPr>
            <a:endParaRPr lang="tr-TR" dirty="0"/>
          </a:p>
        </p:txBody>
      </p:sp>
    </p:spTree>
    <p:extLst>
      <p:ext uri="{BB962C8B-B14F-4D97-AF65-F5344CB8AC3E}">
        <p14:creationId xmlns:p14="http://schemas.microsoft.com/office/powerpoint/2010/main" val="314353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57200" y="1628800"/>
            <a:ext cx="8229600" cy="4824536"/>
          </a:xfrm>
        </p:spPr>
        <p:txBody>
          <a:bodyPr>
            <a:normAutofit fontScale="92500" lnSpcReduction="20000"/>
          </a:bodyPr>
          <a:lstStyle/>
          <a:p>
            <a:r>
              <a:rPr lang="tr-TR" dirty="0"/>
              <a:t>Geniş katılımlı, daha çok uluslararası düzeydeki konferans, kongre, fuar, festival, olimpiyat oyunları vb. büyük düzenlemeler turist çekmede önemli rol oynar. </a:t>
            </a:r>
            <a:endParaRPr lang="tr-TR" dirty="0" smtClean="0"/>
          </a:p>
          <a:p>
            <a:r>
              <a:rPr lang="tr-TR" dirty="0" smtClean="0"/>
              <a:t>Bu </a:t>
            </a:r>
            <a:r>
              <a:rPr lang="tr-TR" dirty="0"/>
              <a:t>tür düzenlemeler, ülkelerin ve şehirlerin ulusal ve uluslararası turizm pazarında imaj oluşturmalarına da önemli katkı sağlamaktadır. </a:t>
            </a:r>
            <a:endParaRPr lang="tr-TR" dirty="0" smtClean="0"/>
          </a:p>
          <a:p>
            <a:r>
              <a:rPr lang="tr-TR" dirty="0" smtClean="0"/>
              <a:t>Konferans-kongre </a:t>
            </a:r>
            <a:r>
              <a:rPr lang="tr-TR" dirty="0"/>
              <a:t>turizmi, turizm sezonunu değer olarak uzatarak turist sayısını ve turizm gelirlerini artıran, ülke turizmine özel bir canlılık kazandıran organizasyonlar olmaları açısından önem taşımaktadır</a:t>
            </a:r>
            <a:r>
              <a:rPr lang="tr-TR" dirty="0" smtClean="0"/>
              <a:t>.</a:t>
            </a:r>
          </a:p>
        </p:txBody>
      </p:sp>
    </p:spTree>
    <p:extLst>
      <p:ext uri="{BB962C8B-B14F-4D97-AF65-F5344CB8AC3E}">
        <p14:creationId xmlns:p14="http://schemas.microsoft.com/office/powerpoint/2010/main" val="1770781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57200" y="1628800"/>
            <a:ext cx="8229600" cy="4824536"/>
          </a:xfrm>
        </p:spPr>
        <p:txBody>
          <a:bodyPr>
            <a:normAutofit fontScale="85000" lnSpcReduction="10000"/>
          </a:bodyPr>
          <a:lstStyle/>
          <a:p>
            <a:r>
              <a:rPr lang="tr-TR" dirty="0" smtClean="0"/>
              <a:t>Konferans-kongre </a:t>
            </a:r>
            <a:r>
              <a:rPr lang="tr-TR" dirty="0"/>
              <a:t>turizminin gelişmesinde </a:t>
            </a:r>
            <a:endParaRPr lang="tr-TR" dirty="0" smtClean="0"/>
          </a:p>
          <a:p>
            <a:r>
              <a:rPr lang="tr-TR" dirty="0" smtClean="0"/>
              <a:t>(</a:t>
            </a:r>
            <a:r>
              <a:rPr lang="tr-TR" dirty="0"/>
              <a:t>a) birinci sınıf konaklama, </a:t>
            </a:r>
            <a:endParaRPr lang="tr-TR" dirty="0" smtClean="0"/>
          </a:p>
          <a:p>
            <a:r>
              <a:rPr lang="tr-TR" dirty="0" smtClean="0"/>
              <a:t>(</a:t>
            </a:r>
            <a:r>
              <a:rPr lang="tr-TR" dirty="0"/>
              <a:t>b) konferans tesisleri, </a:t>
            </a:r>
            <a:endParaRPr lang="tr-TR" dirty="0" smtClean="0"/>
          </a:p>
          <a:p>
            <a:r>
              <a:rPr lang="tr-TR" dirty="0" smtClean="0"/>
              <a:t>(</a:t>
            </a:r>
            <a:r>
              <a:rPr lang="tr-TR" dirty="0"/>
              <a:t>c) dünyanın belli başlı şehirlerine kolayca ulaşım (özellikle hava yolu ulaşımı), </a:t>
            </a:r>
            <a:endParaRPr lang="tr-TR" dirty="0" smtClean="0"/>
          </a:p>
          <a:p>
            <a:r>
              <a:rPr lang="tr-TR" dirty="0" smtClean="0"/>
              <a:t>(d</a:t>
            </a:r>
            <a:r>
              <a:rPr lang="tr-TR" dirty="0"/>
              <a:t>) uygun iklim şartları, gibi faktörler etkili olmaktadır. </a:t>
            </a:r>
            <a:endParaRPr lang="tr-TR" dirty="0" smtClean="0"/>
          </a:p>
          <a:p>
            <a:r>
              <a:rPr lang="tr-TR" dirty="0" smtClean="0"/>
              <a:t>Günümüzde </a:t>
            </a:r>
            <a:r>
              <a:rPr lang="tr-TR" dirty="0"/>
              <a:t>iş adamları ve yöneticiler, uluslararası ilişkilerini geliştirmek, toplantı ve fuarlara katılmak için daha çok seyahat etmektedirler. </a:t>
            </a:r>
            <a:endParaRPr lang="tr-TR" dirty="0" smtClean="0"/>
          </a:p>
          <a:p>
            <a:r>
              <a:rPr lang="tr-TR" dirty="0" smtClean="0"/>
              <a:t>İş </a:t>
            </a:r>
            <a:r>
              <a:rPr lang="tr-TR" dirty="0"/>
              <a:t>ve toplantı seyahatlerindeki artış, birçok ülke ve şehri, bu ekonomiden pay alma arayışına sevk etmektedir</a:t>
            </a:r>
            <a:r>
              <a:rPr lang="tr-TR" dirty="0" smtClean="0"/>
              <a:t>.</a:t>
            </a:r>
          </a:p>
          <a:p>
            <a:pPr marL="0" indent="0">
              <a:buNone/>
            </a:pPr>
            <a:endParaRPr lang="tr-TR" dirty="0"/>
          </a:p>
        </p:txBody>
      </p:sp>
    </p:spTree>
    <p:extLst>
      <p:ext uri="{BB962C8B-B14F-4D97-AF65-F5344CB8AC3E}">
        <p14:creationId xmlns:p14="http://schemas.microsoft.com/office/powerpoint/2010/main" val="36595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251520" y="1700808"/>
            <a:ext cx="8435280" cy="5040560"/>
          </a:xfrm>
        </p:spPr>
        <p:txBody>
          <a:bodyPr>
            <a:normAutofit fontScale="85000" lnSpcReduction="20000"/>
          </a:bodyPr>
          <a:lstStyle/>
          <a:p>
            <a:r>
              <a:rPr lang="tr-TR" dirty="0" smtClean="0"/>
              <a:t> </a:t>
            </a:r>
            <a:r>
              <a:rPr lang="tr-TR" dirty="0"/>
              <a:t>İş ve toplantı seyahatlerindeki artış, birçok ülke ve şehri, bu ekonomiden pay alma arayışına sevk etmektedir</a:t>
            </a:r>
            <a:r>
              <a:rPr lang="tr-TR" dirty="0" smtClean="0"/>
              <a:t>.</a:t>
            </a:r>
          </a:p>
          <a:p>
            <a:r>
              <a:rPr lang="tr-TR" dirty="0" smtClean="0"/>
              <a:t> </a:t>
            </a:r>
            <a:r>
              <a:rPr lang="tr-TR" dirty="0"/>
              <a:t>Dünyada birçok şehir, iş ve toplantı turizminden pay almak için yatırımlara girişmektedir (Swarbrooke &amp; Horner, 2001). </a:t>
            </a:r>
            <a:endParaRPr lang="tr-TR" dirty="0" smtClean="0"/>
          </a:p>
          <a:p>
            <a:r>
              <a:rPr lang="tr-TR" dirty="0" smtClean="0"/>
              <a:t>Bu </a:t>
            </a:r>
            <a:r>
              <a:rPr lang="tr-TR" dirty="0"/>
              <a:t>konudaki eski merkezlerin giderek gelişmesinin yanı sıra, hemen her şehir mutlaka bir toplantı merkezi ve konaklama tesisi inşa etmek istemektedir. </a:t>
            </a:r>
            <a:endParaRPr lang="tr-TR" dirty="0" smtClean="0"/>
          </a:p>
          <a:p>
            <a:r>
              <a:rPr lang="tr-TR" dirty="0" smtClean="0"/>
              <a:t>Örneğin </a:t>
            </a:r>
            <a:r>
              <a:rPr lang="tr-TR" dirty="0"/>
              <a:t>son dönemde, Türkiye’ de birçok şehirde konferans, toplantı, sergi vb. faaliyetler için kültür merkezi ve oteller inşa edildiği görülmektedir. </a:t>
            </a:r>
            <a:endParaRPr lang="tr-TR" dirty="0" smtClean="0"/>
          </a:p>
          <a:p>
            <a:r>
              <a:rPr lang="tr-TR" dirty="0" smtClean="0"/>
              <a:t>Belirli </a:t>
            </a:r>
            <a:r>
              <a:rPr lang="tr-TR" dirty="0"/>
              <a:t>düzenli aralıklarla düzenlenen festivaller ve fuarlar da turizmde önemli çekicilik oluştururlar. </a:t>
            </a:r>
            <a:endParaRPr lang="tr-TR" dirty="0" smtClean="0"/>
          </a:p>
        </p:txBody>
      </p:sp>
    </p:spTree>
    <p:extLst>
      <p:ext uri="{BB962C8B-B14F-4D97-AF65-F5344CB8AC3E}">
        <p14:creationId xmlns:p14="http://schemas.microsoft.com/office/powerpoint/2010/main" val="1609003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179512" y="1628800"/>
            <a:ext cx="8784976" cy="5112568"/>
          </a:xfrm>
        </p:spPr>
        <p:txBody>
          <a:bodyPr>
            <a:normAutofit fontScale="85000" lnSpcReduction="20000"/>
          </a:bodyPr>
          <a:lstStyle/>
          <a:p>
            <a:r>
              <a:rPr lang="tr-TR" dirty="0" smtClean="0"/>
              <a:t>Eskiden </a:t>
            </a:r>
            <a:r>
              <a:rPr lang="tr-TR" dirty="0"/>
              <a:t>beri yerleşmiş, uluslararası bir imaj edinmiş olanları (Cannes Film Festivali ve Rio Karnavalı gibi düzenlemeler) dünyanın değişik yerlerinden çok sayıda turist çekmektedir. </a:t>
            </a:r>
            <a:endParaRPr lang="tr-TR" dirty="0" smtClean="0"/>
          </a:p>
          <a:p>
            <a:r>
              <a:rPr lang="tr-TR" dirty="0" smtClean="0"/>
              <a:t>Bunların </a:t>
            </a:r>
            <a:r>
              <a:rPr lang="tr-TR" dirty="0"/>
              <a:t>yanı sıra, birçok büyük şehirde uluslararası düzeyde fuar ve festivaller düzenlenmektedir. </a:t>
            </a:r>
            <a:endParaRPr lang="tr-TR" dirty="0" smtClean="0"/>
          </a:p>
          <a:p>
            <a:r>
              <a:rPr lang="tr-TR" dirty="0" smtClean="0"/>
              <a:t>Festival </a:t>
            </a:r>
            <a:r>
              <a:rPr lang="tr-TR" dirty="0"/>
              <a:t>ve fuar organizasyonları, şehirlerin turizm pazarında imaj oluşturmalarına büyük katkı sağlamaktadır. </a:t>
            </a:r>
          </a:p>
          <a:p>
            <a:r>
              <a:rPr lang="tr-TR" dirty="0"/>
              <a:t>Bir yerleşme için büyük düzenlemelerin dünya çapında olması gerekmez, daha küçük ölçekteki yerlerde kendi turizm endüstrilerini geliştirmek üzere yörenin bir özelliğine dayanan düzenlemeye (kiraz festivali, kayısı festivali, sarımsak festivali, çilek festivali, deve güreşi, boğa güreşi vb.) gidildiği görülmektedir (Özgüç, 2007). </a:t>
            </a:r>
          </a:p>
          <a:p>
            <a:endParaRPr lang="tr-TR" dirty="0"/>
          </a:p>
        </p:txBody>
      </p:sp>
    </p:spTree>
    <p:extLst>
      <p:ext uri="{BB962C8B-B14F-4D97-AF65-F5344CB8AC3E}">
        <p14:creationId xmlns:p14="http://schemas.microsoft.com/office/powerpoint/2010/main" val="3409825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0" y="1772816"/>
            <a:ext cx="8892480" cy="5085184"/>
          </a:xfrm>
        </p:spPr>
        <p:txBody>
          <a:bodyPr>
            <a:normAutofit fontScale="62500" lnSpcReduction="20000"/>
          </a:bodyPr>
          <a:lstStyle/>
          <a:p>
            <a:r>
              <a:rPr lang="tr-TR" dirty="0"/>
              <a:t>Turizmin geliştiği ya da gelişmekte olduğu şehirlerde, turizmin önemli etkileri olmaktadır. </a:t>
            </a:r>
            <a:endParaRPr lang="tr-TR" dirty="0" smtClean="0"/>
          </a:p>
          <a:p>
            <a:r>
              <a:rPr lang="tr-TR" dirty="0" smtClean="0"/>
              <a:t>Turizmin </a:t>
            </a:r>
            <a:r>
              <a:rPr lang="tr-TR" dirty="0"/>
              <a:t>şehrin coğrafi görünümüne ve imajına doğrudan etkileri olduğu gibi, ekonomik ve toplumsal yapıya da doğrudan ya da dolaylı birçok etkileri vardır (Cooper vd, 2008; Özgüç, 2007; Mathieson &amp; Wall, 1982). </a:t>
            </a:r>
            <a:endParaRPr lang="tr-TR" dirty="0" smtClean="0"/>
          </a:p>
          <a:p>
            <a:r>
              <a:rPr lang="tr-TR" dirty="0" smtClean="0"/>
              <a:t>Turizmin </a:t>
            </a:r>
            <a:r>
              <a:rPr lang="tr-TR" dirty="0"/>
              <a:t>şehirlerin coğrafi görünümleri üzerindeki etkisi genelde iki şekilde olmaktadır. </a:t>
            </a:r>
            <a:endParaRPr lang="tr-TR" dirty="0" smtClean="0"/>
          </a:p>
          <a:p>
            <a:r>
              <a:rPr lang="tr-TR" dirty="0" smtClean="0"/>
              <a:t>Bir </a:t>
            </a:r>
            <a:r>
              <a:rPr lang="tr-TR" dirty="0"/>
              <a:t>yanda turizm endüstrisinin gerektirdiği oteller, eğlence yerleri, alış- veriş merkezleri, çeşitli eğlendinlen etkinliklerine ilişkin modern yapılarla şehir değişime uğrarken, diğer yanda, tarihî binalar, anıt yapılar, sit alanları vb. mekânlar koruma altına alınarak gelecek için saklanmaya çalışılmaktadır. </a:t>
            </a:r>
            <a:endParaRPr lang="tr-TR" dirty="0" smtClean="0"/>
          </a:p>
          <a:p>
            <a:r>
              <a:rPr lang="tr-TR" dirty="0" smtClean="0"/>
              <a:t>Böylece </a:t>
            </a:r>
            <a:r>
              <a:rPr lang="tr-TR" dirty="0"/>
              <a:t>biri değişimi hızlandıran, diğeri değişime karşı korunan, birbirine zıt iki görünüm ortaya çıkmaktadır (Özgüç, 2007). Turizm, şehirlerin imaj değişiminde de önemli rol oynamaktadır (Bradley vd., 2002). </a:t>
            </a:r>
            <a:endParaRPr lang="tr-TR" dirty="0" smtClean="0"/>
          </a:p>
          <a:p>
            <a:r>
              <a:rPr lang="tr-TR" dirty="0" smtClean="0"/>
              <a:t>Şehirler </a:t>
            </a:r>
            <a:r>
              <a:rPr lang="tr-TR" dirty="0"/>
              <a:t>yaşlandıkça ekonomik ve fiziki yapıları da yaşlanmakta ve yaşlanmaya bağlı çeşitli ekonomik ve mekânsal sorunlarla karşılaşmaktadırlar. </a:t>
            </a:r>
            <a:endParaRPr lang="tr-TR" dirty="0" smtClean="0"/>
          </a:p>
        </p:txBody>
      </p:sp>
    </p:spTree>
    <p:extLst>
      <p:ext uri="{BB962C8B-B14F-4D97-AF65-F5344CB8AC3E}">
        <p14:creationId xmlns:p14="http://schemas.microsoft.com/office/powerpoint/2010/main" val="35835353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Şehir Turizmi</a:t>
            </a:r>
          </a:p>
        </p:txBody>
      </p:sp>
      <p:sp>
        <p:nvSpPr>
          <p:cNvPr id="3" name="İçerik Yer Tutucusu 2"/>
          <p:cNvSpPr>
            <a:spLocks noGrp="1"/>
          </p:cNvSpPr>
          <p:nvPr>
            <p:ph idx="1"/>
          </p:nvPr>
        </p:nvSpPr>
        <p:spPr>
          <a:xfrm>
            <a:off x="457200" y="1556792"/>
            <a:ext cx="8579296" cy="5040560"/>
          </a:xfrm>
        </p:spPr>
        <p:txBody>
          <a:bodyPr>
            <a:normAutofit fontScale="77500" lnSpcReduction="20000"/>
          </a:bodyPr>
          <a:lstStyle/>
          <a:p>
            <a:endParaRPr lang="tr-TR" dirty="0" smtClean="0"/>
          </a:p>
          <a:p>
            <a:r>
              <a:rPr lang="tr-TR" dirty="0" smtClean="0"/>
              <a:t>Şehir </a:t>
            </a:r>
            <a:r>
              <a:rPr lang="tr-TR" dirty="0"/>
              <a:t>yöneticileri ve plancılar, yaşlanan şehir mekânının gençleştirilmesine ve ekonomik sorunların çözümüne yönelik turizmi geliştirmeyi planlamakta ve şehrin morfolojisinde değişiklikler yapmaktadırlar (Karski, 1990; Law, 1991, 2000; Couch &amp; Farr, 2000; Gonzáles &amp; Medina, 2003</a:t>
            </a:r>
            <a:r>
              <a:rPr lang="tr-TR" dirty="0" smtClean="0"/>
              <a:t>).</a:t>
            </a:r>
          </a:p>
          <a:p>
            <a:r>
              <a:rPr lang="tr-TR" dirty="0" smtClean="0"/>
              <a:t> </a:t>
            </a:r>
            <a:r>
              <a:rPr lang="tr-TR" dirty="0"/>
              <a:t>Büyük oteller, parklar, açık ve kapalı spor alanları, kültür merkezleri, müzeler, alışveriş merkezleri, eğlence parkları gibi yeni alanlar oluşturulmaktadır</a:t>
            </a:r>
            <a:r>
              <a:rPr lang="tr-TR" dirty="0" smtClean="0"/>
              <a:t>.</a:t>
            </a:r>
          </a:p>
          <a:p>
            <a:r>
              <a:rPr lang="tr-TR" dirty="0" smtClean="0"/>
              <a:t> </a:t>
            </a:r>
            <a:r>
              <a:rPr lang="tr-TR" dirty="0"/>
              <a:t>Ayrıca, gezmeyi kolaylaştıracak yaya yollarının yapımı, caddelerin çiçeklerle süslenmesi, ışıklandırmalar, parkların güzelleştirilmesi, binaların dış görünümlerindeki iyileştirmeler gibi, turistin algılamasını etkilemeye yönelik düzenlemeler de şehrin görünümündeki değişiklikler arasındadır. </a:t>
            </a:r>
          </a:p>
        </p:txBody>
      </p:sp>
    </p:spTree>
    <p:extLst>
      <p:ext uri="{BB962C8B-B14F-4D97-AF65-F5344CB8AC3E}">
        <p14:creationId xmlns:p14="http://schemas.microsoft.com/office/powerpoint/2010/main" val="1055741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p:txBody>
          <a:bodyPr>
            <a:normAutofit fontScale="70000" lnSpcReduction="20000"/>
          </a:bodyPr>
          <a:lstStyle/>
          <a:p>
            <a:r>
              <a:rPr lang="tr-TR" dirty="0"/>
              <a:t>Turizmin şehir mekânı üzerindeki dolaylı bir etkisi, istihdam ve yatırımları artırarak şehirsel değişimi hızlandırmasıdır. </a:t>
            </a:r>
            <a:endParaRPr lang="tr-TR" dirty="0" smtClean="0"/>
          </a:p>
          <a:p>
            <a:r>
              <a:rPr lang="tr-TR" dirty="0" smtClean="0"/>
              <a:t>Turizm</a:t>
            </a:r>
            <a:r>
              <a:rPr lang="tr-TR" dirty="0"/>
              <a:t>, ekonomide çoğaltıcı etkiye sahiptir. </a:t>
            </a:r>
            <a:endParaRPr lang="tr-TR" dirty="0" smtClean="0"/>
          </a:p>
          <a:p>
            <a:r>
              <a:rPr lang="tr-TR" dirty="0" smtClean="0"/>
              <a:t>Şehirdeki </a:t>
            </a:r>
            <a:r>
              <a:rPr lang="tr-TR" dirty="0"/>
              <a:t>tek bir otel yapımı bile birbirine bağlı bir dizi iş olanağını harekete geçirmektedir. </a:t>
            </a:r>
            <a:endParaRPr lang="tr-TR" dirty="0" smtClean="0"/>
          </a:p>
          <a:p>
            <a:r>
              <a:rPr lang="tr-TR" dirty="0" smtClean="0"/>
              <a:t>Turizmin </a:t>
            </a:r>
            <a:r>
              <a:rPr lang="tr-TR" dirty="0"/>
              <a:t>şehirlerin demografik yapısı üzerinde de etkileri görülür. </a:t>
            </a:r>
            <a:endParaRPr lang="tr-TR" dirty="0" smtClean="0"/>
          </a:p>
          <a:p>
            <a:r>
              <a:rPr lang="tr-TR" dirty="0" smtClean="0"/>
              <a:t>Turizmin </a:t>
            </a:r>
            <a:r>
              <a:rPr lang="tr-TR" dirty="0"/>
              <a:t>gelişmesi birçok yerin önem kazanarak nüfuslanmasına neden olmaktadır. </a:t>
            </a:r>
            <a:endParaRPr lang="tr-TR" dirty="0" smtClean="0"/>
          </a:p>
          <a:p>
            <a:r>
              <a:rPr lang="tr-TR" dirty="0" smtClean="0"/>
              <a:t>Turizm</a:t>
            </a:r>
            <a:r>
              <a:rPr lang="tr-TR" dirty="0"/>
              <a:t>, yüksek katma değer ve emek yoğun bir faaliyet olduğundan önemli ölçüde istihdam oluşturur. </a:t>
            </a:r>
            <a:endParaRPr lang="tr-TR" dirty="0" smtClean="0"/>
          </a:p>
          <a:p>
            <a:r>
              <a:rPr lang="tr-TR" dirty="0" smtClean="0"/>
              <a:t>Bu </a:t>
            </a:r>
            <a:r>
              <a:rPr lang="tr-TR" dirty="0"/>
              <a:t>yüzden, turizmin geliştiği şehirler, ülke içi göçlerde önemli çekim merkezleri durumundadır. </a:t>
            </a:r>
            <a:endParaRPr lang="tr-TR" dirty="0" smtClean="0"/>
          </a:p>
          <a:p>
            <a:r>
              <a:rPr lang="tr-TR" dirty="0" smtClean="0"/>
              <a:t>Bunun </a:t>
            </a:r>
            <a:r>
              <a:rPr lang="tr-TR" dirty="0"/>
              <a:t>yanı sıra, belirli dönemlerde çok sayıda turist şehirlere gelerek mevsimlik nüfus artışlarına neden olur. </a:t>
            </a:r>
            <a:endParaRPr lang="tr-TR" dirty="0" smtClean="0"/>
          </a:p>
          <a:p>
            <a:endParaRPr lang="tr-TR" dirty="0"/>
          </a:p>
          <a:p>
            <a:endParaRPr lang="tr-TR" dirty="0"/>
          </a:p>
        </p:txBody>
      </p:sp>
    </p:spTree>
    <p:extLst>
      <p:ext uri="{BB962C8B-B14F-4D97-AF65-F5344CB8AC3E}">
        <p14:creationId xmlns:p14="http://schemas.microsoft.com/office/powerpoint/2010/main" val="15234429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323528" y="1556792"/>
            <a:ext cx="8363272" cy="4752528"/>
          </a:xfrm>
        </p:spPr>
        <p:txBody>
          <a:bodyPr>
            <a:normAutofit fontScale="70000" lnSpcReduction="20000"/>
          </a:bodyPr>
          <a:lstStyle/>
          <a:p>
            <a:r>
              <a:rPr lang="tr-TR" dirty="0" smtClean="0"/>
              <a:t>Turizmin </a:t>
            </a:r>
            <a:r>
              <a:rPr lang="tr-TR" dirty="0"/>
              <a:t>şehir üzerindeki etkileri çoğu kez olumlu olmakla birlikte, aşırı kalabalık, hizmetlerin aksaması, pahalılık, kültürel şok etkisi, kültürel yozlaşmayı hızlandırma gibi olumsuz etkileri de söz konusudur. </a:t>
            </a:r>
            <a:endParaRPr lang="tr-TR" dirty="0" smtClean="0"/>
          </a:p>
          <a:p>
            <a:r>
              <a:rPr lang="tr-TR" dirty="0" smtClean="0"/>
              <a:t>Şehirdeki </a:t>
            </a:r>
            <a:r>
              <a:rPr lang="tr-TR" dirty="0"/>
              <a:t>tarihî mekânlardaki dar sokak yapısı trafiği zorlaştırmakta, buna şehrin kendi trafik yükü de eklendiğinde sorun daha da büyümektedir</a:t>
            </a:r>
            <a:r>
              <a:rPr lang="tr-TR" dirty="0" smtClean="0"/>
              <a:t>.</a:t>
            </a:r>
          </a:p>
          <a:p>
            <a:r>
              <a:rPr lang="tr-TR" dirty="0" smtClean="0"/>
              <a:t> </a:t>
            </a:r>
            <a:r>
              <a:rPr lang="tr-TR" dirty="0"/>
              <a:t>Trafik tıkanıklığı şehrin çekiciliğini de azaltmaktadır. Turizmin ev sahibi ülke ya da şehir için olası birçok sakıncaları bulunmakla birlikte, ekonomik getirisinin yüksek olması nedeniyle, bu tür endişelere rağmen ülkelerin ve şehirlerin turist çekmek için her fırsatı değerlendirdikleri görülmektedir</a:t>
            </a:r>
            <a:r>
              <a:rPr lang="tr-TR" dirty="0" smtClean="0"/>
              <a:t>.</a:t>
            </a:r>
          </a:p>
          <a:p>
            <a:r>
              <a:rPr lang="tr-TR" dirty="0"/>
              <a:t>Turizm ve coğrafya ilişkisini açıklamak Turizm, birçok açıdan coğrafya ile yakın ilişki içindedir.</a:t>
            </a:r>
          </a:p>
          <a:p>
            <a:r>
              <a:rPr lang="tr-TR" dirty="0"/>
              <a:t> Her şeyden önce, turizmi ortaya çıkan şey mekânsal farklılıklardır. </a:t>
            </a:r>
          </a:p>
          <a:p>
            <a:endParaRPr lang="tr-TR" dirty="0"/>
          </a:p>
          <a:p>
            <a:endParaRPr lang="tr-TR" dirty="0"/>
          </a:p>
        </p:txBody>
      </p:sp>
    </p:spTree>
    <p:extLst>
      <p:ext uri="{BB962C8B-B14F-4D97-AF65-F5344CB8AC3E}">
        <p14:creationId xmlns:p14="http://schemas.microsoft.com/office/powerpoint/2010/main" val="40304924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35496" y="1700808"/>
            <a:ext cx="9108504" cy="5040560"/>
          </a:xfrm>
        </p:spPr>
        <p:txBody>
          <a:bodyPr>
            <a:normAutofit fontScale="55000" lnSpcReduction="20000"/>
          </a:bodyPr>
          <a:lstStyle/>
          <a:p>
            <a:r>
              <a:rPr lang="tr-TR" dirty="0" smtClean="0"/>
              <a:t>İnsanları </a:t>
            </a:r>
            <a:r>
              <a:rPr lang="tr-TR" dirty="0"/>
              <a:t>yaşadıkları yerlerden başka yere rekreasyonel seyahat etmeye yönelten faktörlerin başında fiziki (mekânsal) ve beşerî (kültürel) farklılıklar gelmektedir</a:t>
            </a:r>
            <a:r>
              <a:rPr lang="tr-TR" dirty="0" smtClean="0"/>
              <a:t>.</a:t>
            </a:r>
          </a:p>
          <a:p>
            <a:r>
              <a:rPr lang="tr-TR" dirty="0" smtClean="0"/>
              <a:t> </a:t>
            </a:r>
            <a:r>
              <a:rPr lang="tr-TR" dirty="0"/>
              <a:t>Bir bölgede turizmin ortaya çıkmasında ve gelişmesinde çoğu zaman doğal ve beşerî coğrafi kaynakların rol oynadığı görülmektedir. </a:t>
            </a:r>
            <a:endParaRPr lang="tr-TR" dirty="0" smtClean="0"/>
          </a:p>
          <a:p>
            <a:r>
              <a:rPr lang="tr-TR" dirty="0" smtClean="0"/>
              <a:t>Turizmde </a:t>
            </a:r>
            <a:r>
              <a:rPr lang="tr-TR" dirty="0"/>
              <a:t>çekicilik çok önemli bir unsurdur ve çekicilikler yeraldığı bölgenin coğrafi özellikleriyle yakından ilgilidir. </a:t>
            </a:r>
            <a:endParaRPr lang="tr-TR" dirty="0" smtClean="0"/>
          </a:p>
          <a:p>
            <a:r>
              <a:rPr lang="tr-TR" dirty="0" smtClean="0"/>
              <a:t>Yeryüzünün </a:t>
            </a:r>
            <a:r>
              <a:rPr lang="tr-TR" dirty="0"/>
              <a:t>bir yerden diğerine değişen mekânsal ve kültürel farklılıkları, çekicilik oluşturmakta, mekânlar arası turizm hareketine neden olmaktadır. </a:t>
            </a:r>
            <a:endParaRPr lang="tr-TR" dirty="0" smtClean="0"/>
          </a:p>
          <a:p>
            <a:r>
              <a:rPr lang="tr-TR" dirty="0" smtClean="0"/>
              <a:t>Bu </a:t>
            </a:r>
            <a:r>
              <a:rPr lang="tr-TR" dirty="0"/>
              <a:t>çekiciliklere bağlı olarak çok çeşitli turizm türleri ortaya çıkmaktadır. </a:t>
            </a:r>
          </a:p>
          <a:p>
            <a:r>
              <a:rPr lang="tr-TR" dirty="0"/>
              <a:t>Turizm coğrafyasının başlıca konularını açıklamak Turizm coğrafyası, yeryüzündeki doğal ve beşerî kaynakların turizm özelliklerinin belirlenmesini, turizm bölgelerinin özelliklerini, dağılışlarını ve turizm olayına bağlı mekânsal ilişkileri konu edinmektedir</a:t>
            </a:r>
            <a:r>
              <a:rPr lang="tr-TR" dirty="0" smtClean="0"/>
              <a:t>.</a:t>
            </a:r>
          </a:p>
          <a:p>
            <a:r>
              <a:rPr lang="tr-TR" dirty="0" smtClean="0"/>
              <a:t> </a:t>
            </a:r>
            <a:r>
              <a:rPr lang="tr-TR" dirty="0"/>
              <a:t>Turizm coğrafyası, özellikle turizm faaliyetlerinin lokasyonu ve mekânsal ilişkileri üzerinde durur</a:t>
            </a:r>
            <a:r>
              <a:rPr lang="tr-TR" dirty="0" smtClean="0"/>
              <a:t>.</a:t>
            </a:r>
          </a:p>
          <a:p>
            <a:r>
              <a:rPr lang="tr-TR" dirty="0" smtClean="0"/>
              <a:t> </a:t>
            </a:r>
            <a:r>
              <a:rPr lang="tr-TR" dirty="0"/>
              <a:t>Turizm coğrafyası, sadece gidilen turistik yerlerin özelliklerini değil, aynı zamanda turizme olan talebin mekânsal özelliklerini ve bunların ortaya çıkardığı kalıpları anlamaya yönelik çalışmalar yapmaktadır. </a:t>
            </a:r>
            <a:endParaRPr lang="tr-TR" dirty="0" smtClean="0"/>
          </a:p>
          <a:p>
            <a:r>
              <a:rPr lang="tr-TR" dirty="0" smtClean="0"/>
              <a:t>Turizmin </a:t>
            </a:r>
            <a:r>
              <a:rPr lang="tr-TR" dirty="0"/>
              <a:t>etkilerinin araştırılması ve dünyada meydana gelen ekonomik, siyasi ve kültürel olayların turizm üzerine etkileri de turizm coğrafyasının konuları arasındadır. </a:t>
            </a:r>
          </a:p>
        </p:txBody>
      </p:sp>
    </p:spTree>
    <p:extLst>
      <p:ext uri="{BB962C8B-B14F-4D97-AF65-F5344CB8AC3E}">
        <p14:creationId xmlns:p14="http://schemas.microsoft.com/office/powerpoint/2010/main" val="2190827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Özet</a:t>
            </a:r>
          </a:p>
        </p:txBody>
      </p:sp>
      <p:sp>
        <p:nvSpPr>
          <p:cNvPr id="3" name="İçerik Yer Tutucusu 2"/>
          <p:cNvSpPr>
            <a:spLocks noGrp="1"/>
          </p:cNvSpPr>
          <p:nvPr>
            <p:ph idx="1"/>
          </p:nvPr>
        </p:nvSpPr>
        <p:spPr>
          <a:xfrm>
            <a:off x="179512" y="1556792"/>
            <a:ext cx="8856984" cy="5112568"/>
          </a:xfrm>
        </p:spPr>
        <p:txBody>
          <a:bodyPr>
            <a:normAutofit fontScale="47500" lnSpcReduction="20000"/>
          </a:bodyPr>
          <a:lstStyle/>
          <a:p>
            <a:pPr marL="0" indent="0">
              <a:buNone/>
            </a:pPr>
            <a:endParaRPr lang="tr-TR" dirty="0"/>
          </a:p>
          <a:p>
            <a:r>
              <a:rPr lang="tr-TR" sz="3400" dirty="0"/>
              <a:t>Fiziki coğrafyanın turizme kaynaklık edebilecek özelliklerini ve bu özelliklere dayalı turizm çeşitlerini açıklamak Fiziki coğrafya insanın içinde yaşadığı ve etkileşim içinde bulunduğu doğal çevreyi ifade eder. </a:t>
            </a:r>
            <a:endParaRPr lang="tr-TR" sz="3400" dirty="0" smtClean="0"/>
          </a:p>
          <a:p>
            <a:r>
              <a:rPr lang="tr-TR" sz="3400" dirty="0" smtClean="0"/>
              <a:t>Fiziki </a:t>
            </a:r>
            <a:r>
              <a:rPr lang="tr-TR" sz="3400" dirty="0"/>
              <a:t>coğrafya, iklim, jeolojik oluşumlar, yeryüzü şekilleri, dağlık alanlar, bitki örtüsü, deniz, göl ve akarsu ile turizme kaynaklık eder, önemli çekicilik oluşturur. </a:t>
            </a:r>
            <a:endParaRPr lang="tr-TR" sz="3400" dirty="0" smtClean="0"/>
          </a:p>
          <a:p>
            <a:r>
              <a:rPr lang="tr-TR" sz="3400" dirty="0" smtClean="0"/>
              <a:t>Günlük </a:t>
            </a:r>
            <a:r>
              <a:rPr lang="tr-TR" sz="3400" dirty="0"/>
              <a:t>yaşamını betonlaşmış şehirlerde, insan yapısı suni, sıkıcı ortamlarda geçiren günümüz insanının doğal çevreye ilgisi giderek artmaktadır. </a:t>
            </a:r>
            <a:endParaRPr lang="tr-TR" sz="3400" dirty="0" smtClean="0"/>
          </a:p>
          <a:p>
            <a:r>
              <a:rPr lang="tr-TR" sz="3400" dirty="0" smtClean="0"/>
              <a:t>Fizik </a:t>
            </a:r>
            <a:r>
              <a:rPr lang="tr-TR" sz="3400" dirty="0"/>
              <a:t>coğrafya kaynaklarına dayalı kıyı turizmi, yat turizmi, göl turizmi, akarsu turizmi, manzara turizmi (travertenler, peri bacaları, volkanik şekiller, mağaralar, kanyonlar vb.) yayla turizmi, alpinizm, kış turizmi, doğa turizmi, eko turizm vb. çok çeşitli turizm şekilleri gelişmiştir. </a:t>
            </a:r>
          </a:p>
          <a:p>
            <a:r>
              <a:rPr lang="tr-TR" sz="3400" dirty="0"/>
              <a:t>Beşerî coğrafyanın turizme kaynaklık edebilecek özelliklerini ve bu özelliklere dayalı turizm çeşitlerini açıklamak  Beşerî coğrafya birçok özelliği ile turizme kaynaklık eder. Beşerî kaynaklar kendi içinde, tarihî çekicilikler, kültürel çekicilikler ve insan yapısı çekicilikler olarak ayrılabilir. Turizmde beşerî kaynakların bir bölümünü tarihî çekicilikler oluşturur. </a:t>
            </a:r>
            <a:endParaRPr lang="tr-TR" sz="3400" dirty="0" smtClean="0"/>
          </a:p>
          <a:p>
            <a:r>
              <a:rPr lang="tr-TR" sz="3400" dirty="0" smtClean="0"/>
              <a:t>Tarihî </a:t>
            </a:r>
            <a:r>
              <a:rPr lang="tr-TR" sz="3400" dirty="0"/>
              <a:t>çekicilikler, geçmiş nesillerden bize miras kalan yapılar, mekânlar ve diğer maddi varlıklardır. </a:t>
            </a:r>
            <a:endParaRPr lang="tr-TR" sz="3400" dirty="0" smtClean="0"/>
          </a:p>
          <a:p>
            <a:r>
              <a:rPr lang="tr-TR" sz="3400" dirty="0" smtClean="0"/>
              <a:t>Tarihî </a:t>
            </a:r>
            <a:r>
              <a:rPr lang="tr-TR" sz="3400" dirty="0"/>
              <a:t>çekicilikler, tek bir yapıdan bir şehre kadar, arkeolojik sit alanından müzelere kadar çeşitli şekillerde yer alabilirler. </a:t>
            </a:r>
            <a:endParaRPr lang="tr-TR" sz="3400" dirty="0" smtClean="0"/>
          </a:p>
          <a:p>
            <a:r>
              <a:rPr lang="tr-TR" sz="3400" dirty="0" smtClean="0"/>
              <a:t>Kültürel </a:t>
            </a:r>
            <a:r>
              <a:rPr lang="tr-TR" sz="3400" dirty="0"/>
              <a:t>çekicilikler ise bir ülke ya da bölge halkının yaşam tarzı, gelenek görenek ve değer yargıları ve alışkanlıklar, din, dil, giyim kuşam, mutfak, mimari ve el sanatları gibi dışa yansıyan özellikleridir (Özgüç, 2007). </a:t>
            </a:r>
            <a:endParaRPr lang="tr-TR" sz="3400" dirty="0" smtClean="0"/>
          </a:p>
          <a:p>
            <a:r>
              <a:rPr lang="tr-TR" sz="3400" dirty="0" smtClean="0"/>
              <a:t>Beşerî </a:t>
            </a:r>
            <a:r>
              <a:rPr lang="tr-TR" sz="3400" dirty="0"/>
              <a:t>kaynakların önemli bir bölümü de insan yapısı çekiciliklerdir. </a:t>
            </a:r>
            <a:endParaRPr lang="tr-TR" sz="3400" dirty="0" smtClean="0"/>
          </a:p>
          <a:p>
            <a:r>
              <a:rPr lang="tr-TR" sz="3400" dirty="0" smtClean="0"/>
              <a:t>Bu </a:t>
            </a:r>
            <a:r>
              <a:rPr lang="tr-TR" sz="3400" dirty="0"/>
              <a:t>çekicilikler, insanların eğlenme dinlenme amaçlı etkinlikler, yeme-içme ve alışveriş gibi taleplerini karşılamak için geliştirilmiştir. İş, eğlence, eğlenme-dinlenme amaçlı alışveriş ve kongre turizmi gibi faaliyetlere kaynaklık ederler.</a:t>
            </a:r>
          </a:p>
          <a:p>
            <a:endParaRPr lang="tr-TR" sz="3400" dirty="0"/>
          </a:p>
        </p:txBody>
      </p:sp>
    </p:spTree>
    <p:extLst>
      <p:ext uri="{BB962C8B-B14F-4D97-AF65-F5344CB8AC3E}">
        <p14:creationId xmlns:p14="http://schemas.microsoft.com/office/powerpoint/2010/main" val="35732684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Yararlanılan Kaynaklar</a:t>
            </a:r>
          </a:p>
        </p:txBody>
      </p:sp>
      <p:sp>
        <p:nvSpPr>
          <p:cNvPr id="3" name="İçerik Yer Tutucusu 2"/>
          <p:cNvSpPr>
            <a:spLocks noGrp="1"/>
          </p:cNvSpPr>
          <p:nvPr>
            <p:ph idx="1"/>
          </p:nvPr>
        </p:nvSpPr>
        <p:spPr>
          <a:xfrm>
            <a:off x="457200" y="1600200"/>
            <a:ext cx="8229600" cy="4709120"/>
          </a:xfrm>
        </p:spPr>
        <p:txBody>
          <a:bodyPr>
            <a:normAutofit fontScale="40000" lnSpcReduction="20000"/>
          </a:bodyPr>
          <a:lstStyle/>
          <a:p>
            <a:r>
              <a:rPr lang="tr-TR" dirty="0"/>
              <a:t>Bradley, A., Hall, T. ve Harrison, M.. (2002). Selling cities: Promoting new images for meetings tourism. Cities, 19, 61-70. </a:t>
            </a:r>
            <a:endParaRPr lang="tr-TR" dirty="0" smtClean="0"/>
          </a:p>
          <a:p>
            <a:r>
              <a:rPr lang="tr-TR" dirty="0" smtClean="0"/>
              <a:t>Cooper</a:t>
            </a:r>
            <a:r>
              <a:rPr lang="tr-TR" dirty="0"/>
              <a:t>, C. , Flectcher, J., Fyall, A., Gilbert, D. ve Wanhill, S. (2008). Tourism: principles and practice (Fourth edition), UK: Prentice Hall</a:t>
            </a:r>
            <a:r>
              <a:rPr lang="tr-TR" dirty="0" smtClean="0"/>
              <a:t>.</a:t>
            </a:r>
          </a:p>
          <a:p>
            <a:r>
              <a:rPr lang="tr-TR" dirty="0" smtClean="0"/>
              <a:t> </a:t>
            </a:r>
            <a:r>
              <a:rPr lang="tr-TR" dirty="0"/>
              <a:t>Couch, C ve Farr, S-J.(2000). Museums, galleries, tourism and regeneration: some experiences from Liverpool. Built Environment. 26: 152–63. </a:t>
            </a:r>
            <a:endParaRPr lang="tr-TR" dirty="0" smtClean="0"/>
          </a:p>
          <a:p>
            <a:r>
              <a:rPr lang="tr-TR" dirty="0" smtClean="0"/>
              <a:t>Doğanay</a:t>
            </a:r>
            <a:r>
              <a:rPr lang="tr-TR" dirty="0"/>
              <a:t>, H. (2001). Türkiye Turizm Coğrafyası. Konya: Çizgi Kitabevi Yayınları. </a:t>
            </a:r>
            <a:endParaRPr lang="tr-TR" dirty="0" smtClean="0"/>
          </a:p>
          <a:p>
            <a:r>
              <a:rPr lang="tr-TR" dirty="0" smtClean="0"/>
              <a:t>Doğaner</a:t>
            </a:r>
            <a:r>
              <a:rPr lang="tr-TR" dirty="0"/>
              <a:t>, S. (2001). Türkiye Turizm Coğrafyası. İstanbul: Çantay Kitabevi. Gonzalez, R. ve Medina, J. (2003). Cultural tourism and urban management in Northwestern Spain: The pilgrimage to Santiago De Compostela. Tourism Geographies, 5 (4), 446-460. </a:t>
            </a:r>
            <a:endParaRPr lang="tr-TR" dirty="0" smtClean="0"/>
          </a:p>
          <a:p>
            <a:r>
              <a:rPr lang="tr-TR" dirty="0" smtClean="0"/>
              <a:t>Günay</a:t>
            </a:r>
            <a:r>
              <a:rPr lang="tr-TR" dirty="0"/>
              <a:t>, S. (2007). Gelişmekte olan Çorum turizmi: Büyük potansiyel, yetersiz tanınmışlık ve umut veren turist tatmini. Ege Coğrafya Dergisi, 16 (1-2): 87-101. Karski A.(1990). Urban tourism: A key to urban regeneration. The Planner 76(13): 15–17</a:t>
            </a:r>
            <a:r>
              <a:rPr lang="tr-TR" dirty="0" smtClean="0"/>
              <a:t>.</a:t>
            </a:r>
          </a:p>
          <a:p>
            <a:r>
              <a:rPr lang="tr-TR" dirty="0" smtClean="0"/>
              <a:t> </a:t>
            </a:r>
            <a:r>
              <a:rPr lang="tr-TR" dirty="0"/>
              <a:t>Law C. M. (1991). Tourism and urban revitalization. East Midlands Geographer. 14: 49–60. Law, </a:t>
            </a:r>
            <a:endParaRPr lang="tr-TR" dirty="0" smtClean="0"/>
          </a:p>
          <a:p>
            <a:r>
              <a:rPr lang="tr-TR" dirty="0" smtClean="0"/>
              <a:t>C</a:t>
            </a:r>
            <a:r>
              <a:rPr lang="tr-TR" dirty="0"/>
              <a:t>. M.(1992). Urban tourism and its contribution to economic regeneration. Urban Studies, 29: 599-618. </a:t>
            </a:r>
            <a:endParaRPr lang="tr-TR" dirty="0" smtClean="0"/>
          </a:p>
          <a:p>
            <a:r>
              <a:rPr lang="tr-TR" dirty="0" smtClean="0"/>
              <a:t>Law</a:t>
            </a:r>
            <a:r>
              <a:rPr lang="tr-TR" dirty="0"/>
              <a:t>, C. M.(2000). Regenerating the city center through leisure and tourism. Built Environment, 26: 117-129. </a:t>
            </a:r>
            <a:endParaRPr lang="tr-TR" dirty="0" smtClean="0"/>
          </a:p>
          <a:p>
            <a:r>
              <a:rPr lang="tr-TR" dirty="0" smtClean="0"/>
              <a:t>Law</a:t>
            </a:r>
            <a:r>
              <a:rPr lang="tr-TR" dirty="0"/>
              <a:t>, C. M.(2002). Urban tourism: The visitor economy and the growth of large cities. London: Continuum. Mathieson, A. ve Wall, G.(1982). Tourism: Economic, physical and social impacts. London: Longman. </a:t>
            </a:r>
            <a:endParaRPr lang="tr-TR" dirty="0" smtClean="0"/>
          </a:p>
          <a:p>
            <a:r>
              <a:rPr lang="tr-TR" dirty="0" smtClean="0"/>
              <a:t>Özgüç</a:t>
            </a:r>
            <a:r>
              <a:rPr lang="tr-TR" dirty="0"/>
              <a:t>, N.(2007).Turizm coğrafyası. İstanbul: Çantay Kitabevi. Swarbrooke</a:t>
            </a:r>
            <a:r>
              <a:rPr lang="tr-TR" dirty="0" smtClean="0"/>
              <a:t>,</a:t>
            </a:r>
          </a:p>
          <a:p>
            <a:r>
              <a:rPr lang="tr-TR" dirty="0" smtClean="0"/>
              <a:t> </a:t>
            </a:r>
            <a:r>
              <a:rPr lang="tr-TR" dirty="0"/>
              <a:t>J. and Horner, S. (2001). Business travel and tourism. Oxford: Butterworth-Heine†Êmann. </a:t>
            </a:r>
            <a:endParaRPr lang="tr-TR" dirty="0" smtClean="0"/>
          </a:p>
          <a:p>
            <a:r>
              <a:rPr lang="tr-TR" dirty="0" smtClean="0"/>
              <a:t>Soykan</a:t>
            </a:r>
            <a:r>
              <a:rPr lang="tr-TR" dirty="0"/>
              <a:t>, F. (2000) Turizm Coğrafyası ve Turizm Planlaması, Ege Coğrafya Dergisi, 11, 39-55 http://www.milliyet.com.tr/bozkirin-ortasinda derinlere/ pazar/haberdetay/22.06.2014/1900759/default.htm</a:t>
            </a:r>
          </a:p>
          <a:p>
            <a:endParaRPr lang="tr-TR" dirty="0"/>
          </a:p>
        </p:txBody>
      </p:sp>
    </p:spTree>
    <p:extLst>
      <p:ext uri="{BB962C8B-B14F-4D97-AF65-F5344CB8AC3E}">
        <p14:creationId xmlns:p14="http://schemas.microsoft.com/office/powerpoint/2010/main" val="41036698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ül">
  <a:themeElements>
    <a:clrScheme name="Modül">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ü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ü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169</TotalTime>
  <Words>5991</Words>
  <Application>Microsoft Office PowerPoint</Application>
  <PresentationFormat>Ekran Gösterisi (4:3)</PresentationFormat>
  <Paragraphs>344</Paragraphs>
  <Slides>56</Slides>
  <Notes>1</Notes>
  <HiddenSlides>0</HiddenSlides>
  <MMClips>0</MMClips>
  <ScaleCrop>false</ScaleCrop>
  <HeadingPairs>
    <vt:vector size="4" baseType="variant">
      <vt:variant>
        <vt:lpstr>Tema</vt:lpstr>
      </vt:variant>
      <vt:variant>
        <vt:i4>1</vt:i4>
      </vt:variant>
      <vt:variant>
        <vt:lpstr>Slayt Başlıkları</vt:lpstr>
      </vt:variant>
      <vt:variant>
        <vt:i4>56</vt:i4>
      </vt:variant>
    </vt:vector>
  </HeadingPairs>
  <TitlesOfParts>
    <vt:vector size="57" baseType="lpstr">
      <vt:lpstr>Modül</vt:lpstr>
      <vt:lpstr> Türkiye Turizminde Beşeri Kaynaklar</vt:lpstr>
      <vt:lpstr>BEŞERÎ COĞRAFYA VE TURİZM </vt:lpstr>
      <vt:lpstr>BEŞERÎ COĞRAFYA VE TURİZM </vt:lpstr>
      <vt:lpstr>BEŞERÎ COĞRAFYA VE TURİZM </vt:lpstr>
      <vt:lpstr>BEŞERÎ COĞRAFYA VE TURİZM </vt:lpstr>
      <vt:lpstr>BEŞERÎ COĞRAFYA VE TURİZM </vt:lpstr>
      <vt:lpstr>BEŞERÎ COĞRAFYA VE TURİZM </vt:lpstr>
      <vt:lpstr>Tarih Turizmi </vt:lpstr>
      <vt:lpstr>Tarih Turizmi </vt:lpstr>
      <vt:lpstr>Tarih Turizmi </vt:lpstr>
      <vt:lpstr>Tarih Turizmi </vt:lpstr>
      <vt:lpstr>Tarih Turizmi </vt:lpstr>
      <vt:lpstr>Tarih Turizmi </vt:lpstr>
      <vt:lpstr>Tarih Turizmi </vt:lpstr>
      <vt:lpstr>Tarih Turizmi </vt:lpstr>
      <vt:lpstr>Kültür Turizmi </vt:lpstr>
      <vt:lpstr>Kültür Turizmi </vt:lpstr>
      <vt:lpstr>Kültür Turizmi </vt:lpstr>
      <vt:lpstr>Kültür Turizmi </vt:lpstr>
      <vt:lpstr>Kültür Turizmi </vt:lpstr>
      <vt:lpstr>Kültür Turizmi </vt:lpstr>
      <vt:lpstr>Kültür Turizmi </vt:lpstr>
      <vt:lpstr>Kültür Turizmi </vt:lpstr>
      <vt:lpstr>Kültür Turizmi </vt:lpstr>
      <vt:lpstr>Kültür Turizmi </vt:lpstr>
      <vt:lpstr>İnanç Turizmi: </vt:lpstr>
      <vt:lpstr>İnanç Turizmi: </vt:lpstr>
      <vt:lpstr>İnanç Turizmi: </vt:lpstr>
      <vt:lpstr>Şehir Turizmi </vt:lpstr>
      <vt:lpstr>Şehir Turizmi </vt:lpstr>
      <vt:lpstr>Şehir Turizmi </vt:lpstr>
      <vt:lpstr>Şehir Turizmi </vt:lpstr>
      <vt:lpstr>Şehir turizmi</vt:lpstr>
      <vt:lpstr>Şehir turizmi</vt:lpstr>
      <vt:lpstr>Şehir turizmi</vt:lpstr>
      <vt:lpstr>Şehir Turizmi</vt:lpstr>
      <vt:lpstr>Birincil Unsurlar </vt:lpstr>
      <vt:lpstr>İkincil Unsurlar </vt:lpstr>
      <vt:lpstr>Ek Unsurlar </vt:lpstr>
      <vt:lpstr>Şehir Turizmi</vt:lpstr>
      <vt:lpstr>Şehir Turizmi</vt:lpstr>
      <vt:lpstr>Şehir Turizmi</vt:lpstr>
      <vt:lpstr>Şehir Turizmi</vt:lpstr>
      <vt:lpstr>Şehir Turizmi  </vt:lpstr>
      <vt:lpstr>Şehir Turizmi  </vt:lpstr>
      <vt:lpstr>Şehir Turizmi</vt:lpstr>
      <vt:lpstr>Şehir Turizmi</vt:lpstr>
      <vt:lpstr>Şehir Turizmi</vt:lpstr>
      <vt:lpstr>Şehir Turizmi</vt:lpstr>
      <vt:lpstr>Şehir Turizmi</vt:lpstr>
      <vt:lpstr>Şehir Turizmi</vt:lpstr>
      <vt:lpstr>Özet</vt:lpstr>
      <vt:lpstr>Özet</vt:lpstr>
      <vt:lpstr>Özet</vt:lpstr>
      <vt:lpstr>Özet</vt:lpstr>
      <vt:lpstr>Yararlanılan 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VE COĞRAFYA </dc:title>
  <dc:creator>AGE</dc:creator>
  <cp:lastModifiedBy>AGE</cp:lastModifiedBy>
  <cp:revision>39</cp:revision>
  <dcterms:created xsi:type="dcterms:W3CDTF">2020-08-26T16:55:19Z</dcterms:created>
  <dcterms:modified xsi:type="dcterms:W3CDTF">2021-03-19T13:08:48Z</dcterms:modified>
</cp:coreProperties>
</file>